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78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0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8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A2C2-FF1A-4791-A0D0-025738F58BA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E0B3BF-4992-4774-AD02-2C8B1508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658" y="191589"/>
            <a:ext cx="8001000" cy="213359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PHÂN TÍCH THIẾT KẾ </a:t>
            </a:r>
            <a:r>
              <a:rPr lang="en-US" sz="4000" dirty="0" smtClean="0">
                <a:latin typeface="Cambria" panose="02040503050406030204" pitchFamily="18" charset="0"/>
              </a:rPr>
              <a:t>H</a:t>
            </a:r>
            <a:r>
              <a:rPr lang="vi-VN" sz="4000" dirty="0" smtClean="0">
                <a:latin typeface="Cambria" panose="02040503050406030204" pitchFamily="18" charset="0"/>
              </a:rPr>
              <a:t>Ệ</a:t>
            </a:r>
            <a:r>
              <a:rPr lang="en-US" sz="4000" dirty="0" smtClean="0">
                <a:latin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</a:rPr>
              <a:t>THỐNG</a:t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ĐỀ TÀI: QUẢN LÝ BÁN HÀNG</a:t>
            </a:r>
            <a:br>
              <a:rPr lang="en-US" sz="4000" dirty="0">
                <a:latin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85555"/>
            <a:ext cx="6400800" cy="3805646"/>
          </a:xfrm>
        </p:spPr>
        <p:txBody>
          <a:bodyPr/>
          <a:lstStyle/>
          <a:p>
            <a:pPr algn="l"/>
            <a:r>
              <a:rPr lang="vi-VN" dirty="0">
                <a:solidFill>
                  <a:srgbClr val="FF0000"/>
                </a:solidFill>
              </a:rPr>
              <a:t>DANH SÁCH THÀNH VIÊN</a:t>
            </a:r>
            <a:r>
              <a:rPr lang="vi-VN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NGUYỄN THÁI SƠN</a:t>
            </a:r>
          </a:p>
          <a:p>
            <a:pPr algn="l"/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*NGUYỄN QUỐC TIẾN</a:t>
            </a:r>
          </a:p>
          <a:p>
            <a:pPr algn="l"/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PHẠM CÔNG TIẾN ANH</a:t>
            </a:r>
          </a:p>
          <a:p>
            <a:pPr algn="l"/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*TRẦN DOÃN CƯƠNG</a:t>
            </a:r>
          </a:p>
          <a:p>
            <a:pPr algn="l"/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*TRẦN DOÃN THỰC</a:t>
            </a:r>
          </a:p>
          <a:p>
            <a:pPr algn="l"/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*PHAN THANH HUY</a:t>
            </a:r>
          </a:p>
          <a:p>
            <a:pPr algn="l"/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*NGUYỄN </a:t>
            </a:r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MINH HIỂN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4" y="1985555"/>
            <a:ext cx="4206240" cy="45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8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608" y="548640"/>
            <a:ext cx="8596668" cy="400594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3. Sơ đồ mức đỉnh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8" y="1036319"/>
            <a:ext cx="9431383" cy="5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345" y="592183"/>
            <a:ext cx="5418666" cy="1105988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/>
              <a:t>4a. Sơ đồ mức dưới đỉnh quản lý nhập xuất 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494" y="2100262"/>
            <a:ext cx="8686369" cy="44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1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25" y="592184"/>
            <a:ext cx="4991946" cy="1018902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/>
              <a:t>4b. Sơ đồ mức dưới đỉnh quản lý thu chi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736" y="1933303"/>
            <a:ext cx="9187543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888" y="287383"/>
            <a:ext cx="5401249" cy="1320800"/>
          </a:xfrm>
        </p:spPr>
        <p:txBody>
          <a:bodyPr/>
          <a:lstStyle/>
          <a:p>
            <a:pPr algn="ctr"/>
            <a:r>
              <a:rPr lang="vi-VN" dirty="0" smtClean="0"/>
              <a:t>4c. Sơ đồ mức dưới đỉnh bán 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206" y="1419497"/>
            <a:ext cx="8203474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689" y="348343"/>
            <a:ext cx="5052906" cy="1320800"/>
          </a:xfrm>
        </p:spPr>
        <p:txBody>
          <a:bodyPr/>
          <a:lstStyle/>
          <a:p>
            <a:pPr algn="ctr"/>
            <a:r>
              <a:rPr lang="vi-VN" dirty="0" smtClean="0"/>
              <a:t>4d. Sơ đồ mức dưới đỉnh quản lý nhân 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91" y="1669143"/>
            <a:ext cx="8281852" cy="4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III. MÔ HÌNH THỰC THỂ LIÊN KẾT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5623"/>
            <a:ext cx="9145935" cy="4876800"/>
          </a:xfrm>
        </p:spPr>
        <p:txBody>
          <a:bodyPr>
            <a:normAutofit/>
          </a:bodyPr>
          <a:lstStyle/>
          <a:p>
            <a:pPr lvl="0"/>
            <a:r>
              <a:rPr lang="vi-VN" sz="2400" dirty="0">
                <a:latin typeface="Constantia" panose="02030602050306030303" pitchFamily="18" charset="0"/>
              </a:rPr>
              <a:t>1</a:t>
            </a:r>
            <a:r>
              <a:rPr lang="vi-VN" dirty="0" smtClean="0">
                <a:latin typeface="Constantia" panose="02030602050306030303" pitchFamily="18" charset="0"/>
              </a:rPr>
              <a:t>.</a:t>
            </a:r>
            <a:r>
              <a:rPr lang="en-US" dirty="0" err="1" smtClean="0">
                <a:latin typeface="Constantia" panose="02030602050306030303" pitchFamily="18" charset="0"/>
              </a:rPr>
              <a:t>Xác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định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các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thực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thể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và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các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thuộc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tính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của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thực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thể</a:t>
            </a:r>
            <a:r>
              <a:rPr lang="en-US" dirty="0">
                <a:latin typeface="Constantia" panose="02030602050306030303" pitchFamily="18" charset="0"/>
              </a:rPr>
              <a:t> 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Khách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Mã</a:t>
            </a:r>
            <a:r>
              <a:rPr lang="en-US" u="sng" dirty="0">
                <a:latin typeface="Constantia" panose="02030602050306030303" pitchFamily="18" charset="0"/>
              </a:rPr>
              <a:t> KH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tên</a:t>
            </a:r>
            <a:r>
              <a:rPr lang="en-US" dirty="0">
                <a:latin typeface="Constantia" panose="02030602050306030303" pitchFamily="18" charset="0"/>
              </a:rPr>
              <a:t> KH, </a:t>
            </a:r>
            <a:r>
              <a:rPr lang="en-US" dirty="0" err="1">
                <a:latin typeface="Constantia" panose="02030602050306030303" pitchFamily="18" charset="0"/>
              </a:rPr>
              <a:t>địa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chỉ</a:t>
            </a:r>
            <a:r>
              <a:rPr lang="en-US" dirty="0">
                <a:latin typeface="Constantia" panose="02030602050306030303" pitchFamily="18" charset="0"/>
              </a:rPr>
              <a:t>, SĐT)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Mã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tên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đơn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vị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đặc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điểm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đơn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giá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lượng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kho</a:t>
            </a:r>
            <a:r>
              <a:rPr lang="en-US" dirty="0">
                <a:latin typeface="Constantia" panose="02030602050306030303" pitchFamily="18" charset="0"/>
              </a:rPr>
              <a:t>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Nhân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viên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Mã</a:t>
            </a:r>
            <a:r>
              <a:rPr lang="en-US" u="sng" dirty="0">
                <a:latin typeface="Constantia" panose="02030602050306030303" pitchFamily="18" charset="0"/>
              </a:rPr>
              <a:t> NV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tên</a:t>
            </a:r>
            <a:r>
              <a:rPr lang="en-US" dirty="0">
                <a:latin typeface="Constantia" panose="02030602050306030303" pitchFamily="18" charset="0"/>
              </a:rPr>
              <a:t> NV, </a:t>
            </a:r>
            <a:r>
              <a:rPr lang="en-US" dirty="0" err="1">
                <a:latin typeface="Constantia" panose="02030602050306030303" pitchFamily="18" charset="0"/>
              </a:rPr>
              <a:t>địa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chỉ</a:t>
            </a:r>
            <a:r>
              <a:rPr lang="en-US" dirty="0">
                <a:latin typeface="Constantia" panose="02030602050306030303" pitchFamily="18" charset="0"/>
              </a:rPr>
              <a:t>, SĐT, </a:t>
            </a:r>
            <a:r>
              <a:rPr lang="en-US" dirty="0" err="1">
                <a:latin typeface="Constantia" panose="02030602050306030303" pitchFamily="18" charset="0"/>
              </a:rPr>
              <a:t>công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việc</a:t>
            </a:r>
            <a:r>
              <a:rPr lang="en-US" dirty="0">
                <a:latin typeface="Constantia" panose="02030602050306030303" pitchFamily="18" charset="0"/>
              </a:rPr>
              <a:t>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Nhà</a:t>
            </a:r>
            <a:r>
              <a:rPr lang="en-US" dirty="0">
                <a:latin typeface="Constantia" panose="02030602050306030303" pitchFamily="18" charset="0"/>
              </a:rPr>
              <a:t> CC (</a:t>
            </a:r>
            <a:r>
              <a:rPr lang="en-US" u="sng" dirty="0" err="1">
                <a:latin typeface="Constantia" panose="02030602050306030303" pitchFamily="18" charset="0"/>
              </a:rPr>
              <a:t>Mã</a:t>
            </a:r>
            <a:r>
              <a:rPr lang="en-US" u="sng" dirty="0">
                <a:latin typeface="Constantia" panose="02030602050306030303" pitchFamily="18" charset="0"/>
              </a:rPr>
              <a:t> NCC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tên</a:t>
            </a:r>
            <a:r>
              <a:rPr lang="en-US" dirty="0">
                <a:latin typeface="Constantia" panose="02030602050306030303" pitchFamily="18" charset="0"/>
              </a:rPr>
              <a:t> NCC, </a:t>
            </a:r>
            <a:r>
              <a:rPr lang="en-US" dirty="0" err="1">
                <a:latin typeface="Constantia" panose="02030602050306030303" pitchFamily="18" charset="0"/>
              </a:rPr>
              <a:t>địa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chỉ</a:t>
            </a:r>
            <a:r>
              <a:rPr lang="en-US" dirty="0">
                <a:latin typeface="Constantia" panose="02030602050306030303" pitchFamily="18" charset="0"/>
              </a:rPr>
              <a:t>, SĐT)</a:t>
            </a:r>
          </a:p>
          <a:p>
            <a:r>
              <a:rPr lang="en-US" dirty="0">
                <a:latin typeface="Constantia" panose="02030602050306030303" pitchFamily="18" charset="0"/>
              </a:rPr>
              <a:t>-Kho (</a:t>
            </a:r>
            <a:r>
              <a:rPr lang="en-US" u="sng" dirty="0" err="1">
                <a:latin typeface="Constantia" panose="02030602050306030303" pitchFamily="18" charset="0"/>
              </a:rPr>
              <a:t>Mã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số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kho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địa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chỉ</a:t>
            </a:r>
            <a:r>
              <a:rPr lang="en-US" dirty="0">
                <a:latin typeface="Constantia" panose="02030602050306030303" pitchFamily="18" charset="0"/>
              </a:rPr>
              <a:t>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Hóa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đơn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bán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Số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hóa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đơn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phiếu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xuất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ngày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lập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lượng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đơn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giá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KH,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NV)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Phiếu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nhập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Số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phiếu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nhập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ngày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nhập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NV,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lượng</a:t>
            </a:r>
            <a:r>
              <a:rPr lang="en-US" dirty="0">
                <a:latin typeface="Constantia" panose="02030602050306030303" pitchFamily="18" charset="0"/>
              </a:rPr>
              <a:t>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Phiếu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xuất</a:t>
            </a:r>
            <a:r>
              <a:rPr lang="en-US" dirty="0">
                <a:latin typeface="Constantia" panose="02030602050306030303" pitchFamily="18" charset="0"/>
              </a:rPr>
              <a:t> (</a:t>
            </a:r>
            <a:r>
              <a:rPr lang="en-US" u="sng" dirty="0" err="1">
                <a:latin typeface="Constantia" panose="02030602050306030303" pitchFamily="18" charset="0"/>
              </a:rPr>
              <a:t>Số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phiếu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xuất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ngày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xuất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NV,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lượng</a:t>
            </a:r>
            <a:r>
              <a:rPr lang="en-US" dirty="0">
                <a:latin typeface="Constantia" panose="02030602050306030303" pitchFamily="18" charset="0"/>
              </a:rPr>
              <a:t>)</a:t>
            </a:r>
          </a:p>
          <a:p>
            <a:r>
              <a:rPr lang="en-US" dirty="0">
                <a:latin typeface="Constantia" panose="02030602050306030303" pitchFamily="18" charset="0"/>
              </a:rPr>
              <a:t>-</a:t>
            </a:r>
            <a:r>
              <a:rPr lang="en-US" dirty="0" err="1">
                <a:latin typeface="Constantia" panose="02030602050306030303" pitchFamily="18" charset="0"/>
              </a:rPr>
              <a:t>Phiếu</a:t>
            </a:r>
            <a:r>
              <a:rPr lang="en-US" dirty="0">
                <a:latin typeface="Constantia" panose="02030602050306030303" pitchFamily="18" charset="0"/>
              </a:rPr>
              <a:t> chi (</a:t>
            </a:r>
            <a:r>
              <a:rPr lang="en-US" u="sng" dirty="0" err="1">
                <a:latin typeface="Constantia" panose="02030602050306030303" pitchFamily="18" charset="0"/>
              </a:rPr>
              <a:t>Số</a:t>
            </a:r>
            <a:r>
              <a:rPr lang="en-US" u="sng" dirty="0">
                <a:latin typeface="Constantia" panose="02030602050306030303" pitchFamily="18" charset="0"/>
              </a:rPr>
              <a:t> </a:t>
            </a:r>
            <a:r>
              <a:rPr lang="en-US" u="sng" dirty="0" err="1">
                <a:latin typeface="Constantia" panose="02030602050306030303" pitchFamily="18" charset="0"/>
              </a:rPr>
              <a:t>phiếu</a:t>
            </a:r>
            <a:r>
              <a:rPr lang="en-US" u="sng" dirty="0">
                <a:latin typeface="Constantia" panose="02030602050306030303" pitchFamily="18" charset="0"/>
              </a:rPr>
              <a:t> chi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ngày</a:t>
            </a:r>
            <a:r>
              <a:rPr lang="en-US" dirty="0">
                <a:latin typeface="Constantia" panose="02030602050306030303" pitchFamily="18" charset="0"/>
              </a:rPr>
              <a:t> chi,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NV,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tiền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hàng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số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lượng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mã</a:t>
            </a:r>
            <a:r>
              <a:rPr lang="en-US" dirty="0">
                <a:latin typeface="Constantia" panose="02030602050306030303" pitchFamily="18" charset="0"/>
              </a:rPr>
              <a:t> NCC)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45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43" y="139337"/>
            <a:ext cx="8596668" cy="505097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>
                <a:solidFill>
                  <a:srgbClr val="7030A0"/>
                </a:solidFill>
              </a:rPr>
              <a:t>MÔ HÌNH THỰC THỂ LIÊN KẾT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4" y="717185"/>
            <a:ext cx="5939246" cy="6140815"/>
          </a:xfrm>
        </p:spPr>
      </p:pic>
    </p:spTree>
    <p:extLst>
      <p:ext uri="{BB962C8B-B14F-4D97-AF65-F5344CB8AC3E}">
        <p14:creationId xmlns:p14="http://schemas.microsoft.com/office/powerpoint/2010/main" val="3823657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529" y="583474"/>
            <a:ext cx="4443306" cy="60960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I. MÔ HÌNH QUAN HỆ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3075"/>
            <a:ext cx="8596668" cy="484828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vi-VN" dirty="0" smtClean="0">
                <a:latin typeface="Gill Sans MT" panose="020B0502020104020203" pitchFamily="34" charset="0"/>
              </a:rPr>
              <a:t>1.</a:t>
            </a:r>
            <a:r>
              <a:rPr lang="en-US" dirty="0" err="1" smtClean="0">
                <a:latin typeface="Gill Sans MT" panose="020B0502020104020203" pitchFamily="34" charset="0"/>
              </a:rPr>
              <a:t>Chuẩn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hóa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các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quan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hệ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Ta </a:t>
            </a:r>
            <a:r>
              <a:rPr lang="en-US" dirty="0" err="1">
                <a:latin typeface="Gill Sans MT" panose="020B0502020104020203" pitchFamily="34" charset="0"/>
              </a:rPr>
              <a:t>chuyển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về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dạng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chuẩn</a:t>
            </a:r>
            <a:r>
              <a:rPr lang="en-US" dirty="0">
                <a:latin typeface="Gill Sans MT" panose="020B0502020104020203" pitchFamily="34" charset="0"/>
              </a:rPr>
              <a:t> 3NF.  Ta </a:t>
            </a:r>
            <a:r>
              <a:rPr lang="en-US" dirty="0" err="1">
                <a:latin typeface="Gill Sans MT" panose="020B0502020104020203" pitchFamily="34" charset="0"/>
              </a:rPr>
              <a:t>tiến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hành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tách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các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bảng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chưa</a:t>
            </a:r>
            <a:r>
              <a:rPr lang="en-US" dirty="0">
                <a:latin typeface="Gill Sans MT" panose="020B0502020104020203" pitchFamily="34" charset="0"/>
              </a:rPr>
              <a:t> ở </a:t>
            </a:r>
            <a:r>
              <a:rPr lang="en-US" dirty="0" err="1">
                <a:latin typeface="Gill Sans MT" panose="020B0502020104020203" pitchFamily="34" charset="0"/>
              </a:rPr>
              <a:t>dạng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chuẩn</a:t>
            </a:r>
            <a:r>
              <a:rPr lang="en-US" dirty="0">
                <a:latin typeface="Gill Sans MT" panose="020B0502020104020203" pitchFamily="34" charset="0"/>
              </a:rPr>
              <a:t> 3NF </a:t>
            </a:r>
            <a:r>
              <a:rPr lang="en-US" dirty="0" err="1">
                <a:latin typeface="Gill Sans MT" panose="020B0502020104020203" pitchFamily="34" charset="0"/>
              </a:rPr>
              <a:t>về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dạng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chuẩn</a:t>
            </a:r>
            <a:r>
              <a:rPr lang="en-US" dirty="0">
                <a:latin typeface="Gill Sans MT" panose="020B0502020104020203" pitchFamily="34" charset="0"/>
              </a:rPr>
              <a:t> 3NF:</a:t>
            </a:r>
          </a:p>
          <a:p>
            <a:r>
              <a:rPr lang="en-US" dirty="0">
                <a:latin typeface="Gill Sans MT" panose="020B0502020104020203" pitchFamily="34" charset="0"/>
              </a:rPr>
              <a:t>-</a:t>
            </a:r>
            <a:r>
              <a:rPr lang="en-US" dirty="0" err="1">
                <a:latin typeface="Gill Sans MT" panose="020B0502020104020203" pitchFamily="34" charset="0"/>
              </a:rPr>
              <a:t>Bảng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được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tách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thành</a:t>
            </a:r>
            <a:r>
              <a:rPr lang="en-US" dirty="0">
                <a:latin typeface="Gill Sans MT" panose="020B0502020104020203" pitchFamily="34" charset="0"/>
              </a:rPr>
              <a:t> 2 </a:t>
            </a:r>
            <a:r>
              <a:rPr lang="en-US" dirty="0" err="1">
                <a:latin typeface="Gill Sans MT" panose="020B0502020104020203" pitchFamily="34" charset="0"/>
              </a:rPr>
              <a:t>quan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hệ</a:t>
            </a:r>
            <a:r>
              <a:rPr lang="en-US" dirty="0">
                <a:latin typeface="Gill Sans MT" panose="020B0502020104020203" pitchFamily="34" charset="0"/>
              </a:rPr>
              <a:t>: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ngày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người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Dòng</a:t>
            </a:r>
            <a:r>
              <a:rPr lang="en-US" dirty="0">
                <a:latin typeface="Gill Sans MT" panose="020B0502020104020203" pitchFamily="34" charset="0"/>
              </a:rPr>
              <a:t> PX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u="sng" dirty="0" err="1">
                <a:latin typeface="Gill Sans MT" panose="020B0502020104020203" pitchFamily="34" charset="0"/>
              </a:rPr>
              <a:t>mã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hàng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lượng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-</a:t>
            </a:r>
            <a:r>
              <a:rPr lang="en-US" dirty="0" err="1">
                <a:latin typeface="Gill Sans MT" panose="020B0502020104020203" pitchFamily="34" charset="0"/>
              </a:rPr>
              <a:t>Bảng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được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tách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thành</a:t>
            </a:r>
            <a:r>
              <a:rPr lang="en-US" dirty="0">
                <a:latin typeface="Gill Sans MT" panose="020B0502020104020203" pitchFamily="34" charset="0"/>
              </a:rPr>
              <a:t> 2 </a:t>
            </a:r>
            <a:r>
              <a:rPr lang="en-US" dirty="0" err="1">
                <a:latin typeface="Gill Sans MT" panose="020B0502020104020203" pitchFamily="34" charset="0"/>
              </a:rPr>
              <a:t>quan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hệ</a:t>
            </a:r>
            <a:r>
              <a:rPr lang="en-US" dirty="0">
                <a:latin typeface="Gill Sans MT" panose="020B0502020104020203" pitchFamily="34" charset="0"/>
              </a:rPr>
              <a:t>: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ngày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người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Dòng</a:t>
            </a:r>
            <a:r>
              <a:rPr lang="en-US" dirty="0">
                <a:latin typeface="Gill Sans MT" panose="020B0502020104020203" pitchFamily="34" charset="0"/>
              </a:rPr>
              <a:t> PN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nhập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u="sng" dirty="0" err="1">
                <a:latin typeface="Gill Sans MT" panose="020B0502020104020203" pitchFamily="34" charset="0"/>
              </a:rPr>
              <a:t>mã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hàng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lượng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-</a:t>
            </a:r>
            <a:r>
              <a:rPr lang="en-US" dirty="0" err="1">
                <a:latin typeface="Gill Sans MT" panose="020B0502020104020203" pitchFamily="34" charset="0"/>
              </a:rPr>
              <a:t>Bảng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hóa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đơn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được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tách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thành</a:t>
            </a:r>
            <a:r>
              <a:rPr lang="en-US" dirty="0">
                <a:latin typeface="Gill Sans MT" panose="020B0502020104020203" pitchFamily="34" charset="0"/>
              </a:rPr>
              <a:t> 2 </a:t>
            </a:r>
            <a:r>
              <a:rPr lang="en-US" dirty="0" err="1">
                <a:latin typeface="Gill Sans MT" panose="020B0502020104020203" pitchFamily="34" charset="0"/>
              </a:rPr>
              <a:t>quan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hệ</a:t>
            </a:r>
            <a:r>
              <a:rPr lang="en-US" dirty="0">
                <a:latin typeface="Gill Sans MT" panose="020B0502020104020203" pitchFamily="34" charset="0"/>
              </a:rPr>
              <a:t>: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Hóa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đơn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bán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hàng</a:t>
            </a:r>
            <a:r>
              <a:rPr lang="en-US" dirty="0">
                <a:latin typeface="Gill Sans MT" panose="020B0502020104020203" pitchFamily="34" charset="0"/>
              </a:rPr>
              <a:t>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hóa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đơn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xuất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mã</a:t>
            </a:r>
            <a:r>
              <a:rPr lang="en-US" dirty="0">
                <a:latin typeface="Gill Sans MT" panose="020B0502020104020203" pitchFamily="34" charset="0"/>
              </a:rPr>
              <a:t> KH, </a:t>
            </a:r>
            <a:r>
              <a:rPr lang="en-US" dirty="0" err="1">
                <a:latin typeface="Gill Sans MT" panose="020B0502020104020203" pitchFamily="34" charset="0"/>
              </a:rPr>
              <a:t>mã</a:t>
            </a:r>
            <a:r>
              <a:rPr lang="en-US" dirty="0">
                <a:latin typeface="Gill Sans MT" panose="020B0502020104020203" pitchFamily="34" charset="0"/>
              </a:rPr>
              <a:t> NV, </a:t>
            </a:r>
            <a:r>
              <a:rPr lang="en-US" dirty="0" err="1">
                <a:latin typeface="Gill Sans MT" panose="020B0502020104020203" pitchFamily="34" charset="0"/>
              </a:rPr>
              <a:t>ngày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lập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Dòng</a:t>
            </a:r>
            <a:r>
              <a:rPr lang="en-US" dirty="0">
                <a:latin typeface="Gill Sans MT" panose="020B0502020104020203" pitchFamily="34" charset="0"/>
              </a:rPr>
              <a:t> HĐBH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hóa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đơn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u="sng" dirty="0" err="1">
                <a:latin typeface="Gill Sans MT" panose="020B0502020104020203" pitchFamily="34" charset="0"/>
              </a:rPr>
              <a:t>mã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hàng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lượng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đơn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giá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  <a:p>
            <a:r>
              <a:rPr lang="en-US" dirty="0">
                <a:latin typeface="Gill Sans MT" panose="020B0502020104020203" pitchFamily="34" charset="0"/>
              </a:rPr>
              <a:t>-</a:t>
            </a:r>
            <a:r>
              <a:rPr lang="en-US" dirty="0" err="1">
                <a:latin typeface="Gill Sans MT" panose="020B0502020104020203" pitchFamily="34" charset="0"/>
              </a:rPr>
              <a:t>Bảng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chi </a:t>
            </a:r>
            <a:r>
              <a:rPr lang="en-US" dirty="0" err="1">
                <a:latin typeface="Gill Sans MT" panose="020B0502020104020203" pitchFamily="34" charset="0"/>
              </a:rPr>
              <a:t>được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tách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thành</a:t>
            </a:r>
            <a:r>
              <a:rPr lang="en-US" dirty="0">
                <a:latin typeface="Gill Sans MT" panose="020B0502020104020203" pitchFamily="34" charset="0"/>
              </a:rPr>
              <a:t> 2 </a:t>
            </a:r>
            <a:r>
              <a:rPr lang="en-US" dirty="0" err="1">
                <a:latin typeface="Gill Sans MT" panose="020B0502020104020203" pitchFamily="34" charset="0"/>
              </a:rPr>
              <a:t>quan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hệ</a:t>
            </a:r>
            <a:r>
              <a:rPr lang="en-US" dirty="0">
                <a:latin typeface="Gill Sans MT" panose="020B0502020104020203" pitchFamily="34" charset="0"/>
              </a:rPr>
              <a:t>: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Phiếu</a:t>
            </a:r>
            <a:r>
              <a:rPr lang="en-US" dirty="0">
                <a:latin typeface="Gill Sans MT" panose="020B0502020104020203" pitchFamily="34" charset="0"/>
              </a:rPr>
              <a:t> chi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chi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mã</a:t>
            </a:r>
            <a:r>
              <a:rPr lang="en-US" dirty="0">
                <a:latin typeface="Gill Sans MT" panose="020B0502020104020203" pitchFamily="34" charset="0"/>
              </a:rPr>
              <a:t> NV, </a:t>
            </a:r>
            <a:r>
              <a:rPr lang="en-US" dirty="0" err="1">
                <a:latin typeface="Gill Sans MT" panose="020B0502020104020203" pitchFamily="34" charset="0"/>
              </a:rPr>
              <a:t>mã</a:t>
            </a:r>
            <a:r>
              <a:rPr lang="en-US" dirty="0">
                <a:latin typeface="Gill Sans MT" panose="020B0502020104020203" pitchFamily="34" charset="0"/>
              </a:rPr>
              <a:t> NCC, </a:t>
            </a:r>
            <a:r>
              <a:rPr lang="en-US" dirty="0" err="1">
                <a:latin typeface="Gill Sans MT" panose="020B0502020104020203" pitchFamily="34" charset="0"/>
              </a:rPr>
              <a:t>ngày</a:t>
            </a:r>
            <a:r>
              <a:rPr lang="en-US" dirty="0">
                <a:latin typeface="Gill Sans MT" panose="020B0502020104020203" pitchFamily="34" charset="0"/>
              </a:rPr>
              <a:t> chi)</a:t>
            </a:r>
          </a:p>
          <a:p>
            <a:r>
              <a:rPr lang="en-US" dirty="0">
                <a:latin typeface="Gill Sans MT" panose="020B0502020104020203" pitchFamily="34" charset="0"/>
              </a:rPr>
              <a:t>+</a:t>
            </a:r>
            <a:r>
              <a:rPr lang="en-US" dirty="0" err="1">
                <a:latin typeface="Gill Sans MT" panose="020B0502020104020203" pitchFamily="34" charset="0"/>
              </a:rPr>
              <a:t>Dòng</a:t>
            </a:r>
            <a:r>
              <a:rPr lang="en-US" dirty="0">
                <a:latin typeface="Gill Sans MT" panose="020B0502020104020203" pitchFamily="34" charset="0"/>
              </a:rPr>
              <a:t> PC (</a:t>
            </a:r>
            <a:r>
              <a:rPr lang="en-US" u="sng" dirty="0" err="1">
                <a:latin typeface="Gill Sans MT" panose="020B0502020104020203" pitchFamily="34" charset="0"/>
              </a:rPr>
              <a:t>Số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phiếu</a:t>
            </a:r>
            <a:r>
              <a:rPr lang="en-US" u="sng" dirty="0">
                <a:latin typeface="Gill Sans MT" panose="020B0502020104020203" pitchFamily="34" charset="0"/>
              </a:rPr>
              <a:t> chi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u="sng" dirty="0" err="1">
                <a:latin typeface="Gill Sans MT" panose="020B0502020104020203" pitchFamily="34" charset="0"/>
              </a:rPr>
              <a:t>mã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u="sng" dirty="0" err="1">
                <a:latin typeface="Gill Sans MT" panose="020B0502020104020203" pitchFamily="34" charset="0"/>
              </a:rPr>
              <a:t>hàng</a:t>
            </a:r>
            <a:r>
              <a:rPr lang="en-US" dirty="0">
                <a:latin typeface="Gill Sans MT" panose="020B0502020104020203" pitchFamily="34" charset="0"/>
              </a:rPr>
              <a:t> 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lượng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số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tiền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7714"/>
            <a:ext cx="8596668" cy="513806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>
                <a:solidFill>
                  <a:srgbClr val="7030A0"/>
                </a:solidFill>
              </a:rPr>
              <a:t>MÔ HÌNH QUAN HỆ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4" y="809624"/>
            <a:ext cx="5765075" cy="5835015"/>
          </a:xfrm>
        </p:spPr>
      </p:pic>
    </p:spTree>
    <p:extLst>
      <p:ext uri="{BB962C8B-B14F-4D97-AF65-F5344CB8AC3E}">
        <p14:creationId xmlns:p14="http://schemas.microsoft.com/office/powerpoint/2010/main" val="256188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511" y="391886"/>
            <a:ext cx="8596668" cy="740228"/>
          </a:xfrm>
        </p:spPr>
        <p:txBody>
          <a:bodyPr>
            <a:normAutofit/>
          </a:bodyPr>
          <a:lstStyle/>
          <a:p>
            <a:pPr algn="ctr"/>
            <a:r>
              <a:rPr lang="vi-VN" dirty="0" smtClean="0">
                <a:solidFill>
                  <a:srgbClr val="002060"/>
                </a:solidFill>
                <a:latin typeface="Bauhaus 93" panose="04030905020B02020C02" pitchFamily="82" charset="0"/>
              </a:rPr>
              <a:t>THANK YOU EVERYONE!...!</a:t>
            </a:r>
            <a:endParaRPr lang="en-US" dirty="0">
              <a:solidFill>
                <a:srgbClr val="002060"/>
              </a:solidFill>
              <a:latin typeface="Bauhaus 93" panose="04030905020B02020C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19" y="1889578"/>
            <a:ext cx="7127814" cy="4751876"/>
          </a:xfrm>
        </p:spPr>
      </p:pic>
      <p:sp>
        <p:nvSpPr>
          <p:cNvPr id="6" name="Rectangle 5"/>
          <p:cNvSpPr/>
          <p:nvPr/>
        </p:nvSpPr>
        <p:spPr>
          <a:xfrm>
            <a:off x="7045234" y="937401"/>
            <a:ext cx="261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>
                <a:solidFill>
                  <a:schemeClr val="accent5">
                    <a:lumMod val="50000"/>
                  </a:schemeClr>
                </a:solidFill>
              </a:rPr>
              <a:t>.....</a:t>
            </a:r>
            <a:r>
              <a:rPr lang="en-US" b="0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SEE YOU AGAIN</a:t>
            </a:r>
            <a:r>
              <a:rPr lang="vi-VN" b="0" i="0" dirty="0" smtClean="0">
                <a:solidFill>
                  <a:schemeClr val="accent5">
                    <a:lumMod val="50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.....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46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308" y="468325"/>
            <a:ext cx="4032070" cy="707331"/>
          </a:xfrm>
        </p:spPr>
        <p:txBody>
          <a:bodyPr>
            <a:normAutofit fontScale="90000"/>
          </a:bodyPr>
          <a:lstStyle/>
          <a:p>
            <a:pPr lvl="0"/>
            <a:r>
              <a:rPr lang="vi-V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I. MÔ TẢ BÀI TOÁN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83" y="1306285"/>
            <a:ext cx="5538651" cy="4145281"/>
          </a:xfrm>
        </p:spPr>
        <p:txBody>
          <a:bodyPr>
            <a:normAutofit/>
          </a:bodyPr>
          <a:lstStyle/>
          <a:p>
            <a:pPr lvl="0"/>
            <a:r>
              <a:rPr lang="vi-VN" dirty="0" smtClean="0"/>
              <a:t>1.</a:t>
            </a:r>
            <a:r>
              <a:rPr lang="en-US" dirty="0" smtClean="0"/>
              <a:t> </a:t>
            </a:r>
            <a:r>
              <a:rPr lang="vi-VN" dirty="0" smtClean="0"/>
              <a:t>Quản lý nhập xuất hàng</a:t>
            </a:r>
            <a:endParaRPr lang="en-US" dirty="0" smtClean="0"/>
          </a:p>
          <a:p>
            <a:pPr algn="just"/>
            <a:r>
              <a:rPr lang="en-US" sz="2000" dirty="0" err="1" smtClean="0">
                <a:latin typeface="Candara" panose="020E0502030303020204" pitchFamily="34" charset="0"/>
              </a:rPr>
              <a:t>Nhà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cung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cấp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chuyển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đến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cho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công</a:t>
            </a:r>
            <a:r>
              <a:rPr lang="en-US" sz="2000" dirty="0" smtClean="0">
                <a:latin typeface="Candara" panose="020E0502030303020204" pitchFamily="34" charset="0"/>
              </a:rPr>
              <a:t> ty, </a:t>
            </a:r>
            <a:r>
              <a:rPr lang="en-US" sz="2000" dirty="0" err="1" smtClean="0">
                <a:latin typeface="Candara" panose="020E0502030303020204" pitchFamily="34" charset="0"/>
              </a:rPr>
              <a:t>kế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toán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kiểm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kê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số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lượng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trong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phiếu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xuất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của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công</a:t>
            </a:r>
            <a:r>
              <a:rPr lang="en-US" sz="2000" dirty="0" smtClean="0">
                <a:latin typeface="Candara" panose="020E0502030303020204" pitchFamily="34" charset="0"/>
              </a:rPr>
              <a:t> ty </a:t>
            </a:r>
            <a:r>
              <a:rPr lang="en-US" sz="2000" dirty="0" err="1" smtClean="0">
                <a:latin typeface="Candara" panose="020E0502030303020204" pitchFamily="34" charset="0"/>
              </a:rPr>
              <a:t>rồi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nhập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vào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kho</a:t>
            </a:r>
            <a:r>
              <a:rPr lang="en-US" sz="2000" dirty="0" smtClean="0">
                <a:latin typeface="Candara" panose="020E0502030303020204" pitchFamily="34" charset="0"/>
              </a:rPr>
              <a:t>. </a:t>
            </a:r>
            <a:r>
              <a:rPr lang="en-US" sz="2000" dirty="0" err="1" smtClean="0">
                <a:latin typeface="Candara" panose="020E0502030303020204" pitchFamily="34" charset="0"/>
              </a:rPr>
              <a:t>Khi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sản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phẩm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bị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lỗi</a:t>
            </a:r>
            <a:r>
              <a:rPr lang="en-US" sz="2000" dirty="0" smtClean="0">
                <a:latin typeface="Candara" panose="020E0502030303020204" pitchFamily="34" charset="0"/>
              </a:rPr>
              <a:t>, </a:t>
            </a:r>
            <a:r>
              <a:rPr lang="en-US" sz="2000" dirty="0" err="1" smtClean="0">
                <a:latin typeface="Candara" panose="020E0502030303020204" pitchFamily="34" charset="0"/>
              </a:rPr>
              <a:t>khách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sẽ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yêu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cầu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công</a:t>
            </a:r>
            <a:r>
              <a:rPr lang="en-US" sz="2000" dirty="0" smtClean="0">
                <a:latin typeface="Candara" panose="020E0502030303020204" pitchFamily="34" charset="0"/>
              </a:rPr>
              <a:t> ty </a:t>
            </a:r>
            <a:r>
              <a:rPr lang="en-US" sz="2000" dirty="0" err="1" smtClean="0">
                <a:latin typeface="Candara" panose="020E0502030303020204" pitchFamily="34" charset="0"/>
              </a:rPr>
              <a:t>nhập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lại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và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xuất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trả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sản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phẩm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khác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cho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khách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(</a:t>
            </a:r>
            <a:r>
              <a:rPr lang="en-US" sz="2000" dirty="0" err="1" smtClean="0">
                <a:latin typeface="Candara" panose="020E0502030303020204" pitchFamily="34" charset="0"/>
              </a:rPr>
              <a:t>nhập-xuất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bảo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hành</a:t>
            </a:r>
            <a:r>
              <a:rPr lang="en-US" sz="2000" dirty="0" smtClean="0">
                <a:latin typeface="Candara" panose="020E0502030303020204" pitchFamily="34" charset="0"/>
              </a:rPr>
              <a:t>). </a:t>
            </a:r>
            <a:r>
              <a:rPr lang="en-US" sz="2000" dirty="0" err="1" smtClean="0">
                <a:latin typeface="Candara" panose="020E0502030303020204" pitchFamily="34" charset="0"/>
              </a:rPr>
              <a:t>Phòng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kinh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doanh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sẽ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chuyển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số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lượng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cần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xuất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đến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cho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phòng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kế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toán</a:t>
            </a:r>
            <a:r>
              <a:rPr lang="en-US" sz="2000" dirty="0" smtClean="0">
                <a:latin typeface="Candara" panose="020E0502030303020204" pitchFamily="34" charset="0"/>
              </a:rPr>
              <a:t>, </a:t>
            </a:r>
            <a:r>
              <a:rPr lang="en-US" sz="2000" dirty="0" err="1" smtClean="0">
                <a:latin typeface="Candara" panose="020E0502030303020204" pitchFamily="34" charset="0"/>
              </a:rPr>
              <a:t>kế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toán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kiểm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kê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và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xuất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. </a:t>
            </a:r>
            <a:r>
              <a:rPr lang="en-US" sz="2000" dirty="0" err="1" smtClean="0">
                <a:latin typeface="Candara" panose="020E0502030303020204" pitchFamily="34" charset="0"/>
              </a:rPr>
              <a:t>Cuối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tháng</a:t>
            </a:r>
            <a:r>
              <a:rPr lang="en-US" sz="2000" dirty="0" smtClean="0">
                <a:latin typeface="Candara" panose="020E0502030303020204" pitchFamily="34" charset="0"/>
              </a:rPr>
              <a:t>, </a:t>
            </a:r>
            <a:r>
              <a:rPr lang="en-US" sz="2000" dirty="0" err="1" smtClean="0">
                <a:latin typeface="Candara" panose="020E0502030303020204" pitchFamily="34" charset="0"/>
              </a:rPr>
              <a:t>lập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báo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cáo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thống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kê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lượng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xuất</a:t>
            </a:r>
            <a:r>
              <a:rPr lang="en-US" sz="2000" dirty="0" smtClean="0">
                <a:latin typeface="Candara" panose="020E0502030303020204" pitchFamily="34" charset="0"/>
              </a:rPr>
              <a:t>, </a:t>
            </a:r>
            <a:r>
              <a:rPr lang="en-US" sz="2000" dirty="0" err="1" smtClean="0">
                <a:latin typeface="Candara" panose="020E0502030303020204" pitchFamily="34" charset="0"/>
              </a:rPr>
              <a:t>hàng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nhập</a:t>
            </a:r>
            <a:r>
              <a:rPr lang="en-US" sz="2000" dirty="0" smtClean="0">
                <a:latin typeface="Candara" panose="020E0502030303020204" pitchFamily="34" charset="0"/>
              </a:rPr>
              <a:t>, </a:t>
            </a:r>
            <a:r>
              <a:rPr lang="en-US" sz="2000" dirty="0" err="1" smtClean="0">
                <a:latin typeface="Candara" panose="020E0502030303020204" pitchFamily="34" charset="0"/>
              </a:rPr>
              <a:t>và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thống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kê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tồn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latin typeface="Candara" panose="020E0502030303020204" pitchFamily="34" charset="0"/>
              </a:rPr>
              <a:t>kho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5" y="1682571"/>
            <a:ext cx="4680040" cy="35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53" y="444136"/>
            <a:ext cx="5111305" cy="418011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2.Quản lý thu chi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8241"/>
            <a:ext cx="4983237" cy="4883122"/>
          </a:xfrm>
        </p:spPr>
        <p:txBody>
          <a:bodyPr>
            <a:normAutofit/>
          </a:bodyPr>
          <a:lstStyle/>
          <a:p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ty.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chi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ty.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,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,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chi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1524000"/>
            <a:ext cx="5669815" cy="37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846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3.Bán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703"/>
            <a:ext cx="4922277" cy="4717659"/>
          </a:xfrm>
        </p:spPr>
        <p:txBody>
          <a:bodyPr/>
          <a:lstStyle/>
          <a:p>
            <a:pPr algn="just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.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cấp.Sau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70" y="1593668"/>
            <a:ext cx="5255484" cy="39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0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9303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4.Tra 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4286552" cy="476120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lãnh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,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,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, </a:t>
            </a:r>
            <a:r>
              <a:rPr lang="en-US" sz="2400" dirty="0" err="1"/>
              <a:t>phiếu</a:t>
            </a:r>
            <a:r>
              <a:rPr lang="en-US" sz="2400" dirty="0"/>
              <a:t> chi,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…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2" y="940525"/>
            <a:ext cx="3561806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5.Quản lý nhân 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4591352" cy="4865705"/>
          </a:xfrm>
        </p:spPr>
        <p:txBody>
          <a:bodyPr/>
          <a:lstStyle/>
          <a:p>
            <a:pPr algn="just"/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tuyển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,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nghỉ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thải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lãnh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, </a:t>
            </a:r>
            <a:r>
              <a:rPr lang="en-US" sz="2400" dirty="0" err="1"/>
              <a:t>nộp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ty.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06" y="2168435"/>
            <a:ext cx="6305950" cy="3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558" y="757645"/>
            <a:ext cx="2832220" cy="801189"/>
          </a:xfrm>
        </p:spPr>
        <p:txBody>
          <a:bodyPr>
            <a:noAutofit/>
          </a:bodyPr>
          <a:lstStyle/>
          <a:p>
            <a:r>
              <a:rPr lang="vi-VN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II. SƠ ĐỒ</a:t>
            </a:r>
            <a:endParaRPr lang="en-US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0" y="1558834"/>
            <a:ext cx="8459413" cy="4483191"/>
          </a:xfrm>
        </p:spPr>
      </p:pic>
    </p:spTree>
    <p:extLst>
      <p:ext uri="{BB962C8B-B14F-4D97-AF65-F5344CB8AC3E}">
        <p14:creationId xmlns:p14="http://schemas.microsoft.com/office/powerpoint/2010/main" val="4134727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705" y="583474"/>
            <a:ext cx="8596668" cy="539931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1. Sơ đồ phân cấp chức năng</a:t>
            </a:r>
            <a:endParaRPr lang="en-US" dirty="0"/>
          </a:p>
        </p:txBody>
      </p:sp>
      <p:pic>
        <p:nvPicPr>
          <p:cNvPr id="58" name="Content Placeholder 5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74" y="1132114"/>
            <a:ext cx="7198161" cy="54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595" y="522515"/>
            <a:ext cx="4243009" cy="610377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2. Sơ đồ ngữ cảnh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1219978"/>
            <a:ext cx="6705515" cy="5638022"/>
          </a:xfrm>
        </p:spPr>
      </p:pic>
    </p:spTree>
    <p:extLst>
      <p:ext uri="{BB962C8B-B14F-4D97-AF65-F5344CB8AC3E}">
        <p14:creationId xmlns:p14="http://schemas.microsoft.com/office/powerpoint/2010/main" val="31856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811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Adobe Gothic Std B</vt:lpstr>
      <vt:lpstr>Arial</vt:lpstr>
      <vt:lpstr>Bauhaus 93</vt:lpstr>
      <vt:lpstr>Cambria</vt:lpstr>
      <vt:lpstr>Candara</vt:lpstr>
      <vt:lpstr>Constantia</vt:lpstr>
      <vt:lpstr>Gill Sans MT</vt:lpstr>
      <vt:lpstr>Tahoma</vt:lpstr>
      <vt:lpstr>Trebuchet MS</vt:lpstr>
      <vt:lpstr>Wingdings 3</vt:lpstr>
      <vt:lpstr>Facet</vt:lpstr>
      <vt:lpstr>PHÂN TÍCH THIẾT KẾ HỆ THỐNG ĐỀ TÀI: QUẢN LÝ BÁN HÀNG </vt:lpstr>
      <vt:lpstr>I. MÔ TẢ BÀI TOÁN </vt:lpstr>
      <vt:lpstr>2.Quản lý thu chi </vt:lpstr>
      <vt:lpstr>3.Bán Hàng</vt:lpstr>
      <vt:lpstr>4.Tra Cứu</vt:lpstr>
      <vt:lpstr>5.Quản lý nhân viên</vt:lpstr>
      <vt:lpstr>II. SƠ ĐỒ</vt:lpstr>
      <vt:lpstr>1. Sơ đồ phân cấp chức năng</vt:lpstr>
      <vt:lpstr>2. Sơ đồ ngữ cảnh</vt:lpstr>
      <vt:lpstr>3. Sơ đồ mức đỉnh</vt:lpstr>
      <vt:lpstr>4a. Sơ đồ mức dưới đỉnh quản lý nhập xuất hàng</vt:lpstr>
      <vt:lpstr>4b. Sơ đồ mức dưới đỉnh quản lý thu chi</vt:lpstr>
      <vt:lpstr>4c. Sơ đồ mức dưới đỉnh bán hàng</vt:lpstr>
      <vt:lpstr>4d. Sơ đồ mức dưới đỉnh quản lý nhân viên</vt:lpstr>
      <vt:lpstr>III. MÔ HÌNH THỰC THỂ LIÊN KẾT</vt:lpstr>
      <vt:lpstr>MÔ HÌNH THỰC THỂ LIÊN KẾT</vt:lpstr>
      <vt:lpstr>I. MÔ HÌNH QUAN HỆ</vt:lpstr>
      <vt:lpstr>MÔ HÌNH QUAN HỆ</vt:lpstr>
      <vt:lpstr>THANK YOU EVERYONE!...!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ĐỀ TÀI: QUẢN LÝ BÁN HÀNG</dc:title>
  <dc:creator>Windows User</dc:creator>
  <cp:lastModifiedBy>Windows User</cp:lastModifiedBy>
  <cp:revision>9</cp:revision>
  <dcterms:created xsi:type="dcterms:W3CDTF">2019-12-13T15:56:42Z</dcterms:created>
  <dcterms:modified xsi:type="dcterms:W3CDTF">2019-12-13T17:16:15Z</dcterms:modified>
</cp:coreProperties>
</file>