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Lst>
  <p:sldSz cx="15113000" cy="213741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DF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7" d="100"/>
          <a:sy n="27" d="100"/>
        </p:scale>
        <p:origin x="24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475" y="3498032"/>
            <a:ext cx="12846050" cy="7441353"/>
          </a:xfrm>
        </p:spPr>
        <p:txBody>
          <a:bodyPr anchor="b"/>
          <a:lstStyle>
            <a:lvl1pPr algn="ctr">
              <a:defRPr sz="9917"/>
            </a:lvl1pPr>
          </a:lstStyle>
          <a:p>
            <a:r>
              <a:rPr lang="en-US"/>
              <a:t>Click to edit Master title style</a:t>
            </a:r>
            <a:endParaRPr lang="en-US" dirty="0"/>
          </a:p>
        </p:txBody>
      </p:sp>
      <p:sp>
        <p:nvSpPr>
          <p:cNvPr id="3" name="Subtitle 2"/>
          <p:cNvSpPr>
            <a:spLocks noGrp="1"/>
          </p:cNvSpPr>
          <p:nvPr>
            <p:ph type="subTitle" idx="1"/>
          </p:nvPr>
        </p:nvSpPr>
        <p:spPr>
          <a:xfrm>
            <a:off x="1889125" y="11226352"/>
            <a:ext cx="11334750" cy="5160458"/>
          </a:xfrm>
        </p:spPr>
        <p:txBody>
          <a:bodyPr/>
          <a:lstStyle>
            <a:lvl1pPr marL="0" indent="0" algn="ctr">
              <a:buNone/>
              <a:defRPr sz="3967"/>
            </a:lvl1pPr>
            <a:lvl2pPr marL="755660" indent="0" algn="ctr">
              <a:buNone/>
              <a:defRPr sz="3306"/>
            </a:lvl2pPr>
            <a:lvl3pPr marL="1511320" indent="0" algn="ctr">
              <a:buNone/>
              <a:defRPr sz="2975"/>
            </a:lvl3pPr>
            <a:lvl4pPr marL="2266980" indent="0" algn="ctr">
              <a:buNone/>
              <a:defRPr sz="2644"/>
            </a:lvl4pPr>
            <a:lvl5pPr marL="3022641" indent="0" algn="ctr">
              <a:buNone/>
              <a:defRPr sz="2644"/>
            </a:lvl5pPr>
            <a:lvl6pPr marL="3778301" indent="0" algn="ctr">
              <a:buNone/>
              <a:defRPr sz="2644"/>
            </a:lvl6pPr>
            <a:lvl7pPr marL="4533961" indent="0" algn="ctr">
              <a:buNone/>
              <a:defRPr sz="2644"/>
            </a:lvl7pPr>
            <a:lvl8pPr marL="5289621" indent="0" algn="ctr">
              <a:buNone/>
              <a:defRPr sz="2644"/>
            </a:lvl8pPr>
            <a:lvl9pPr marL="6045281" indent="0" algn="ctr">
              <a:buNone/>
              <a:defRPr sz="26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8C40AA-AED8-4B20-8F53-823C763CD575}" type="datetimeFigureOut">
              <a:rPr lang="en-ID" smtClean="0"/>
              <a:t>28/10/2024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282848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C40AA-AED8-4B20-8F53-823C763CD575}" type="datetimeFigureOut">
              <a:rPr lang="en-ID" smtClean="0"/>
              <a:t>28/10/2024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918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5241" y="1137973"/>
            <a:ext cx="3258741" cy="18113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020" y="1137973"/>
            <a:ext cx="9587309" cy="18113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C40AA-AED8-4B20-8F53-823C763CD575}" type="datetimeFigureOut">
              <a:rPr lang="en-ID" smtClean="0"/>
              <a:t>28/10/2024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83911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C40AA-AED8-4B20-8F53-823C763CD575}" type="datetimeFigureOut">
              <a:rPr lang="en-ID" smtClean="0"/>
              <a:t>28/10/2024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333980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148" y="5328688"/>
            <a:ext cx="13034963" cy="8891030"/>
          </a:xfrm>
        </p:spPr>
        <p:txBody>
          <a:bodyPr anchor="b"/>
          <a:lstStyle>
            <a:lvl1pPr>
              <a:defRPr sz="9917"/>
            </a:lvl1pPr>
          </a:lstStyle>
          <a:p>
            <a:r>
              <a:rPr lang="en-US"/>
              <a:t>Click to edit Master title style</a:t>
            </a:r>
            <a:endParaRPr lang="en-US" dirty="0"/>
          </a:p>
        </p:txBody>
      </p:sp>
      <p:sp>
        <p:nvSpPr>
          <p:cNvPr id="3" name="Text Placeholder 2"/>
          <p:cNvSpPr>
            <a:spLocks noGrp="1"/>
          </p:cNvSpPr>
          <p:nvPr>
            <p:ph type="body" idx="1"/>
          </p:nvPr>
        </p:nvSpPr>
        <p:spPr>
          <a:xfrm>
            <a:off x="1031148" y="14303831"/>
            <a:ext cx="13034963" cy="4675583"/>
          </a:xfrm>
        </p:spPr>
        <p:txBody>
          <a:bodyPr/>
          <a:lstStyle>
            <a:lvl1pPr marL="0" indent="0">
              <a:buNone/>
              <a:defRPr sz="3967">
                <a:solidFill>
                  <a:schemeClr val="tx1"/>
                </a:solidFill>
              </a:defRPr>
            </a:lvl1pPr>
            <a:lvl2pPr marL="755660" indent="0">
              <a:buNone/>
              <a:defRPr sz="3306">
                <a:solidFill>
                  <a:schemeClr val="tx1">
                    <a:tint val="75000"/>
                  </a:schemeClr>
                </a:solidFill>
              </a:defRPr>
            </a:lvl2pPr>
            <a:lvl3pPr marL="1511320" indent="0">
              <a:buNone/>
              <a:defRPr sz="2975">
                <a:solidFill>
                  <a:schemeClr val="tx1">
                    <a:tint val="75000"/>
                  </a:schemeClr>
                </a:solidFill>
              </a:defRPr>
            </a:lvl3pPr>
            <a:lvl4pPr marL="2266980" indent="0">
              <a:buNone/>
              <a:defRPr sz="2644">
                <a:solidFill>
                  <a:schemeClr val="tx1">
                    <a:tint val="75000"/>
                  </a:schemeClr>
                </a:solidFill>
              </a:defRPr>
            </a:lvl4pPr>
            <a:lvl5pPr marL="3022641" indent="0">
              <a:buNone/>
              <a:defRPr sz="2644">
                <a:solidFill>
                  <a:schemeClr val="tx1">
                    <a:tint val="75000"/>
                  </a:schemeClr>
                </a:solidFill>
              </a:defRPr>
            </a:lvl5pPr>
            <a:lvl6pPr marL="3778301" indent="0">
              <a:buNone/>
              <a:defRPr sz="2644">
                <a:solidFill>
                  <a:schemeClr val="tx1">
                    <a:tint val="75000"/>
                  </a:schemeClr>
                </a:solidFill>
              </a:defRPr>
            </a:lvl6pPr>
            <a:lvl7pPr marL="4533961" indent="0">
              <a:buNone/>
              <a:defRPr sz="2644">
                <a:solidFill>
                  <a:schemeClr val="tx1">
                    <a:tint val="75000"/>
                  </a:schemeClr>
                </a:solidFill>
              </a:defRPr>
            </a:lvl7pPr>
            <a:lvl8pPr marL="5289621" indent="0">
              <a:buNone/>
              <a:defRPr sz="2644">
                <a:solidFill>
                  <a:schemeClr val="tx1">
                    <a:tint val="75000"/>
                  </a:schemeClr>
                </a:solidFill>
              </a:defRPr>
            </a:lvl8pPr>
            <a:lvl9pPr marL="6045281" indent="0">
              <a:buNone/>
              <a:defRPr sz="26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C40AA-AED8-4B20-8F53-823C763CD575}" type="datetimeFigureOut">
              <a:rPr lang="en-ID" smtClean="0"/>
              <a:t>28/10/2024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350737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019" y="5689865"/>
            <a:ext cx="6423025" cy="13561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0956" y="5689865"/>
            <a:ext cx="6423025" cy="13561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8C40AA-AED8-4B20-8F53-823C763CD575}" type="datetimeFigureOut">
              <a:rPr lang="en-ID" smtClean="0"/>
              <a:t>28/10/2024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104217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0987" y="1137978"/>
            <a:ext cx="13034963" cy="41313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0989" y="5239625"/>
            <a:ext cx="6393506" cy="2567859"/>
          </a:xfrm>
        </p:spPr>
        <p:txBody>
          <a:bodyPr anchor="b"/>
          <a:lstStyle>
            <a:lvl1pPr marL="0" indent="0">
              <a:buNone/>
              <a:defRPr sz="3967" b="1"/>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4" name="Content Placeholder 3"/>
          <p:cNvSpPr>
            <a:spLocks noGrp="1"/>
          </p:cNvSpPr>
          <p:nvPr>
            <p:ph sz="half" idx="2"/>
          </p:nvPr>
        </p:nvSpPr>
        <p:spPr>
          <a:xfrm>
            <a:off x="1040989" y="7807484"/>
            <a:ext cx="6393506" cy="11483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0957" y="5239625"/>
            <a:ext cx="6424993" cy="2567859"/>
          </a:xfrm>
        </p:spPr>
        <p:txBody>
          <a:bodyPr anchor="b"/>
          <a:lstStyle>
            <a:lvl1pPr marL="0" indent="0">
              <a:buNone/>
              <a:defRPr sz="3967" b="1"/>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6" name="Content Placeholder 5"/>
          <p:cNvSpPr>
            <a:spLocks noGrp="1"/>
          </p:cNvSpPr>
          <p:nvPr>
            <p:ph sz="quarter" idx="4"/>
          </p:nvPr>
        </p:nvSpPr>
        <p:spPr>
          <a:xfrm>
            <a:off x="7650957" y="7807484"/>
            <a:ext cx="6424993" cy="11483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C40AA-AED8-4B20-8F53-823C763CD575}" type="datetimeFigureOut">
              <a:rPr lang="en-ID" smtClean="0"/>
              <a:t>28/10/2024</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254944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8C40AA-AED8-4B20-8F53-823C763CD575}" type="datetimeFigureOut">
              <a:rPr lang="en-ID" smtClean="0"/>
              <a:t>28/10/2024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52067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C40AA-AED8-4B20-8F53-823C763CD575}" type="datetimeFigureOut">
              <a:rPr lang="en-ID" smtClean="0"/>
              <a:t>28/10/2024</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362705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0987" y="1424940"/>
            <a:ext cx="4874336" cy="4987290"/>
          </a:xfrm>
        </p:spPr>
        <p:txBody>
          <a:bodyPr anchor="b"/>
          <a:lstStyle>
            <a:lvl1pPr>
              <a:defRPr sz="5289"/>
            </a:lvl1pPr>
          </a:lstStyle>
          <a:p>
            <a:r>
              <a:rPr lang="en-US"/>
              <a:t>Click to edit Master title style</a:t>
            </a:r>
            <a:endParaRPr lang="en-US" dirty="0"/>
          </a:p>
        </p:txBody>
      </p:sp>
      <p:sp>
        <p:nvSpPr>
          <p:cNvPr id="3" name="Content Placeholder 2"/>
          <p:cNvSpPr>
            <a:spLocks noGrp="1"/>
          </p:cNvSpPr>
          <p:nvPr>
            <p:ph idx="1"/>
          </p:nvPr>
        </p:nvSpPr>
        <p:spPr>
          <a:xfrm>
            <a:off x="6424994" y="3077479"/>
            <a:ext cx="7650956" cy="15189465"/>
          </a:xfrm>
        </p:spPr>
        <p:txBody>
          <a:bodyPr/>
          <a:lstStyle>
            <a:lvl1pPr>
              <a:defRPr sz="5289"/>
            </a:lvl1pPr>
            <a:lvl2pPr>
              <a:defRPr sz="4628"/>
            </a:lvl2pPr>
            <a:lvl3pPr>
              <a:defRPr sz="3967"/>
            </a:lvl3pPr>
            <a:lvl4pPr>
              <a:defRPr sz="3306"/>
            </a:lvl4pPr>
            <a:lvl5pPr>
              <a:defRPr sz="3306"/>
            </a:lvl5pPr>
            <a:lvl6pPr>
              <a:defRPr sz="3306"/>
            </a:lvl6pPr>
            <a:lvl7pPr>
              <a:defRPr sz="3306"/>
            </a:lvl7pPr>
            <a:lvl8pPr>
              <a:defRPr sz="3306"/>
            </a:lvl8pPr>
            <a:lvl9pPr>
              <a:defRPr sz="3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0987" y="6412230"/>
            <a:ext cx="4874336" cy="11879449"/>
          </a:xfrm>
        </p:spPr>
        <p:txBody>
          <a:bodyPr/>
          <a:lstStyle>
            <a:lvl1pPr marL="0" indent="0">
              <a:buNone/>
              <a:defRPr sz="2644"/>
            </a:lvl1pPr>
            <a:lvl2pPr marL="755660" indent="0">
              <a:buNone/>
              <a:defRPr sz="2314"/>
            </a:lvl2pPr>
            <a:lvl3pPr marL="1511320" indent="0">
              <a:buNone/>
              <a:defRPr sz="1983"/>
            </a:lvl3pPr>
            <a:lvl4pPr marL="2266980" indent="0">
              <a:buNone/>
              <a:defRPr sz="1653"/>
            </a:lvl4pPr>
            <a:lvl5pPr marL="3022641" indent="0">
              <a:buNone/>
              <a:defRPr sz="1653"/>
            </a:lvl5pPr>
            <a:lvl6pPr marL="3778301" indent="0">
              <a:buNone/>
              <a:defRPr sz="1653"/>
            </a:lvl6pPr>
            <a:lvl7pPr marL="4533961" indent="0">
              <a:buNone/>
              <a:defRPr sz="1653"/>
            </a:lvl7pPr>
            <a:lvl8pPr marL="5289621" indent="0">
              <a:buNone/>
              <a:defRPr sz="1653"/>
            </a:lvl8pPr>
            <a:lvl9pPr marL="6045281"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028C40AA-AED8-4B20-8F53-823C763CD575}" type="datetimeFigureOut">
              <a:rPr lang="en-ID" smtClean="0"/>
              <a:t>28/10/2024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421535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0987" y="1424940"/>
            <a:ext cx="4874336" cy="4987290"/>
          </a:xfrm>
        </p:spPr>
        <p:txBody>
          <a:bodyPr anchor="b"/>
          <a:lstStyle>
            <a:lvl1pPr>
              <a:defRPr sz="52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4994" y="3077479"/>
            <a:ext cx="7650956" cy="15189465"/>
          </a:xfrm>
        </p:spPr>
        <p:txBody>
          <a:bodyPr anchor="t"/>
          <a:lstStyle>
            <a:lvl1pPr marL="0" indent="0">
              <a:buNone/>
              <a:defRPr sz="5289"/>
            </a:lvl1pPr>
            <a:lvl2pPr marL="755660" indent="0">
              <a:buNone/>
              <a:defRPr sz="4628"/>
            </a:lvl2pPr>
            <a:lvl3pPr marL="1511320" indent="0">
              <a:buNone/>
              <a:defRPr sz="3967"/>
            </a:lvl3pPr>
            <a:lvl4pPr marL="2266980" indent="0">
              <a:buNone/>
              <a:defRPr sz="3306"/>
            </a:lvl4pPr>
            <a:lvl5pPr marL="3022641" indent="0">
              <a:buNone/>
              <a:defRPr sz="3306"/>
            </a:lvl5pPr>
            <a:lvl6pPr marL="3778301" indent="0">
              <a:buNone/>
              <a:defRPr sz="3306"/>
            </a:lvl6pPr>
            <a:lvl7pPr marL="4533961" indent="0">
              <a:buNone/>
              <a:defRPr sz="3306"/>
            </a:lvl7pPr>
            <a:lvl8pPr marL="5289621" indent="0">
              <a:buNone/>
              <a:defRPr sz="3306"/>
            </a:lvl8pPr>
            <a:lvl9pPr marL="6045281" indent="0">
              <a:buNone/>
              <a:defRPr sz="3306"/>
            </a:lvl9pPr>
          </a:lstStyle>
          <a:p>
            <a:r>
              <a:rPr lang="en-US"/>
              <a:t>Click icon to add picture</a:t>
            </a:r>
            <a:endParaRPr lang="en-US" dirty="0"/>
          </a:p>
        </p:txBody>
      </p:sp>
      <p:sp>
        <p:nvSpPr>
          <p:cNvPr id="4" name="Text Placeholder 3"/>
          <p:cNvSpPr>
            <a:spLocks noGrp="1"/>
          </p:cNvSpPr>
          <p:nvPr>
            <p:ph type="body" sz="half" idx="2"/>
          </p:nvPr>
        </p:nvSpPr>
        <p:spPr>
          <a:xfrm>
            <a:off x="1040987" y="6412230"/>
            <a:ext cx="4874336" cy="11879449"/>
          </a:xfrm>
        </p:spPr>
        <p:txBody>
          <a:bodyPr/>
          <a:lstStyle>
            <a:lvl1pPr marL="0" indent="0">
              <a:buNone/>
              <a:defRPr sz="2644"/>
            </a:lvl1pPr>
            <a:lvl2pPr marL="755660" indent="0">
              <a:buNone/>
              <a:defRPr sz="2314"/>
            </a:lvl2pPr>
            <a:lvl3pPr marL="1511320" indent="0">
              <a:buNone/>
              <a:defRPr sz="1983"/>
            </a:lvl3pPr>
            <a:lvl4pPr marL="2266980" indent="0">
              <a:buNone/>
              <a:defRPr sz="1653"/>
            </a:lvl4pPr>
            <a:lvl5pPr marL="3022641" indent="0">
              <a:buNone/>
              <a:defRPr sz="1653"/>
            </a:lvl5pPr>
            <a:lvl6pPr marL="3778301" indent="0">
              <a:buNone/>
              <a:defRPr sz="1653"/>
            </a:lvl6pPr>
            <a:lvl7pPr marL="4533961" indent="0">
              <a:buNone/>
              <a:defRPr sz="1653"/>
            </a:lvl7pPr>
            <a:lvl8pPr marL="5289621" indent="0">
              <a:buNone/>
              <a:defRPr sz="1653"/>
            </a:lvl8pPr>
            <a:lvl9pPr marL="6045281"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028C40AA-AED8-4B20-8F53-823C763CD575}" type="datetimeFigureOut">
              <a:rPr lang="en-ID" smtClean="0"/>
              <a:t>28/10/2024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8B7F513-F149-4E59-B6BE-D895B1F735CE}" type="slidenum">
              <a:rPr lang="en-ID" smtClean="0"/>
              <a:t>‹#›</a:t>
            </a:fld>
            <a:endParaRPr lang="en-ID"/>
          </a:p>
        </p:txBody>
      </p:sp>
    </p:spTree>
    <p:extLst>
      <p:ext uri="{BB962C8B-B14F-4D97-AF65-F5344CB8AC3E}">
        <p14:creationId xmlns:p14="http://schemas.microsoft.com/office/powerpoint/2010/main" val="82370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019" y="1137978"/>
            <a:ext cx="13034963" cy="41313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019" y="5689865"/>
            <a:ext cx="13034963" cy="13561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019" y="19810629"/>
            <a:ext cx="3400425" cy="1137973"/>
          </a:xfrm>
          <a:prstGeom prst="rect">
            <a:avLst/>
          </a:prstGeom>
        </p:spPr>
        <p:txBody>
          <a:bodyPr vert="horz" lIns="91440" tIns="45720" rIns="91440" bIns="45720" rtlCol="0" anchor="ctr"/>
          <a:lstStyle>
            <a:lvl1pPr algn="l">
              <a:defRPr sz="1983">
                <a:solidFill>
                  <a:schemeClr val="tx1">
                    <a:tint val="75000"/>
                  </a:schemeClr>
                </a:solidFill>
              </a:defRPr>
            </a:lvl1pPr>
          </a:lstStyle>
          <a:p>
            <a:fld id="{028C40AA-AED8-4B20-8F53-823C763CD575}" type="datetimeFigureOut">
              <a:rPr lang="en-ID" smtClean="0"/>
              <a:t>28/10/2024</a:t>
            </a:fld>
            <a:endParaRPr lang="en-ID"/>
          </a:p>
        </p:txBody>
      </p:sp>
      <p:sp>
        <p:nvSpPr>
          <p:cNvPr id="5" name="Footer Placeholder 4"/>
          <p:cNvSpPr>
            <a:spLocks noGrp="1"/>
          </p:cNvSpPr>
          <p:nvPr>
            <p:ph type="ftr" sz="quarter" idx="3"/>
          </p:nvPr>
        </p:nvSpPr>
        <p:spPr>
          <a:xfrm>
            <a:off x="5006181" y="19810629"/>
            <a:ext cx="5100638" cy="1137973"/>
          </a:xfrm>
          <a:prstGeom prst="rect">
            <a:avLst/>
          </a:prstGeom>
        </p:spPr>
        <p:txBody>
          <a:bodyPr vert="horz" lIns="91440" tIns="45720" rIns="91440" bIns="45720" rtlCol="0" anchor="ctr"/>
          <a:lstStyle>
            <a:lvl1pPr algn="ctr">
              <a:defRPr sz="1983">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10673556" y="19810629"/>
            <a:ext cx="3400425" cy="1137973"/>
          </a:xfrm>
          <a:prstGeom prst="rect">
            <a:avLst/>
          </a:prstGeom>
        </p:spPr>
        <p:txBody>
          <a:bodyPr vert="horz" lIns="91440" tIns="45720" rIns="91440" bIns="45720" rtlCol="0" anchor="ctr"/>
          <a:lstStyle>
            <a:lvl1pPr algn="r">
              <a:defRPr sz="1983">
                <a:solidFill>
                  <a:schemeClr val="tx1">
                    <a:tint val="75000"/>
                  </a:schemeClr>
                </a:solidFill>
              </a:defRPr>
            </a:lvl1pPr>
          </a:lstStyle>
          <a:p>
            <a:fld id="{88B7F513-F149-4E59-B6BE-D895B1F735CE}" type="slidenum">
              <a:rPr lang="en-ID" smtClean="0"/>
              <a:t>‹#›</a:t>
            </a:fld>
            <a:endParaRPr lang="en-ID"/>
          </a:p>
        </p:txBody>
      </p:sp>
    </p:spTree>
    <p:extLst>
      <p:ext uri="{BB962C8B-B14F-4D97-AF65-F5344CB8AC3E}">
        <p14:creationId xmlns:p14="http://schemas.microsoft.com/office/powerpoint/2010/main" val="31222561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11320" rtl="0" eaLnBrk="1" latinLnBrk="0" hangingPunct="1">
        <a:lnSpc>
          <a:spcPct val="90000"/>
        </a:lnSpc>
        <a:spcBef>
          <a:spcPct val="0"/>
        </a:spcBef>
        <a:buNone/>
        <a:defRPr sz="7272" kern="1200">
          <a:solidFill>
            <a:schemeClr val="tx1"/>
          </a:solidFill>
          <a:latin typeface="+mj-lt"/>
          <a:ea typeface="+mj-ea"/>
          <a:cs typeface="+mj-cs"/>
        </a:defRPr>
      </a:lvl1pPr>
    </p:titleStyle>
    <p:bodyStyle>
      <a:lvl1pPr marL="377830" indent="-377830" algn="l" defTabSz="1511320" rtl="0" eaLnBrk="1" latinLnBrk="0" hangingPunct="1">
        <a:lnSpc>
          <a:spcPct val="90000"/>
        </a:lnSpc>
        <a:spcBef>
          <a:spcPts val="1653"/>
        </a:spcBef>
        <a:buFont typeface="Arial" panose="020B0604020202020204" pitchFamily="34" charset="0"/>
        <a:buChar char="•"/>
        <a:defRPr sz="4628" kern="1200">
          <a:solidFill>
            <a:schemeClr val="tx1"/>
          </a:solidFill>
          <a:latin typeface="+mn-lt"/>
          <a:ea typeface="+mn-ea"/>
          <a:cs typeface="+mn-cs"/>
        </a:defRPr>
      </a:lvl1pPr>
      <a:lvl2pPr marL="1133490" indent="-377830" algn="l" defTabSz="1511320" rtl="0" eaLnBrk="1" latinLnBrk="0" hangingPunct="1">
        <a:lnSpc>
          <a:spcPct val="90000"/>
        </a:lnSpc>
        <a:spcBef>
          <a:spcPts val="826"/>
        </a:spcBef>
        <a:buFont typeface="Arial" panose="020B0604020202020204" pitchFamily="34" charset="0"/>
        <a:buChar char="•"/>
        <a:defRPr sz="3967" kern="1200">
          <a:solidFill>
            <a:schemeClr val="tx1"/>
          </a:solidFill>
          <a:latin typeface="+mn-lt"/>
          <a:ea typeface="+mn-ea"/>
          <a:cs typeface="+mn-cs"/>
        </a:defRPr>
      </a:lvl2pPr>
      <a:lvl3pPr marL="1889150" indent="-377830" algn="l" defTabSz="1511320" rtl="0" eaLnBrk="1" latinLnBrk="0" hangingPunct="1">
        <a:lnSpc>
          <a:spcPct val="90000"/>
        </a:lnSpc>
        <a:spcBef>
          <a:spcPts val="826"/>
        </a:spcBef>
        <a:buFont typeface="Arial" panose="020B0604020202020204" pitchFamily="34" charset="0"/>
        <a:buChar char="•"/>
        <a:defRPr sz="3306" kern="1200">
          <a:solidFill>
            <a:schemeClr val="tx1"/>
          </a:solidFill>
          <a:latin typeface="+mn-lt"/>
          <a:ea typeface="+mn-ea"/>
          <a:cs typeface="+mn-cs"/>
        </a:defRPr>
      </a:lvl3pPr>
      <a:lvl4pPr marL="2644811" indent="-377830" algn="l" defTabSz="1511320" rtl="0" eaLnBrk="1" latinLnBrk="0" hangingPunct="1">
        <a:lnSpc>
          <a:spcPct val="90000"/>
        </a:lnSpc>
        <a:spcBef>
          <a:spcPts val="826"/>
        </a:spcBef>
        <a:buFont typeface="Arial" panose="020B0604020202020204" pitchFamily="34" charset="0"/>
        <a:buChar char="•"/>
        <a:defRPr sz="2975" kern="1200">
          <a:solidFill>
            <a:schemeClr val="tx1"/>
          </a:solidFill>
          <a:latin typeface="+mn-lt"/>
          <a:ea typeface="+mn-ea"/>
          <a:cs typeface="+mn-cs"/>
        </a:defRPr>
      </a:lvl4pPr>
      <a:lvl5pPr marL="3400471" indent="-377830" algn="l" defTabSz="1511320" rtl="0" eaLnBrk="1" latinLnBrk="0" hangingPunct="1">
        <a:lnSpc>
          <a:spcPct val="90000"/>
        </a:lnSpc>
        <a:spcBef>
          <a:spcPts val="826"/>
        </a:spcBef>
        <a:buFont typeface="Arial" panose="020B0604020202020204" pitchFamily="34" charset="0"/>
        <a:buChar char="•"/>
        <a:defRPr sz="2975" kern="1200">
          <a:solidFill>
            <a:schemeClr val="tx1"/>
          </a:solidFill>
          <a:latin typeface="+mn-lt"/>
          <a:ea typeface="+mn-ea"/>
          <a:cs typeface="+mn-cs"/>
        </a:defRPr>
      </a:lvl5pPr>
      <a:lvl6pPr marL="4156131" indent="-377830" algn="l" defTabSz="1511320" rtl="0" eaLnBrk="1" latinLnBrk="0" hangingPunct="1">
        <a:lnSpc>
          <a:spcPct val="90000"/>
        </a:lnSpc>
        <a:spcBef>
          <a:spcPts val="826"/>
        </a:spcBef>
        <a:buFont typeface="Arial" panose="020B0604020202020204" pitchFamily="34" charset="0"/>
        <a:buChar char="•"/>
        <a:defRPr sz="2975" kern="1200">
          <a:solidFill>
            <a:schemeClr val="tx1"/>
          </a:solidFill>
          <a:latin typeface="+mn-lt"/>
          <a:ea typeface="+mn-ea"/>
          <a:cs typeface="+mn-cs"/>
        </a:defRPr>
      </a:lvl6pPr>
      <a:lvl7pPr marL="4911791" indent="-377830" algn="l" defTabSz="1511320" rtl="0" eaLnBrk="1" latinLnBrk="0" hangingPunct="1">
        <a:lnSpc>
          <a:spcPct val="90000"/>
        </a:lnSpc>
        <a:spcBef>
          <a:spcPts val="826"/>
        </a:spcBef>
        <a:buFont typeface="Arial" panose="020B0604020202020204" pitchFamily="34" charset="0"/>
        <a:buChar char="•"/>
        <a:defRPr sz="2975" kern="1200">
          <a:solidFill>
            <a:schemeClr val="tx1"/>
          </a:solidFill>
          <a:latin typeface="+mn-lt"/>
          <a:ea typeface="+mn-ea"/>
          <a:cs typeface="+mn-cs"/>
        </a:defRPr>
      </a:lvl7pPr>
      <a:lvl8pPr marL="5667451" indent="-377830" algn="l" defTabSz="1511320" rtl="0" eaLnBrk="1" latinLnBrk="0" hangingPunct="1">
        <a:lnSpc>
          <a:spcPct val="90000"/>
        </a:lnSpc>
        <a:spcBef>
          <a:spcPts val="826"/>
        </a:spcBef>
        <a:buFont typeface="Arial" panose="020B0604020202020204" pitchFamily="34" charset="0"/>
        <a:buChar char="•"/>
        <a:defRPr sz="2975" kern="1200">
          <a:solidFill>
            <a:schemeClr val="tx1"/>
          </a:solidFill>
          <a:latin typeface="+mn-lt"/>
          <a:ea typeface="+mn-ea"/>
          <a:cs typeface="+mn-cs"/>
        </a:defRPr>
      </a:lvl8pPr>
      <a:lvl9pPr marL="6423111" indent="-377830" algn="l" defTabSz="1511320" rtl="0" eaLnBrk="1" latinLnBrk="0" hangingPunct="1">
        <a:lnSpc>
          <a:spcPct val="90000"/>
        </a:lnSpc>
        <a:spcBef>
          <a:spcPts val="826"/>
        </a:spcBef>
        <a:buFont typeface="Arial" panose="020B0604020202020204" pitchFamily="34" charset="0"/>
        <a:buChar char="•"/>
        <a:defRPr sz="2975" kern="1200">
          <a:solidFill>
            <a:schemeClr val="tx1"/>
          </a:solidFill>
          <a:latin typeface="+mn-lt"/>
          <a:ea typeface="+mn-ea"/>
          <a:cs typeface="+mn-cs"/>
        </a:defRPr>
      </a:lvl9pPr>
    </p:bodyStyle>
    <p:otherStyle>
      <a:defPPr>
        <a:defRPr lang="en-US"/>
      </a:defPPr>
      <a:lvl1pPr marL="0" algn="l" defTabSz="1511320" rtl="0" eaLnBrk="1" latinLnBrk="0" hangingPunct="1">
        <a:defRPr sz="2975" kern="1200">
          <a:solidFill>
            <a:schemeClr val="tx1"/>
          </a:solidFill>
          <a:latin typeface="+mn-lt"/>
          <a:ea typeface="+mn-ea"/>
          <a:cs typeface="+mn-cs"/>
        </a:defRPr>
      </a:lvl1pPr>
      <a:lvl2pPr marL="755660" algn="l" defTabSz="1511320" rtl="0" eaLnBrk="1" latinLnBrk="0" hangingPunct="1">
        <a:defRPr sz="2975" kern="1200">
          <a:solidFill>
            <a:schemeClr val="tx1"/>
          </a:solidFill>
          <a:latin typeface="+mn-lt"/>
          <a:ea typeface="+mn-ea"/>
          <a:cs typeface="+mn-cs"/>
        </a:defRPr>
      </a:lvl2pPr>
      <a:lvl3pPr marL="1511320" algn="l" defTabSz="1511320" rtl="0" eaLnBrk="1" latinLnBrk="0" hangingPunct="1">
        <a:defRPr sz="2975" kern="1200">
          <a:solidFill>
            <a:schemeClr val="tx1"/>
          </a:solidFill>
          <a:latin typeface="+mn-lt"/>
          <a:ea typeface="+mn-ea"/>
          <a:cs typeface="+mn-cs"/>
        </a:defRPr>
      </a:lvl3pPr>
      <a:lvl4pPr marL="2266980" algn="l" defTabSz="1511320" rtl="0" eaLnBrk="1" latinLnBrk="0" hangingPunct="1">
        <a:defRPr sz="2975" kern="1200">
          <a:solidFill>
            <a:schemeClr val="tx1"/>
          </a:solidFill>
          <a:latin typeface="+mn-lt"/>
          <a:ea typeface="+mn-ea"/>
          <a:cs typeface="+mn-cs"/>
        </a:defRPr>
      </a:lvl4pPr>
      <a:lvl5pPr marL="3022641" algn="l" defTabSz="1511320" rtl="0" eaLnBrk="1" latinLnBrk="0" hangingPunct="1">
        <a:defRPr sz="2975" kern="1200">
          <a:solidFill>
            <a:schemeClr val="tx1"/>
          </a:solidFill>
          <a:latin typeface="+mn-lt"/>
          <a:ea typeface="+mn-ea"/>
          <a:cs typeface="+mn-cs"/>
        </a:defRPr>
      </a:lvl5pPr>
      <a:lvl6pPr marL="3778301" algn="l" defTabSz="1511320" rtl="0" eaLnBrk="1" latinLnBrk="0" hangingPunct="1">
        <a:defRPr sz="2975" kern="1200">
          <a:solidFill>
            <a:schemeClr val="tx1"/>
          </a:solidFill>
          <a:latin typeface="+mn-lt"/>
          <a:ea typeface="+mn-ea"/>
          <a:cs typeface="+mn-cs"/>
        </a:defRPr>
      </a:lvl6pPr>
      <a:lvl7pPr marL="4533961" algn="l" defTabSz="1511320" rtl="0" eaLnBrk="1" latinLnBrk="0" hangingPunct="1">
        <a:defRPr sz="2975" kern="1200">
          <a:solidFill>
            <a:schemeClr val="tx1"/>
          </a:solidFill>
          <a:latin typeface="+mn-lt"/>
          <a:ea typeface="+mn-ea"/>
          <a:cs typeface="+mn-cs"/>
        </a:defRPr>
      </a:lvl7pPr>
      <a:lvl8pPr marL="5289621" algn="l" defTabSz="1511320" rtl="0" eaLnBrk="1" latinLnBrk="0" hangingPunct="1">
        <a:defRPr sz="2975" kern="1200">
          <a:solidFill>
            <a:schemeClr val="tx1"/>
          </a:solidFill>
          <a:latin typeface="+mn-lt"/>
          <a:ea typeface="+mn-ea"/>
          <a:cs typeface="+mn-cs"/>
        </a:defRPr>
      </a:lvl8pPr>
      <a:lvl9pPr marL="6045281" algn="l" defTabSz="1511320" rtl="0" eaLnBrk="1" latinLnBrk="0" hangingPunct="1">
        <a:defRPr sz="29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DAB0B2-6EF7-4B35-AB9B-B251D1CC4CD8}"/>
              </a:ext>
            </a:extLst>
          </p:cNvPr>
          <p:cNvPicPr>
            <a:picLocks noChangeAspect="1"/>
          </p:cNvPicPr>
          <p:nvPr/>
        </p:nvPicPr>
        <p:blipFill rotWithShape="1">
          <a:blip r:embed="rId3"/>
          <a:srcRect t="1622"/>
          <a:stretch/>
        </p:blipFill>
        <p:spPr>
          <a:xfrm>
            <a:off x="-6878" y="0"/>
            <a:ext cx="2488254" cy="3147293"/>
          </a:xfrm>
          <a:prstGeom prst="rect">
            <a:avLst/>
          </a:prstGeom>
        </p:spPr>
      </p:pic>
      <p:sp>
        <p:nvSpPr>
          <p:cNvPr id="6" name="TextBox 5">
            <a:extLst>
              <a:ext uri="{FF2B5EF4-FFF2-40B4-BE49-F238E27FC236}">
                <a16:creationId xmlns:a16="http://schemas.microsoft.com/office/drawing/2014/main" id="{23785B72-CB33-40BB-8268-1E2C0AFA19D2}"/>
              </a:ext>
            </a:extLst>
          </p:cNvPr>
          <p:cNvSpPr txBox="1"/>
          <p:nvPr/>
        </p:nvSpPr>
        <p:spPr>
          <a:xfrm>
            <a:off x="1237249" y="5845075"/>
            <a:ext cx="12627475" cy="13172837"/>
          </a:xfrm>
          <a:prstGeom prst="rect">
            <a:avLst/>
          </a:prstGeom>
          <a:solidFill>
            <a:schemeClr val="bg1">
              <a:lumMod val="95000"/>
            </a:schemeClr>
          </a:solidFill>
        </p:spPr>
        <p:txBody>
          <a:bodyPr wrap="square" rtlCol="0">
            <a:spAutoFit/>
          </a:bodyPr>
          <a:lstStyle/>
          <a:p>
            <a:r>
              <a:rPr lang="en-US" sz="3200">
                <a:latin typeface="Baloo 2" pitchFamily="2" charset="0"/>
                <a:ea typeface="SimSun" panose="02010600030101010101" pitchFamily="2" charset="-122"/>
                <a:cs typeface="Baloo 2" pitchFamily="2" charset="0"/>
                <a:sym typeface="Wingdings 3" panose="05040102010807070707" pitchFamily="18" charset="2"/>
              </a:rPr>
              <a:t>	</a:t>
            </a:r>
            <a:r>
              <a:rPr lang="vi-VN" sz="3200">
                <a:effectLst/>
                <a:latin typeface="Baloo 2" pitchFamily="2" charset="0"/>
                <a:ea typeface="SimSun" panose="02010600030101010101" pitchFamily="2" charset="-122"/>
                <a:cs typeface="Baloo 2" pitchFamily="2" charset="0"/>
              </a:rPr>
              <a:t>Cây Đu đủ (Carica papaya L.) thuộc họ Caricaceae là loại cây có nhiều tác dụng tốt cho sức khoẻ. Ở nước ta, cây Đu đủ được trồng khắp nơi, đây là loại cây có nhiều tác dụng tốt cho sức khoẻ. Quả Đu đủ chín là món ăn bổ dưỡng, có tác dụng nhuận tràng và lợi tiểu nhẹ. Ngoài ra, nhựa mủ quả xanh có tác dụng trừ giun và chống đông máu.</a:t>
            </a:r>
            <a:r>
              <a:rPr lang="en-ID" sz="3200">
                <a:latin typeface="Baloo 2" pitchFamily="2" charset="0"/>
                <a:ea typeface="SimSun" panose="02010600030101010101" pitchFamily="2" charset="-122"/>
                <a:cs typeface="Baloo 2" pitchFamily="2" charset="0"/>
              </a:rPr>
              <a:t> </a:t>
            </a:r>
            <a:r>
              <a:rPr lang="vi-VN" sz="3200">
                <a:effectLst/>
                <a:latin typeface="Baloo 2" pitchFamily="2" charset="0"/>
                <a:ea typeface="SimSun" panose="02010600030101010101" pitchFamily="2" charset="-122"/>
                <a:cs typeface="Baloo 2" pitchFamily="2" charset="0"/>
              </a:rPr>
              <a:t>Hạt còn có thể hạ sốt. Rễ cây có tác dụng tiêu đờm và giải độc. </a:t>
            </a:r>
            <a:endParaRPr lang="en-ID" sz="3200">
              <a:effectLst/>
              <a:latin typeface="Baloo 2" pitchFamily="2" charset="0"/>
              <a:ea typeface="SimSun" panose="02010600030101010101" pitchFamily="2" charset="-122"/>
              <a:cs typeface="Baloo 2" pitchFamily="2" charset="0"/>
            </a:endParaRPr>
          </a:p>
          <a:p>
            <a:r>
              <a:rPr lang="vi-VN" sz="3200">
                <a:effectLst/>
                <a:latin typeface="Baloo 2" pitchFamily="2" charset="0"/>
                <a:ea typeface="SimSun" panose="02010600030101010101" pitchFamily="2" charset="-122"/>
                <a:cs typeface="Baloo 2" pitchFamily="2" charset="0"/>
              </a:rPr>
              <a:t> </a:t>
            </a:r>
            <a:endParaRPr lang="en-ID" sz="3200">
              <a:effectLst/>
              <a:latin typeface="Baloo 2" pitchFamily="2" charset="0"/>
              <a:ea typeface="SimSun" panose="02010600030101010101" pitchFamily="2" charset="-122"/>
              <a:cs typeface="Baloo 2" pitchFamily="2" charset="0"/>
            </a:endParaRPr>
          </a:p>
          <a:p>
            <a:r>
              <a:rPr lang="en-US" sz="3200">
                <a:effectLst/>
                <a:latin typeface="Baloo 2" pitchFamily="2" charset="0"/>
                <a:ea typeface="SimSun" panose="02010600030101010101" pitchFamily="2" charset="-122"/>
                <a:cs typeface="Baloo 2" pitchFamily="2" charset="0"/>
              </a:rPr>
              <a:t>	</a:t>
            </a:r>
            <a:r>
              <a:rPr lang="vi-VN" sz="3200">
                <a:effectLst/>
                <a:latin typeface="Baloo 2" pitchFamily="2" charset="0"/>
                <a:ea typeface="SimSun" panose="02010600030101010101" pitchFamily="2" charset="-122"/>
                <a:cs typeface="Baloo 2" pitchFamily="2" charset="0"/>
              </a:rPr>
              <a:t>Tuy nhiên phần lá ít được dùng và còn bị loại bỏ. Ở trong lá, chúng ta còn có thể khai thác phần dịch chiết có hợp chất alkaloid không được coi trọng trong quá trình sử dụng cây đu đủ.</a:t>
            </a:r>
            <a:endParaRPr lang="en-ID" sz="3200">
              <a:effectLst/>
              <a:latin typeface="Baloo 2" pitchFamily="2" charset="0"/>
              <a:ea typeface="SimSun" panose="02010600030101010101" pitchFamily="2" charset="-122"/>
              <a:cs typeface="Baloo 2" pitchFamily="2" charset="0"/>
            </a:endParaRPr>
          </a:p>
          <a:p>
            <a:r>
              <a:rPr lang="vi-VN" sz="3200">
                <a:effectLst/>
                <a:latin typeface="Baloo 2" pitchFamily="2" charset="0"/>
                <a:ea typeface="SimSun" panose="02010600030101010101" pitchFamily="2" charset="-122"/>
                <a:cs typeface="Baloo 2" pitchFamily="2" charset="0"/>
              </a:rPr>
              <a:t> </a:t>
            </a:r>
            <a:endParaRPr lang="en-ID" sz="3200">
              <a:effectLst/>
              <a:latin typeface="Baloo 2" pitchFamily="2" charset="0"/>
              <a:ea typeface="SimSun" panose="02010600030101010101" pitchFamily="2" charset="-122"/>
              <a:cs typeface="Baloo 2" pitchFamily="2" charset="0"/>
            </a:endParaRPr>
          </a:p>
          <a:p>
            <a:r>
              <a:rPr lang="en-US" sz="3200">
                <a:effectLst/>
                <a:latin typeface="Baloo 2" pitchFamily="2" charset="0"/>
                <a:ea typeface="SimSun" panose="02010600030101010101" pitchFamily="2" charset="-122"/>
                <a:cs typeface="Baloo 2" pitchFamily="2" charset="0"/>
              </a:rPr>
              <a:t>	</a:t>
            </a:r>
            <a:r>
              <a:rPr lang="vi-VN" sz="3200">
                <a:effectLst/>
                <a:latin typeface="Baloo 2" pitchFamily="2" charset="0"/>
                <a:ea typeface="SimSun" panose="02010600030101010101" pitchFamily="2" charset="-122"/>
                <a:cs typeface="Baloo 2" pitchFamily="2" charset="0"/>
              </a:rPr>
              <a:t>Phương pháp siêu âm được áp dụng để chiết xuất alkaloid. Chiết xuất siêu âm là một phương pháp chiết xuất bằng cách sử dụng sóng siêu âm để tạo ra các cung cấp năng lượng cơ học nhẹ nhàng nhằm phá vỡ cấu trúc tế bào lá và giải phóng các chất hoạt tính từ nguyên liệu.</a:t>
            </a:r>
            <a:endParaRPr lang="en-ID" sz="3200">
              <a:effectLst/>
              <a:latin typeface="Baloo 2" pitchFamily="2" charset="0"/>
              <a:ea typeface="SimSun" panose="02010600030101010101" pitchFamily="2" charset="-122"/>
              <a:cs typeface="Baloo 2" pitchFamily="2" charset="0"/>
            </a:endParaRPr>
          </a:p>
          <a:p>
            <a:r>
              <a:rPr lang="vi-VN" sz="3200">
                <a:effectLst/>
                <a:latin typeface="Baloo 2" pitchFamily="2" charset="0"/>
                <a:ea typeface="SimSun" panose="02010600030101010101" pitchFamily="2" charset="-122"/>
                <a:cs typeface="Baloo 2" pitchFamily="2" charset="0"/>
              </a:rPr>
              <a:t> </a:t>
            </a:r>
            <a:endParaRPr lang="en-ID" sz="3200">
              <a:effectLst/>
              <a:latin typeface="Baloo 2" pitchFamily="2" charset="0"/>
              <a:ea typeface="SimSun" panose="02010600030101010101" pitchFamily="2" charset="-122"/>
              <a:cs typeface="Baloo 2" pitchFamily="2" charset="0"/>
            </a:endParaRPr>
          </a:p>
          <a:p>
            <a:r>
              <a:rPr lang="en-US" sz="3200">
                <a:effectLst/>
                <a:latin typeface="Baloo 2" pitchFamily="2" charset="0"/>
                <a:ea typeface="SimSun" panose="02010600030101010101" pitchFamily="2" charset="-122"/>
                <a:cs typeface="Baloo 2" pitchFamily="2" charset="0"/>
              </a:rPr>
              <a:t>	</a:t>
            </a:r>
            <a:r>
              <a:rPr lang="vi-VN" sz="3200">
                <a:effectLst/>
                <a:latin typeface="Baloo 2" pitchFamily="2" charset="0"/>
                <a:ea typeface="SimSun" panose="02010600030101010101" pitchFamily="2" charset="-122"/>
                <a:cs typeface="Baloo 2" pitchFamily="2" charset="0"/>
              </a:rPr>
              <a:t>Qua nhiều bài nghiên cứu, phương pháp chiết xuất alkaloid ngoài sử dụng sóng siêu âm ra thì ta có thể dùng phương pháp khác như lôi cuốn hơi nước,...T</a:t>
            </a:r>
            <a:r>
              <a:rPr lang="vi-VN" sz="3200" u="sng">
                <a:effectLst/>
                <a:latin typeface="Baloo 2" pitchFamily="2" charset="0"/>
                <a:ea typeface="SimSun" panose="02010600030101010101" pitchFamily="2" charset="-122"/>
                <a:cs typeface="Baloo 2" pitchFamily="2" charset="0"/>
              </a:rPr>
              <a:t>ù</a:t>
            </a:r>
            <a:r>
              <a:rPr lang="vi-VN" sz="3200">
                <a:effectLst/>
                <a:latin typeface="Baloo 2" pitchFamily="2" charset="0"/>
                <a:ea typeface="SimSun" panose="02010600030101010101" pitchFamily="2" charset="-122"/>
                <a:cs typeface="Baloo 2" pitchFamily="2" charset="0"/>
              </a:rPr>
              <a:t>y trường hợp sẽ sử dụng các phương pháp phù hợp để chiết xuất</a:t>
            </a:r>
            <a:endParaRPr lang="en-ID" sz="3200">
              <a:effectLst/>
              <a:latin typeface="Baloo 2" pitchFamily="2" charset="0"/>
              <a:ea typeface="SimSun" panose="02010600030101010101" pitchFamily="2" charset="-122"/>
              <a:cs typeface="Baloo 2" pitchFamily="2" charset="0"/>
            </a:endParaRPr>
          </a:p>
          <a:p>
            <a:r>
              <a:rPr lang="vi-VN" sz="3200">
                <a:effectLst/>
                <a:latin typeface="Baloo 2" pitchFamily="2" charset="0"/>
                <a:ea typeface="SimSun" panose="02010600030101010101" pitchFamily="2" charset="-122"/>
                <a:cs typeface="Baloo 2" pitchFamily="2" charset="0"/>
              </a:rPr>
              <a:t> </a:t>
            </a:r>
            <a:endParaRPr lang="en-ID" sz="3200">
              <a:effectLst/>
              <a:latin typeface="Baloo 2" pitchFamily="2" charset="0"/>
              <a:ea typeface="SimSun" panose="02010600030101010101" pitchFamily="2" charset="-122"/>
              <a:cs typeface="Baloo 2" pitchFamily="2" charset="0"/>
            </a:endParaRPr>
          </a:p>
          <a:p>
            <a:r>
              <a:rPr lang="en-US" sz="3200">
                <a:effectLst/>
                <a:latin typeface="Baloo 2" pitchFamily="2" charset="0"/>
                <a:ea typeface="SimSun" panose="02010600030101010101" pitchFamily="2" charset="-122"/>
                <a:cs typeface="Baloo 2" pitchFamily="2" charset="0"/>
              </a:rPr>
              <a:t>	</a:t>
            </a:r>
            <a:r>
              <a:rPr lang="vi-VN" sz="3200">
                <a:effectLst/>
                <a:latin typeface="Baloo 2" pitchFamily="2" charset="0"/>
                <a:ea typeface="SimSun" panose="02010600030101010101" pitchFamily="2" charset="-122"/>
                <a:cs typeface="Baloo 2" pitchFamily="2" charset="0"/>
              </a:rPr>
              <a:t>Việc sử dụng lá đu đủ để chiết xuất hợp chất alkaloid là điều khá mới mới mẻ do nó có hoạt tính chống ung thư, chống oxy hóa, kháng vi sinh vật kiểm định và có tác dụng chống viêm, điều hòa miễn dịch. Lá đu đủ còn nhiều tiềm năng hơn việc chỉ dừng lại alkaloid do có nhiều hợp chất khác nữa như papain, flavonoid,... đang chờ được tìm hiểu và khám phá</a:t>
            </a:r>
            <a:r>
              <a:rPr lang="en-US" sz="3200">
                <a:effectLst/>
                <a:latin typeface="Baloo 2" pitchFamily="2" charset="0"/>
                <a:ea typeface="SimSun" panose="02010600030101010101" pitchFamily="2" charset="-122"/>
                <a:cs typeface="Baloo 2" pitchFamily="2" charset="0"/>
              </a:rPr>
              <a:t>.</a:t>
            </a:r>
            <a:endParaRPr lang="en-ID" sz="3200">
              <a:effectLst/>
              <a:latin typeface="Baloo 2" pitchFamily="2" charset="0"/>
              <a:ea typeface="SimSun" panose="02010600030101010101" pitchFamily="2" charset="-122"/>
              <a:cs typeface="Baloo 2" pitchFamily="2" charset="0"/>
            </a:endParaRPr>
          </a:p>
          <a:p>
            <a:r>
              <a:rPr lang="vi-VN" sz="1800">
                <a:effectLst/>
                <a:latin typeface="Times New Roman" panose="02020603050405020304" pitchFamily="18" charset="0"/>
                <a:ea typeface="SimSun" panose="02010600030101010101" pitchFamily="2" charset="-122"/>
                <a:cs typeface="Times New Roman" panose="02020603050405020304" pitchFamily="18" charset="0"/>
              </a:rPr>
              <a:t> </a:t>
            </a:r>
            <a:endParaRPr lang="en-ID"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TextBox 33">
            <a:extLst>
              <a:ext uri="{FF2B5EF4-FFF2-40B4-BE49-F238E27FC236}">
                <a16:creationId xmlns:a16="http://schemas.microsoft.com/office/drawing/2014/main" id="{00DBB9CA-14CC-494D-BF1D-2A419BB67C1F}"/>
              </a:ext>
            </a:extLst>
          </p:cNvPr>
          <p:cNvSpPr txBox="1"/>
          <p:nvPr/>
        </p:nvSpPr>
        <p:spPr>
          <a:xfrm>
            <a:off x="2047763" y="347278"/>
            <a:ext cx="11504115" cy="1821589"/>
          </a:xfrm>
          <a:prstGeom prst="rect">
            <a:avLst/>
          </a:prstGeom>
        </p:spPr>
        <p:txBody>
          <a:bodyPr wrap="square" lIns="0" tIns="0" rIns="0" bIns="0" rtlCol="0" anchor="t">
            <a:spAutoFit/>
          </a:bodyPr>
          <a:lstStyle/>
          <a:p>
            <a:pPr algn="ctr">
              <a:lnSpc>
                <a:spcPts val="7120"/>
              </a:lnSpc>
              <a:spcBef>
                <a:spcPct val="0"/>
              </a:spcBef>
            </a:pPr>
            <a:r>
              <a:rPr lang="en-US" sz="5933" b="1">
                <a:ln w="38100">
                  <a:solidFill>
                    <a:srgbClr val="1F738E"/>
                  </a:solidFill>
                </a:ln>
                <a:solidFill>
                  <a:srgbClr val="A7FFA3"/>
                </a:solidFill>
                <a:latin typeface="Baloo 2" pitchFamily="2" charset="0"/>
                <a:ea typeface="Faustina Bold"/>
                <a:cs typeface="Baloo 2" pitchFamily="2" charset="0"/>
                <a:sym typeface="Faustina Bold"/>
              </a:rPr>
              <a:t>CHIẾT XUẤT </a:t>
            </a:r>
            <a:r>
              <a:rPr lang="en-US" sz="5933" b="1">
                <a:ln w="38100">
                  <a:solidFill>
                    <a:srgbClr val="1F738E"/>
                  </a:solidFill>
                </a:ln>
                <a:solidFill>
                  <a:srgbClr val="88DF9E"/>
                </a:solidFill>
                <a:latin typeface="Baloo 2" pitchFamily="2" charset="0"/>
                <a:ea typeface="Faustina Bold"/>
                <a:cs typeface="Baloo 2" pitchFamily="2" charset="0"/>
                <a:sym typeface="Faustina Bold"/>
              </a:rPr>
              <a:t>ALKALOID</a:t>
            </a:r>
            <a:r>
              <a:rPr lang="en-US" sz="5933" b="1">
                <a:ln w="38100">
                  <a:solidFill>
                    <a:srgbClr val="1F738E"/>
                  </a:solidFill>
                </a:ln>
                <a:solidFill>
                  <a:srgbClr val="A7FFA3"/>
                </a:solidFill>
                <a:latin typeface="Baloo 2" pitchFamily="2" charset="0"/>
                <a:ea typeface="Faustina Bold"/>
                <a:cs typeface="Baloo 2" pitchFamily="2" charset="0"/>
                <a:sym typeface="Faustina Bold"/>
              </a:rPr>
              <a:t> TỪ LÁ ĐU ĐỦ ỨNG DỤNG TRONG Y HỌC</a:t>
            </a:r>
          </a:p>
        </p:txBody>
      </p:sp>
      <p:sp>
        <p:nvSpPr>
          <p:cNvPr id="8" name="Rectangle: Rounded Corners 7">
            <a:extLst>
              <a:ext uri="{FF2B5EF4-FFF2-40B4-BE49-F238E27FC236}">
                <a16:creationId xmlns:a16="http://schemas.microsoft.com/office/drawing/2014/main" id="{1D1F8CD6-7F1C-4D78-B629-DB1E2623F6B5}"/>
              </a:ext>
            </a:extLst>
          </p:cNvPr>
          <p:cNvSpPr/>
          <p:nvPr/>
        </p:nvSpPr>
        <p:spPr>
          <a:xfrm>
            <a:off x="2660172" y="3931355"/>
            <a:ext cx="9781627" cy="1129658"/>
          </a:xfrm>
          <a:prstGeom prst="roundRect">
            <a:avLst/>
          </a:prstGeom>
          <a:gradFill flip="none" rotWithShape="1">
            <a:gsLst>
              <a:gs pos="68000">
                <a:srgbClr val="B8E7A3"/>
              </a:gs>
              <a:gs pos="0">
                <a:schemeClr val="accent1">
                  <a:lumMod val="45000"/>
                  <a:lumOff val="55000"/>
                </a:schemeClr>
              </a:gs>
            </a:gsLst>
            <a:path path="circle">
              <a:fillToRect l="100000" t="100000"/>
            </a:path>
            <a:tileRect r="-100000" b="-100000"/>
          </a:gradFill>
          <a:ln w="76200" cmpd="sng">
            <a:gradFill>
              <a:gsLst>
                <a:gs pos="0">
                  <a:srgbClr val="B8E7A3"/>
                </a:gs>
                <a:gs pos="51000">
                  <a:schemeClr val="accent1">
                    <a:lumMod val="45000"/>
                    <a:lumOff val="55000"/>
                  </a:schemeClr>
                </a:gs>
                <a:gs pos="100000">
                  <a:schemeClr val="accent1">
                    <a:lumMod val="45000"/>
                    <a:lumOff val="5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Baloo 2" pitchFamily="2" charset="0"/>
                <a:cs typeface="Baloo 2" pitchFamily="2" charset="0"/>
              </a:rPr>
              <a:t>ĐẶT VẤN ĐỀ VÀ TỔNG QUAN</a:t>
            </a:r>
            <a:endParaRPr lang="en-ID" sz="4800" b="1">
              <a:solidFill>
                <a:schemeClr val="tx1"/>
              </a:solidFill>
              <a:latin typeface="Baloo 2" pitchFamily="2" charset="0"/>
              <a:cs typeface="Baloo 2" pitchFamily="2" charset="0"/>
            </a:endParaRPr>
          </a:p>
        </p:txBody>
      </p:sp>
    </p:spTree>
    <p:extLst>
      <p:ext uri="{BB962C8B-B14F-4D97-AF65-F5344CB8AC3E}">
        <p14:creationId xmlns:p14="http://schemas.microsoft.com/office/powerpoint/2010/main" val="111441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DAB0B2-6EF7-4B35-AB9B-B251D1CC4CD8}"/>
              </a:ext>
            </a:extLst>
          </p:cNvPr>
          <p:cNvPicPr>
            <a:picLocks noChangeAspect="1"/>
          </p:cNvPicPr>
          <p:nvPr/>
        </p:nvPicPr>
        <p:blipFill rotWithShape="1">
          <a:blip r:embed="rId3"/>
          <a:srcRect t="1622"/>
          <a:stretch/>
        </p:blipFill>
        <p:spPr>
          <a:xfrm>
            <a:off x="-6878" y="0"/>
            <a:ext cx="2488254" cy="3147293"/>
          </a:xfrm>
          <a:prstGeom prst="rect">
            <a:avLst/>
          </a:prstGeom>
        </p:spPr>
      </p:pic>
      <p:sp>
        <p:nvSpPr>
          <p:cNvPr id="7" name="TextBox 33">
            <a:extLst>
              <a:ext uri="{FF2B5EF4-FFF2-40B4-BE49-F238E27FC236}">
                <a16:creationId xmlns:a16="http://schemas.microsoft.com/office/drawing/2014/main" id="{00DBB9CA-14CC-494D-BF1D-2A419BB67C1F}"/>
              </a:ext>
            </a:extLst>
          </p:cNvPr>
          <p:cNvSpPr txBox="1"/>
          <p:nvPr/>
        </p:nvSpPr>
        <p:spPr>
          <a:xfrm>
            <a:off x="2047763" y="347278"/>
            <a:ext cx="11504115" cy="1821589"/>
          </a:xfrm>
          <a:prstGeom prst="rect">
            <a:avLst/>
          </a:prstGeom>
        </p:spPr>
        <p:txBody>
          <a:bodyPr wrap="square" lIns="0" tIns="0" rIns="0" bIns="0" rtlCol="0" anchor="t">
            <a:spAutoFit/>
          </a:bodyPr>
          <a:lstStyle/>
          <a:p>
            <a:pPr algn="ctr">
              <a:lnSpc>
                <a:spcPts val="7120"/>
              </a:lnSpc>
              <a:spcBef>
                <a:spcPct val="0"/>
              </a:spcBef>
            </a:pPr>
            <a:r>
              <a:rPr lang="en-US" sz="5933" b="1">
                <a:ln w="38100">
                  <a:solidFill>
                    <a:srgbClr val="1F738E"/>
                  </a:solidFill>
                </a:ln>
                <a:solidFill>
                  <a:srgbClr val="A7FFA3"/>
                </a:solidFill>
                <a:latin typeface="Baloo 2" pitchFamily="2" charset="0"/>
                <a:ea typeface="Faustina Bold"/>
                <a:cs typeface="Baloo 2" pitchFamily="2" charset="0"/>
                <a:sym typeface="Faustina Bold"/>
              </a:rPr>
              <a:t>CHIẾT XUẤT </a:t>
            </a:r>
            <a:r>
              <a:rPr lang="en-US" sz="5933" b="1">
                <a:ln w="38100">
                  <a:solidFill>
                    <a:srgbClr val="1F738E"/>
                  </a:solidFill>
                </a:ln>
                <a:solidFill>
                  <a:srgbClr val="88DF9E"/>
                </a:solidFill>
                <a:latin typeface="Baloo 2" pitchFamily="2" charset="0"/>
                <a:ea typeface="Faustina Bold"/>
                <a:cs typeface="Baloo 2" pitchFamily="2" charset="0"/>
                <a:sym typeface="Faustina Bold"/>
              </a:rPr>
              <a:t>ALKALOID</a:t>
            </a:r>
            <a:r>
              <a:rPr lang="en-US" sz="5933" b="1">
                <a:ln w="38100">
                  <a:solidFill>
                    <a:srgbClr val="1F738E"/>
                  </a:solidFill>
                </a:ln>
                <a:solidFill>
                  <a:srgbClr val="A7FFA3"/>
                </a:solidFill>
                <a:latin typeface="Baloo 2" pitchFamily="2" charset="0"/>
                <a:ea typeface="Faustina Bold"/>
                <a:cs typeface="Baloo 2" pitchFamily="2" charset="0"/>
                <a:sym typeface="Faustina Bold"/>
              </a:rPr>
              <a:t> TỪ LÁ ĐU ĐỦ ỨNG DỤNG TRONG Y HỌC</a:t>
            </a:r>
          </a:p>
        </p:txBody>
      </p:sp>
      <p:sp>
        <p:nvSpPr>
          <p:cNvPr id="8" name="Rectangle: Rounded Corners 7">
            <a:extLst>
              <a:ext uri="{FF2B5EF4-FFF2-40B4-BE49-F238E27FC236}">
                <a16:creationId xmlns:a16="http://schemas.microsoft.com/office/drawing/2014/main" id="{1D1F8CD6-7F1C-4D78-B629-DB1E2623F6B5}"/>
              </a:ext>
            </a:extLst>
          </p:cNvPr>
          <p:cNvSpPr/>
          <p:nvPr/>
        </p:nvSpPr>
        <p:spPr>
          <a:xfrm>
            <a:off x="2660172" y="3931355"/>
            <a:ext cx="9781627" cy="1129658"/>
          </a:xfrm>
          <a:prstGeom prst="roundRect">
            <a:avLst/>
          </a:prstGeom>
          <a:gradFill flip="none" rotWithShape="1">
            <a:gsLst>
              <a:gs pos="68000">
                <a:srgbClr val="B8E7A3"/>
              </a:gs>
              <a:gs pos="0">
                <a:schemeClr val="accent1">
                  <a:lumMod val="45000"/>
                  <a:lumOff val="55000"/>
                </a:schemeClr>
              </a:gs>
            </a:gsLst>
            <a:path path="circle">
              <a:fillToRect l="100000" t="100000"/>
            </a:path>
            <a:tileRect r="-100000" b="-100000"/>
          </a:gradFill>
          <a:ln w="76200" cmpd="sng">
            <a:gradFill>
              <a:gsLst>
                <a:gs pos="0">
                  <a:srgbClr val="B8E7A3"/>
                </a:gs>
                <a:gs pos="51000">
                  <a:schemeClr val="accent1">
                    <a:lumMod val="45000"/>
                    <a:lumOff val="55000"/>
                  </a:schemeClr>
                </a:gs>
                <a:gs pos="100000">
                  <a:schemeClr val="accent1">
                    <a:lumMod val="45000"/>
                    <a:lumOff val="5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Baloo 2" pitchFamily="2" charset="0"/>
                <a:cs typeface="Baloo 2" pitchFamily="2" charset="0"/>
              </a:rPr>
              <a:t>PHƯƠNG PHÁP NGHIÊN CỨU</a:t>
            </a:r>
            <a:endParaRPr lang="en-ID" sz="4800" b="1">
              <a:solidFill>
                <a:schemeClr val="tx1"/>
              </a:solidFill>
              <a:latin typeface="Baloo 2" pitchFamily="2" charset="0"/>
              <a:cs typeface="Baloo 2" pitchFamily="2" charset="0"/>
            </a:endParaRPr>
          </a:p>
        </p:txBody>
      </p:sp>
      <p:pic>
        <p:nvPicPr>
          <p:cNvPr id="9" name="Picture 8">
            <a:extLst>
              <a:ext uri="{FF2B5EF4-FFF2-40B4-BE49-F238E27FC236}">
                <a16:creationId xmlns:a16="http://schemas.microsoft.com/office/drawing/2014/main" id="{498B6155-656E-4629-BD54-BCBC950AF943}"/>
              </a:ext>
            </a:extLst>
          </p:cNvPr>
          <p:cNvPicPr>
            <a:picLocks noChangeAspect="1"/>
          </p:cNvPicPr>
          <p:nvPr/>
        </p:nvPicPr>
        <p:blipFill rotWithShape="1">
          <a:blip r:embed="rId4"/>
          <a:srcRect l="10059" t="1239" r="11422" b="10578"/>
          <a:stretch/>
        </p:blipFill>
        <p:spPr>
          <a:xfrm>
            <a:off x="6421088" y="5884983"/>
            <a:ext cx="8429954" cy="6822831"/>
          </a:xfrm>
          <a:prstGeom prst="rect">
            <a:avLst/>
          </a:prstGeom>
          <a:solidFill>
            <a:schemeClr val="bg1">
              <a:lumMod val="95000"/>
            </a:schemeClr>
          </a:solidFill>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2B2BBF-3F9C-4002-8A12-DC7F572F2250}"/>
                  </a:ext>
                </a:extLst>
              </p:cNvPr>
              <p:cNvSpPr txBox="1"/>
              <p:nvPr/>
            </p:nvSpPr>
            <p:spPr>
              <a:xfrm>
                <a:off x="1318597" y="5576438"/>
                <a:ext cx="4914922" cy="11910953"/>
              </a:xfrm>
              <a:prstGeom prst="rect">
                <a:avLst/>
              </a:prstGeom>
              <a:solidFill>
                <a:schemeClr val="bg1">
                  <a:lumMod val="95000"/>
                </a:schemeClr>
              </a:solidFill>
            </p:spPr>
            <p:txBody>
              <a:bodyPr wrap="square" rtlCol="0">
                <a:spAutoFit/>
              </a:bodyPr>
              <a:lstStyle/>
              <a:p>
                <a:pPr algn="just"/>
                <a:r>
                  <a:rPr lang="en-US" sz="3200" b="1">
                    <a:latin typeface="Baloo 2" pitchFamily="2" charset="0"/>
                    <a:ea typeface="SimSun" panose="02010600030101010101" pitchFamily="2" charset="-122"/>
                    <a:cs typeface="Baloo 2" pitchFamily="2" charset="0"/>
                  </a:rPr>
                  <a:t>1. </a:t>
                </a:r>
                <a:r>
                  <a:rPr lang="en-US" sz="3200">
                    <a:latin typeface="Baloo 2" pitchFamily="2" charset="0"/>
                    <a:ea typeface="SimSun" panose="02010600030101010101" pitchFamily="2" charset="-122"/>
                    <a:cs typeface="Baloo 2" pitchFamily="2" charset="0"/>
                  </a:rPr>
                  <a:t>Thu thập lá đu đủ từ các nguồn uy tín tại Đồng Nai</a:t>
                </a:r>
              </a:p>
              <a:p>
                <a:pPr algn="just"/>
                <a:r>
                  <a:rPr lang="en-US" sz="3200" b="1">
                    <a:latin typeface="Baloo 2" pitchFamily="2" charset="0"/>
                    <a:ea typeface="SimSun" panose="02010600030101010101" pitchFamily="2" charset="-122"/>
                    <a:cs typeface="Baloo 2" pitchFamily="2" charset="0"/>
                  </a:rPr>
                  <a:t>2. </a:t>
                </a:r>
                <a:r>
                  <a:rPr lang="en-US" sz="3200">
                    <a:latin typeface="Baloo 2" pitchFamily="2" charset="0"/>
                    <a:ea typeface="SimSun" panose="02010600030101010101" pitchFamily="2" charset="-122"/>
                    <a:cs typeface="Baloo 2" pitchFamily="2" charset="0"/>
                  </a:rPr>
                  <a:t>Rửa sạch bằng nước cất </a:t>
                </a:r>
              </a:p>
              <a:p>
                <a:pPr algn="just"/>
                <a:r>
                  <a:rPr lang="en-US" sz="3200">
                    <a:latin typeface="Baloo 2" pitchFamily="2" charset="0"/>
                    <a:ea typeface="SimSun" panose="02010600030101010101" pitchFamily="2" charset="-122"/>
                    <a:cs typeface="Baloo 2" pitchFamily="2" charset="0"/>
                  </a:rPr>
                  <a:t>tiến hành phân loại để thu được những lá đạt yêu cầu:</a:t>
                </a:r>
              </a:p>
              <a:p>
                <a:pPr algn="just"/>
                <a:r>
                  <a:rPr lang="en-US" sz="3200">
                    <a:latin typeface="Baloo 2" pitchFamily="2" charset="0"/>
                    <a:ea typeface="SimSun" panose="02010600030101010101" pitchFamily="2" charset="-122"/>
                    <a:cs typeface="Baloo 2" pitchFamily="2" charset="0"/>
                  </a:rPr>
                  <a:t>+ kích thước</a:t>
                </a:r>
              </a:p>
              <a:p>
                <a:pPr algn="just"/>
                <a:r>
                  <a:rPr lang="en-US" sz="3200">
                    <a:latin typeface="Baloo 2" pitchFamily="2" charset="0"/>
                    <a:ea typeface="SimSun" panose="02010600030101010101" pitchFamily="2" charset="-122"/>
                    <a:cs typeface="Baloo 2" pitchFamily="2" charset="0"/>
                  </a:rPr>
                  <a:t>+ chất lượng(không bị sâu, dập nát</a:t>
                </a:r>
              </a:p>
              <a:p>
                <a:pPr algn="just"/>
                <a:r>
                  <a:rPr lang="en-US" sz="3200" b="1">
                    <a:latin typeface="Baloo 2" pitchFamily="2" charset="0"/>
                    <a:ea typeface="SimSun" panose="02010600030101010101" pitchFamily="2" charset="-122"/>
                    <a:cs typeface="Baloo 2" pitchFamily="2" charset="0"/>
                  </a:rPr>
                  <a:t>3. </a:t>
                </a:r>
                <a:r>
                  <a:rPr lang="en-US" sz="3200">
                    <a:latin typeface="Baloo 2" pitchFamily="2" charset="0"/>
                    <a:ea typeface="SimSun" panose="02010600030101010101" pitchFamily="2" charset="-122"/>
                    <a:cs typeface="Baloo 2" pitchFamily="2" charset="0"/>
                  </a:rPr>
                  <a:t>Sấy ở nhiệt độ 60</a:t>
                </a:r>
                <a:r>
                  <a:rPr lang="en-US" sz="3200">
                    <a:latin typeface="Baloo 2" pitchFamily="2" charset="0"/>
                    <a:ea typeface="SimSun" panose="02010600030101010101" pitchFamily="2" charset="-122"/>
                    <a:cs typeface="Baloo 2" pitchFamily="2" charset="0"/>
                    <a:sym typeface="Symbol" panose="05050102010706020507" pitchFamily="18" charset="2"/>
                  </a:rPr>
                  <a:t></a:t>
                </a:r>
                <a:r>
                  <a:rPr lang="vi-VN" sz="3200">
                    <a:effectLst/>
                    <a:latin typeface="Baloo 2" pitchFamily="2" charset="0"/>
                    <a:ea typeface="SimSun" panose="02010600030101010101" pitchFamily="2" charset="-122"/>
                    <a:cs typeface="Baloo 2" pitchFamily="2" charset="0"/>
                  </a:rPr>
                  <a:t> </a:t>
                </a:r>
                <a:r>
                  <a:rPr lang="en-US" sz="3200">
                    <a:effectLst/>
                    <a:latin typeface="Baloo 2" pitchFamily="2" charset="0"/>
                    <a:ea typeface="SimSun" panose="02010600030101010101" pitchFamily="2" charset="-122"/>
                    <a:cs typeface="Baloo 2" pitchFamily="2" charset="0"/>
                  </a:rPr>
                  <a:t>C đến khi độ ẩm của lá còn 11 </a:t>
                </a:r>
                <a14:m>
                  <m:oMath xmlns:m="http://schemas.openxmlformats.org/officeDocument/2006/math">
                    <m:r>
                      <a:rPr lang="en-US" sz="3200" i="1" smtClean="0">
                        <a:effectLst/>
                        <a:latin typeface="Cambria Math" panose="02040503050406030204" pitchFamily="18" charset="0"/>
                        <a:ea typeface="Cambria Math" panose="02040503050406030204" pitchFamily="18" charset="0"/>
                        <a:cs typeface="Baloo 2" pitchFamily="2" charset="0"/>
                      </a:rPr>
                      <m:t>≤</m:t>
                    </m:r>
                  </m:oMath>
                </a14:m>
                <a:r>
                  <a:rPr lang="en-US" sz="3200" b="0">
                    <a:effectLst/>
                    <a:latin typeface="Baloo 2" pitchFamily="2" charset="0"/>
                    <a:ea typeface="Cambria Math" panose="02040503050406030204" pitchFamily="18" charset="0"/>
                    <a:cs typeface="Baloo 2" pitchFamily="2" charset="0"/>
                  </a:rPr>
                  <a:t> 13</a:t>
                </a:r>
              </a:p>
              <a:p>
                <a:pPr algn="just"/>
                <a:r>
                  <a:rPr lang="en-ID" sz="3200" b="1">
                    <a:latin typeface="Baloo 2" pitchFamily="2" charset="0"/>
                    <a:ea typeface="SimSun" panose="02010600030101010101" pitchFamily="2" charset="-122"/>
                    <a:cs typeface="Baloo 2" pitchFamily="2" charset="0"/>
                  </a:rPr>
                  <a:t>4. </a:t>
                </a:r>
                <a:r>
                  <a:rPr lang="en-ID" sz="3200">
                    <a:latin typeface="Baloo 2" pitchFamily="2" charset="0"/>
                    <a:ea typeface="SimSun" panose="02010600030101010101" pitchFamily="2" charset="-122"/>
                    <a:cs typeface="Baloo 2" pitchFamily="2" charset="0"/>
                  </a:rPr>
                  <a:t>N</a:t>
                </a:r>
                <a:r>
                  <a:rPr lang="en-ID" sz="3200">
                    <a:effectLst/>
                    <a:latin typeface="Baloo 2" pitchFamily="2" charset="0"/>
                    <a:ea typeface="SimSun" panose="02010600030101010101" pitchFamily="2" charset="-122"/>
                    <a:cs typeface="Baloo 2" pitchFamily="2" charset="0"/>
                  </a:rPr>
                  <a:t>ghiền thành bột mịn và ray qua khay để thu được hạt có kích thước 0,8mm</a:t>
                </a:r>
              </a:p>
              <a:p>
                <a:pPr algn="just"/>
                <a:r>
                  <a:rPr lang="en-ID" sz="3200" b="1">
                    <a:latin typeface="Baloo 2" pitchFamily="2" charset="0"/>
                    <a:ea typeface="SimSun" panose="02010600030101010101" pitchFamily="2" charset="-122"/>
                    <a:cs typeface="Baloo 2" pitchFamily="2" charset="0"/>
                  </a:rPr>
                  <a:t>5. </a:t>
                </a:r>
                <a:r>
                  <a:rPr lang="en-ID" sz="3200">
                    <a:latin typeface="Baloo 2" pitchFamily="2" charset="0"/>
                    <a:ea typeface="SimSun" panose="02010600030101010101" pitchFamily="2" charset="-122"/>
                    <a:cs typeface="Baloo 2" pitchFamily="2" charset="0"/>
                  </a:rPr>
                  <a:t>C</a:t>
                </a:r>
                <a:r>
                  <a:rPr lang="en-ID" sz="3200">
                    <a:effectLst/>
                    <a:latin typeface="Baloo 2" pitchFamily="2" charset="0"/>
                    <a:ea typeface="SimSun" panose="02010600030101010101" pitchFamily="2" charset="-122"/>
                    <a:cs typeface="Baloo 2" pitchFamily="2" charset="0"/>
                  </a:rPr>
                  <a:t>ho nguyên liệu vào máy siêu âm kết hợp dung môi sau trích ly ta sẽ thu hồi dung môi bằng dàn nóng,</a:t>
                </a:r>
              </a:p>
              <a:p>
                <a:pPr algn="just"/>
                <a:r>
                  <a:rPr lang="en-ID" sz="3200" b="1">
                    <a:latin typeface="Baloo 2" pitchFamily="2" charset="0"/>
                    <a:ea typeface="SimSun" panose="02010600030101010101" pitchFamily="2" charset="-122"/>
                    <a:cs typeface="Baloo 2" pitchFamily="2" charset="0"/>
                  </a:rPr>
                  <a:t>6. </a:t>
                </a:r>
                <a:r>
                  <a:rPr lang="en-ID" sz="3200">
                    <a:latin typeface="Baloo 2" pitchFamily="2" charset="0"/>
                    <a:ea typeface="SimSun" panose="02010600030101010101" pitchFamily="2" charset="-122"/>
                    <a:cs typeface="Baloo 2" pitchFamily="2" charset="0"/>
                  </a:rPr>
                  <a:t>S</a:t>
                </a:r>
                <a:r>
                  <a:rPr lang="en-ID" sz="3200">
                    <a:effectLst/>
                    <a:latin typeface="Baloo 2" pitchFamily="2" charset="0"/>
                    <a:ea typeface="SimSun" panose="02010600030101010101" pitchFamily="2" charset="-122"/>
                    <a:cs typeface="Baloo 2" pitchFamily="2" charset="0"/>
                  </a:rPr>
                  <a:t>au khi đã tách dung môi ra khỏi hỗn hợp thì ta thu lại được dung dịch Alkaloid với nồng độ và độ tinh khiết ở mức cao nhất có thể.</a:t>
                </a:r>
              </a:p>
              <a:p>
                <a:pPr algn="just"/>
                <a:r>
                  <a:rPr lang="en-US" sz="3200">
                    <a:effectLst/>
                    <a:latin typeface="Baloo 2" pitchFamily="2" charset="0"/>
                    <a:ea typeface="SimSun" panose="02010600030101010101" pitchFamily="2" charset="-122"/>
                    <a:cs typeface="Baloo 2" pitchFamily="2" charset="0"/>
                  </a:rPr>
                  <a:t>	</a:t>
                </a:r>
                <a:endParaRPr lang="en-ID" sz="1800">
                  <a:effectLst/>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CA2B2BBF-3F9C-4002-8A12-DC7F572F2250}"/>
                  </a:ext>
                </a:extLst>
              </p:cNvPr>
              <p:cNvSpPr txBox="1">
                <a:spLocks noRot="1" noChangeAspect="1" noMove="1" noResize="1" noEditPoints="1" noAdjustHandles="1" noChangeArrowheads="1" noChangeShapeType="1" noTextEdit="1"/>
              </p:cNvSpPr>
              <p:nvPr/>
            </p:nvSpPr>
            <p:spPr>
              <a:xfrm>
                <a:off x="1318597" y="5576438"/>
                <a:ext cx="4914922" cy="11910953"/>
              </a:xfrm>
              <a:prstGeom prst="rect">
                <a:avLst/>
              </a:prstGeom>
              <a:blipFill>
                <a:blip r:embed="rId5"/>
                <a:stretch>
                  <a:fillRect l="-3098" t="-665" r="-3098"/>
                </a:stretch>
              </a:blipFill>
            </p:spPr>
            <p:txBody>
              <a:bodyPr/>
              <a:lstStyle/>
              <a:p>
                <a:r>
                  <a:rPr lang="en-ID">
                    <a:noFill/>
                  </a:rPr>
                  <a:t> </a:t>
                </a:r>
              </a:p>
            </p:txBody>
          </p:sp>
        </mc:Fallback>
      </mc:AlternateContent>
      <p:pic>
        <p:nvPicPr>
          <p:cNvPr id="3" name="Picture 2">
            <a:extLst>
              <a:ext uri="{FF2B5EF4-FFF2-40B4-BE49-F238E27FC236}">
                <a16:creationId xmlns:a16="http://schemas.microsoft.com/office/drawing/2014/main" id="{2B2454BB-5616-4CD7-A698-0BFACF1D3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4884" y="13164916"/>
            <a:ext cx="3781181" cy="3614809"/>
          </a:xfrm>
          <a:prstGeom prst="rect">
            <a:avLst/>
          </a:prstGeom>
        </p:spPr>
      </p:pic>
      <p:pic>
        <p:nvPicPr>
          <p:cNvPr id="12" name="Picture 11">
            <a:extLst>
              <a:ext uri="{FF2B5EF4-FFF2-40B4-BE49-F238E27FC236}">
                <a16:creationId xmlns:a16="http://schemas.microsoft.com/office/drawing/2014/main" id="{D65FCE91-6614-4657-A5D1-919B6A8DA6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69862" y="12998545"/>
            <a:ext cx="3781180" cy="3781180"/>
          </a:xfrm>
          <a:prstGeom prst="rect">
            <a:avLst/>
          </a:prstGeom>
        </p:spPr>
      </p:pic>
      <p:pic>
        <p:nvPicPr>
          <p:cNvPr id="14" name="Picture 13">
            <a:extLst>
              <a:ext uri="{FF2B5EF4-FFF2-40B4-BE49-F238E27FC236}">
                <a16:creationId xmlns:a16="http://schemas.microsoft.com/office/drawing/2014/main" id="{56D857FD-8AE4-41CE-932C-160FE0C9AF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68815" y="17258359"/>
            <a:ext cx="3583274" cy="3583274"/>
          </a:xfrm>
          <a:prstGeom prst="rect">
            <a:avLst/>
          </a:prstGeom>
        </p:spPr>
      </p:pic>
      <p:pic>
        <p:nvPicPr>
          <p:cNvPr id="16" name="Picture 15">
            <a:extLst>
              <a:ext uri="{FF2B5EF4-FFF2-40B4-BE49-F238E27FC236}">
                <a16:creationId xmlns:a16="http://schemas.microsoft.com/office/drawing/2014/main" id="{C6EB45CB-C43B-4872-9B4B-A3FF6C2D7D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1091" y="17442745"/>
            <a:ext cx="4354146" cy="3271279"/>
          </a:xfrm>
          <a:prstGeom prst="rect">
            <a:avLst/>
          </a:prstGeom>
        </p:spPr>
      </p:pic>
      <p:sp>
        <p:nvSpPr>
          <p:cNvPr id="18" name="TextBox 17">
            <a:extLst>
              <a:ext uri="{FF2B5EF4-FFF2-40B4-BE49-F238E27FC236}">
                <a16:creationId xmlns:a16="http://schemas.microsoft.com/office/drawing/2014/main" id="{3B6268E3-D286-466C-8ADB-F17F9403F001}"/>
              </a:ext>
            </a:extLst>
          </p:cNvPr>
          <p:cNvSpPr txBox="1"/>
          <p:nvPr/>
        </p:nvSpPr>
        <p:spPr>
          <a:xfrm>
            <a:off x="6672584" y="16779725"/>
            <a:ext cx="3963481" cy="400110"/>
          </a:xfrm>
          <a:prstGeom prst="rect">
            <a:avLst/>
          </a:prstGeom>
          <a:solidFill>
            <a:schemeClr val="bg1">
              <a:lumMod val="95000"/>
            </a:schemeClr>
          </a:solidFill>
        </p:spPr>
        <p:txBody>
          <a:bodyPr wrap="square" rtlCol="0">
            <a:spAutoFit/>
          </a:bodyPr>
          <a:lstStyle/>
          <a:p>
            <a:pPr algn="ctr"/>
            <a:r>
              <a:rPr lang="en-ID" sz="2000" b="0" i="0">
                <a:solidFill>
                  <a:srgbClr val="303030"/>
                </a:solidFill>
                <a:effectLst/>
                <a:latin typeface="Tahoma" panose="020B0604030504040204" pitchFamily="34" charset="0"/>
              </a:rPr>
              <a:t>Tủ Sấy Memmert UF55, 53 lít</a:t>
            </a:r>
          </a:p>
        </p:txBody>
      </p:sp>
      <p:sp>
        <p:nvSpPr>
          <p:cNvPr id="19" name="TextBox 18">
            <a:extLst>
              <a:ext uri="{FF2B5EF4-FFF2-40B4-BE49-F238E27FC236}">
                <a16:creationId xmlns:a16="http://schemas.microsoft.com/office/drawing/2014/main" id="{798ADA11-F419-45E0-8B9E-C56E3974D59C}"/>
              </a:ext>
            </a:extLst>
          </p:cNvPr>
          <p:cNvSpPr txBox="1"/>
          <p:nvPr/>
        </p:nvSpPr>
        <p:spPr>
          <a:xfrm>
            <a:off x="11069862" y="16779725"/>
            <a:ext cx="3963481" cy="400110"/>
          </a:xfrm>
          <a:prstGeom prst="rect">
            <a:avLst/>
          </a:prstGeom>
          <a:solidFill>
            <a:schemeClr val="bg1">
              <a:lumMod val="95000"/>
            </a:schemeClr>
          </a:solidFill>
        </p:spPr>
        <p:txBody>
          <a:bodyPr wrap="square" rtlCol="0">
            <a:spAutoFit/>
          </a:bodyPr>
          <a:lstStyle/>
          <a:p>
            <a:pPr algn="ctr"/>
            <a:r>
              <a:rPr lang="en-US" sz="2000" b="0" i="0">
                <a:solidFill>
                  <a:srgbClr val="303030"/>
                </a:solidFill>
                <a:effectLst/>
                <a:latin typeface="Tahoma" panose="020B0604030504040204" pitchFamily="34" charset="0"/>
              </a:rPr>
              <a:t>Máy nghiền bột mịn BMNB004</a:t>
            </a:r>
            <a:endParaRPr lang="en-ID" sz="2000" b="0" i="0">
              <a:solidFill>
                <a:srgbClr val="303030"/>
              </a:solidFill>
              <a:effectLst/>
              <a:latin typeface="Tahoma" panose="020B0604030504040204" pitchFamily="34" charset="0"/>
            </a:endParaRPr>
          </a:p>
        </p:txBody>
      </p:sp>
      <p:sp>
        <p:nvSpPr>
          <p:cNvPr id="20" name="TextBox 19">
            <a:extLst>
              <a:ext uri="{FF2B5EF4-FFF2-40B4-BE49-F238E27FC236}">
                <a16:creationId xmlns:a16="http://schemas.microsoft.com/office/drawing/2014/main" id="{AC2A4EB8-B10C-4AB1-B5CE-07A44B917C0B}"/>
              </a:ext>
            </a:extLst>
          </p:cNvPr>
          <p:cNvSpPr txBox="1"/>
          <p:nvPr/>
        </p:nvSpPr>
        <p:spPr>
          <a:xfrm>
            <a:off x="10636066" y="20676573"/>
            <a:ext cx="4405080" cy="400110"/>
          </a:xfrm>
          <a:prstGeom prst="rect">
            <a:avLst/>
          </a:prstGeom>
          <a:solidFill>
            <a:schemeClr val="bg1">
              <a:lumMod val="95000"/>
            </a:schemeClr>
          </a:solidFill>
        </p:spPr>
        <p:txBody>
          <a:bodyPr wrap="square" rtlCol="0">
            <a:spAutoFit/>
          </a:bodyPr>
          <a:lstStyle/>
          <a:p>
            <a:pPr algn="ctr"/>
            <a:r>
              <a:rPr lang="en-ID" sz="2000" b="0" i="0">
                <a:solidFill>
                  <a:srgbClr val="303030"/>
                </a:solidFill>
                <a:effectLst/>
                <a:latin typeface="Tahoma" panose="020B0604030504040204" pitchFamily="34" charset="0"/>
              </a:rPr>
              <a:t>Bể rửa siêu âm Derui 3 lít DR-MH30</a:t>
            </a:r>
          </a:p>
        </p:txBody>
      </p:sp>
      <p:sp>
        <p:nvSpPr>
          <p:cNvPr id="21" name="TextBox 20">
            <a:extLst>
              <a:ext uri="{FF2B5EF4-FFF2-40B4-BE49-F238E27FC236}">
                <a16:creationId xmlns:a16="http://schemas.microsoft.com/office/drawing/2014/main" id="{194234AF-1EC8-4E19-9C98-FC7F8038F304}"/>
              </a:ext>
            </a:extLst>
          </p:cNvPr>
          <p:cNvSpPr txBox="1"/>
          <p:nvPr/>
        </p:nvSpPr>
        <p:spPr>
          <a:xfrm>
            <a:off x="4861091" y="20676573"/>
            <a:ext cx="4405080" cy="400110"/>
          </a:xfrm>
          <a:prstGeom prst="rect">
            <a:avLst/>
          </a:prstGeom>
          <a:solidFill>
            <a:schemeClr val="bg1">
              <a:lumMod val="95000"/>
            </a:schemeClr>
          </a:solidFill>
        </p:spPr>
        <p:txBody>
          <a:bodyPr wrap="square" rtlCol="0">
            <a:spAutoFit/>
          </a:bodyPr>
          <a:lstStyle/>
          <a:p>
            <a:pPr algn="ctr"/>
            <a:r>
              <a:rPr lang="en-US" sz="2000" b="0" i="0">
                <a:solidFill>
                  <a:srgbClr val="303030"/>
                </a:solidFill>
                <a:effectLst/>
                <a:latin typeface="Tahoma" panose="020B0604030504040204" pitchFamily="34" charset="0"/>
              </a:rPr>
              <a:t>Thiết bị chưng cất thu hồi dung môi</a:t>
            </a:r>
            <a:endParaRPr lang="en-ID" sz="2000" b="0" i="0">
              <a:solidFill>
                <a:srgbClr val="303030"/>
              </a:solidFill>
              <a:effectLst/>
              <a:latin typeface="Tahoma" panose="020B0604030504040204" pitchFamily="34" charset="0"/>
            </a:endParaRPr>
          </a:p>
        </p:txBody>
      </p:sp>
    </p:spTree>
    <p:extLst>
      <p:ext uri="{BB962C8B-B14F-4D97-AF65-F5344CB8AC3E}">
        <p14:creationId xmlns:p14="http://schemas.microsoft.com/office/powerpoint/2010/main" val="71966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DAB0B2-6EF7-4B35-AB9B-B251D1CC4CD8}"/>
              </a:ext>
            </a:extLst>
          </p:cNvPr>
          <p:cNvPicPr>
            <a:picLocks noChangeAspect="1"/>
          </p:cNvPicPr>
          <p:nvPr/>
        </p:nvPicPr>
        <p:blipFill rotWithShape="1">
          <a:blip r:embed="rId3"/>
          <a:srcRect t="1622"/>
          <a:stretch/>
        </p:blipFill>
        <p:spPr>
          <a:xfrm>
            <a:off x="-6878" y="0"/>
            <a:ext cx="2488254" cy="3147293"/>
          </a:xfrm>
          <a:prstGeom prst="rect">
            <a:avLst/>
          </a:prstGeom>
        </p:spPr>
      </p:pic>
      <p:sp>
        <p:nvSpPr>
          <p:cNvPr id="7" name="TextBox 33">
            <a:extLst>
              <a:ext uri="{FF2B5EF4-FFF2-40B4-BE49-F238E27FC236}">
                <a16:creationId xmlns:a16="http://schemas.microsoft.com/office/drawing/2014/main" id="{00DBB9CA-14CC-494D-BF1D-2A419BB67C1F}"/>
              </a:ext>
            </a:extLst>
          </p:cNvPr>
          <p:cNvSpPr txBox="1"/>
          <p:nvPr/>
        </p:nvSpPr>
        <p:spPr>
          <a:xfrm>
            <a:off x="2047763" y="347278"/>
            <a:ext cx="11504115" cy="1821589"/>
          </a:xfrm>
          <a:prstGeom prst="rect">
            <a:avLst/>
          </a:prstGeom>
        </p:spPr>
        <p:txBody>
          <a:bodyPr wrap="square" lIns="0" tIns="0" rIns="0" bIns="0" rtlCol="0" anchor="t">
            <a:spAutoFit/>
          </a:bodyPr>
          <a:lstStyle/>
          <a:p>
            <a:pPr algn="ctr">
              <a:lnSpc>
                <a:spcPts val="7120"/>
              </a:lnSpc>
              <a:spcBef>
                <a:spcPct val="0"/>
              </a:spcBef>
            </a:pPr>
            <a:r>
              <a:rPr lang="en-US" sz="5933" b="1">
                <a:ln w="38100">
                  <a:solidFill>
                    <a:srgbClr val="1F738E"/>
                  </a:solidFill>
                </a:ln>
                <a:solidFill>
                  <a:srgbClr val="A7FFA3"/>
                </a:solidFill>
                <a:latin typeface="Baloo 2" pitchFamily="2" charset="0"/>
                <a:ea typeface="Faustina Bold"/>
                <a:cs typeface="Baloo 2" pitchFamily="2" charset="0"/>
                <a:sym typeface="Faustina Bold"/>
              </a:rPr>
              <a:t>CHIẾT XUẤT </a:t>
            </a:r>
            <a:r>
              <a:rPr lang="en-US" sz="5933" b="1">
                <a:ln w="38100">
                  <a:solidFill>
                    <a:srgbClr val="1F738E"/>
                  </a:solidFill>
                </a:ln>
                <a:solidFill>
                  <a:srgbClr val="88DF9E"/>
                </a:solidFill>
                <a:latin typeface="Baloo 2" pitchFamily="2" charset="0"/>
                <a:ea typeface="Faustina Bold"/>
                <a:cs typeface="Baloo 2" pitchFamily="2" charset="0"/>
                <a:sym typeface="Faustina Bold"/>
              </a:rPr>
              <a:t>ALKALOID</a:t>
            </a:r>
            <a:r>
              <a:rPr lang="en-US" sz="5933" b="1">
                <a:ln w="38100">
                  <a:solidFill>
                    <a:srgbClr val="1F738E"/>
                  </a:solidFill>
                </a:ln>
                <a:solidFill>
                  <a:srgbClr val="A7FFA3"/>
                </a:solidFill>
                <a:latin typeface="Baloo 2" pitchFamily="2" charset="0"/>
                <a:ea typeface="Faustina Bold"/>
                <a:cs typeface="Baloo 2" pitchFamily="2" charset="0"/>
                <a:sym typeface="Faustina Bold"/>
              </a:rPr>
              <a:t> TỪ LÁ ĐU ĐỦ ỨNG DỤNG TRONG Y HỌC</a:t>
            </a:r>
          </a:p>
        </p:txBody>
      </p:sp>
      <p:sp>
        <p:nvSpPr>
          <p:cNvPr id="8" name="Rectangle: Rounded Corners 7">
            <a:extLst>
              <a:ext uri="{FF2B5EF4-FFF2-40B4-BE49-F238E27FC236}">
                <a16:creationId xmlns:a16="http://schemas.microsoft.com/office/drawing/2014/main" id="{1D1F8CD6-7F1C-4D78-B629-DB1E2623F6B5}"/>
              </a:ext>
            </a:extLst>
          </p:cNvPr>
          <p:cNvSpPr/>
          <p:nvPr/>
        </p:nvSpPr>
        <p:spPr>
          <a:xfrm>
            <a:off x="2660172" y="3931355"/>
            <a:ext cx="9781627" cy="1129658"/>
          </a:xfrm>
          <a:prstGeom prst="roundRect">
            <a:avLst/>
          </a:prstGeom>
          <a:gradFill flip="none" rotWithShape="1">
            <a:gsLst>
              <a:gs pos="68000">
                <a:srgbClr val="B8E7A3"/>
              </a:gs>
              <a:gs pos="0">
                <a:schemeClr val="accent1">
                  <a:lumMod val="45000"/>
                  <a:lumOff val="55000"/>
                </a:schemeClr>
              </a:gs>
            </a:gsLst>
            <a:path path="circle">
              <a:fillToRect l="100000" t="100000"/>
            </a:path>
            <a:tileRect r="-100000" b="-100000"/>
          </a:gradFill>
          <a:ln w="76200" cmpd="sng">
            <a:gradFill>
              <a:gsLst>
                <a:gs pos="0">
                  <a:srgbClr val="B8E7A3"/>
                </a:gs>
                <a:gs pos="51000">
                  <a:schemeClr val="accent1">
                    <a:lumMod val="45000"/>
                    <a:lumOff val="55000"/>
                  </a:schemeClr>
                </a:gs>
                <a:gs pos="100000">
                  <a:schemeClr val="accent1">
                    <a:lumMod val="45000"/>
                    <a:lumOff val="5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Baloo 2" pitchFamily="2" charset="0"/>
                <a:cs typeface="Baloo 2" pitchFamily="2" charset="0"/>
              </a:rPr>
              <a:t>KẾT QUẢ</a:t>
            </a:r>
            <a:endParaRPr lang="en-ID" sz="4800" b="1">
              <a:solidFill>
                <a:schemeClr val="tx1"/>
              </a:solidFill>
              <a:latin typeface="Baloo 2" pitchFamily="2" charset="0"/>
              <a:cs typeface="Baloo 2" pitchFamily="2" charset="0"/>
            </a:endParaRPr>
          </a:p>
        </p:txBody>
      </p:sp>
      <p:sp>
        <p:nvSpPr>
          <p:cNvPr id="6" name="TextBox 5">
            <a:extLst>
              <a:ext uri="{FF2B5EF4-FFF2-40B4-BE49-F238E27FC236}">
                <a16:creationId xmlns:a16="http://schemas.microsoft.com/office/drawing/2014/main" id="{F36EFD1F-C0C4-4095-8075-8CD0AD77E0FB}"/>
              </a:ext>
            </a:extLst>
          </p:cNvPr>
          <p:cNvSpPr txBox="1"/>
          <p:nvPr/>
        </p:nvSpPr>
        <p:spPr>
          <a:xfrm>
            <a:off x="1798927" y="5262113"/>
            <a:ext cx="11504115" cy="6494085"/>
          </a:xfrm>
          <a:prstGeom prst="rect">
            <a:avLst/>
          </a:prstGeom>
          <a:solidFill>
            <a:schemeClr val="bg1">
              <a:lumMod val="95000"/>
            </a:schemeClr>
          </a:solidFill>
        </p:spPr>
        <p:txBody>
          <a:bodyPr wrap="square" rtlCol="0">
            <a:spAutoFit/>
          </a:bodyPr>
          <a:lstStyle/>
          <a:p>
            <a:pPr algn="just"/>
            <a:r>
              <a:rPr lang="vi-VN" sz="3200">
                <a:effectLst/>
                <a:latin typeface="Baloo 2" pitchFamily="2" charset="0"/>
                <a:ea typeface="SimSun" panose="02010600030101010101" pitchFamily="2" charset="-122"/>
                <a:cs typeface="Baloo 2" pitchFamily="2" charset="0"/>
              </a:rPr>
              <a:t>Dựa trên những bài nghiên cứu mà nhóm tham khảo, các yếu tố như nồng độ dung môi, tỷ lệ pha dung môi và thời gian chiết xuất ảnh hưởng đáng kể đến phương pháp chiết xuất alkaloid cho sinh khối lan thạch hộc tía. Quá trình này mang lại hàm lượng alkaloid trung bình khoảng 145mg trên 100g nguyên liệu.</a:t>
            </a:r>
          </a:p>
          <a:p>
            <a:pPr algn="just"/>
            <a:r>
              <a:rPr lang="vi-VN" sz="3200">
                <a:effectLst/>
                <a:latin typeface="Baloo 2" pitchFamily="2" charset="0"/>
                <a:ea typeface="SimSun" panose="02010600030101010101" pitchFamily="2" charset="-122"/>
                <a:cs typeface="Baloo 2" pitchFamily="2" charset="0"/>
              </a:rPr>
              <a:t>Đối với cây đơn lá đỏ, xử lý bằng phương pháp sóng siêu âm trong 20 phút cho kết quả hàm lượng flavonoid cao nhất là 17,55%. Ngoài ra, khi ở nhiệt độ 60</a:t>
            </a:r>
            <a:r>
              <a:rPr lang="vi-VN" sz="3200">
                <a:effectLst/>
                <a:latin typeface="Baloo 2" pitchFamily="2" charset="0"/>
                <a:ea typeface="SimSun" panose="02010600030101010101" pitchFamily="2" charset="-122"/>
                <a:cs typeface="Baloo 2" pitchFamily="2" charset="0"/>
                <a:sym typeface="Symbol" panose="05050102010706020507" pitchFamily="18" charset="2"/>
              </a:rPr>
              <a:t></a:t>
            </a:r>
            <a:r>
              <a:rPr lang="vi-VN" sz="3200">
                <a:effectLst/>
                <a:latin typeface="Baloo 2" pitchFamily="2" charset="0"/>
                <a:ea typeface="SimSun" panose="02010600030101010101" pitchFamily="2" charset="-122"/>
                <a:cs typeface="Baloo 2" pitchFamily="2" charset="0"/>
              </a:rPr>
              <a:t>C, hàm lượng flavonoid đạt mức cao nhất là 17,53%.</a:t>
            </a:r>
          </a:p>
          <a:p>
            <a:pPr algn="just"/>
            <a:r>
              <a:rPr lang="vi-VN" sz="3200">
                <a:effectLst/>
                <a:latin typeface="Baloo 2" pitchFamily="2" charset="0"/>
                <a:ea typeface="SimSun" panose="02010600030101010101" pitchFamily="2" charset="-122"/>
                <a:cs typeface="Baloo 2" pitchFamily="2" charset="0"/>
              </a:rPr>
              <a:t>Những bài nghiên cứu này chứng minh rằng các thông số như thời gian chiết xuất, nồng độ dung môi và tỷ lệ pha dung môi đóng vai trò quan trọng trong việc ảnh hưởng đến phương pháp chiết xuất bằng sóng siêu âm.</a:t>
            </a:r>
          </a:p>
        </p:txBody>
      </p:sp>
      <p:pic>
        <p:nvPicPr>
          <p:cNvPr id="10" name="Picture 9">
            <a:extLst>
              <a:ext uri="{FF2B5EF4-FFF2-40B4-BE49-F238E27FC236}">
                <a16:creationId xmlns:a16="http://schemas.microsoft.com/office/drawing/2014/main" id="{6888AF7A-7208-4343-B4AF-140353680D88}"/>
              </a:ext>
            </a:extLst>
          </p:cNvPr>
          <p:cNvPicPr/>
          <p:nvPr/>
        </p:nvPicPr>
        <p:blipFill rotWithShape="1">
          <a:blip r:embed="rId4"/>
          <a:srcRect l="887" t="668" r="926" b="969"/>
          <a:stretch/>
        </p:blipFill>
        <p:spPr bwMode="auto">
          <a:xfrm>
            <a:off x="1237249" y="12195190"/>
            <a:ext cx="5642690" cy="2882088"/>
          </a:xfrm>
          <a:prstGeom prst="rect">
            <a:avLst/>
          </a:prstGeom>
          <a:ln w="12700">
            <a:solidFill>
              <a:schemeClr val="tx1"/>
            </a:solid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82F34A66-DA0D-423D-8BAD-B88EA86C7D4D}"/>
              </a:ext>
            </a:extLst>
          </p:cNvPr>
          <p:cNvPicPr/>
          <p:nvPr/>
        </p:nvPicPr>
        <p:blipFill rotWithShape="1">
          <a:blip r:embed="rId5"/>
          <a:srcRect l="1972" t="3795" r="1845" b="3596"/>
          <a:stretch/>
        </p:blipFill>
        <p:spPr bwMode="auto">
          <a:xfrm>
            <a:off x="7660353" y="12195190"/>
            <a:ext cx="5642689" cy="2882089"/>
          </a:xfrm>
          <a:prstGeom prst="rect">
            <a:avLst/>
          </a:prstGeom>
          <a:ln w="12700">
            <a:solidFill>
              <a:schemeClr val="tx1"/>
            </a:solidFill>
          </a:ln>
          <a:extLst>
            <a:ext uri="{53640926-AAD7-44D8-BBD7-CCE9431645EC}">
              <a14:shadowObscured xmlns:a14="http://schemas.microsoft.com/office/drawing/2010/main"/>
            </a:ext>
          </a:extLst>
        </p:spPr>
      </p:pic>
      <p:sp>
        <p:nvSpPr>
          <p:cNvPr id="15" name="Rectangle: Rounded Corners 14">
            <a:extLst>
              <a:ext uri="{FF2B5EF4-FFF2-40B4-BE49-F238E27FC236}">
                <a16:creationId xmlns:a16="http://schemas.microsoft.com/office/drawing/2014/main" id="{D0F52628-D78D-4D40-8F72-BA739639719D}"/>
              </a:ext>
            </a:extLst>
          </p:cNvPr>
          <p:cNvSpPr/>
          <p:nvPr/>
        </p:nvSpPr>
        <p:spPr>
          <a:xfrm>
            <a:off x="1237248" y="15331604"/>
            <a:ext cx="5642691" cy="369332"/>
          </a:xfrm>
          <a:prstGeom prst="roundRect">
            <a:avLst/>
          </a:prstGeom>
          <a:gradFill flip="none" rotWithShape="1">
            <a:gsLst>
              <a:gs pos="68000">
                <a:srgbClr val="B8E7A3"/>
              </a:gs>
              <a:gs pos="0">
                <a:schemeClr val="accent1">
                  <a:lumMod val="45000"/>
                  <a:lumOff val="55000"/>
                </a:schemeClr>
              </a:gs>
            </a:gsLst>
            <a:path path="circle">
              <a:fillToRect l="100000" t="100000"/>
            </a:path>
            <a:tileRect r="-100000" b="-100000"/>
          </a:gradFill>
          <a:ln w="76200" cmpd="sng">
            <a:gradFill>
              <a:gsLst>
                <a:gs pos="0">
                  <a:srgbClr val="B8E7A3"/>
                </a:gs>
                <a:gs pos="51000">
                  <a:schemeClr val="accent1">
                    <a:lumMod val="45000"/>
                    <a:lumOff val="55000"/>
                  </a:schemeClr>
                </a:gs>
                <a:gs pos="100000">
                  <a:schemeClr val="accent1">
                    <a:lumMod val="45000"/>
                    <a:lumOff val="5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Baloo 2" pitchFamily="2" charset="0"/>
                <a:cs typeface="Baloo 2" pitchFamily="2" charset="0"/>
              </a:rPr>
              <a:t>Ảnh hưởng của nồng độ đến hiệu suất trích ly</a:t>
            </a:r>
            <a:endParaRPr lang="en-ID" sz="2000" b="1">
              <a:solidFill>
                <a:schemeClr val="tx1"/>
              </a:solidFill>
              <a:latin typeface="Baloo 2" pitchFamily="2" charset="0"/>
              <a:cs typeface="Baloo 2" pitchFamily="2" charset="0"/>
            </a:endParaRPr>
          </a:p>
        </p:txBody>
      </p:sp>
      <p:sp>
        <p:nvSpPr>
          <p:cNvPr id="18" name="Rectangle: Rounded Corners 17">
            <a:extLst>
              <a:ext uri="{FF2B5EF4-FFF2-40B4-BE49-F238E27FC236}">
                <a16:creationId xmlns:a16="http://schemas.microsoft.com/office/drawing/2014/main" id="{B7136727-B2C3-4037-B519-1B8B134D4C4C}"/>
              </a:ext>
            </a:extLst>
          </p:cNvPr>
          <p:cNvSpPr/>
          <p:nvPr/>
        </p:nvSpPr>
        <p:spPr>
          <a:xfrm>
            <a:off x="7660353" y="15253508"/>
            <a:ext cx="5642691" cy="525525"/>
          </a:xfrm>
          <a:prstGeom prst="roundRect">
            <a:avLst/>
          </a:prstGeom>
          <a:gradFill flip="none" rotWithShape="1">
            <a:gsLst>
              <a:gs pos="68000">
                <a:srgbClr val="B8E7A3"/>
              </a:gs>
              <a:gs pos="0">
                <a:schemeClr val="accent1">
                  <a:lumMod val="45000"/>
                  <a:lumOff val="55000"/>
                </a:schemeClr>
              </a:gs>
            </a:gsLst>
            <a:path path="circle">
              <a:fillToRect l="100000" t="100000"/>
            </a:path>
            <a:tileRect r="-100000" b="-100000"/>
          </a:gradFill>
          <a:ln w="76200" cmpd="sng">
            <a:gradFill>
              <a:gsLst>
                <a:gs pos="0">
                  <a:srgbClr val="B8E7A3"/>
                </a:gs>
                <a:gs pos="51000">
                  <a:schemeClr val="accent1">
                    <a:lumMod val="45000"/>
                    <a:lumOff val="55000"/>
                  </a:schemeClr>
                </a:gs>
                <a:gs pos="100000">
                  <a:schemeClr val="accent1">
                    <a:lumMod val="45000"/>
                    <a:lumOff val="5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Baloo 2" pitchFamily="2" charset="0"/>
                <a:cs typeface="Baloo 2" pitchFamily="2" charset="0"/>
              </a:rPr>
              <a:t>Ảnh hưởng của tỉ lệ nguyên liệu/dung môi đến hiệu suất trích ly</a:t>
            </a:r>
            <a:endParaRPr lang="en-ID" sz="2000" b="1">
              <a:solidFill>
                <a:schemeClr val="tx1"/>
              </a:solidFill>
              <a:latin typeface="Baloo 2" pitchFamily="2" charset="0"/>
              <a:cs typeface="Baloo 2" pitchFamily="2" charset="0"/>
            </a:endParaRPr>
          </a:p>
        </p:txBody>
      </p:sp>
      <p:pic>
        <p:nvPicPr>
          <p:cNvPr id="20" name="Picture 19">
            <a:extLst>
              <a:ext uri="{FF2B5EF4-FFF2-40B4-BE49-F238E27FC236}">
                <a16:creationId xmlns:a16="http://schemas.microsoft.com/office/drawing/2014/main" id="{714669FF-1A6B-47E9-B9D0-984F32F2A6BD}"/>
              </a:ext>
            </a:extLst>
          </p:cNvPr>
          <p:cNvPicPr>
            <a:picLocks noChangeAspect="1"/>
          </p:cNvPicPr>
          <p:nvPr/>
        </p:nvPicPr>
        <p:blipFill rotWithShape="1">
          <a:blip r:embed="rId6"/>
          <a:srcRect l="1168" t="948" r="910" b="1026"/>
          <a:stretch/>
        </p:blipFill>
        <p:spPr>
          <a:xfrm>
            <a:off x="1237248" y="16181794"/>
            <a:ext cx="5642691" cy="3381286"/>
          </a:xfrm>
          <a:prstGeom prst="rect">
            <a:avLst/>
          </a:prstGeom>
        </p:spPr>
      </p:pic>
      <p:sp>
        <p:nvSpPr>
          <p:cNvPr id="21" name="Rectangle: Rounded Corners 20">
            <a:extLst>
              <a:ext uri="{FF2B5EF4-FFF2-40B4-BE49-F238E27FC236}">
                <a16:creationId xmlns:a16="http://schemas.microsoft.com/office/drawing/2014/main" id="{ADFBB2D4-D143-45B8-8558-F59262237E84}"/>
              </a:ext>
            </a:extLst>
          </p:cNvPr>
          <p:cNvSpPr/>
          <p:nvPr/>
        </p:nvSpPr>
        <p:spPr>
          <a:xfrm>
            <a:off x="1237247" y="19859272"/>
            <a:ext cx="5642691" cy="369332"/>
          </a:xfrm>
          <a:prstGeom prst="roundRect">
            <a:avLst/>
          </a:prstGeom>
          <a:gradFill flip="none" rotWithShape="1">
            <a:gsLst>
              <a:gs pos="68000">
                <a:srgbClr val="B8E7A3"/>
              </a:gs>
              <a:gs pos="0">
                <a:schemeClr val="accent1">
                  <a:lumMod val="45000"/>
                  <a:lumOff val="55000"/>
                </a:schemeClr>
              </a:gs>
            </a:gsLst>
            <a:path path="circle">
              <a:fillToRect l="100000" t="100000"/>
            </a:path>
            <a:tileRect r="-100000" b="-100000"/>
          </a:gradFill>
          <a:ln w="76200" cmpd="sng">
            <a:gradFill>
              <a:gsLst>
                <a:gs pos="0">
                  <a:srgbClr val="B8E7A3"/>
                </a:gs>
                <a:gs pos="51000">
                  <a:schemeClr val="accent1">
                    <a:lumMod val="45000"/>
                    <a:lumOff val="55000"/>
                  </a:schemeClr>
                </a:gs>
                <a:gs pos="100000">
                  <a:schemeClr val="accent1">
                    <a:lumMod val="45000"/>
                    <a:lumOff val="5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Baloo 2" pitchFamily="2" charset="0"/>
                <a:cs typeface="Baloo 2" pitchFamily="2" charset="0"/>
              </a:rPr>
              <a:t>Ảnh hưởng của dung môi đến hiệu suất trích ly</a:t>
            </a:r>
            <a:endParaRPr lang="en-ID" sz="2000" b="1">
              <a:solidFill>
                <a:schemeClr val="tx1"/>
              </a:solidFill>
              <a:latin typeface="Baloo 2" pitchFamily="2" charset="0"/>
              <a:cs typeface="Baloo 2" pitchFamily="2" charset="0"/>
            </a:endParaRPr>
          </a:p>
        </p:txBody>
      </p:sp>
      <p:pic>
        <p:nvPicPr>
          <p:cNvPr id="23" name="Picture 22">
            <a:extLst>
              <a:ext uri="{FF2B5EF4-FFF2-40B4-BE49-F238E27FC236}">
                <a16:creationId xmlns:a16="http://schemas.microsoft.com/office/drawing/2014/main" id="{F23ED570-1E01-4FEA-8972-E05ADCEAAB44}"/>
              </a:ext>
            </a:extLst>
          </p:cNvPr>
          <p:cNvPicPr>
            <a:picLocks noChangeAspect="1"/>
          </p:cNvPicPr>
          <p:nvPr/>
        </p:nvPicPr>
        <p:blipFill rotWithShape="1">
          <a:blip r:embed="rId7"/>
          <a:srcRect l="1057" t="2316" r="2001" b="940"/>
          <a:stretch/>
        </p:blipFill>
        <p:spPr>
          <a:xfrm>
            <a:off x="7660353" y="16181794"/>
            <a:ext cx="5757573" cy="3381286"/>
          </a:xfrm>
          <a:prstGeom prst="rect">
            <a:avLst/>
          </a:prstGeom>
        </p:spPr>
      </p:pic>
      <p:sp>
        <p:nvSpPr>
          <p:cNvPr id="24" name="Rectangle: Rounded Corners 23">
            <a:extLst>
              <a:ext uri="{FF2B5EF4-FFF2-40B4-BE49-F238E27FC236}">
                <a16:creationId xmlns:a16="http://schemas.microsoft.com/office/drawing/2014/main" id="{772BF1F5-8C52-45B4-9B22-5B131D25ED12}"/>
              </a:ext>
            </a:extLst>
          </p:cNvPr>
          <p:cNvSpPr/>
          <p:nvPr/>
        </p:nvSpPr>
        <p:spPr>
          <a:xfrm>
            <a:off x="7660351" y="19945565"/>
            <a:ext cx="5642691" cy="369332"/>
          </a:xfrm>
          <a:prstGeom prst="roundRect">
            <a:avLst/>
          </a:prstGeom>
          <a:gradFill flip="none" rotWithShape="1">
            <a:gsLst>
              <a:gs pos="68000">
                <a:srgbClr val="B8E7A3"/>
              </a:gs>
              <a:gs pos="0">
                <a:schemeClr val="accent1">
                  <a:lumMod val="45000"/>
                  <a:lumOff val="55000"/>
                </a:schemeClr>
              </a:gs>
            </a:gsLst>
            <a:path path="circle">
              <a:fillToRect l="100000" t="100000"/>
            </a:path>
            <a:tileRect r="-100000" b="-100000"/>
          </a:gradFill>
          <a:ln w="76200" cmpd="sng">
            <a:gradFill>
              <a:gsLst>
                <a:gs pos="0">
                  <a:srgbClr val="B8E7A3"/>
                </a:gs>
                <a:gs pos="51000">
                  <a:schemeClr val="accent1">
                    <a:lumMod val="45000"/>
                    <a:lumOff val="55000"/>
                  </a:schemeClr>
                </a:gs>
                <a:gs pos="100000">
                  <a:schemeClr val="accent1">
                    <a:lumMod val="45000"/>
                    <a:lumOff val="5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Baloo 2" pitchFamily="2" charset="0"/>
                <a:cs typeface="Baloo 2" pitchFamily="2" charset="0"/>
              </a:rPr>
              <a:t>Ảnh hưởng của thời gian đến hiệu suất trích ly</a:t>
            </a:r>
            <a:endParaRPr lang="en-ID" sz="2000" b="1">
              <a:solidFill>
                <a:schemeClr val="tx1"/>
              </a:solidFill>
              <a:latin typeface="Baloo 2" pitchFamily="2" charset="0"/>
              <a:cs typeface="Baloo 2" pitchFamily="2" charset="0"/>
            </a:endParaRPr>
          </a:p>
        </p:txBody>
      </p:sp>
    </p:spTree>
    <p:extLst>
      <p:ext uri="{BB962C8B-B14F-4D97-AF65-F5344CB8AC3E}">
        <p14:creationId xmlns:p14="http://schemas.microsoft.com/office/powerpoint/2010/main" val="335049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DAB0B2-6EF7-4B35-AB9B-B251D1CC4CD8}"/>
              </a:ext>
            </a:extLst>
          </p:cNvPr>
          <p:cNvPicPr>
            <a:picLocks noChangeAspect="1"/>
          </p:cNvPicPr>
          <p:nvPr/>
        </p:nvPicPr>
        <p:blipFill rotWithShape="1">
          <a:blip r:embed="rId3"/>
          <a:srcRect t="1622"/>
          <a:stretch/>
        </p:blipFill>
        <p:spPr>
          <a:xfrm>
            <a:off x="-6878" y="0"/>
            <a:ext cx="2488254" cy="3147293"/>
          </a:xfrm>
          <a:prstGeom prst="rect">
            <a:avLst/>
          </a:prstGeom>
        </p:spPr>
      </p:pic>
      <p:sp>
        <p:nvSpPr>
          <p:cNvPr id="6" name="TextBox 5">
            <a:extLst>
              <a:ext uri="{FF2B5EF4-FFF2-40B4-BE49-F238E27FC236}">
                <a16:creationId xmlns:a16="http://schemas.microsoft.com/office/drawing/2014/main" id="{23785B72-CB33-40BB-8268-1E2C0AFA19D2}"/>
              </a:ext>
            </a:extLst>
          </p:cNvPr>
          <p:cNvSpPr txBox="1"/>
          <p:nvPr/>
        </p:nvSpPr>
        <p:spPr>
          <a:xfrm>
            <a:off x="1237249" y="5845075"/>
            <a:ext cx="12627475" cy="9941183"/>
          </a:xfrm>
          <a:prstGeom prst="rect">
            <a:avLst/>
          </a:prstGeom>
          <a:solidFill>
            <a:schemeClr val="bg1">
              <a:lumMod val="95000"/>
            </a:schemeClr>
          </a:solidFill>
        </p:spPr>
        <p:txBody>
          <a:bodyPr wrap="square" rtlCol="0">
            <a:spAutoFit/>
          </a:bodyPr>
          <a:lstStyle/>
          <a:p>
            <a:r>
              <a:rPr lang="en-US" sz="3200">
                <a:latin typeface="Baloo 2" pitchFamily="2" charset="0"/>
                <a:ea typeface="SimSun" panose="02010600030101010101" pitchFamily="2" charset="-122"/>
                <a:cs typeface="Baloo 2" pitchFamily="2" charset="0"/>
              </a:rPr>
              <a:t>Cây đu đủ không chỉ là cây ăn quả, mà lá đu đủ cũng lại tiền năng rất lớn vì có nhiều hợp chất Alkaloid có khả năng chống ung thư, oxy hóa, chống viêm,… Có thể áp dụng vào y tế hỗ trợ cộng đồng.  Một số loại thuốc đã sử dụng Akaloid là thành phần và hiện đang ở trên thị trường như:</a:t>
            </a:r>
          </a:p>
          <a:p>
            <a:r>
              <a:rPr lang="en-US" sz="3200">
                <a:latin typeface="Baloo 2" pitchFamily="2" charset="0"/>
                <a:ea typeface="SimSun" panose="02010600030101010101" pitchFamily="2" charset="-122"/>
                <a:cs typeface="Baloo 2" pitchFamily="2" charset="0"/>
              </a:rPr>
              <a:t>+ Vincristine(thuốc kháng tế bào ung thư)</a:t>
            </a:r>
          </a:p>
          <a:p>
            <a:r>
              <a:rPr lang="en-US" sz="3200">
                <a:latin typeface="Baloo 2" pitchFamily="2" charset="0"/>
                <a:ea typeface="SimSun" panose="02010600030101010101" pitchFamily="2" charset="-122"/>
                <a:cs typeface="Baloo 2" pitchFamily="2" charset="0"/>
              </a:rPr>
              <a:t>+ Thuốc giảm đau Opioid</a:t>
            </a:r>
          </a:p>
          <a:p>
            <a:r>
              <a:rPr lang="en-US" sz="3200">
                <a:latin typeface="Baloo 2" pitchFamily="2" charset="0"/>
                <a:ea typeface="SimSun" panose="02010600030101010101" pitchFamily="2" charset="-122"/>
                <a:cs typeface="Baloo 2" pitchFamily="2" charset="0"/>
              </a:rPr>
              <a:t>+  Thuốc Quinin(Chống sốt rét)</a:t>
            </a:r>
          </a:p>
          <a:p>
            <a:r>
              <a:rPr lang="en-US" sz="3200">
                <a:latin typeface="Baloo 2" pitchFamily="2" charset="0"/>
                <a:ea typeface="SimSun" panose="02010600030101010101" pitchFamily="2" charset="-122"/>
                <a:cs typeface="Baloo 2" pitchFamily="2" charset="0"/>
              </a:rPr>
              <a:t>+ Thuốc </a:t>
            </a:r>
            <a:r>
              <a:rPr lang="en-ID" sz="3200"/>
              <a:t>Caffeine</a:t>
            </a:r>
            <a:endParaRPr lang="en-US" sz="3200">
              <a:latin typeface="Baloo 2" pitchFamily="2" charset="0"/>
              <a:ea typeface="SimSun" panose="02010600030101010101" pitchFamily="2" charset="-122"/>
              <a:cs typeface="Baloo 2" pitchFamily="2" charset="0"/>
            </a:endParaRPr>
          </a:p>
          <a:p>
            <a:r>
              <a:rPr lang="en-US" sz="3200">
                <a:effectLst/>
                <a:latin typeface="Baloo 2" pitchFamily="2" charset="0"/>
                <a:ea typeface="SimSun" panose="02010600030101010101" pitchFamily="2" charset="-122"/>
                <a:cs typeface="Baloo 2" pitchFamily="2" charset="0"/>
              </a:rPr>
              <a:t>Ngoài ra còn có các hợp chất khác có thể ứng dụng vào được nhiều lĩnh vực khác nhau.</a:t>
            </a:r>
          </a:p>
          <a:p>
            <a:r>
              <a:rPr lang="en-US" sz="3200">
                <a:latin typeface="Baloo 2" pitchFamily="2" charset="0"/>
                <a:ea typeface="SimSun" panose="02010600030101010101" pitchFamily="2" charset="-122"/>
                <a:cs typeface="Baloo 2" pitchFamily="2" charset="0"/>
              </a:rPr>
              <a:t>Việc sử dụng sóng siêu âm có thể làm tăng hiệu suất chiết của lá đu đủ và giúp tiết kiệm thời gian so với những phương pháp khác. Sóng siêu âm không yêu cầu sử dụng các điều kiện khắc nghiệt hoặc hóa chất độc hại, ít gây hại tới môi trường.</a:t>
            </a:r>
          </a:p>
          <a:p>
            <a:r>
              <a:rPr lang="en-US" sz="3200">
                <a:latin typeface="Baloo 2" pitchFamily="2" charset="0"/>
                <a:ea typeface="SimSun" panose="02010600030101010101" pitchFamily="2" charset="-122"/>
                <a:cs typeface="Baloo 2" pitchFamily="2" charset="0"/>
              </a:rPr>
              <a:t>Phương pháp này để chiết xuất các hợp chất từ thực vật, dược liệu. Nếu có thể tiến hành trên quy mô phòng thí nghiệm để tìm được những yếu tố ảnh hưởng như: kích thước, thời gian chiết xuất, tỷ lệ dung môi và nguyên liệu, loại dung môi dựa vào đó đưa ra những cải tiến phù hợp hơn nhằm đạt được hiệu quả cao hơn và xa hơn nữa sẽ là áp dụng vào quy mô công nghiệp.</a:t>
            </a:r>
          </a:p>
        </p:txBody>
      </p:sp>
      <p:sp>
        <p:nvSpPr>
          <p:cNvPr id="7" name="TextBox 33">
            <a:extLst>
              <a:ext uri="{FF2B5EF4-FFF2-40B4-BE49-F238E27FC236}">
                <a16:creationId xmlns:a16="http://schemas.microsoft.com/office/drawing/2014/main" id="{00DBB9CA-14CC-494D-BF1D-2A419BB67C1F}"/>
              </a:ext>
            </a:extLst>
          </p:cNvPr>
          <p:cNvSpPr txBox="1"/>
          <p:nvPr/>
        </p:nvSpPr>
        <p:spPr>
          <a:xfrm>
            <a:off x="2047763" y="347278"/>
            <a:ext cx="11504115" cy="1821589"/>
          </a:xfrm>
          <a:prstGeom prst="rect">
            <a:avLst/>
          </a:prstGeom>
        </p:spPr>
        <p:txBody>
          <a:bodyPr wrap="square" lIns="0" tIns="0" rIns="0" bIns="0" rtlCol="0" anchor="t">
            <a:spAutoFit/>
          </a:bodyPr>
          <a:lstStyle/>
          <a:p>
            <a:pPr algn="ctr">
              <a:lnSpc>
                <a:spcPts val="7120"/>
              </a:lnSpc>
              <a:spcBef>
                <a:spcPct val="0"/>
              </a:spcBef>
            </a:pPr>
            <a:r>
              <a:rPr lang="en-US" sz="5933" b="1">
                <a:ln w="38100">
                  <a:solidFill>
                    <a:srgbClr val="1F738E"/>
                  </a:solidFill>
                </a:ln>
                <a:solidFill>
                  <a:srgbClr val="A7FFA3"/>
                </a:solidFill>
                <a:latin typeface="Baloo 2" pitchFamily="2" charset="0"/>
                <a:ea typeface="Faustina Bold"/>
                <a:cs typeface="Baloo 2" pitchFamily="2" charset="0"/>
                <a:sym typeface="Faustina Bold"/>
              </a:rPr>
              <a:t>CHIẾT XUẤT </a:t>
            </a:r>
            <a:r>
              <a:rPr lang="en-US" sz="5933" b="1">
                <a:ln w="38100">
                  <a:solidFill>
                    <a:srgbClr val="1F738E"/>
                  </a:solidFill>
                </a:ln>
                <a:solidFill>
                  <a:srgbClr val="88DF9E"/>
                </a:solidFill>
                <a:latin typeface="Baloo 2" pitchFamily="2" charset="0"/>
                <a:ea typeface="Faustina Bold"/>
                <a:cs typeface="Baloo 2" pitchFamily="2" charset="0"/>
                <a:sym typeface="Faustina Bold"/>
              </a:rPr>
              <a:t>ALKALOID</a:t>
            </a:r>
            <a:r>
              <a:rPr lang="en-US" sz="5933" b="1">
                <a:ln w="38100">
                  <a:solidFill>
                    <a:srgbClr val="1F738E"/>
                  </a:solidFill>
                </a:ln>
                <a:solidFill>
                  <a:srgbClr val="A7FFA3"/>
                </a:solidFill>
                <a:latin typeface="Baloo 2" pitchFamily="2" charset="0"/>
                <a:ea typeface="Faustina Bold"/>
                <a:cs typeface="Baloo 2" pitchFamily="2" charset="0"/>
                <a:sym typeface="Faustina Bold"/>
              </a:rPr>
              <a:t> TỪ LÁ ĐU ĐỦ ỨNG DỤNG TRONG Y HỌC</a:t>
            </a:r>
          </a:p>
        </p:txBody>
      </p:sp>
      <p:sp>
        <p:nvSpPr>
          <p:cNvPr id="8" name="Rectangle: Rounded Corners 7">
            <a:extLst>
              <a:ext uri="{FF2B5EF4-FFF2-40B4-BE49-F238E27FC236}">
                <a16:creationId xmlns:a16="http://schemas.microsoft.com/office/drawing/2014/main" id="{1D1F8CD6-7F1C-4D78-B629-DB1E2623F6B5}"/>
              </a:ext>
            </a:extLst>
          </p:cNvPr>
          <p:cNvSpPr/>
          <p:nvPr/>
        </p:nvSpPr>
        <p:spPr>
          <a:xfrm>
            <a:off x="2660172" y="3931355"/>
            <a:ext cx="9781627" cy="1129658"/>
          </a:xfrm>
          <a:prstGeom prst="roundRect">
            <a:avLst/>
          </a:prstGeom>
          <a:gradFill flip="none" rotWithShape="1">
            <a:gsLst>
              <a:gs pos="68000">
                <a:srgbClr val="B8E7A3"/>
              </a:gs>
              <a:gs pos="0">
                <a:schemeClr val="accent1">
                  <a:lumMod val="45000"/>
                  <a:lumOff val="55000"/>
                </a:schemeClr>
              </a:gs>
            </a:gsLst>
            <a:path path="circle">
              <a:fillToRect l="100000" t="100000"/>
            </a:path>
            <a:tileRect r="-100000" b="-100000"/>
          </a:gradFill>
          <a:ln w="76200" cmpd="sng">
            <a:gradFill>
              <a:gsLst>
                <a:gs pos="0">
                  <a:srgbClr val="B8E7A3"/>
                </a:gs>
                <a:gs pos="51000">
                  <a:schemeClr val="accent1">
                    <a:lumMod val="45000"/>
                    <a:lumOff val="55000"/>
                  </a:schemeClr>
                </a:gs>
                <a:gs pos="100000">
                  <a:schemeClr val="accent1">
                    <a:lumMod val="45000"/>
                    <a:lumOff val="5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Baloo 2" pitchFamily="2" charset="0"/>
                <a:cs typeface="Baloo 2" pitchFamily="2" charset="0"/>
              </a:rPr>
              <a:t>BÀN LUẬN </a:t>
            </a:r>
            <a:endParaRPr lang="en-ID" sz="4800" b="1">
              <a:solidFill>
                <a:schemeClr val="tx1"/>
              </a:solidFill>
              <a:latin typeface="Baloo 2" pitchFamily="2" charset="0"/>
              <a:cs typeface="Baloo 2" pitchFamily="2" charset="0"/>
            </a:endParaRPr>
          </a:p>
        </p:txBody>
      </p:sp>
      <p:pic>
        <p:nvPicPr>
          <p:cNvPr id="3" name="Picture 2">
            <a:extLst>
              <a:ext uri="{FF2B5EF4-FFF2-40B4-BE49-F238E27FC236}">
                <a16:creationId xmlns:a16="http://schemas.microsoft.com/office/drawing/2014/main" id="{B2481BCF-7D0B-46E4-8B08-2BBFAAF86128}"/>
              </a:ext>
            </a:extLst>
          </p:cNvPr>
          <p:cNvPicPr>
            <a:picLocks noChangeAspect="1"/>
          </p:cNvPicPr>
          <p:nvPr/>
        </p:nvPicPr>
        <p:blipFill rotWithShape="1">
          <a:blip r:embed="rId4">
            <a:extLst>
              <a:ext uri="{28A0092B-C50C-407E-A947-70E740481C1C}">
                <a14:useLocalDpi xmlns:a14="http://schemas.microsoft.com/office/drawing/2010/main" val="0"/>
              </a:ext>
            </a:extLst>
          </a:blip>
          <a:srcRect l="18924" t="17975" r="43889" b="12501"/>
          <a:stretch/>
        </p:blipFill>
        <p:spPr>
          <a:xfrm>
            <a:off x="2047763" y="15786258"/>
            <a:ext cx="2143126" cy="4006676"/>
          </a:xfrm>
          <a:prstGeom prst="rect">
            <a:avLst/>
          </a:prstGeom>
        </p:spPr>
      </p:pic>
      <p:pic>
        <p:nvPicPr>
          <p:cNvPr id="9" name="Picture 8">
            <a:extLst>
              <a:ext uri="{FF2B5EF4-FFF2-40B4-BE49-F238E27FC236}">
                <a16:creationId xmlns:a16="http://schemas.microsoft.com/office/drawing/2014/main" id="{CF323C07-6053-4323-9429-4D014F54B3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2948" y="16071064"/>
            <a:ext cx="5087103" cy="3391402"/>
          </a:xfrm>
          <a:prstGeom prst="rect">
            <a:avLst/>
          </a:prstGeom>
        </p:spPr>
      </p:pic>
      <p:pic>
        <p:nvPicPr>
          <p:cNvPr id="11" name="Picture 10">
            <a:extLst>
              <a:ext uri="{FF2B5EF4-FFF2-40B4-BE49-F238E27FC236}">
                <a16:creationId xmlns:a16="http://schemas.microsoft.com/office/drawing/2014/main" id="{4DDE2B2E-1D59-46B1-8568-8087BF27D3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5078" y="16186134"/>
            <a:ext cx="3606800" cy="3606800"/>
          </a:xfrm>
          <a:prstGeom prst="rect">
            <a:avLst/>
          </a:prstGeom>
        </p:spPr>
      </p:pic>
    </p:spTree>
    <p:extLst>
      <p:ext uri="{BB962C8B-B14F-4D97-AF65-F5344CB8AC3E}">
        <p14:creationId xmlns:p14="http://schemas.microsoft.com/office/powerpoint/2010/main" val="3687765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1049</Words>
  <Application>Microsoft Office PowerPoint</Application>
  <PresentationFormat>Custom</PresentationFormat>
  <Paragraphs>47</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Baloo 2</vt:lpstr>
      <vt:lpstr>Calibri</vt:lpstr>
      <vt:lpstr>Calibri Light</vt:lpstr>
      <vt:lpstr>Cambria Math</vt:lpstr>
      <vt:lpstr>Tahoma</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Lý Minh Hiền</dc:creator>
  <cp:lastModifiedBy>Lý Minh Hiền</cp:lastModifiedBy>
  <cp:revision>11</cp:revision>
  <dcterms:created xsi:type="dcterms:W3CDTF">2024-10-28T04:00:02Z</dcterms:created>
  <dcterms:modified xsi:type="dcterms:W3CDTF">2024-10-28T06:12:26Z</dcterms:modified>
</cp:coreProperties>
</file>