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02" d="100"/>
          <a:sy n="102" d="100"/>
        </p:scale>
        <p:origin x="126"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39CAEEB-D421-4E88-9B14-166D2A2EABD1}" type="datetimeFigureOut">
              <a:rPr lang="en-US" smtClean="0"/>
              <a:t>10/1/2025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7C82130-162E-425E-A748-E27EA37B3E5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3256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CAEEB-D421-4E88-9B14-166D2A2EABD1}"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82130-162E-425E-A748-E27EA37B3E5D}" type="slidenum">
              <a:rPr lang="en-US" smtClean="0"/>
              <a:t>‹#›</a:t>
            </a:fld>
            <a:endParaRPr lang="en-US"/>
          </a:p>
        </p:txBody>
      </p:sp>
    </p:spTree>
    <p:extLst>
      <p:ext uri="{BB962C8B-B14F-4D97-AF65-F5344CB8AC3E}">
        <p14:creationId xmlns:p14="http://schemas.microsoft.com/office/powerpoint/2010/main" val="2960027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CAEEB-D421-4E88-9B14-166D2A2EABD1}"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82130-162E-425E-A748-E27EA37B3E5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8476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CAEEB-D421-4E88-9B14-166D2A2EABD1}"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82130-162E-425E-A748-E27EA37B3E5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579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CAEEB-D421-4E88-9B14-166D2A2EABD1}"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82130-162E-425E-A748-E27EA37B3E5D}" type="slidenum">
              <a:rPr lang="en-US" smtClean="0"/>
              <a:t>‹#›</a:t>
            </a:fld>
            <a:endParaRPr lang="en-US"/>
          </a:p>
        </p:txBody>
      </p:sp>
    </p:spTree>
    <p:extLst>
      <p:ext uri="{BB962C8B-B14F-4D97-AF65-F5344CB8AC3E}">
        <p14:creationId xmlns:p14="http://schemas.microsoft.com/office/powerpoint/2010/main" val="3114442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CAEEB-D421-4E88-9B14-166D2A2EABD1}"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82130-162E-425E-A748-E27EA37B3E5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8287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CAEEB-D421-4E88-9B14-166D2A2EABD1}"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82130-162E-425E-A748-E27EA37B3E5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5815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CAEEB-D421-4E88-9B14-166D2A2EABD1}"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82130-162E-425E-A748-E27EA37B3E5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88460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CAEEB-D421-4E88-9B14-166D2A2EABD1}"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82130-162E-425E-A748-E27EA37B3E5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378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9CAEEB-D421-4E88-9B14-166D2A2EABD1}"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82130-162E-425E-A748-E27EA37B3E5D}" type="slidenum">
              <a:rPr lang="en-US" smtClean="0"/>
              <a:t>‹#›</a:t>
            </a:fld>
            <a:endParaRPr lang="en-US"/>
          </a:p>
        </p:txBody>
      </p:sp>
    </p:spTree>
    <p:extLst>
      <p:ext uri="{BB962C8B-B14F-4D97-AF65-F5344CB8AC3E}">
        <p14:creationId xmlns:p14="http://schemas.microsoft.com/office/powerpoint/2010/main" val="125775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CAEEB-D421-4E88-9B14-166D2A2EABD1}"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82130-162E-425E-A748-E27EA37B3E5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9159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9CAEEB-D421-4E88-9B14-166D2A2EABD1}"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82130-162E-425E-A748-E27EA37B3E5D}" type="slidenum">
              <a:rPr lang="en-US" smtClean="0"/>
              <a:t>‹#›</a:t>
            </a:fld>
            <a:endParaRPr lang="en-US"/>
          </a:p>
        </p:txBody>
      </p:sp>
    </p:spTree>
    <p:extLst>
      <p:ext uri="{BB962C8B-B14F-4D97-AF65-F5344CB8AC3E}">
        <p14:creationId xmlns:p14="http://schemas.microsoft.com/office/powerpoint/2010/main" val="219329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9CAEEB-D421-4E88-9B14-166D2A2EABD1}" type="datetimeFigureOut">
              <a:rPr lang="en-US" smtClean="0"/>
              <a:t>10/1/2025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C82130-162E-425E-A748-E27EA37B3E5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3765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9CAEEB-D421-4E88-9B14-166D2A2EABD1}" type="datetimeFigureOut">
              <a:rPr lang="en-US" smtClean="0"/>
              <a:t>10/1/2025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C82130-162E-425E-A748-E27EA37B3E5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1226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CAEEB-D421-4E88-9B14-166D2A2EABD1}" type="datetimeFigureOut">
              <a:rPr lang="en-US" smtClean="0"/>
              <a:t>10/1/2025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C82130-162E-425E-A748-E27EA37B3E5D}" type="slidenum">
              <a:rPr lang="en-US" smtClean="0"/>
              <a:t>‹#›</a:t>
            </a:fld>
            <a:endParaRPr lang="en-US"/>
          </a:p>
        </p:txBody>
      </p:sp>
    </p:spTree>
    <p:extLst>
      <p:ext uri="{BB962C8B-B14F-4D97-AF65-F5344CB8AC3E}">
        <p14:creationId xmlns:p14="http://schemas.microsoft.com/office/powerpoint/2010/main" val="286169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CAEEB-D421-4E88-9B14-166D2A2EABD1}"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82130-162E-425E-A748-E27EA37B3E5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0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CAEEB-D421-4E88-9B14-166D2A2EABD1}"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82130-162E-425E-A748-E27EA37B3E5D}" type="slidenum">
              <a:rPr lang="en-US" smtClean="0"/>
              <a:t>‹#›</a:t>
            </a:fld>
            <a:endParaRPr lang="en-US"/>
          </a:p>
        </p:txBody>
      </p:sp>
    </p:spTree>
    <p:extLst>
      <p:ext uri="{BB962C8B-B14F-4D97-AF65-F5344CB8AC3E}">
        <p14:creationId xmlns:p14="http://schemas.microsoft.com/office/powerpoint/2010/main" val="765673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9CAEEB-D421-4E88-9B14-166D2A2EABD1}" type="datetimeFigureOut">
              <a:rPr lang="en-US" smtClean="0"/>
              <a:t>10/1/2025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C82130-162E-425E-A748-E27EA37B3E5D}" type="slidenum">
              <a:rPr lang="en-US" smtClean="0"/>
              <a:t>‹#›</a:t>
            </a:fld>
            <a:endParaRPr lang="en-US"/>
          </a:p>
        </p:txBody>
      </p:sp>
    </p:spTree>
    <p:extLst>
      <p:ext uri="{BB962C8B-B14F-4D97-AF65-F5344CB8AC3E}">
        <p14:creationId xmlns:p14="http://schemas.microsoft.com/office/powerpoint/2010/main" val="25914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ideo" Target="https://www.youtube.com/embed/L7KxvjRCjUg?feature=oemb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ideo" Target="https://www.youtube.com/embed/pDsJo088TSY?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2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E6042-FF2D-9433-03A9-705BC3363F81}"/>
              </a:ext>
            </a:extLst>
          </p:cNvPr>
          <p:cNvSpPr>
            <a:spLocks noGrp="1"/>
          </p:cNvSpPr>
          <p:nvPr>
            <p:ph type="ctrTitle"/>
          </p:nvPr>
        </p:nvSpPr>
        <p:spPr>
          <a:xfrm>
            <a:off x="1394528" y="406401"/>
            <a:ext cx="8927823" cy="856792"/>
          </a:xfrm>
          <a:pattFill prst="pct25">
            <a:fgClr>
              <a:schemeClr val="accent1"/>
            </a:fgClr>
            <a:bgClr>
              <a:schemeClr val="bg1"/>
            </a:bgClr>
          </a:pattFill>
        </p:spPr>
        <p:txBody>
          <a:bodyPr>
            <a:normAutofit/>
          </a:bodyPr>
          <a:lstStyle/>
          <a:p>
            <a:r>
              <a:rPr lang="en-US" sz="4000" b="1" i="0" dirty="0" err="1">
                <a:solidFill>
                  <a:schemeClr val="accent1"/>
                </a:solidFill>
                <a:effectLst/>
                <a:latin typeface="Bahnschrift SemiBold" panose="020B0502040204020203" pitchFamily="34" charset="0"/>
              </a:rPr>
              <a:t>Biến</a:t>
            </a:r>
            <a:r>
              <a:rPr lang="en-US" sz="4000" b="1" i="0" dirty="0">
                <a:solidFill>
                  <a:schemeClr val="accent1"/>
                </a:solidFill>
                <a:effectLst/>
                <a:latin typeface="Bahnschrift SemiBold" panose="020B0502040204020203" pitchFamily="34" charset="0"/>
              </a:rPr>
              <a:t> </a:t>
            </a:r>
            <a:r>
              <a:rPr lang="en-US" sz="4000" b="1" i="0" dirty="0" err="1">
                <a:solidFill>
                  <a:schemeClr val="accent1"/>
                </a:solidFill>
                <a:effectLst/>
                <a:latin typeface="Bahnschrift SemiBold" panose="020B0502040204020203" pitchFamily="34" charset="0"/>
              </a:rPr>
              <a:t>đổi</a:t>
            </a:r>
            <a:r>
              <a:rPr lang="en-US" sz="4000" b="1" i="0" dirty="0">
                <a:solidFill>
                  <a:schemeClr val="accent1"/>
                </a:solidFill>
                <a:effectLst/>
                <a:latin typeface="Bahnschrift SemiBold" panose="020B0502040204020203" pitchFamily="34" charset="0"/>
              </a:rPr>
              <a:t> </a:t>
            </a:r>
            <a:r>
              <a:rPr lang="en-US" sz="4000" b="1" i="0" dirty="0" err="1">
                <a:solidFill>
                  <a:schemeClr val="accent1"/>
                </a:solidFill>
                <a:effectLst/>
                <a:latin typeface="Bahnschrift SemiBold" panose="020B0502040204020203" pitchFamily="34" charset="0"/>
              </a:rPr>
              <a:t>khí</a:t>
            </a:r>
            <a:r>
              <a:rPr lang="en-US" sz="4000" b="1" i="0" dirty="0">
                <a:solidFill>
                  <a:schemeClr val="accent1"/>
                </a:solidFill>
                <a:effectLst/>
                <a:latin typeface="Bahnschrift SemiBold" panose="020B0502040204020203" pitchFamily="34" charset="0"/>
              </a:rPr>
              <a:t> </a:t>
            </a:r>
            <a:r>
              <a:rPr lang="en-US" sz="4000" b="1" i="0" dirty="0" err="1">
                <a:solidFill>
                  <a:schemeClr val="accent1"/>
                </a:solidFill>
                <a:effectLst/>
                <a:latin typeface="Bahnschrift SemiBold" panose="020B0502040204020203" pitchFamily="34" charset="0"/>
              </a:rPr>
              <a:t>hậu</a:t>
            </a:r>
            <a:endParaRPr lang="en-US" sz="4000" dirty="0">
              <a:solidFill>
                <a:schemeClr val="accent1"/>
              </a:solidFill>
              <a:latin typeface="Bahnschrift SemiBold" panose="020B0502040204020203" pitchFamily="34" charset="0"/>
            </a:endParaRPr>
          </a:p>
        </p:txBody>
      </p:sp>
      <p:sp>
        <p:nvSpPr>
          <p:cNvPr id="3" name="Subtitle 2">
            <a:extLst>
              <a:ext uri="{FF2B5EF4-FFF2-40B4-BE49-F238E27FC236}">
                <a16:creationId xmlns:a16="http://schemas.microsoft.com/office/drawing/2014/main" id="{751BA5DF-26C0-7161-F3CA-CCEB2DE87026}"/>
              </a:ext>
            </a:extLst>
          </p:cNvPr>
          <p:cNvSpPr>
            <a:spLocks noGrp="1"/>
          </p:cNvSpPr>
          <p:nvPr>
            <p:ph type="subTitle" idx="1"/>
          </p:nvPr>
        </p:nvSpPr>
        <p:spPr>
          <a:xfrm>
            <a:off x="1851925" y="4205354"/>
            <a:ext cx="8304512" cy="1461187"/>
          </a:xfrm>
        </p:spPr>
        <p:txBody>
          <a:bodyPr/>
          <a:lstStyle/>
          <a:p>
            <a:endParaRPr lang="en-US" dirty="0"/>
          </a:p>
        </p:txBody>
      </p:sp>
      <p:pic>
        <p:nvPicPr>
          <p:cNvPr id="1026" name="Picture 2" descr="Biến đổi khí hậu - Mối đe dọa toàn cầu">
            <a:extLst>
              <a:ext uri="{FF2B5EF4-FFF2-40B4-BE49-F238E27FC236}">
                <a16:creationId xmlns:a16="http://schemas.microsoft.com/office/drawing/2014/main" id="{F3C2B997-DC03-828F-54E7-3D0E0F219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050" y="2036534"/>
            <a:ext cx="6487900" cy="3676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292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39E35-8F0C-61D7-97ED-FB0D17075229}"/>
              </a:ext>
            </a:extLst>
          </p:cNvPr>
          <p:cNvSpPr>
            <a:spLocks noGrp="1"/>
          </p:cNvSpPr>
          <p:nvPr>
            <p:ph type="title"/>
          </p:nvPr>
        </p:nvSpPr>
        <p:spPr>
          <a:xfrm>
            <a:off x="1295401" y="982132"/>
            <a:ext cx="9601196" cy="1303867"/>
          </a:xfrm>
        </p:spPr>
        <p:txBody>
          <a:bodyPr/>
          <a:lstStyle/>
          <a:p>
            <a:r>
              <a:rPr lang="vi-VN" dirty="0"/>
              <a:t>1,Biến đổi khí hậu là gì?</a:t>
            </a:r>
            <a:endParaRPr lang="en-US" dirty="0"/>
          </a:p>
        </p:txBody>
      </p:sp>
      <p:sp>
        <p:nvSpPr>
          <p:cNvPr id="3" name="Content Placeholder 2">
            <a:extLst>
              <a:ext uri="{FF2B5EF4-FFF2-40B4-BE49-F238E27FC236}">
                <a16:creationId xmlns:a16="http://schemas.microsoft.com/office/drawing/2014/main" id="{014DCA22-992F-3DDD-1E8A-36961E237DD9}"/>
              </a:ext>
            </a:extLst>
          </p:cNvPr>
          <p:cNvSpPr>
            <a:spLocks noGrp="1"/>
          </p:cNvSpPr>
          <p:nvPr>
            <p:ph idx="1"/>
          </p:nvPr>
        </p:nvSpPr>
        <p:spPr/>
        <p:txBody>
          <a:bodyPr>
            <a:normAutofit/>
          </a:bodyPr>
          <a:lstStyle/>
          <a:p>
            <a:pPr marL="0" indent="0">
              <a:buNone/>
            </a:pPr>
            <a:r>
              <a:rPr lang="vi-VN" sz="1500" dirty="0"/>
              <a:t>-</a:t>
            </a:r>
            <a:r>
              <a:rPr lang="vi-VN" sz="1800" dirty="0"/>
              <a:t>Biến đổi khí hậu là sự thay đổi của khí hậu trong một khoảng thời gian dài do tác động của các điều kiện tự nhiên và hoạt động của con người, biểu hiện bởi sự nóng lên toàn cầu, mực nước biển dâng và gia tăng các hiện tượng khí tượng thủy văn cực đoan.</a:t>
            </a:r>
          </a:p>
          <a:p>
            <a:pPr marL="0" indent="0">
              <a:buNone/>
            </a:pPr>
            <a:r>
              <a:rPr lang="vi-VN" sz="1800" dirty="0"/>
              <a:t>-Biến đổi khí hậu có thể tạo ra những ảnh hưởng tiêu cực, ảnh hưởng đến con người, gây ra tác động đến nông nghiệp, nguồn nước và sức khỏe</a:t>
            </a:r>
            <a:r>
              <a:rPr lang="vi-VN" dirty="0"/>
              <a:t>.</a:t>
            </a:r>
          </a:p>
          <a:p>
            <a:pPr marL="0" indent="0">
              <a:buNone/>
            </a:pPr>
            <a:endParaRPr lang="en-US" sz="1800" dirty="0"/>
          </a:p>
        </p:txBody>
      </p:sp>
      <p:pic>
        <p:nvPicPr>
          <p:cNvPr id="5" name="Picture 4">
            <a:extLst>
              <a:ext uri="{FF2B5EF4-FFF2-40B4-BE49-F238E27FC236}">
                <a16:creationId xmlns:a16="http://schemas.microsoft.com/office/drawing/2014/main" id="{0531BCE3-A544-43E3-3523-BBA7D35936E9}"/>
              </a:ext>
            </a:extLst>
          </p:cNvPr>
          <p:cNvPicPr>
            <a:picLocks noChangeAspect="1"/>
          </p:cNvPicPr>
          <p:nvPr/>
        </p:nvPicPr>
        <p:blipFill>
          <a:blip r:embed="rId2"/>
          <a:stretch>
            <a:fillRect/>
          </a:stretch>
        </p:blipFill>
        <p:spPr>
          <a:xfrm>
            <a:off x="1513835" y="4215059"/>
            <a:ext cx="2200328" cy="2016057"/>
          </a:xfrm>
          <a:prstGeom prst="rect">
            <a:avLst/>
          </a:prstGeom>
        </p:spPr>
      </p:pic>
      <p:pic>
        <p:nvPicPr>
          <p:cNvPr id="7" name="Picture 6">
            <a:extLst>
              <a:ext uri="{FF2B5EF4-FFF2-40B4-BE49-F238E27FC236}">
                <a16:creationId xmlns:a16="http://schemas.microsoft.com/office/drawing/2014/main" id="{A3E5BA77-9ED6-3083-9A0C-33A0459286E3}"/>
              </a:ext>
            </a:extLst>
          </p:cNvPr>
          <p:cNvPicPr>
            <a:picLocks noChangeAspect="1"/>
          </p:cNvPicPr>
          <p:nvPr/>
        </p:nvPicPr>
        <p:blipFill>
          <a:blip r:embed="rId3"/>
          <a:stretch>
            <a:fillRect/>
          </a:stretch>
        </p:blipFill>
        <p:spPr>
          <a:xfrm>
            <a:off x="4738798" y="4215059"/>
            <a:ext cx="2333642" cy="2016057"/>
          </a:xfrm>
          <a:prstGeom prst="rect">
            <a:avLst/>
          </a:prstGeom>
        </p:spPr>
      </p:pic>
      <p:pic>
        <p:nvPicPr>
          <p:cNvPr id="9" name="Picture 8">
            <a:extLst>
              <a:ext uri="{FF2B5EF4-FFF2-40B4-BE49-F238E27FC236}">
                <a16:creationId xmlns:a16="http://schemas.microsoft.com/office/drawing/2014/main" id="{D0613FAE-D899-C124-C5B9-3D2CD966F405}"/>
              </a:ext>
            </a:extLst>
          </p:cNvPr>
          <p:cNvPicPr>
            <a:picLocks noChangeAspect="1"/>
          </p:cNvPicPr>
          <p:nvPr/>
        </p:nvPicPr>
        <p:blipFill>
          <a:blip r:embed="rId4"/>
          <a:stretch>
            <a:fillRect/>
          </a:stretch>
        </p:blipFill>
        <p:spPr>
          <a:xfrm>
            <a:off x="8097075" y="4215058"/>
            <a:ext cx="2620385" cy="2016058"/>
          </a:xfrm>
          <a:prstGeom prst="rect">
            <a:avLst/>
          </a:prstGeom>
        </p:spPr>
      </p:pic>
    </p:spTree>
    <p:extLst>
      <p:ext uri="{BB962C8B-B14F-4D97-AF65-F5344CB8AC3E}">
        <p14:creationId xmlns:p14="http://schemas.microsoft.com/office/powerpoint/2010/main" val="41720280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7C202-88EA-649D-02C2-C8EBF7390C35}"/>
              </a:ext>
            </a:extLst>
          </p:cNvPr>
          <p:cNvSpPr>
            <a:spLocks noGrp="1"/>
          </p:cNvSpPr>
          <p:nvPr>
            <p:ph type="title"/>
          </p:nvPr>
        </p:nvSpPr>
        <p:spPr>
          <a:xfrm>
            <a:off x="1295402" y="821876"/>
            <a:ext cx="9601196" cy="1303867"/>
          </a:xfrm>
        </p:spPr>
        <p:txBody>
          <a:bodyPr/>
          <a:lstStyle/>
          <a:p>
            <a:r>
              <a:rPr lang="vi-VN" dirty="0"/>
              <a:t>2,Hiện trạng</a:t>
            </a:r>
            <a:endParaRPr lang="en-US" dirty="0"/>
          </a:p>
        </p:txBody>
      </p:sp>
      <p:sp>
        <p:nvSpPr>
          <p:cNvPr id="3" name="Content Placeholder 2">
            <a:extLst>
              <a:ext uri="{FF2B5EF4-FFF2-40B4-BE49-F238E27FC236}">
                <a16:creationId xmlns:a16="http://schemas.microsoft.com/office/drawing/2014/main" id="{32B0852C-58C3-371E-23C2-EA5CAF0FF9ED}"/>
              </a:ext>
            </a:extLst>
          </p:cNvPr>
          <p:cNvSpPr>
            <a:spLocks noGrp="1"/>
          </p:cNvSpPr>
          <p:nvPr>
            <p:ph idx="1"/>
          </p:nvPr>
        </p:nvSpPr>
        <p:spPr>
          <a:xfrm>
            <a:off x="1455656" y="2556932"/>
            <a:ext cx="9601196" cy="3318936"/>
          </a:xfrm>
        </p:spPr>
        <p:txBody>
          <a:bodyPr>
            <a:normAutofit/>
          </a:bodyPr>
          <a:lstStyle/>
          <a:p>
            <a:r>
              <a:rPr lang="en-US" sz="1800" dirty="0" err="1">
                <a:latin typeface="Times  New Roman"/>
              </a:rPr>
              <a:t>Hiện</a:t>
            </a:r>
            <a:r>
              <a:rPr lang="en-US" sz="1800" dirty="0">
                <a:latin typeface="Times  New Roman"/>
              </a:rPr>
              <a:t> nay, </a:t>
            </a:r>
            <a:r>
              <a:rPr lang="en-US" sz="1800" dirty="0" err="1">
                <a:latin typeface="Times  New Roman"/>
              </a:rPr>
              <a:t>biến</a:t>
            </a:r>
            <a:r>
              <a:rPr lang="en-US" sz="1800" dirty="0">
                <a:latin typeface="Times  New Roman"/>
              </a:rPr>
              <a:t> </a:t>
            </a:r>
            <a:r>
              <a:rPr lang="en-US" sz="1800" dirty="0" err="1">
                <a:latin typeface="Times  New Roman"/>
              </a:rPr>
              <a:t>đổi</a:t>
            </a:r>
            <a:r>
              <a:rPr lang="en-US" sz="1800" dirty="0">
                <a:latin typeface="Times  New Roman"/>
              </a:rPr>
              <a:t> </a:t>
            </a:r>
            <a:r>
              <a:rPr lang="en-US" sz="1800" dirty="0" err="1">
                <a:latin typeface="Times  New Roman"/>
              </a:rPr>
              <a:t>khí</a:t>
            </a:r>
            <a:r>
              <a:rPr lang="en-US" sz="1800" dirty="0">
                <a:latin typeface="Times  New Roman"/>
              </a:rPr>
              <a:t> </a:t>
            </a:r>
            <a:r>
              <a:rPr lang="en-US" sz="1800" dirty="0" err="1">
                <a:latin typeface="Times  New Roman"/>
              </a:rPr>
              <a:t>hậu</a:t>
            </a:r>
            <a:r>
              <a:rPr lang="en-US" sz="1800" dirty="0">
                <a:latin typeface="Times  New Roman"/>
              </a:rPr>
              <a:t> </a:t>
            </a:r>
            <a:r>
              <a:rPr lang="en-US" sz="1800" dirty="0" err="1">
                <a:latin typeface="Times  New Roman"/>
              </a:rPr>
              <a:t>đang</a:t>
            </a:r>
            <a:r>
              <a:rPr lang="en-US" sz="1800" dirty="0">
                <a:latin typeface="Times  New Roman"/>
              </a:rPr>
              <a:t> </a:t>
            </a:r>
            <a:r>
              <a:rPr lang="en-US" sz="1800" dirty="0" err="1">
                <a:latin typeface="Times  New Roman"/>
              </a:rPr>
              <a:t>diễn</a:t>
            </a:r>
            <a:r>
              <a:rPr lang="en-US" sz="1800" dirty="0">
                <a:latin typeface="Times  New Roman"/>
              </a:rPr>
              <a:t> </a:t>
            </a:r>
            <a:r>
              <a:rPr lang="en-US" sz="1800" dirty="0" err="1">
                <a:latin typeface="Times  New Roman"/>
              </a:rPr>
              <a:t>biến</a:t>
            </a:r>
            <a:r>
              <a:rPr lang="en-US" sz="1800" dirty="0">
                <a:latin typeface="Times  New Roman"/>
              </a:rPr>
              <a:t> </a:t>
            </a:r>
            <a:r>
              <a:rPr lang="en-US" sz="1800" dirty="0" err="1">
                <a:latin typeface="Times  New Roman"/>
              </a:rPr>
              <a:t>ngày</a:t>
            </a:r>
            <a:r>
              <a:rPr lang="en-US" sz="1800" dirty="0">
                <a:latin typeface="Times  New Roman"/>
              </a:rPr>
              <a:t> </a:t>
            </a:r>
            <a:r>
              <a:rPr lang="en-US" sz="1800" dirty="0" err="1">
                <a:latin typeface="Times  New Roman"/>
              </a:rPr>
              <a:t>càng</a:t>
            </a:r>
            <a:r>
              <a:rPr lang="en-US" sz="1800" dirty="0">
                <a:latin typeface="Times  New Roman"/>
              </a:rPr>
              <a:t> </a:t>
            </a:r>
            <a:r>
              <a:rPr lang="en-US" sz="1800" dirty="0" err="1">
                <a:latin typeface="Times  New Roman"/>
              </a:rPr>
              <a:t>phức</a:t>
            </a:r>
            <a:r>
              <a:rPr lang="en-US" sz="1800" dirty="0">
                <a:latin typeface="Times  New Roman"/>
              </a:rPr>
              <a:t> </a:t>
            </a:r>
            <a:r>
              <a:rPr lang="en-US" sz="1800" dirty="0" err="1">
                <a:latin typeface="Times  New Roman"/>
              </a:rPr>
              <a:t>tạp</a:t>
            </a:r>
            <a:r>
              <a:rPr lang="en-US" sz="1800" dirty="0">
                <a:latin typeface="Times  New Roman"/>
              </a:rPr>
              <a:t>. </a:t>
            </a:r>
            <a:r>
              <a:rPr lang="en-US" sz="1800" dirty="0" err="1">
                <a:latin typeface="Times  New Roman"/>
              </a:rPr>
              <a:t>Điển</a:t>
            </a:r>
            <a:r>
              <a:rPr lang="en-US" sz="1800" dirty="0">
                <a:latin typeface="Times  New Roman"/>
              </a:rPr>
              <a:t> </a:t>
            </a:r>
            <a:r>
              <a:rPr lang="en-US" sz="1800" dirty="0" err="1">
                <a:latin typeface="Times  New Roman"/>
              </a:rPr>
              <a:t>hình</a:t>
            </a:r>
            <a:r>
              <a:rPr lang="en-US" sz="1800" dirty="0">
                <a:latin typeface="Times  New Roman"/>
              </a:rPr>
              <a:t> </a:t>
            </a:r>
            <a:r>
              <a:rPr lang="en-US" sz="1800" dirty="0" err="1">
                <a:latin typeface="Times  New Roman"/>
              </a:rPr>
              <a:t>là</a:t>
            </a:r>
            <a:r>
              <a:rPr lang="en-US" sz="1800" dirty="0">
                <a:latin typeface="Times  New Roman"/>
              </a:rPr>
              <a:t> </a:t>
            </a:r>
            <a:r>
              <a:rPr lang="en-US" sz="1800" dirty="0" err="1">
                <a:latin typeface="Times  New Roman"/>
              </a:rPr>
              <a:t>một</a:t>
            </a:r>
            <a:r>
              <a:rPr lang="en-US" sz="1800" dirty="0">
                <a:latin typeface="Times  New Roman"/>
              </a:rPr>
              <a:t> </a:t>
            </a:r>
            <a:r>
              <a:rPr lang="en-US" sz="1800" dirty="0" err="1">
                <a:latin typeface="Times  New Roman"/>
              </a:rPr>
              <a:t>số</a:t>
            </a:r>
            <a:r>
              <a:rPr lang="en-US" sz="1800" dirty="0">
                <a:latin typeface="Times  New Roman"/>
              </a:rPr>
              <a:t> </a:t>
            </a:r>
            <a:r>
              <a:rPr lang="en-US" sz="1800" dirty="0" err="1">
                <a:latin typeface="Times  New Roman"/>
              </a:rPr>
              <a:t>thực</a:t>
            </a:r>
            <a:r>
              <a:rPr lang="en-US" sz="1800" dirty="0">
                <a:latin typeface="Times  New Roman"/>
              </a:rPr>
              <a:t> </a:t>
            </a:r>
            <a:r>
              <a:rPr lang="en-US" sz="1800" dirty="0" err="1">
                <a:latin typeface="Times  New Roman"/>
              </a:rPr>
              <a:t>trạng</a:t>
            </a:r>
            <a:r>
              <a:rPr lang="en-US" sz="1800" dirty="0">
                <a:latin typeface="Times  New Roman"/>
              </a:rPr>
              <a:t> </a:t>
            </a:r>
            <a:r>
              <a:rPr lang="en-US" sz="1800" dirty="0" err="1">
                <a:latin typeface="Times  New Roman"/>
              </a:rPr>
              <a:t>nghiêm</a:t>
            </a:r>
            <a:r>
              <a:rPr lang="en-US" sz="1800" dirty="0">
                <a:latin typeface="Times  New Roman"/>
              </a:rPr>
              <a:t> </a:t>
            </a:r>
            <a:r>
              <a:rPr lang="vi-VN" sz="1800" dirty="0">
                <a:latin typeface="Times  New Roman"/>
              </a:rPr>
              <a:t>trọng như:</a:t>
            </a:r>
          </a:p>
          <a:p>
            <a:pPr>
              <a:buFont typeface="Wingdings" panose="05000000000000000000" pitchFamily="2" charset="2"/>
              <a:buChar char="§"/>
            </a:pPr>
            <a:r>
              <a:rPr lang="en-US" sz="1800" dirty="0" err="1">
                <a:latin typeface="Times  New Roman"/>
              </a:rPr>
              <a:t>Sự</a:t>
            </a:r>
            <a:r>
              <a:rPr lang="en-US" sz="1800" dirty="0">
                <a:latin typeface="Times  New Roman"/>
              </a:rPr>
              <a:t> </a:t>
            </a:r>
            <a:r>
              <a:rPr lang="en-US" sz="1800" dirty="0" err="1">
                <a:latin typeface="Times  New Roman"/>
              </a:rPr>
              <a:t>gia</a:t>
            </a:r>
            <a:r>
              <a:rPr lang="en-US" sz="1800" dirty="0">
                <a:latin typeface="Times  New Roman"/>
              </a:rPr>
              <a:t> </a:t>
            </a:r>
            <a:r>
              <a:rPr lang="en-US" sz="1800" dirty="0" err="1">
                <a:latin typeface="Times  New Roman"/>
              </a:rPr>
              <a:t>tăng</a:t>
            </a:r>
            <a:r>
              <a:rPr lang="en-US" sz="1800" dirty="0">
                <a:latin typeface="Times  New Roman"/>
              </a:rPr>
              <a:t> </a:t>
            </a:r>
            <a:r>
              <a:rPr lang="en-US" sz="1800" dirty="0" err="1">
                <a:latin typeface="Times  New Roman"/>
              </a:rPr>
              <a:t>nhiệt</a:t>
            </a:r>
            <a:r>
              <a:rPr lang="en-US" sz="1800" dirty="0">
                <a:latin typeface="Times  New Roman"/>
              </a:rPr>
              <a:t> </a:t>
            </a:r>
            <a:r>
              <a:rPr lang="en-US" sz="1800" dirty="0" err="1">
                <a:latin typeface="Times  New Roman"/>
              </a:rPr>
              <a:t>độ</a:t>
            </a:r>
            <a:r>
              <a:rPr lang="en-US" sz="1800" dirty="0">
                <a:latin typeface="Times  New Roman"/>
              </a:rPr>
              <a:t> </a:t>
            </a:r>
            <a:r>
              <a:rPr lang="en-US" sz="1800" dirty="0" err="1">
                <a:latin typeface="Times  New Roman"/>
              </a:rPr>
              <a:t>trái</a:t>
            </a:r>
            <a:r>
              <a:rPr lang="en-US" sz="1800" dirty="0">
                <a:latin typeface="Times  New Roman"/>
              </a:rPr>
              <a:t> </a:t>
            </a:r>
            <a:r>
              <a:rPr lang="en-US" sz="1800" dirty="0" err="1">
                <a:latin typeface="Times  New Roman"/>
              </a:rPr>
              <a:t>đất</a:t>
            </a:r>
            <a:endParaRPr lang="vi-VN" sz="1800" dirty="0">
              <a:latin typeface="Times  New Roman"/>
            </a:endParaRPr>
          </a:p>
          <a:p>
            <a:pPr>
              <a:buFont typeface="Wingdings" panose="05000000000000000000" pitchFamily="2" charset="2"/>
              <a:buChar char="§"/>
            </a:pPr>
            <a:r>
              <a:rPr lang="vi-VN" sz="1800" dirty="0">
                <a:latin typeface="Times  New Roman"/>
              </a:rPr>
              <a:t>Mực nước biển tăng cao, băng tan</a:t>
            </a:r>
          </a:p>
          <a:p>
            <a:pPr>
              <a:buFont typeface="Wingdings" panose="05000000000000000000" pitchFamily="2" charset="2"/>
              <a:buChar char="§"/>
            </a:pPr>
            <a:r>
              <a:rPr lang="vi-VN" sz="1800" i="0" dirty="0">
                <a:solidFill>
                  <a:srgbClr val="222222"/>
                </a:solidFill>
                <a:effectLst/>
                <a:latin typeface="Times  New Roman"/>
              </a:rPr>
              <a:t>Sự gia tăng các hiện tượng thời tiết cực đoan</a:t>
            </a:r>
            <a:endParaRPr lang="vi-VN" sz="1800" dirty="0">
              <a:latin typeface="Times  New Roman"/>
            </a:endParaRPr>
          </a:p>
          <a:p>
            <a:pPr marL="0" indent="0">
              <a:buNone/>
            </a:pPr>
            <a:r>
              <a:rPr lang="vi-VN" sz="1800" b="1" dirty="0">
                <a:latin typeface="Times  New Roman"/>
              </a:rPr>
              <a:t>            </a:t>
            </a:r>
            <a:endParaRPr lang="vi-VN" sz="1800" dirty="0">
              <a:latin typeface="Times  New Roman"/>
            </a:endParaRPr>
          </a:p>
          <a:p>
            <a:endParaRPr lang="vi-VN" sz="1800" dirty="0">
              <a:latin typeface="Times  New Roman"/>
            </a:endParaRPr>
          </a:p>
        </p:txBody>
      </p:sp>
    </p:spTree>
    <p:extLst>
      <p:ext uri="{BB962C8B-B14F-4D97-AF65-F5344CB8AC3E}">
        <p14:creationId xmlns:p14="http://schemas.microsoft.com/office/powerpoint/2010/main" val="382510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1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125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2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125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2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125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000"/>
                                        <p:tgtEl>
                                          <p:spTgt spid="3">
                                            <p:txEl>
                                              <p:pRg st="3" end="3"/>
                                            </p:txEl>
                                          </p:spTgt>
                                        </p:tgtEl>
                                      </p:cBhvr>
                                    </p:animEffect>
                                    <p:anim calcmode="lin" valueType="num">
                                      <p:cBhvr>
                                        <p:cTn id="29"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2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125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000"/>
                                        <p:tgtEl>
                                          <p:spTgt spid="3">
                                            <p:txEl>
                                              <p:pRg st="4" end="4"/>
                                            </p:txEl>
                                          </p:spTgt>
                                        </p:tgtEl>
                                      </p:cBhvr>
                                    </p:animEffect>
                                    <p:anim calcmode="lin" valueType="num">
                                      <p:cBhvr>
                                        <p:cTn id="36"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2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FC38-B8FE-0581-05E5-8B5D75780BD6}"/>
              </a:ext>
            </a:extLst>
          </p:cNvPr>
          <p:cNvSpPr>
            <a:spLocks noGrp="1"/>
          </p:cNvSpPr>
          <p:nvPr>
            <p:ph type="title"/>
          </p:nvPr>
        </p:nvSpPr>
        <p:spPr/>
        <p:txBody>
          <a:bodyPr/>
          <a:lstStyle/>
          <a:p>
            <a:endParaRPr lang="en-US" dirty="0"/>
          </a:p>
        </p:txBody>
      </p:sp>
      <p:pic>
        <p:nvPicPr>
          <p:cNvPr id="4" name="Online Media 3" title="Biến đổi khí hậu gây thiệt hại lớn cho toàn cầu | VTV24">
            <a:hlinkClick r:id="" action="ppaction://media"/>
            <a:extLst>
              <a:ext uri="{FF2B5EF4-FFF2-40B4-BE49-F238E27FC236}">
                <a16:creationId xmlns:a16="http://schemas.microsoft.com/office/drawing/2014/main" id="{DA057077-D846-F8C2-5977-985CCBBEEFDA}"/>
              </a:ext>
            </a:extLst>
          </p:cNvPr>
          <p:cNvPicPr>
            <a:picLocks noGrp="1" noRot="1" noChangeAspect="1"/>
          </p:cNvPicPr>
          <p:nvPr>
            <p:ph idx="1"/>
            <a:videoFile r:link="rId1"/>
          </p:nvPr>
        </p:nvPicPr>
        <p:blipFill>
          <a:blip r:embed="rId3"/>
          <a:stretch>
            <a:fillRect/>
          </a:stretch>
        </p:blipFill>
        <p:spPr>
          <a:xfrm>
            <a:off x="927590" y="662798"/>
            <a:ext cx="10336820" cy="5532403"/>
          </a:xfrm>
          <a:prstGeom prst="rect">
            <a:avLst/>
          </a:prstGeom>
        </p:spPr>
      </p:pic>
    </p:spTree>
    <p:extLst>
      <p:ext uri="{BB962C8B-B14F-4D97-AF65-F5344CB8AC3E}">
        <p14:creationId xmlns:p14="http://schemas.microsoft.com/office/powerpoint/2010/main" val="9968540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BE5F-E3CC-6F0C-FB16-0AA3F91E3FFB}"/>
              </a:ext>
            </a:extLst>
          </p:cNvPr>
          <p:cNvSpPr>
            <a:spLocks noGrp="1"/>
          </p:cNvSpPr>
          <p:nvPr>
            <p:ph type="title"/>
          </p:nvPr>
        </p:nvSpPr>
        <p:spPr>
          <a:xfrm>
            <a:off x="1295401" y="689901"/>
            <a:ext cx="9601196" cy="1303867"/>
          </a:xfrm>
        </p:spPr>
        <p:txBody>
          <a:bodyPr>
            <a:normAutofit/>
          </a:bodyPr>
          <a:lstStyle/>
          <a:p>
            <a:r>
              <a:rPr lang="vi-VN" sz="4000" dirty="0"/>
              <a:t>3,Nguyên nhân </a:t>
            </a:r>
            <a:endParaRPr lang="en-US" sz="4000" dirty="0"/>
          </a:p>
        </p:txBody>
      </p:sp>
      <p:sp>
        <p:nvSpPr>
          <p:cNvPr id="3" name="Content Placeholder 2">
            <a:extLst>
              <a:ext uri="{FF2B5EF4-FFF2-40B4-BE49-F238E27FC236}">
                <a16:creationId xmlns:a16="http://schemas.microsoft.com/office/drawing/2014/main" id="{F12A2A86-BB78-C02F-1F98-7F6575840E2D}"/>
              </a:ext>
            </a:extLst>
          </p:cNvPr>
          <p:cNvSpPr>
            <a:spLocks noGrp="1"/>
          </p:cNvSpPr>
          <p:nvPr>
            <p:ph idx="1"/>
          </p:nvPr>
        </p:nvSpPr>
        <p:spPr>
          <a:xfrm>
            <a:off x="1295401" y="2568803"/>
            <a:ext cx="9601196" cy="3318936"/>
          </a:xfrm>
        </p:spPr>
        <p:txBody>
          <a:bodyPr>
            <a:normAutofit/>
          </a:bodyPr>
          <a:lstStyle/>
          <a:p>
            <a:pPr marL="0" indent="0">
              <a:buNone/>
            </a:pPr>
            <a:r>
              <a:rPr lang="vi-VN" sz="1600" dirty="0"/>
              <a:t>3.1 Nguyên nhân tự nhiên</a:t>
            </a:r>
          </a:p>
          <a:p>
            <a:pPr marL="0" indent="0">
              <a:buNone/>
            </a:pPr>
            <a:r>
              <a:rPr lang="vi-VN" sz="1600" dirty="0"/>
              <a:t>   -Một số nguyên nhân tự nhiên gây ra biến đổi khí hậu toàn cầu như các sự kiện tự nhiên: núi lửa phun trào, động đất và sự thay đổi của các mảng kiến tạo địa chất, sự biến đổi trong dòng chảy hải lưu hay sự thay đổi về mật độ bức xạ mặt trời và chu kỳ nhiệt độ của mặt trời cũng có thể tác động lên nhiệt độ, khí hậu toàn cầu.</a:t>
            </a:r>
          </a:p>
          <a:p>
            <a:pPr marL="0" indent="0">
              <a:buNone/>
            </a:pPr>
            <a:r>
              <a:rPr lang="vi-VN" sz="1600" dirty="0"/>
              <a:t>3.2 Nguyên nhân chủ yếu</a:t>
            </a:r>
          </a:p>
          <a:p>
            <a:pPr marL="0" indent="0">
              <a:buNone/>
            </a:pPr>
            <a:r>
              <a:rPr lang="vi-VN" sz="1600" dirty="0"/>
              <a:t>-Sự gia tăng của công nghiệp hóa, sản xuất hàng hóa với quy mô lớn đòi hỏi phải sử dụng năng lượng và tài nguyên tự nhiên. Quá trình sản xuất này tạo ra 1 lượng lớn khí thải và chất thải.</a:t>
            </a:r>
          </a:p>
          <a:p>
            <a:pPr marL="0" indent="0">
              <a:buNone/>
            </a:pPr>
            <a:r>
              <a:rPr lang="vi-VN" sz="1600" dirty="0"/>
              <a:t>-Ngoài ra,</a:t>
            </a:r>
            <a:r>
              <a:rPr lang="vi-VN" dirty="0"/>
              <a:t> </a:t>
            </a:r>
            <a:r>
              <a:rPr lang="vi-VN" sz="1600" dirty="0"/>
              <a:t>việc khai thác rừng quá mức làm giảm diện tích rừng tự nhiên </a:t>
            </a:r>
            <a:r>
              <a:rPr lang="en-US" sz="1600" b="1" dirty="0"/>
              <a:t>⇒</a:t>
            </a:r>
            <a:r>
              <a:rPr lang="en-US" sz="1600" dirty="0"/>
              <a:t> </a:t>
            </a:r>
            <a:r>
              <a:rPr lang="vi-VN" sz="1600" dirty="0">
                <a:latin typeface="Times  New Roman"/>
              </a:rPr>
              <a:t>g</a:t>
            </a:r>
            <a:r>
              <a:rPr lang="en-US" sz="1600" dirty="0" err="1">
                <a:latin typeface="Times  New Roman"/>
              </a:rPr>
              <a:t>iảm</a:t>
            </a:r>
            <a:r>
              <a:rPr lang="en-US" sz="1600" dirty="0">
                <a:latin typeface="Times  New Roman"/>
              </a:rPr>
              <a:t> </a:t>
            </a:r>
            <a:r>
              <a:rPr lang="en-US" sz="1600" dirty="0" err="1">
                <a:latin typeface="Times  New Roman"/>
              </a:rPr>
              <a:t>khả</a:t>
            </a:r>
            <a:r>
              <a:rPr lang="en-US" sz="1600" dirty="0">
                <a:latin typeface="Times  New Roman"/>
              </a:rPr>
              <a:t> </a:t>
            </a:r>
            <a:r>
              <a:rPr lang="en-US" sz="1600" dirty="0" err="1">
                <a:latin typeface="Times  New Roman"/>
              </a:rPr>
              <a:t>năng</a:t>
            </a:r>
            <a:r>
              <a:rPr lang="en-US" sz="1600" dirty="0">
                <a:latin typeface="Times  New Roman"/>
              </a:rPr>
              <a:t> </a:t>
            </a:r>
            <a:r>
              <a:rPr lang="en-US" sz="1600" dirty="0" err="1">
                <a:latin typeface="Times  New Roman"/>
              </a:rPr>
              <a:t>hấp</a:t>
            </a:r>
            <a:r>
              <a:rPr lang="en-US" sz="1600" dirty="0">
                <a:latin typeface="Times  New Roman"/>
              </a:rPr>
              <a:t> </a:t>
            </a:r>
            <a:r>
              <a:rPr lang="en-US" sz="1600" dirty="0" err="1">
                <a:latin typeface="Times  New Roman"/>
              </a:rPr>
              <a:t>thụ</a:t>
            </a:r>
            <a:r>
              <a:rPr lang="en-US" sz="1600" dirty="0">
                <a:latin typeface="Times  New Roman"/>
              </a:rPr>
              <a:t> carbon dioxide</a:t>
            </a:r>
            <a:r>
              <a:rPr lang="en-US" sz="1600" b="1" dirty="0"/>
              <a:t> </a:t>
            </a:r>
            <a:endParaRPr lang="vi-VN" sz="1600" b="1" dirty="0"/>
          </a:p>
          <a:p>
            <a:pPr marL="0" indent="0">
              <a:buNone/>
            </a:pPr>
            <a:r>
              <a:rPr lang="en-US" sz="2000" b="1" dirty="0"/>
              <a:t>⇒</a:t>
            </a:r>
            <a:r>
              <a:rPr lang="vi-VN" sz="2000" b="1" dirty="0"/>
              <a:t> Ảnh hưởng tiêu cực đến môi trường</a:t>
            </a:r>
            <a:r>
              <a:rPr lang="vi-VN" sz="1600" b="1" dirty="0"/>
              <a:t>.</a:t>
            </a:r>
            <a:endParaRPr lang="en-US" sz="1600" dirty="0">
              <a:latin typeface="Times  New Roman"/>
            </a:endParaRPr>
          </a:p>
        </p:txBody>
      </p:sp>
    </p:spTree>
    <p:extLst>
      <p:ext uri="{BB962C8B-B14F-4D97-AF65-F5344CB8AC3E}">
        <p14:creationId xmlns:p14="http://schemas.microsoft.com/office/powerpoint/2010/main" val="54092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10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10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100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100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1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100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1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8038-8FF8-20C8-2348-21726D8D2B9F}"/>
              </a:ext>
            </a:extLst>
          </p:cNvPr>
          <p:cNvSpPr>
            <a:spLocks noGrp="1"/>
          </p:cNvSpPr>
          <p:nvPr>
            <p:ph type="title"/>
          </p:nvPr>
        </p:nvSpPr>
        <p:spPr/>
        <p:txBody>
          <a:bodyPr/>
          <a:lstStyle/>
          <a:p>
            <a:r>
              <a:rPr lang="vi-VN" dirty="0"/>
              <a:t>4,Giải pháp</a:t>
            </a:r>
            <a:endParaRPr lang="en-US" dirty="0"/>
          </a:p>
        </p:txBody>
      </p:sp>
      <p:pic>
        <p:nvPicPr>
          <p:cNvPr id="4" name="Online Media 3" title="Giải pháp nào cho Biến đổi Khí hậu? | Nhật ký Quân nhân">
            <a:hlinkClick r:id="" action="ppaction://media"/>
            <a:extLst>
              <a:ext uri="{FF2B5EF4-FFF2-40B4-BE49-F238E27FC236}">
                <a16:creationId xmlns:a16="http://schemas.microsoft.com/office/drawing/2014/main" id="{7F70D8C9-3707-2BC6-2180-25BE66ED032A}"/>
              </a:ext>
            </a:extLst>
          </p:cNvPr>
          <p:cNvPicPr>
            <a:picLocks noGrp="1" noRot="1" noChangeAspect="1"/>
          </p:cNvPicPr>
          <p:nvPr>
            <p:ph idx="1"/>
            <a:videoFile r:link="rId1"/>
          </p:nvPr>
        </p:nvPicPr>
        <p:blipFill>
          <a:blip r:embed="rId3"/>
          <a:stretch>
            <a:fillRect/>
          </a:stretch>
        </p:blipFill>
        <p:spPr>
          <a:xfrm>
            <a:off x="2149311" y="2557463"/>
            <a:ext cx="7711126" cy="350406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0347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277</TotalTime>
  <Words>346</Words>
  <Application>Microsoft Office PowerPoint</Application>
  <PresentationFormat>Widescreen</PresentationFormat>
  <Paragraphs>18</Paragraphs>
  <Slides>6</Slides>
  <Notes>0</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Bahnschrift SemiBold</vt:lpstr>
      <vt:lpstr>Garamond</vt:lpstr>
      <vt:lpstr>Times  New Roman</vt:lpstr>
      <vt:lpstr>Wingdings</vt:lpstr>
      <vt:lpstr>Organic</vt:lpstr>
      <vt:lpstr>Biến đổi khí hậu</vt:lpstr>
      <vt:lpstr>1,Biến đổi khí hậu là gì?</vt:lpstr>
      <vt:lpstr>2,Hiện trạng</vt:lpstr>
      <vt:lpstr>PowerPoint Presentation</vt:lpstr>
      <vt:lpstr>3,Nguyên nhân </vt:lpstr>
      <vt:lpstr>4,Giải pháp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Nguyễn Hiếu</dc:creator>
  <cp:lastModifiedBy>Nguyễn Hiếu</cp:lastModifiedBy>
  <cp:revision>1</cp:revision>
  <dcterms:created xsi:type="dcterms:W3CDTF">2025-10-01T09:19:12Z</dcterms:created>
  <dcterms:modified xsi:type="dcterms:W3CDTF">2025-10-01T13:57:08Z</dcterms:modified>
</cp:coreProperties>
</file>