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8803600" cy="44623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5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48" d="100"/>
          <a:sy n="48" d="100"/>
        </p:scale>
        <p:origin x="-2608" y="-1644"/>
      </p:cViewPr>
      <p:guideLst>
        <p:guide orient="horz" pos="14054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7302894"/>
            <a:ext cx="24483060" cy="15535428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3437428"/>
            <a:ext cx="21602700" cy="1077356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375764"/>
            <a:ext cx="6210776" cy="3781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375764"/>
            <a:ext cx="18272284" cy="3781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1124784"/>
            <a:ext cx="24843105" cy="18561941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9862329"/>
            <a:ext cx="24843105" cy="976128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75773"/>
            <a:ext cx="24843105" cy="862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938845"/>
            <a:ext cx="12185271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6299804"/>
            <a:ext cx="12185271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938845"/>
            <a:ext cx="12245282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6299804"/>
            <a:ext cx="12245282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424901"/>
            <a:ext cx="14581823" cy="31711279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424901"/>
            <a:ext cx="14581823" cy="31711279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75773"/>
            <a:ext cx="24843105" cy="862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878818"/>
            <a:ext cx="24843105" cy="283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1358955"/>
            <a:ext cx="9721215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439865" y="6377024"/>
            <a:ext cx="25923875" cy="196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2880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6600" b="1">
                <a:solidFill>
                  <a:schemeClr val="tx1"/>
                </a:solidFill>
                <a:latin typeface="Arial" panose="020B0604020202020204" pitchFamily="34" charset="0"/>
                <a:ea typeface="Arial Unicode Bold" panose="020B0704020202020204" charset="-122"/>
                <a:cs typeface="Arial" panose="020B0604020202020204" pitchFamily="34" charset="0"/>
                <a:sym typeface="Arial Unicode Bold" panose="020B0704020202020204" charset="-122"/>
              </a:rPr>
              <a:t>Hệ Thống Nhận Diện Và Đếm Số Lượng Sinh Viên Trong Lớp Học</a:t>
            </a:r>
            <a:endParaRPr lang="en-US" sz="6600" b="1" dirty="0">
              <a:solidFill>
                <a:schemeClr val="tx1"/>
              </a:solidFill>
              <a:latin typeface="Arial" panose="020B0604020202020204" pitchFamily="34" charset="0"/>
              <a:ea typeface="Arial Unicode Bold" panose="020B0704020202020204" charset="-122"/>
              <a:cs typeface="Arial" panose="020B0604020202020204" pitchFamily="34" charset="0"/>
              <a:sym typeface="Arial Unicode Bold" panose="020B0704020202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3706" y="8808660"/>
            <a:ext cx="19256188" cy="1130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3600" b="1" i="1" dirty="0"/>
              <a:t>Nguyễn Hoàng Liêm, Phạm Văn Duy, Nguyễn Minh Hiếu, Trần Hiếu Nghĩa</a:t>
            </a:r>
          </a:p>
          <a:p>
            <a:pPr algn="ctr"/>
            <a:r>
              <a:rPr lang="vi-VN" sz="3600" b="1" i="1" dirty="0"/>
              <a:t>Giảng viên hướng dẫn: Lê Trung Hiếu, Nguyễn Thái Khánh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1460" y="9137681"/>
            <a:ext cx="19256188" cy="1968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err="1"/>
              <a:t>Dainam</a:t>
            </a:r>
            <a:r>
              <a:rPr lang="en-US" sz="3200" i="1" dirty="0"/>
              <a:t> University, Hanoi, Vietnam</a:t>
            </a:r>
          </a:p>
        </p:txBody>
      </p:sp>
      <p:sp>
        <p:nvSpPr>
          <p:cNvPr id="16" name="Text Box 189"/>
          <p:cNvSpPr txBox="1">
            <a:spLocks noChangeArrowheads="1"/>
          </p:cNvSpPr>
          <p:nvPr/>
        </p:nvSpPr>
        <p:spPr bwMode="auto">
          <a:xfrm>
            <a:off x="592455" y="12907010"/>
            <a:ext cx="13809980" cy="754062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1815" y="11720830"/>
            <a:ext cx="13850620" cy="964565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400" b="1" dirty="0">
                <a:solidFill>
                  <a:schemeClr val="bg1"/>
                </a:solidFill>
              </a:rPr>
              <a:t>GIỚI THIỆU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 Box 194"/>
          <p:cNvSpPr txBox="1">
            <a:spLocks noChangeArrowheads="1"/>
          </p:cNvSpPr>
          <p:nvPr/>
        </p:nvSpPr>
        <p:spPr bwMode="auto">
          <a:xfrm>
            <a:off x="481330" y="21799550"/>
            <a:ext cx="9074150" cy="1413065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r>
              <a:rPr lang="vi-VN" altLang="en-US" sz="30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Thu thập dữ liệu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Sử dụng camera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ể quay video lớp học.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Ứng dụng OpenCV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ể trích xuất từng khung hình.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/>
            <a:r>
              <a:rPr lang="vi-VN" altLang="en-US" sz="30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Tiền xử l</a:t>
            </a:r>
            <a:r>
              <a:rPr lang="" altLang="en-US" sz="3000" b="1" dirty="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dữ liệu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p dụng mô hình YOLOv8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ể phát hiện và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ếm số l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ợng sinh viên trong lớp.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Dùng th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 viện face_recognition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ể nhận diện khuôn mặt, xác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ịnh danh tính từng sinh viên.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Lọc nhiễu, chuẩn hóa dữ liệu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ể t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ng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ộ chính xác.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/>
            <a:r>
              <a:rPr lang="vi-VN" altLang="en-US" sz="30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Nhận diện &amp; </a:t>
            </a:r>
            <a:r>
              <a:rPr lang="" altLang="en-US" sz="3000" b="1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ếm sinh viên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Nhận diện khuôn mặt: So sánh khuôn mặt trích xuất với cơ sở dữ liệu.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ếm số l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ợng: Xác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ịnh và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ếm số khuôn mặt duy nhất trong từng khung hình.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Xử l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 dữ liệu thời gian thực: Theo d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õ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i sự thay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ổi số l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ợng sinh viên trong suốt buổi học.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/>
            <a:r>
              <a:rPr lang="vi-VN" altLang="en-US" sz="30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" altLang="en-US" sz="3000" b="1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u trữ và hiển thị dữ liệu</a:t>
            </a:r>
          </a:p>
          <a:p>
            <a:pPr algn="just" eaLnBrk="1" hangingPunct="1"/>
            <a:endParaRPr lang="en-US" altLang="en-US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u thông tin </a:t>
            </a:r>
            <a:r>
              <a:rPr lang="" altLang="en-US" sz="30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iểm danh vào MySQL hoặc Firebase.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Hiển thị danh sách sinh viên có mặt trên giao diện web.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charset="0"/>
                <a:cs typeface="Times New Roman" panose="02020603050405020304" charset="0"/>
              </a:rPr>
              <a:t>Cung cấp báo cáo thống kê số lần tham gia lớp học.</a:t>
            </a: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 eaLnBrk="1" hangingPunct="1"/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140045" y="26202640"/>
            <a:ext cx="10261600" cy="1007110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400" b="1" dirty="0">
                <a:solidFill>
                  <a:schemeClr val="bg1"/>
                </a:solidFill>
              </a:rPr>
              <a:t>KẾT QUẢ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0" name="Text Box 191"/>
          <p:cNvSpPr txBox="1">
            <a:spLocks noChangeArrowheads="1"/>
          </p:cNvSpPr>
          <p:nvPr/>
        </p:nvSpPr>
        <p:spPr bwMode="auto">
          <a:xfrm>
            <a:off x="18139410" y="27372310"/>
            <a:ext cx="10215245" cy="1678940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anose="020F0502020204030204" pitchFamily="34" charset="0"/>
            </a:endParaRPr>
          </a:p>
          <a:p>
            <a:pPr algn="just">
              <a:defRPr sz="2000"/>
            </a:pPr>
            <a:endParaRPr lang="vi-VN" sz="31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defRPr sz="2000"/>
            </a:pPr>
            <a:r>
              <a:rPr lang="vi-VN" sz="31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Hệ thống hoạt động :</a:t>
            </a:r>
          </a:p>
          <a:p>
            <a:pPr algn="just">
              <a:defRPr sz="2000"/>
            </a:pPr>
            <a:endParaRPr lang="vi-VN" sz="31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3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Khi không có người trong khung hình, hệ thống ghi nhận số lượng là 0.</a:t>
            </a:r>
            <a:endParaRPr lang="vi-VN" sz="31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3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Khi có người xuất hiện, hệ thống nhận diện khuôn mặt và cập nhật số lượng.</a:t>
            </a:r>
            <a:endParaRPr lang="vi-VN" sz="31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3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 rời đi hệ thống thông báo nhận diện số lượng người rời khỏi khung hình</a:t>
            </a:r>
            <a:endParaRPr lang="vi-VN" sz="3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/>
            <a:endParaRPr lang="en-US" sz="3000">
              <a:latin typeface="Algerian" panose="04020705040A02060702" charset="0"/>
              <a:cs typeface="Algerian" panose="04020705040A02060702" charset="0"/>
            </a:endParaRPr>
          </a:p>
          <a:p>
            <a:pPr algn="ctr" eaLnBrk="1" hangingPunct="1"/>
            <a:endParaRPr lang="en-US" sz="3000" b="1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50415" y="11664950"/>
            <a:ext cx="13629640" cy="1002665"/>
          </a:xfrm>
          <a:prstGeom prst="rect">
            <a:avLst/>
          </a:prstGeom>
          <a:solidFill>
            <a:srgbClr val="233F99"/>
          </a:solidFill>
          <a:ln w="57150">
            <a:solidFill>
              <a:srgbClr val="23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4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KIẾN TRÚC HỆ THỐNG</a:t>
            </a:r>
            <a:endParaRPr lang="en-US" sz="5400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Box 190"/>
          <p:cNvSpPr txBox="1">
            <a:spLocks noChangeArrowheads="1"/>
          </p:cNvSpPr>
          <p:nvPr/>
        </p:nvSpPr>
        <p:spPr bwMode="auto">
          <a:xfrm>
            <a:off x="9839960" y="27333575"/>
            <a:ext cx="8014970" cy="857631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+mn-lt"/>
            </a:endParaRP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 </a:t>
            </a:r>
            <a:r>
              <a:rPr lang="vi-VN" sz="3000">
                <a:sym typeface="+mn-ea"/>
              </a:rPr>
              <a:t>YOLOv8: Nhận diện vật thể.</a:t>
            </a:r>
            <a:endParaRPr lang="en-US" sz="3000"/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vi-VN" sz="3000"/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sz="3000">
                <a:sym typeface="+mn-ea"/>
              </a:rPr>
              <a:t>DeepSORT: Theo dõi ID đối tượng.</a:t>
            </a:r>
            <a:endParaRPr lang="en-US" sz="3000"/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vi-VN" sz="3000"/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sz="3000">
                <a:sym typeface="+mn-ea"/>
              </a:rPr>
              <a:t>Flask: Xây dựng web app.</a:t>
            </a:r>
            <a:endParaRPr lang="en-US" sz="3000"/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vi-VN" sz="3000"/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sz="3000">
                <a:sym typeface="+mn-ea"/>
              </a:rPr>
              <a:t>OpenCV: Xử lý video.</a:t>
            </a:r>
            <a:endParaRPr lang="vi-VN" sz="3000"/>
          </a:p>
          <a:p>
            <a:pPr eaLnBrk="1" hangingPunct="1"/>
            <a:r>
              <a:rPr lang="en-US" sz="3000" dirty="0">
                <a:latin typeface="+mn-lt"/>
              </a:rPr>
              <a:t>                                         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vi-VN" altLang="en-US" sz="3000" dirty="0">
                <a:latin typeface="+mn-lt"/>
                <a:sym typeface="+mn-ea"/>
              </a:rPr>
              <a:t>Thiết bị :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vi-VN" sz="3000"/>
          </a:p>
          <a:p>
            <a:pPr eaLnBrk="1" hangingPunct="1"/>
            <a:r>
              <a:rPr lang="en-US" sz="3000" dirty="0">
                <a:latin typeface="+mn-lt"/>
                <a:sym typeface="+mn-ea"/>
              </a:rPr>
              <a:t>                                         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endParaRPr lang="vi-VN" altLang="en-US" sz="3000" dirty="0">
              <a:latin typeface="+mn-lt"/>
            </a:endParaRPr>
          </a:p>
          <a:p>
            <a:pPr algn="ctr" eaLnBrk="1" hangingPunct="1"/>
            <a:r>
              <a:rPr lang="vi-VN" altLang="en-US" sz="3000" dirty="0">
                <a:latin typeface="+mn-lt"/>
              </a:rPr>
              <a:t>Các loại camera giám sát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r>
              <a:rPr lang="en-US" sz="3000" dirty="0">
                <a:latin typeface="+mn-lt"/>
                <a:sym typeface="+mn-ea"/>
              </a:rPr>
              <a:t>	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r>
              <a:rPr lang="en-US" sz="3000" dirty="0">
                <a:latin typeface="+mn-lt"/>
              </a:rPr>
              <a:t>	</a:t>
            </a: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264" y="20625321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400" b="1" dirty="0"/>
              <a:t>PHƯƠNG PHÁP ĐỀ XUẤT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1330" y="36156900"/>
            <a:ext cx="17668240" cy="958850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400" b="1" dirty="0">
                <a:solidFill>
                  <a:schemeClr val="bg1"/>
                </a:solidFill>
              </a:rPr>
              <a:t>KẾT LUẬN VÀ HƯỚNG PHÁT TRIỂN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0" name="Text Box 194"/>
          <p:cNvSpPr txBox="1">
            <a:spLocks noChangeArrowheads="1"/>
          </p:cNvSpPr>
          <p:nvPr/>
        </p:nvSpPr>
        <p:spPr bwMode="auto">
          <a:xfrm>
            <a:off x="241300" y="37362765"/>
            <a:ext cx="17612995" cy="713803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Kết Luận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Hệ thống tự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ộng nhận diện và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ếm sinh viên giúp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iểm danh nhanh, chính xác, giảm gian lận và hỗ trợ giảng viên quản l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ĩ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 số hiệu quả.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" altLang="en-US" sz="3200" b="1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ớng Phát Triển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Cải thiện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ộ chính xác: Tối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u AI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ể hoạt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ộng tốt hơn trong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iều kiện thực tế.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Tích hợp IoT: Kết nối với màn hình hiển thị hoặc hệ thống thông báo tự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ộng.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Mở rộng tính n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ng: Theo d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õ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i mức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ộ tập trung, phân tích dữ liệu lớp học.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Ứng dụng rộng rãi: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p dụng tại tr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ờng học, trung tâm </a:t>
            </a:r>
            <a:r>
              <a:rPr lang="" altLang="en-US" sz="32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ào tạo, doanh nghiệp.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9960" y="26199465"/>
            <a:ext cx="8014970" cy="947420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altLang="en-US" sz="54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CÔNG NGHỆ SỬ DỤNG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32846" y="10754589"/>
            <a:ext cx="1079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https://github.com/nghia5s/nhandiensinhvientronglop</a:t>
            </a:r>
            <a:endParaRPr lang="en-US" sz="3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44"/>
            <a:ext cx="28803600" cy="65565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097479" y="280631"/>
            <a:ext cx="8052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TRƯỜNG ĐẠI HỌC ĐẠI NAM</a:t>
            </a:r>
          </a:p>
          <a:p>
            <a:pPr algn="ctr"/>
            <a:r>
              <a:rPr lang="en-US" sz="4800" b="1">
                <a:solidFill>
                  <a:schemeClr val="bg1"/>
                </a:solidFill>
              </a:rPr>
              <a:t>KHOA CÔNG NGHỆ THÔNG TIN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7230" y="13809345"/>
            <a:ext cx="13429615" cy="553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tiêu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Hệ thống sử dụng AI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ể tự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ộng nhận diện và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ếm số l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ợng sinh viên trong lớp, giúp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iểm danh nhanh chóng, chính xác, hạn chế gian lận và hỗ trợ giảng viên quản l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ĩ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số hiệu quả.</a:t>
            </a: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Ứng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iểm danh tự </a:t>
            </a:r>
            <a:r>
              <a:rPr kumimoji="0" lang="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ộng: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Nhận diện khuôn mặt sinh viên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ể xác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ịnh danh tính và ghi nhận số lần tham gia học.</a:t>
            </a:r>
          </a:p>
          <a:p>
            <a:pPr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Thống kê s</a:t>
            </a:r>
            <a:r>
              <a:rPr kumimoji="0" lang="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ĩ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số: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Theo d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õ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 số l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ợng sinh viên có mặt trong lớp theo từng buổi học.</a:t>
            </a:r>
          </a:p>
          <a:p>
            <a:pPr marR="0" lvl="0" indent="0" algn="just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Hỗ trợ giảng viên: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Cung cấp dữ liệu giúp giảng viên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ánh giá mức </a:t>
            </a:r>
            <a:r>
              <a:rPr kumimoji="0" lang="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ộ chuyên cần của sinh viên.</a:t>
            </a:r>
          </a:p>
        </p:txBody>
      </p:sp>
      <p:pic>
        <p:nvPicPr>
          <p:cNvPr id="15" name="Picture 14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565" y="31178500"/>
            <a:ext cx="3039745" cy="2914650"/>
          </a:xfrm>
          <a:prstGeom prst="rect">
            <a:avLst/>
          </a:prstGeom>
        </p:spPr>
      </p:pic>
      <p:pic>
        <p:nvPicPr>
          <p:cNvPr id="24" name="Picture 23" descr="Pictur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00" y="31178500"/>
            <a:ext cx="3552825" cy="3038475"/>
          </a:xfrm>
          <a:prstGeom prst="rect">
            <a:avLst/>
          </a:prstGeom>
        </p:spPr>
      </p:pic>
      <p:sp>
        <p:nvSpPr>
          <p:cNvPr id="27" name="Rectangle 18"/>
          <p:cNvSpPr/>
          <p:nvPr/>
        </p:nvSpPr>
        <p:spPr>
          <a:xfrm>
            <a:off x="10045065" y="20638770"/>
            <a:ext cx="18055590" cy="1007110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altLang="en-US" sz="5400" b="1" dirty="0">
                <a:solidFill>
                  <a:schemeClr val="bg1"/>
                </a:solidFill>
              </a:rPr>
              <a:t>PHẠM VI NGHIÊN CỨU</a:t>
            </a:r>
          </a:p>
        </p:txBody>
      </p:sp>
      <p:sp>
        <p:nvSpPr>
          <p:cNvPr id="29" name="Text Box 190"/>
          <p:cNvSpPr txBox="1">
            <a:spLocks noChangeArrowheads="1"/>
          </p:cNvSpPr>
          <p:nvPr/>
        </p:nvSpPr>
        <p:spPr bwMode="auto">
          <a:xfrm>
            <a:off x="9766300" y="21906230"/>
            <a:ext cx="18549620" cy="406209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" altLang="en-US" sz="3100" b="1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ối t</a:t>
            </a:r>
            <a:r>
              <a:rPr lang="" altLang="en-US" sz="3100" b="1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ợng nghiên cứu: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 Sinh viên trong lớp học,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ợc nhận diện và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ếm số l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ợng thông qua camera.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Phạm vi ứng dụng: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p dụng trong giảng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ờng, lớp học có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iều kiện ánh sáng ổn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ịnh.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Công nghệ sử dụng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: Nhận diện khuôn mặt và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ếm số l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ợng bằng AI, xử l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 hình ảnh từ camera theo thời gian thực.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Dữ liệu và l</a:t>
            </a:r>
            <a:r>
              <a:rPr lang="" altLang="en-US" sz="3100" b="1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u trữ: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 L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u trữ thông tin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iểm danh trên hệ thống, cung cấp báo cáo cho giảng viên.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100" b="1" dirty="0">
                <a:latin typeface="Times New Roman" panose="02020603050405020304" charset="0"/>
                <a:cs typeface="Times New Roman" panose="02020603050405020304" charset="0"/>
              </a:rPr>
              <a:t>Giới hạn nghiên cứu: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ộ chính xác có thể bị ảnh h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ởng bởi chất l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ợng camera, góc quay, và </a:t>
            </a:r>
            <a:r>
              <a:rPr lang="" altLang="en-US" sz="3100" dirty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100" dirty="0">
                <a:latin typeface="Times New Roman" panose="02020603050405020304" charset="0"/>
                <a:cs typeface="Times New Roman" panose="02020603050405020304" charset="0"/>
              </a:rPr>
              <a:t>iều kiện ánh sán</a:t>
            </a:r>
            <a:r>
              <a:rPr lang="vi-VN" altLang="en-US" sz="310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0400" y="12872720"/>
            <a:ext cx="11463655" cy="7522845"/>
          </a:xfrm>
          <a:prstGeom prst="rect">
            <a:avLst/>
          </a:prstGeom>
        </p:spPr>
      </p:pic>
      <p:pic>
        <p:nvPicPr>
          <p:cNvPr id="33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03035" y="27678380"/>
            <a:ext cx="8160385" cy="5964555"/>
          </a:xfrm>
          <a:prstGeom prst="rect">
            <a:avLst/>
          </a:prstGeom>
        </p:spPr>
      </p:pic>
      <p:pic>
        <p:nvPicPr>
          <p:cNvPr id="43" name="Picture 42" descr="image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4940" y="33938845"/>
            <a:ext cx="8159115" cy="5464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831</Words>
  <Application>Microsoft Office PowerPoint</Application>
  <PresentationFormat>Custom</PresentationFormat>
  <Paragraphs>177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(Body)</vt:lpstr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Tran Nghia</cp:lastModifiedBy>
  <cp:revision>70</cp:revision>
  <dcterms:created xsi:type="dcterms:W3CDTF">2023-07-02T07:57:00Z</dcterms:created>
  <dcterms:modified xsi:type="dcterms:W3CDTF">2025-03-17T10:40:21Z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4B9788356E6F42FFB42D5D43E0395B78_13</vt:lpwstr>
  </property>
  <property fmtid="{D5CDD505-2E9C-101B-9397-08002B2CF9AE}" pid="3" name="KSOProductBuildVer">
    <vt:lpwstr>1033-12.2.0.20326</vt:lpwstr>
  </property>
</Properties>
</file>