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200B2-8FF6-4D35-B735-2FD314283CEB}">
  <a:tblStyle styleId="{699200B2-8FF6-4D35-B735-2FD314283C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bdf0a55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bdf0a5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 who is the ‘lead’ for each task? what is the timeline?</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D3D3D3"/>
                </a:highlight>
                <a:latin typeface="Times New Roman"/>
                <a:ea typeface="Times New Roman"/>
                <a:cs typeface="Times New Roman"/>
                <a:sym typeface="Times New Roman"/>
              </a:rPr>
              <a:t> </a:t>
            </a:r>
            <a:endParaRPr sz="1200">
              <a:solidFill>
                <a:schemeClr val="dk1"/>
              </a:solidFill>
              <a:highlight>
                <a:srgbClr val="D3D3D3"/>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Preprocessing - Soham</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Qrs detection - Janya and Minh</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Model - Ryan and Wesley</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D3D3D3"/>
                </a:highlight>
                <a:latin typeface="Times New Roman"/>
                <a:ea typeface="Times New Roman"/>
                <a:cs typeface="Times New Roman"/>
                <a:sym typeface="Times New Roman"/>
              </a:rPr>
              <a:t> </a:t>
            </a:r>
            <a:endParaRPr sz="1200">
              <a:solidFill>
                <a:schemeClr val="dk1"/>
              </a:solidFill>
              <a:highlight>
                <a:srgbClr val="D3D3D3"/>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Timeline: </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july pre-processing using various methods</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August to september: Working on qrs detection and feature extraction </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September to October: Finalizing Models and fine tuning</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October to End of Semester: Final report </a:t>
            </a:r>
            <a:endParaRPr>
              <a:solidFill>
                <a:schemeClr val="dk1"/>
              </a:solidFill>
              <a:highlight>
                <a:srgbClr val="D3D3D3"/>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bdf0a556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bdf0a556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This is our current plan for next semester. The actual situation may be completed earlier than planned, since we hope to leave enough time to negotiate and improve the details with the client.</a:t>
            </a:r>
            <a:endParaRPr>
              <a:solidFill>
                <a:schemeClr val="dk1"/>
              </a:solidFill>
              <a:highlight>
                <a:srgbClr val="D3D3D3"/>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bdf0a556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bdf0a556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bdf0a556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bdf0a556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a7aa198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a7aa198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a7aa1980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a7aa198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bdf0a5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bdf0a5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a7aa19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a7aa19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df0a55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df0a55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D3D3D3"/>
                </a:highlight>
              </a:rPr>
              <a:t>we will continue to focus on data preprocessing and implement new methods. Then feature extraction and QRS detection will be followed. After that, baseline models will be built to examine our assumptions. Finally, a neural network model will be used for predictions and evaluations. Error analysis will be examined as well.</a:t>
            </a:r>
            <a:endParaRPr>
              <a:solidFill>
                <a:schemeClr val="dk1"/>
              </a:solidFill>
              <a:highlight>
                <a:srgbClr val="D3D3D3"/>
              </a:highlight>
            </a:endParaRPr>
          </a:p>
          <a:p>
            <a:pPr indent="0" lvl="0" marL="0" rtl="0" algn="l">
              <a:lnSpc>
                <a:spcPct val="115000"/>
              </a:lnSpc>
              <a:spcBef>
                <a:spcPts val="0"/>
              </a:spcBef>
              <a:spcAft>
                <a:spcPts val="0"/>
              </a:spcAft>
              <a:buNone/>
            </a:pPr>
            <a:r>
              <a:t/>
            </a:r>
            <a:endParaRPr>
              <a:solidFill>
                <a:schemeClr val="dk1"/>
              </a:solidFill>
              <a:highlight>
                <a:srgbClr val="D3D3D3"/>
              </a:highlight>
            </a:endParaRPr>
          </a:p>
          <a:p>
            <a:pPr indent="0" lvl="0" marL="0" rtl="0" algn="l">
              <a:lnSpc>
                <a:spcPct val="115000"/>
              </a:lnSpc>
              <a:spcBef>
                <a:spcPts val="0"/>
              </a:spcBef>
              <a:spcAft>
                <a:spcPts val="0"/>
              </a:spcAft>
              <a:buNone/>
            </a:pPr>
            <a:r>
              <a:rPr lang="en">
                <a:solidFill>
                  <a:schemeClr val="dk1"/>
                </a:solidFill>
                <a:highlight>
                  <a:srgbClr val="D3D3D3"/>
                </a:highlight>
              </a:rPr>
              <a:t>• what statistical / machine learning models will you examine?</a:t>
            </a:r>
            <a:endParaRPr>
              <a:solidFill>
                <a:schemeClr val="dk1"/>
              </a:solidFill>
              <a:highlight>
                <a:srgbClr val="D3D3D3"/>
              </a:highlight>
            </a:endParaRPr>
          </a:p>
          <a:p>
            <a:pPr indent="0" lvl="0" marL="0" rtl="0" algn="l">
              <a:lnSpc>
                <a:spcPct val="115000"/>
              </a:lnSpc>
              <a:spcBef>
                <a:spcPts val="0"/>
              </a:spcBef>
              <a:spcAft>
                <a:spcPts val="0"/>
              </a:spcAft>
              <a:buNone/>
            </a:pPr>
            <a:r>
              <a:rPr lang="en">
                <a:solidFill>
                  <a:schemeClr val="dk1"/>
                </a:solidFill>
                <a:highlight>
                  <a:srgbClr val="D3D3D3"/>
                </a:highlight>
              </a:rPr>
              <a:t>Real time object detection using image recognition by the Yolo model will be used as a QRS detector. </a:t>
            </a:r>
            <a:endParaRPr>
              <a:solidFill>
                <a:schemeClr val="dk1"/>
              </a:solidFill>
              <a:highlight>
                <a:srgbClr val="D3D3D3"/>
              </a:highlight>
            </a:endParaRPr>
          </a:p>
          <a:p>
            <a:pPr indent="0" lvl="0" marL="0" rtl="0" algn="l">
              <a:lnSpc>
                <a:spcPct val="115000"/>
              </a:lnSpc>
              <a:spcBef>
                <a:spcPts val="0"/>
              </a:spcBef>
              <a:spcAft>
                <a:spcPts val="0"/>
              </a:spcAft>
              <a:buNone/>
            </a:pPr>
            <a:r>
              <a:rPr lang="en">
                <a:solidFill>
                  <a:schemeClr val="dk1"/>
                </a:solidFill>
                <a:highlight>
                  <a:srgbClr val="D3D3D3"/>
                </a:highlight>
              </a:rPr>
              <a:t>After the feature extraction, LSTM is under consideration. We continue to explore other models to achieve high accuracy.</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rgbClr val="D3D3D3"/>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df0a556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df0a556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 what are the key challenges?</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-lack of data</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Our sample size is limited to 84, and we don’t have sample-related genetic data. The normality of our model and the accuracy of the model may be affected</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-accuracy of 99%/ finding correct models</a:t>
            </a:r>
            <a:endParaRPr>
              <a:solidFill>
                <a:schemeClr val="dk1"/>
              </a:solidFill>
              <a:highlight>
                <a:srgbClr val="D3D3D3"/>
              </a:highligh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3D3D3"/>
                </a:highlight>
              </a:rPr>
              <a:t>The client needs a 99% model accuracy. Therefore, precise selection of models is needed. avoiding overfitting or underfitting is important.</a:t>
            </a:r>
            <a:endParaRPr>
              <a:solidFill>
                <a:schemeClr val="dk1"/>
              </a:solidFill>
              <a:highlight>
                <a:srgbClr val="D3D3D3"/>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461"/>
              <a:buFont typeface="Arial"/>
              <a:buNone/>
            </a:pPr>
            <a:r>
              <a:rPr b="1" lang="en" sz="3611"/>
              <a:t>Arrhythmia prediction using QRS complex detection with </a:t>
            </a:r>
            <a:r>
              <a:rPr lang="en" sz="3611"/>
              <a:t>genetic</a:t>
            </a:r>
            <a:r>
              <a:rPr b="1" lang="en" sz="3611"/>
              <a:t> data</a:t>
            </a:r>
            <a:endParaRPr b="1" sz="3611"/>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By Ryan Chow,  Janya Kavit Pandya, Minh Hieu Nguyen, Soham Dighe and Wesley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a:p>
            <a:pPr indent="0" lvl="0" marL="0" rtl="0" algn="l">
              <a:spcBef>
                <a:spcPts val="0"/>
              </a:spcBef>
              <a:spcAft>
                <a:spcPts val="0"/>
              </a:spcAft>
              <a:buNone/>
            </a:pPr>
            <a:r>
              <a:t/>
            </a:r>
            <a:endParaRPr/>
          </a:p>
        </p:txBody>
      </p:sp>
      <p:graphicFrame>
        <p:nvGraphicFramePr>
          <p:cNvPr id="144" name="Google Shape;144;p22"/>
          <p:cNvGraphicFramePr/>
          <p:nvPr/>
        </p:nvGraphicFramePr>
        <p:xfrm>
          <a:off x="818438" y="2148525"/>
          <a:ext cx="3000000" cy="3000000"/>
        </p:xfrm>
        <a:graphic>
          <a:graphicData uri="http://schemas.openxmlformats.org/drawingml/2006/table">
            <a:tbl>
              <a:tblPr>
                <a:noFill/>
                <a:tableStyleId>{699200B2-8FF6-4D35-B735-2FD314283CEB}</a:tableStyleId>
              </a:tblPr>
              <a:tblGrid>
                <a:gridCol w="2413000"/>
                <a:gridCol w="2413000"/>
                <a:gridCol w="3200125"/>
              </a:tblGrid>
              <a:tr h="3810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Lead</a:t>
                      </a:r>
                      <a:endParaRPr/>
                    </a:p>
                  </a:txBody>
                  <a:tcPr marT="91425" marB="91425" marR="91425" marL="91425"/>
                </a:tc>
                <a:tc>
                  <a:txBody>
                    <a:bodyPr/>
                    <a:lstStyle/>
                    <a:p>
                      <a:pPr indent="0" lvl="0" marL="0" rtl="0" algn="l">
                        <a:spcBef>
                          <a:spcPts val="0"/>
                        </a:spcBef>
                        <a:spcAft>
                          <a:spcPts val="0"/>
                        </a:spcAft>
                        <a:buNone/>
                      </a:pPr>
                      <a:r>
                        <a:rPr lang="en"/>
                        <a:t>Task</a:t>
                      </a:r>
                      <a:endParaRPr/>
                    </a:p>
                  </a:txBody>
                  <a:tcPr marT="91425" marB="91425" marR="91425" marL="91425"/>
                </a:tc>
              </a:tr>
              <a:tr h="381000">
                <a:tc>
                  <a:txBody>
                    <a:bodyPr/>
                    <a:lstStyle/>
                    <a:p>
                      <a:pPr indent="0" lvl="0" marL="0" rtl="0" algn="l">
                        <a:spcBef>
                          <a:spcPts val="0"/>
                        </a:spcBef>
                        <a:spcAft>
                          <a:spcPts val="0"/>
                        </a:spcAft>
                        <a:buNone/>
                      </a:pPr>
                      <a:r>
                        <a:rPr lang="en"/>
                        <a:t>July - Aug</a:t>
                      </a:r>
                      <a:endParaRPr/>
                    </a:p>
                  </a:txBody>
                  <a:tcPr marT="91425" marB="91425" marR="91425" marL="91425"/>
                </a:tc>
                <a:tc>
                  <a:txBody>
                    <a:bodyPr/>
                    <a:lstStyle/>
                    <a:p>
                      <a:pPr indent="0" lvl="0" marL="0" rtl="0" algn="l">
                        <a:spcBef>
                          <a:spcPts val="0"/>
                        </a:spcBef>
                        <a:spcAft>
                          <a:spcPts val="0"/>
                        </a:spcAft>
                        <a:buNone/>
                      </a:pPr>
                      <a:r>
                        <a:rPr lang="en"/>
                        <a:t>Sohan</a:t>
                      </a:r>
                      <a:endParaRPr/>
                    </a:p>
                  </a:txBody>
                  <a:tcPr marT="91425" marB="91425" marR="91425" marL="91425"/>
                </a:tc>
                <a:tc>
                  <a:txBody>
                    <a:bodyPr/>
                    <a:lstStyle/>
                    <a:p>
                      <a:pPr indent="0" lvl="0" marL="0" rtl="0" algn="l">
                        <a:spcBef>
                          <a:spcPts val="0"/>
                        </a:spcBef>
                        <a:spcAft>
                          <a:spcPts val="0"/>
                        </a:spcAft>
                        <a:buNone/>
                      </a:pPr>
                      <a:r>
                        <a:rPr lang="en"/>
                        <a:t>Data preprocessing</a:t>
                      </a:r>
                      <a:endParaRPr/>
                    </a:p>
                  </a:txBody>
                  <a:tcPr marT="91425" marB="91425" marR="91425" marL="91425"/>
                </a:tc>
              </a:tr>
              <a:tr h="381000">
                <a:tc>
                  <a:txBody>
                    <a:bodyPr/>
                    <a:lstStyle/>
                    <a:p>
                      <a:pPr indent="0" lvl="0" marL="0" rtl="0" algn="l">
                        <a:spcBef>
                          <a:spcPts val="0"/>
                        </a:spcBef>
                        <a:spcAft>
                          <a:spcPts val="0"/>
                        </a:spcAft>
                        <a:buNone/>
                      </a:pPr>
                      <a:r>
                        <a:rPr lang="en"/>
                        <a:t>Aug - Mid Sep</a:t>
                      </a:r>
                      <a:endParaRPr/>
                    </a:p>
                  </a:txBody>
                  <a:tcPr marT="91425" marB="91425" marR="91425" marL="91425"/>
                </a:tc>
                <a:tc>
                  <a:txBody>
                    <a:bodyPr/>
                    <a:lstStyle/>
                    <a:p>
                      <a:pPr indent="0" lvl="0" marL="0" rtl="0" algn="l">
                        <a:spcBef>
                          <a:spcPts val="0"/>
                        </a:spcBef>
                        <a:spcAft>
                          <a:spcPts val="0"/>
                        </a:spcAft>
                        <a:buNone/>
                      </a:pPr>
                      <a:r>
                        <a:rPr lang="en"/>
                        <a:t>Janya and Minh</a:t>
                      </a:r>
                      <a:endParaRPr/>
                    </a:p>
                  </a:txBody>
                  <a:tcPr marT="91425" marB="91425" marR="91425" marL="91425"/>
                </a:tc>
                <a:tc>
                  <a:txBody>
                    <a:bodyPr/>
                    <a:lstStyle/>
                    <a:p>
                      <a:pPr indent="0" lvl="0" marL="0" rtl="0" algn="l">
                        <a:spcBef>
                          <a:spcPts val="0"/>
                        </a:spcBef>
                        <a:spcAft>
                          <a:spcPts val="0"/>
                        </a:spcAft>
                        <a:buNone/>
                      </a:pPr>
                      <a:r>
                        <a:rPr lang="en"/>
                        <a:t>QRS detection and feature extraction</a:t>
                      </a:r>
                      <a:endParaRPr/>
                    </a:p>
                  </a:txBody>
                  <a:tcPr marT="91425" marB="91425" marR="91425" marL="91425"/>
                </a:tc>
              </a:tr>
              <a:tr h="381000">
                <a:tc>
                  <a:txBody>
                    <a:bodyPr/>
                    <a:lstStyle/>
                    <a:p>
                      <a:pPr indent="0" lvl="0" marL="0" rtl="0" algn="l">
                        <a:spcBef>
                          <a:spcPts val="0"/>
                        </a:spcBef>
                        <a:spcAft>
                          <a:spcPts val="0"/>
                        </a:spcAft>
                        <a:buNone/>
                      </a:pPr>
                      <a:r>
                        <a:rPr lang="en"/>
                        <a:t>Mid Sep - Mid Oct</a:t>
                      </a:r>
                      <a:endParaRPr/>
                    </a:p>
                  </a:txBody>
                  <a:tcPr marT="91425" marB="91425" marR="91425" marL="91425"/>
                </a:tc>
                <a:tc>
                  <a:txBody>
                    <a:bodyPr/>
                    <a:lstStyle/>
                    <a:p>
                      <a:pPr indent="0" lvl="0" marL="0" rtl="0" algn="l">
                        <a:spcBef>
                          <a:spcPts val="0"/>
                        </a:spcBef>
                        <a:spcAft>
                          <a:spcPts val="0"/>
                        </a:spcAft>
                        <a:buNone/>
                      </a:pPr>
                      <a:r>
                        <a:rPr lang="en"/>
                        <a:t>Ryan and Wesley</a:t>
                      </a:r>
                      <a:endParaRPr/>
                    </a:p>
                  </a:txBody>
                  <a:tcPr marT="91425" marB="91425" marR="91425" marL="91425"/>
                </a:tc>
                <a:tc>
                  <a:txBody>
                    <a:bodyPr/>
                    <a:lstStyle/>
                    <a:p>
                      <a:pPr indent="0" lvl="0" marL="0" rtl="0" algn="l">
                        <a:spcBef>
                          <a:spcPts val="0"/>
                        </a:spcBef>
                        <a:spcAft>
                          <a:spcPts val="0"/>
                        </a:spcAft>
                        <a:buNone/>
                      </a:pPr>
                      <a:r>
                        <a:rPr lang="en"/>
                        <a:t>Finalize model and fine tune</a:t>
                      </a:r>
                      <a:endParaRPr/>
                    </a:p>
                  </a:txBody>
                  <a:tcPr marT="91425" marB="91425" marR="91425" marL="91425"/>
                </a:tc>
              </a:tr>
              <a:tr h="381000">
                <a:tc>
                  <a:txBody>
                    <a:bodyPr/>
                    <a:lstStyle/>
                    <a:p>
                      <a:pPr indent="0" lvl="0" marL="0" rtl="0" algn="l">
                        <a:spcBef>
                          <a:spcPts val="0"/>
                        </a:spcBef>
                        <a:spcAft>
                          <a:spcPts val="0"/>
                        </a:spcAft>
                        <a:buNone/>
                      </a:pPr>
                      <a:r>
                        <a:rPr lang="en"/>
                        <a:t>Oct - End of semester</a:t>
                      </a:r>
                      <a:endParaRPr/>
                    </a:p>
                  </a:txBody>
                  <a:tcPr marT="91425" marB="91425" marR="91425" marL="91425"/>
                </a:tc>
                <a:tc>
                  <a:txBody>
                    <a:bodyPr/>
                    <a:lstStyle/>
                    <a:p>
                      <a:pPr indent="0" lvl="0" marL="0" rtl="0" algn="l">
                        <a:spcBef>
                          <a:spcPts val="0"/>
                        </a:spcBef>
                        <a:spcAft>
                          <a:spcPts val="0"/>
                        </a:spcAft>
                        <a:buNone/>
                      </a:pPr>
                      <a:r>
                        <a:rPr lang="en"/>
                        <a:t>All teammates</a:t>
                      </a:r>
                      <a:endParaRPr/>
                    </a:p>
                  </a:txBody>
                  <a:tcPr marT="91425" marB="91425" marR="91425" marL="91425"/>
                </a:tc>
                <a:tc>
                  <a:txBody>
                    <a:bodyPr/>
                    <a:lstStyle/>
                    <a:p>
                      <a:pPr indent="0" lvl="0" marL="0" rtl="0" algn="l">
                        <a:spcBef>
                          <a:spcPts val="0"/>
                        </a:spcBef>
                        <a:spcAft>
                          <a:spcPts val="0"/>
                        </a:spcAft>
                        <a:buNone/>
                      </a:pPr>
                      <a:r>
                        <a:rPr lang="en"/>
                        <a:t>Final report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400" cy="18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watching!</a:t>
            </a:r>
            <a:endParaRPr/>
          </a:p>
          <a:p>
            <a:pPr indent="0" lvl="0" marL="0" rtl="0" algn="ctr">
              <a:spcBef>
                <a:spcPts val="0"/>
              </a:spcBef>
              <a:spcAft>
                <a:spcPts val="0"/>
              </a:spcAft>
              <a:buNone/>
            </a:pPr>
            <a:r>
              <a:rPr lang="en"/>
              <a:t>See you in the next semester.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of each group member</a:t>
            </a:r>
            <a:endParaRPr/>
          </a:p>
        </p:txBody>
      </p:sp>
      <p:sp>
        <p:nvSpPr>
          <p:cNvPr id="93" name="Google Shape;93;p14"/>
          <p:cNvSpPr txBox="1"/>
          <p:nvPr>
            <p:ph idx="1" type="body"/>
          </p:nvPr>
        </p:nvSpPr>
        <p:spPr>
          <a:xfrm>
            <a:off x="729450" y="2218525"/>
            <a:ext cx="7688700" cy="21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Soham - data preprocessing</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Janya and Minh - literature review</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Ryan and Wesley - practical models and algorithm</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Client/Domain and Problem Statement</a:t>
            </a:r>
            <a:endParaRPr/>
          </a:p>
        </p:txBody>
      </p:sp>
      <p:sp>
        <p:nvSpPr>
          <p:cNvPr id="99" name="Google Shape;99;p15"/>
          <p:cNvSpPr txBox="1"/>
          <p:nvPr>
            <p:ph idx="1" type="body"/>
          </p:nvPr>
        </p:nvSpPr>
        <p:spPr>
          <a:xfrm>
            <a:off x="729325" y="2571750"/>
            <a:ext cx="37743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 this project we are taking ECG and genetical data into consideration to detect the occurrence of 2 specific arrhythmias so as to understand the role of genetics behind the occurrence of those arrhythmias.</a:t>
            </a:r>
            <a:endParaRPr/>
          </a:p>
        </p:txBody>
      </p:sp>
      <p:pic>
        <p:nvPicPr>
          <p:cNvPr id="100" name="Google Shape;100;p15"/>
          <p:cNvPicPr preferRelativeResize="0"/>
          <p:nvPr/>
        </p:nvPicPr>
        <p:blipFill>
          <a:blip r:embed="rId3">
            <a:alphaModFix/>
          </a:blip>
          <a:stretch>
            <a:fillRect/>
          </a:stretch>
        </p:blipFill>
        <p:spPr>
          <a:xfrm>
            <a:off x="4714325" y="2571750"/>
            <a:ext cx="4287625" cy="116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 </a:t>
            </a:r>
            <a:endParaRPr/>
          </a:p>
        </p:txBody>
      </p:sp>
      <p:sp>
        <p:nvSpPr>
          <p:cNvPr id="106" name="Google Shape;106;p16"/>
          <p:cNvSpPr txBox="1"/>
          <p:nvPr>
            <p:ph idx="1" type="body"/>
          </p:nvPr>
        </p:nvSpPr>
        <p:spPr>
          <a:xfrm>
            <a:off x="810550" y="1853850"/>
            <a:ext cx="783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PhysioNet, is an open source data repository for biomedical research data, managed by the MIT Laboratory for Computational Physiology. On the clients recommendation we are using this as our dataset for the project. Some of the key points are as follows: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We were provided with data for 84 patients with long term Atrial Fibrillation(AF).</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For each patient we get 4 files each.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data file with ECG with 2 stream of values to provide a stable reading.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Header files tell us the background information about conditions present during the recording of the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Manually annotated file is available in the atr file.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Machine identified QRS labels are available in the qrs file.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reliminary analysis </a:t>
            </a:r>
            <a:endParaRPr/>
          </a:p>
        </p:txBody>
      </p:sp>
      <p:sp>
        <p:nvSpPr>
          <p:cNvPr id="112" name="Google Shape;112;p17"/>
          <p:cNvSpPr txBox="1"/>
          <p:nvPr>
            <p:ph idx="1" type="body"/>
          </p:nvPr>
        </p:nvSpPr>
        <p:spPr>
          <a:xfrm>
            <a:off x="810525" y="1989200"/>
            <a:ext cx="7838700" cy="24861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lang="en" sz="1100">
                <a:solidFill>
                  <a:srgbClr val="000000"/>
                </a:solidFill>
                <a:latin typeface="Arial"/>
                <a:ea typeface="Arial"/>
                <a:cs typeface="Arial"/>
                <a:sym typeface="Arial"/>
              </a:rPr>
              <a:t>On taking a closer look at the data provided we saw some interesting things like:</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annotations were present </a:t>
            </a:r>
            <a:r>
              <a:rPr lang="en" sz="1100">
                <a:solidFill>
                  <a:srgbClr val="000000"/>
                </a:solidFill>
                <a:latin typeface="Arial"/>
                <a:ea typeface="Arial"/>
                <a:cs typeface="Arial"/>
                <a:sym typeface="Arial"/>
              </a:rPr>
              <a:t>only</a:t>
            </a:r>
            <a:r>
              <a:rPr lang="en" sz="1100">
                <a:solidFill>
                  <a:srgbClr val="000000"/>
                </a:solidFill>
                <a:latin typeface="Arial"/>
                <a:ea typeface="Arial"/>
                <a:cs typeface="Arial"/>
                <a:sym typeface="Arial"/>
              </a:rPr>
              <a:t> for a few selected samples from the whole.</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symbols we were looking for were sparse in nature in the annotated file itself.</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We had about 900,000 samples for every patient and each sample was about 0.46 seconds in duration.</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We were mainly </a:t>
            </a:r>
            <a:r>
              <a:rPr lang="en" sz="1100">
                <a:solidFill>
                  <a:srgbClr val="000000"/>
                </a:solidFill>
                <a:latin typeface="Arial"/>
                <a:ea typeface="Arial"/>
                <a:cs typeface="Arial"/>
                <a:sym typeface="Arial"/>
              </a:rPr>
              <a:t>interested</a:t>
            </a:r>
            <a:r>
              <a:rPr lang="en" sz="1100">
                <a:solidFill>
                  <a:srgbClr val="000000"/>
                </a:solidFill>
                <a:latin typeface="Arial"/>
                <a:ea typeface="Arial"/>
                <a:cs typeface="Arial"/>
                <a:sym typeface="Arial"/>
              </a:rPr>
              <a:t> in the “+” symbol since it signifies rhythm change and makes for a good marker for an incoming AF rhythm.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Summary of the findings to date</a:t>
            </a:r>
            <a:endParaRPr sz="2300"/>
          </a:p>
        </p:txBody>
      </p:sp>
      <p:sp>
        <p:nvSpPr>
          <p:cNvPr id="118" name="Google Shape;118;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Signal Generation: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Holter Systems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Patch type ECG recorders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Signal Pre-Processing:</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Band Pass Filtering</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Wavelet Decomposition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Differentiation, integration, squaring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Signal Analysis: QRS Complex Detection:</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Pan </a:t>
            </a:r>
            <a:r>
              <a:rPr lang="en" sz="1200">
                <a:solidFill>
                  <a:srgbClr val="000000"/>
                </a:solidFill>
                <a:latin typeface="Arial"/>
                <a:ea typeface="Arial"/>
                <a:cs typeface="Arial"/>
                <a:sym typeface="Arial"/>
              </a:rPr>
              <a:t>Tompkins</a:t>
            </a:r>
            <a:r>
              <a:rPr lang="en" sz="1200">
                <a:solidFill>
                  <a:srgbClr val="000000"/>
                </a:solidFill>
                <a:latin typeface="Arial"/>
                <a:ea typeface="Arial"/>
                <a:cs typeface="Arial"/>
                <a:sym typeface="Arial"/>
              </a:rPr>
              <a:t> (PT)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GR Algorithm</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9" name="Google Shape;119;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Feature Extraction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Is the rhythm regular or irregular?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Are QRS complex narrow?</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Is the Rate Normal?</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Do Waves and Complexes Proceed in Normal Sequence?</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800" y="1128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Non-traditional model</a:t>
            </a:r>
            <a:endParaRPr/>
          </a:p>
          <a:p>
            <a:pPr indent="0" lvl="0" marL="0" rtl="0" algn="l">
              <a:spcBef>
                <a:spcPts val="0"/>
              </a:spcBef>
              <a:spcAft>
                <a:spcPts val="0"/>
              </a:spcAft>
              <a:buNone/>
            </a:pPr>
            <a:r>
              <a:rPr lang="en"/>
              <a:t>Detection of Arrhythmias based on ECG image</a:t>
            </a:r>
            <a:endParaRPr/>
          </a:p>
        </p:txBody>
      </p:sp>
      <p:sp>
        <p:nvSpPr>
          <p:cNvPr id="125" name="Google Shape;125;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Model: Processing lite with YOLO based network with long duration ECG signal.</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State of the art: object detection via image model	</a:t>
            </a:r>
            <a:endParaRPr/>
          </a:p>
        </p:txBody>
      </p:sp>
      <p:sp>
        <p:nvSpPr>
          <p:cNvPr id="126" name="Google Shape;126;p19"/>
          <p:cNvSpPr txBox="1"/>
          <p:nvPr>
            <p:ph idx="2" type="body"/>
          </p:nvPr>
        </p:nvSpPr>
        <p:spPr>
          <a:xfrm>
            <a:off x="4643600" y="2637350"/>
            <a:ext cx="3774300" cy="62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=&gt; Achieved great result in real time.</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81275" y="0"/>
            <a:ext cx="8372100" cy="111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300">
                <a:solidFill>
                  <a:srgbClr val="000000"/>
                </a:solidFill>
              </a:rPr>
              <a:t>what stage(s) of the data science pipeline will you focus on?</a:t>
            </a:r>
            <a:endParaRPr b="0" sz="2300">
              <a:solidFill>
                <a:srgbClr val="000000"/>
              </a:solidFill>
            </a:endParaRPr>
          </a:p>
          <a:p>
            <a:pPr indent="0" lvl="0" marL="0" rtl="0" algn="l">
              <a:spcBef>
                <a:spcPts val="0"/>
              </a:spcBef>
              <a:spcAft>
                <a:spcPts val="0"/>
              </a:spcAft>
              <a:buNone/>
            </a:pPr>
            <a:r>
              <a:t/>
            </a:r>
            <a:endParaRPr sz="2300"/>
          </a:p>
        </p:txBody>
      </p:sp>
      <p:pic>
        <p:nvPicPr>
          <p:cNvPr id="132" name="Google Shape;132;p20"/>
          <p:cNvPicPr preferRelativeResize="0"/>
          <p:nvPr/>
        </p:nvPicPr>
        <p:blipFill>
          <a:blip r:embed="rId3">
            <a:alphaModFix/>
          </a:blip>
          <a:stretch>
            <a:fillRect/>
          </a:stretch>
        </p:blipFill>
        <p:spPr>
          <a:xfrm>
            <a:off x="152400" y="1270200"/>
            <a:ext cx="8839203" cy="33534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t>
            </a:r>
            <a:r>
              <a:rPr lang="en"/>
              <a:t>challenges</a:t>
            </a:r>
            <a:r>
              <a:rPr lang="en"/>
              <a:t> we are facing</a:t>
            </a:r>
            <a:endParaRPr/>
          </a:p>
        </p:txBody>
      </p:sp>
      <p:sp>
        <p:nvSpPr>
          <p:cNvPr id="138" name="Google Shape;138;p21"/>
          <p:cNvSpPr txBox="1"/>
          <p:nvPr>
            <p:ph idx="1" type="body"/>
          </p:nvPr>
        </p:nvSpPr>
        <p:spPr>
          <a:xfrm>
            <a:off x="729325" y="2078875"/>
            <a:ext cx="76035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Insufficient data</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High </a:t>
            </a:r>
            <a:r>
              <a:rPr lang="en" sz="1500">
                <a:latin typeface="Arial"/>
                <a:ea typeface="Arial"/>
                <a:cs typeface="Arial"/>
                <a:sym typeface="Arial"/>
              </a:rPr>
              <a:t>requirement</a:t>
            </a:r>
            <a:r>
              <a:rPr lang="en" sz="1500">
                <a:latin typeface="Arial"/>
                <a:ea typeface="Arial"/>
                <a:cs typeface="Arial"/>
                <a:sym typeface="Arial"/>
              </a:rPr>
              <a:t> of accuracy</a:t>
            </a:r>
            <a:endParaRPr sz="1500">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