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306" r:id="rId36"/>
    <p:sldId id="295" r:id="rId37"/>
    <p:sldId id="297" r:id="rId38"/>
    <p:sldId id="299" r:id="rId39"/>
    <p:sldId id="300" r:id="rId40"/>
    <p:sldId id="301" r:id="rId41"/>
    <p:sldId id="302" r:id="rId42"/>
    <p:sldId id="303" r:id="rId43"/>
    <p:sldId id="304" r:id="rId44"/>
    <p:sldId id="305" r:id="rId45"/>
    <p:sldId id="307"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7"/>
    <p:restoredTop sz="94689"/>
  </p:normalViewPr>
  <p:slideViewPr>
    <p:cSldViewPr snapToGrid="0" snapToObjects="1">
      <p:cViewPr varScale="1">
        <p:scale>
          <a:sx n="155" d="100"/>
          <a:sy n="155" d="100"/>
        </p:scale>
        <p:origin x="4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EC439-9BA0-4F7D-820C-A9972142D0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EC62C6-CC0D-4A01-B5CD-24909E30F994}">
      <dgm:prSet/>
      <dgm:spPr/>
      <dgm:t>
        <a:bodyPr/>
        <a:lstStyle/>
        <a:p>
          <a:r>
            <a:rPr lang="en-US"/>
            <a:t>No missing value in both datasets. </a:t>
          </a:r>
        </a:p>
      </dgm:t>
    </dgm:pt>
    <dgm:pt modelId="{AF549283-9552-4951-B33F-7747F58F48E0}" type="parTrans" cxnId="{5DCDE1CE-7309-4452-9E62-FC61FD88F5D1}">
      <dgm:prSet/>
      <dgm:spPr/>
      <dgm:t>
        <a:bodyPr/>
        <a:lstStyle/>
        <a:p>
          <a:endParaRPr lang="en-US"/>
        </a:p>
      </dgm:t>
    </dgm:pt>
    <dgm:pt modelId="{A8FE12EF-D380-4284-9D98-227FDC0FC59D}" type="sibTrans" cxnId="{5DCDE1CE-7309-4452-9E62-FC61FD88F5D1}">
      <dgm:prSet/>
      <dgm:spPr/>
      <dgm:t>
        <a:bodyPr/>
        <a:lstStyle/>
        <a:p>
          <a:endParaRPr lang="en-US"/>
        </a:p>
      </dgm:t>
    </dgm:pt>
    <dgm:pt modelId="{7F854250-F4DA-44B5-BF47-581D79C6CF41}">
      <dgm:prSet/>
      <dgm:spPr/>
      <dgm:t>
        <a:bodyPr/>
        <a:lstStyle/>
        <a:p>
          <a:r>
            <a:rPr lang="en-US"/>
            <a:t>For numerical features, there are outliers in both datasets. However, based on information from the dataset description, since none of the outliers are due to incorrectly entered or measuring data, the outliers are kept in the datasets.</a:t>
          </a:r>
        </a:p>
      </dgm:t>
    </dgm:pt>
    <dgm:pt modelId="{4C874237-F241-4180-891A-23DD13DAB860}" type="parTrans" cxnId="{A08BDE3C-FFD5-4FB3-8FDF-E69F58E1CDD5}">
      <dgm:prSet/>
      <dgm:spPr/>
      <dgm:t>
        <a:bodyPr/>
        <a:lstStyle/>
        <a:p>
          <a:endParaRPr lang="en-US"/>
        </a:p>
      </dgm:t>
    </dgm:pt>
    <dgm:pt modelId="{7925070C-8F14-41BF-86E6-421BEC48DC48}" type="sibTrans" cxnId="{A08BDE3C-FFD5-4FB3-8FDF-E69F58E1CDD5}">
      <dgm:prSet/>
      <dgm:spPr/>
      <dgm:t>
        <a:bodyPr/>
        <a:lstStyle/>
        <a:p>
          <a:endParaRPr lang="en-US"/>
        </a:p>
      </dgm:t>
    </dgm:pt>
    <dgm:pt modelId="{36951189-4DB2-47EB-B52E-474575C36B94}" type="pres">
      <dgm:prSet presAssocID="{6D0EC439-9BA0-4F7D-820C-A9972142D0CB}" presName="root" presStyleCnt="0">
        <dgm:presLayoutVars>
          <dgm:dir/>
          <dgm:resizeHandles val="exact"/>
        </dgm:presLayoutVars>
      </dgm:prSet>
      <dgm:spPr/>
    </dgm:pt>
    <dgm:pt modelId="{1B800228-C449-42A7-80A3-9E7140D2992D}" type="pres">
      <dgm:prSet presAssocID="{90EC62C6-CC0D-4A01-B5CD-24909E30F994}" presName="compNode" presStyleCnt="0"/>
      <dgm:spPr/>
    </dgm:pt>
    <dgm:pt modelId="{30FD9397-20FF-4179-8425-DDBE524DDB89}" type="pres">
      <dgm:prSet presAssocID="{90EC62C6-CC0D-4A01-B5CD-24909E30F994}" presName="bgRect" presStyleLbl="bgShp" presStyleIdx="0" presStyleCnt="2"/>
      <dgm:spPr/>
    </dgm:pt>
    <dgm:pt modelId="{7D2F3242-0071-46DE-90F5-12D7AB516EAC}" type="pres">
      <dgm:prSet presAssocID="{90EC62C6-CC0D-4A01-B5CD-24909E30F9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EDBBBCA-277D-4768-8CD8-4D245078AA96}" type="pres">
      <dgm:prSet presAssocID="{90EC62C6-CC0D-4A01-B5CD-24909E30F994}" presName="spaceRect" presStyleCnt="0"/>
      <dgm:spPr/>
    </dgm:pt>
    <dgm:pt modelId="{6CECE9D1-5B0D-492E-9C24-48E4BDA2D56F}" type="pres">
      <dgm:prSet presAssocID="{90EC62C6-CC0D-4A01-B5CD-24909E30F994}" presName="parTx" presStyleLbl="revTx" presStyleIdx="0" presStyleCnt="2">
        <dgm:presLayoutVars>
          <dgm:chMax val="0"/>
          <dgm:chPref val="0"/>
        </dgm:presLayoutVars>
      </dgm:prSet>
      <dgm:spPr/>
    </dgm:pt>
    <dgm:pt modelId="{25038E7B-ECAE-494E-BEBF-6E18D3AE4C57}" type="pres">
      <dgm:prSet presAssocID="{A8FE12EF-D380-4284-9D98-227FDC0FC59D}" presName="sibTrans" presStyleCnt="0"/>
      <dgm:spPr/>
    </dgm:pt>
    <dgm:pt modelId="{30ABC826-DB7E-4F90-9128-A771367D3A8F}" type="pres">
      <dgm:prSet presAssocID="{7F854250-F4DA-44B5-BF47-581D79C6CF41}" presName="compNode" presStyleCnt="0"/>
      <dgm:spPr/>
    </dgm:pt>
    <dgm:pt modelId="{846B898A-5BB0-463E-AB7C-2133E52AB656}" type="pres">
      <dgm:prSet presAssocID="{7F854250-F4DA-44B5-BF47-581D79C6CF41}" presName="bgRect" presStyleLbl="bgShp" presStyleIdx="1" presStyleCnt="2"/>
      <dgm:spPr/>
    </dgm:pt>
    <dgm:pt modelId="{149F42F0-F8BA-43D2-B661-6DB8472D1F3E}" type="pres">
      <dgm:prSet presAssocID="{7F854250-F4DA-44B5-BF47-581D79C6CF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B27BD40-E0A7-466B-8F0A-8C625AD61473}" type="pres">
      <dgm:prSet presAssocID="{7F854250-F4DA-44B5-BF47-581D79C6CF41}" presName="spaceRect" presStyleCnt="0"/>
      <dgm:spPr/>
    </dgm:pt>
    <dgm:pt modelId="{C2524BD5-C09D-4160-B168-243BECA63480}" type="pres">
      <dgm:prSet presAssocID="{7F854250-F4DA-44B5-BF47-581D79C6CF41}" presName="parTx" presStyleLbl="revTx" presStyleIdx="1" presStyleCnt="2">
        <dgm:presLayoutVars>
          <dgm:chMax val="0"/>
          <dgm:chPref val="0"/>
        </dgm:presLayoutVars>
      </dgm:prSet>
      <dgm:spPr/>
    </dgm:pt>
  </dgm:ptLst>
  <dgm:cxnLst>
    <dgm:cxn modelId="{A08BDE3C-FFD5-4FB3-8FDF-E69F58E1CDD5}" srcId="{6D0EC439-9BA0-4F7D-820C-A9972142D0CB}" destId="{7F854250-F4DA-44B5-BF47-581D79C6CF41}" srcOrd="1" destOrd="0" parTransId="{4C874237-F241-4180-891A-23DD13DAB860}" sibTransId="{7925070C-8F14-41BF-86E6-421BEC48DC48}"/>
    <dgm:cxn modelId="{F8F3575E-D562-4414-84F0-A3FCF88F63A4}" type="presOf" srcId="{6D0EC439-9BA0-4F7D-820C-A9972142D0CB}" destId="{36951189-4DB2-47EB-B52E-474575C36B94}" srcOrd="0" destOrd="0" presId="urn:microsoft.com/office/officeart/2018/2/layout/IconVerticalSolidList"/>
    <dgm:cxn modelId="{2FBFE377-EA2D-4133-A4AA-679717529EC0}" type="presOf" srcId="{7F854250-F4DA-44B5-BF47-581D79C6CF41}" destId="{C2524BD5-C09D-4160-B168-243BECA63480}" srcOrd="0" destOrd="0" presId="urn:microsoft.com/office/officeart/2018/2/layout/IconVerticalSolidList"/>
    <dgm:cxn modelId="{5DCDE1CE-7309-4452-9E62-FC61FD88F5D1}" srcId="{6D0EC439-9BA0-4F7D-820C-A9972142D0CB}" destId="{90EC62C6-CC0D-4A01-B5CD-24909E30F994}" srcOrd="0" destOrd="0" parTransId="{AF549283-9552-4951-B33F-7747F58F48E0}" sibTransId="{A8FE12EF-D380-4284-9D98-227FDC0FC59D}"/>
    <dgm:cxn modelId="{349154EF-0FD4-47BB-84BC-0AE56AB2ED59}" type="presOf" srcId="{90EC62C6-CC0D-4A01-B5CD-24909E30F994}" destId="{6CECE9D1-5B0D-492E-9C24-48E4BDA2D56F}" srcOrd="0" destOrd="0" presId="urn:microsoft.com/office/officeart/2018/2/layout/IconVerticalSolidList"/>
    <dgm:cxn modelId="{642A09FD-8890-4163-801A-C89F51ECE5A1}" type="presParOf" srcId="{36951189-4DB2-47EB-B52E-474575C36B94}" destId="{1B800228-C449-42A7-80A3-9E7140D2992D}" srcOrd="0" destOrd="0" presId="urn:microsoft.com/office/officeart/2018/2/layout/IconVerticalSolidList"/>
    <dgm:cxn modelId="{E3DDBEBD-D2E8-40AF-9063-6D247DE311A0}" type="presParOf" srcId="{1B800228-C449-42A7-80A3-9E7140D2992D}" destId="{30FD9397-20FF-4179-8425-DDBE524DDB89}" srcOrd="0" destOrd="0" presId="urn:microsoft.com/office/officeart/2018/2/layout/IconVerticalSolidList"/>
    <dgm:cxn modelId="{CAB3A6A3-7C97-4932-B650-BFB7E4F33DB2}" type="presParOf" srcId="{1B800228-C449-42A7-80A3-9E7140D2992D}" destId="{7D2F3242-0071-46DE-90F5-12D7AB516EAC}" srcOrd="1" destOrd="0" presId="urn:microsoft.com/office/officeart/2018/2/layout/IconVerticalSolidList"/>
    <dgm:cxn modelId="{4EB3D451-D902-40E8-91F9-BDB6AC398BF0}" type="presParOf" srcId="{1B800228-C449-42A7-80A3-9E7140D2992D}" destId="{6EDBBBCA-277D-4768-8CD8-4D245078AA96}" srcOrd="2" destOrd="0" presId="urn:microsoft.com/office/officeart/2018/2/layout/IconVerticalSolidList"/>
    <dgm:cxn modelId="{B713A4D3-020E-4074-B979-A18619B2D443}" type="presParOf" srcId="{1B800228-C449-42A7-80A3-9E7140D2992D}" destId="{6CECE9D1-5B0D-492E-9C24-48E4BDA2D56F}" srcOrd="3" destOrd="0" presId="urn:microsoft.com/office/officeart/2018/2/layout/IconVerticalSolidList"/>
    <dgm:cxn modelId="{35E17052-75CA-4009-946D-E17D0E408B59}" type="presParOf" srcId="{36951189-4DB2-47EB-B52E-474575C36B94}" destId="{25038E7B-ECAE-494E-BEBF-6E18D3AE4C57}" srcOrd="1" destOrd="0" presId="urn:microsoft.com/office/officeart/2018/2/layout/IconVerticalSolidList"/>
    <dgm:cxn modelId="{F426C95B-9F8E-4B59-A13C-60F74A891550}" type="presParOf" srcId="{36951189-4DB2-47EB-B52E-474575C36B94}" destId="{30ABC826-DB7E-4F90-9128-A771367D3A8F}" srcOrd="2" destOrd="0" presId="urn:microsoft.com/office/officeart/2018/2/layout/IconVerticalSolidList"/>
    <dgm:cxn modelId="{A8063BE6-0E4C-4637-AE78-59EBFDC18DFE}" type="presParOf" srcId="{30ABC826-DB7E-4F90-9128-A771367D3A8F}" destId="{846B898A-5BB0-463E-AB7C-2133E52AB656}" srcOrd="0" destOrd="0" presId="urn:microsoft.com/office/officeart/2018/2/layout/IconVerticalSolidList"/>
    <dgm:cxn modelId="{BDCA6347-640A-401F-8F2E-994E4478CE0D}" type="presParOf" srcId="{30ABC826-DB7E-4F90-9128-A771367D3A8F}" destId="{149F42F0-F8BA-43D2-B661-6DB8472D1F3E}" srcOrd="1" destOrd="0" presId="urn:microsoft.com/office/officeart/2018/2/layout/IconVerticalSolidList"/>
    <dgm:cxn modelId="{FF600188-E00F-4EF7-8B50-AB6A10F74B9C}" type="presParOf" srcId="{30ABC826-DB7E-4F90-9128-A771367D3A8F}" destId="{CB27BD40-E0A7-466B-8F0A-8C625AD61473}" srcOrd="2" destOrd="0" presId="urn:microsoft.com/office/officeart/2018/2/layout/IconVerticalSolidList"/>
    <dgm:cxn modelId="{3A5CAF30-211B-410F-B434-F955ABED1B1C}" type="presParOf" srcId="{30ABC826-DB7E-4F90-9128-A771367D3A8F}" destId="{C2524BD5-C09D-4160-B168-243BECA634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2DF66-23AD-4740-959C-52538EA64B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022253-D729-45BE-AF19-ACD60ABC946A}">
      <dgm:prSet/>
      <dgm:spPr/>
      <dgm:t>
        <a:bodyPr/>
        <a:lstStyle/>
        <a:p>
          <a:r>
            <a:rPr lang="en-US"/>
            <a:t>It seems to be false. Students who are the least healthy have the highest average and median final grades in both subjects. </a:t>
          </a:r>
        </a:p>
      </dgm:t>
    </dgm:pt>
    <dgm:pt modelId="{1488A9A0-59D6-4808-BF0E-B2D37A9DFDB3}" type="parTrans" cxnId="{79BE48FB-43C2-4267-8329-0DD86D1B05B5}">
      <dgm:prSet/>
      <dgm:spPr/>
      <dgm:t>
        <a:bodyPr/>
        <a:lstStyle/>
        <a:p>
          <a:endParaRPr lang="en-US"/>
        </a:p>
      </dgm:t>
    </dgm:pt>
    <dgm:pt modelId="{9DB969DB-6FC3-4B82-89F9-53A44F131F24}" type="sibTrans" cxnId="{79BE48FB-43C2-4267-8329-0DD86D1B05B5}">
      <dgm:prSet/>
      <dgm:spPr/>
      <dgm:t>
        <a:bodyPr/>
        <a:lstStyle/>
        <a:p>
          <a:endParaRPr lang="en-US"/>
        </a:p>
      </dgm:t>
    </dgm:pt>
    <dgm:pt modelId="{8375FAF0-C185-4155-8171-A4E87DC5F3EB}">
      <dgm:prSet/>
      <dgm:spPr/>
      <dgm:t>
        <a:bodyPr/>
        <a:lstStyle/>
        <a:p>
          <a:r>
            <a:rPr lang="en-US"/>
            <a:t>This can be because healthy students are more likely to do more extracurricular activities than those who are not healthy. Therefore, they will spend less time studying, which can affect their final grades.</a:t>
          </a:r>
        </a:p>
      </dgm:t>
    </dgm:pt>
    <dgm:pt modelId="{28D8490B-8D41-4E9D-8C6F-BED07CCCE580}" type="parTrans" cxnId="{E048DE5C-5B89-46B1-BC3A-F16807E910D3}">
      <dgm:prSet/>
      <dgm:spPr/>
      <dgm:t>
        <a:bodyPr/>
        <a:lstStyle/>
        <a:p>
          <a:endParaRPr lang="en-US"/>
        </a:p>
      </dgm:t>
    </dgm:pt>
    <dgm:pt modelId="{042D4795-A6A0-417F-B8A0-3EB6A6219464}" type="sibTrans" cxnId="{E048DE5C-5B89-46B1-BC3A-F16807E910D3}">
      <dgm:prSet/>
      <dgm:spPr/>
      <dgm:t>
        <a:bodyPr/>
        <a:lstStyle/>
        <a:p>
          <a:endParaRPr lang="en-US"/>
        </a:p>
      </dgm:t>
    </dgm:pt>
    <dgm:pt modelId="{76D62743-E7B3-7B4A-BB6C-03592D785D0E}" type="pres">
      <dgm:prSet presAssocID="{ACC2DF66-23AD-4740-959C-52538EA64BEE}" presName="linear" presStyleCnt="0">
        <dgm:presLayoutVars>
          <dgm:animLvl val="lvl"/>
          <dgm:resizeHandles val="exact"/>
        </dgm:presLayoutVars>
      </dgm:prSet>
      <dgm:spPr/>
    </dgm:pt>
    <dgm:pt modelId="{400450C9-0FDD-4443-B783-7C85731A47BE}" type="pres">
      <dgm:prSet presAssocID="{62022253-D729-45BE-AF19-ACD60ABC946A}" presName="parentText" presStyleLbl="node1" presStyleIdx="0" presStyleCnt="2">
        <dgm:presLayoutVars>
          <dgm:chMax val="0"/>
          <dgm:bulletEnabled val="1"/>
        </dgm:presLayoutVars>
      </dgm:prSet>
      <dgm:spPr/>
    </dgm:pt>
    <dgm:pt modelId="{3A958560-4D52-DC4A-A778-2F27E5653C45}" type="pres">
      <dgm:prSet presAssocID="{9DB969DB-6FC3-4B82-89F9-53A44F131F24}" presName="spacer" presStyleCnt="0"/>
      <dgm:spPr/>
    </dgm:pt>
    <dgm:pt modelId="{378E50AF-6721-E341-B0DC-692904ACDC90}" type="pres">
      <dgm:prSet presAssocID="{8375FAF0-C185-4155-8171-A4E87DC5F3EB}" presName="parentText" presStyleLbl="node1" presStyleIdx="1" presStyleCnt="2">
        <dgm:presLayoutVars>
          <dgm:chMax val="0"/>
          <dgm:bulletEnabled val="1"/>
        </dgm:presLayoutVars>
      </dgm:prSet>
      <dgm:spPr/>
    </dgm:pt>
  </dgm:ptLst>
  <dgm:cxnLst>
    <dgm:cxn modelId="{E048DE5C-5B89-46B1-BC3A-F16807E910D3}" srcId="{ACC2DF66-23AD-4740-959C-52538EA64BEE}" destId="{8375FAF0-C185-4155-8171-A4E87DC5F3EB}" srcOrd="1" destOrd="0" parTransId="{28D8490B-8D41-4E9D-8C6F-BED07CCCE580}" sibTransId="{042D4795-A6A0-417F-B8A0-3EB6A6219464}"/>
    <dgm:cxn modelId="{FEBA8570-7EC1-1A47-9453-24767789A6CE}" type="presOf" srcId="{62022253-D729-45BE-AF19-ACD60ABC946A}" destId="{400450C9-0FDD-4443-B783-7C85731A47BE}" srcOrd="0" destOrd="0" presId="urn:microsoft.com/office/officeart/2005/8/layout/vList2"/>
    <dgm:cxn modelId="{07FC3DF7-6C9D-A24E-AF2B-2AD5AC39DF67}" type="presOf" srcId="{ACC2DF66-23AD-4740-959C-52538EA64BEE}" destId="{76D62743-E7B3-7B4A-BB6C-03592D785D0E}" srcOrd="0" destOrd="0" presId="urn:microsoft.com/office/officeart/2005/8/layout/vList2"/>
    <dgm:cxn modelId="{8DF520FA-E982-3148-BE46-F772A6B9883B}" type="presOf" srcId="{8375FAF0-C185-4155-8171-A4E87DC5F3EB}" destId="{378E50AF-6721-E341-B0DC-692904ACDC90}" srcOrd="0" destOrd="0" presId="urn:microsoft.com/office/officeart/2005/8/layout/vList2"/>
    <dgm:cxn modelId="{79BE48FB-43C2-4267-8329-0DD86D1B05B5}" srcId="{ACC2DF66-23AD-4740-959C-52538EA64BEE}" destId="{62022253-D729-45BE-AF19-ACD60ABC946A}" srcOrd="0" destOrd="0" parTransId="{1488A9A0-59D6-4808-BF0E-B2D37A9DFDB3}" sibTransId="{9DB969DB-6FC3-4B82-89F9-53A44F131F24}"/>
    <dgm:cxn modelId="{97DC8302-E9BB-CE42-8B91-59C20DB5B891}" type="presParOf" srcId="{76D62743-E7B3-7B4A-BB6C-03592D785D0E}" destId="{400450C9-0FDD-4443-B783-7C85731A47BE}" srcOrd="0" destOrd="0" presId="urn:microsoft.com/office/officeart/2005/8/layout/vList2"/>
    <dgm:cxn modelId="{9E094C1A-07A5-D243-9B7B-5DB9E0102904}" type="presParOf" srcId="{76D62743-E7B3-7B4A-BB6C-03592D785D0E}" destId="{3A958560-4D52-DC4A-A778-2F27E5653C45}" srcOrd="1" destOrd="0" presId="urn:microsoft.com/office/officeart/2005/8/layout/vList2"/>
    <dgm:cxn modelId="{3B399E05-F495-5546-8791-A394AC85DB99}" type="presParOf" srcId="{76D62743-E7B3-7B4A-BB6C-03592D785D0E}" destId="{378E50AF-6721-E341-B0DC-692904ACDC9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E8A52-C152-4EEB-AB9E-9AA0964A7556}"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65B05D71-D792-459A-9F46-14F139A6D700}">
      <dgm:prSet/>
      <dgm:spPr/>
      <dgm:t>
        <a:bodyPr/>
        <a:lstStyle/>
        <a:p>
          <a:r>
            <a:rPr lang="en-US"/>
            <a:t>Linear regression</a:t>
          </a:r>
        </a:p>
      </dgm:t>
    </dgm:pt>
    <dgm:pt modelId="{902EAB93-6F36-4243-9F4F-931C2E040351}" type="parTrans" cxnId="{465C4730-F994-46C3-893D-4885867CEECA}">
      <dgm:prSet/>
      <dgm:spPr/>
      <dgm:t>
        <a:bodyPr/>
        <a:lstStyle/>
        <a:p>
          <a:endParaRPr lang="en-US"/>
        </a:p>
      </dgm:t>
    </dgm:pt>
    <dgm:pt modelId="{C20672EF-3C17-43D3-B59F-C09A6556F0F9}" type="sibTrans" cxnId="{465C4730-F994-46C3-893D-4885867CEECA}">
      <dgm:prSet/>
      <dgm:spPr/>
      <dgm:t>
        <a:bodyPr/>
        <a:lstStyle/>
        <a:p>
          <a:endParaRPr lang="en-US"/>
        </a:p>
      </dgm:t>
    </dgm:pt>
    <dgm:pt modelId="{875F1280-B9E6-4109-88FD-B54954E6C215}">
      <dgm:prSet/>
      <dgm:spPr/>
      <dgm:t>
        <a:bodyPr/>
        <a:lstStyle/>
        <a:p>
          <a:r>
            <a:rPr lang="en-US"/>
            <a:t>Ridge regression</a:t>
          </a:r>
        </a:p>
      </dgm:t>
    </dgm:pt>
    <dgm:pt modelId="{8FDAA076-C6DD-4CE7-B685-4A576EAA065B}" type="parTrans" cxnId="{6F511A97-D3A3-47F3-BAE8-60CEE321F248}">
      <dgm:prSet/>
      <dgm:spPr/>
      <dgm:t>
        <a:bodyPr/>
        <a:lstStyle/>
        <a:p>
          <a:endParaRPr lang="en-US"/>
        </a:p>
      </dgm:t>
    </dgm:pt>
    <dgm:pt modelId="{C716F46D-852E-4C66-8EF5-AB8B9FD43003}" type="sibTrans" cxnId="{6F511A97-D3A3-47F3-BAE8-60CEE321F248}">
      <dgm:prSet/>
      <dgm:spPr/>
      <dgm:t>
        <a:bodyPr/>
        <a:lstStyle/>
        <a:p>
          <a:endParaRPr lang="en-US"/>
        </a:p>
      </dgm:t>
    </dgm:pt>
    <dgm:pt modelId="{A1C4CA02-8B25-4FB3-A107-5DD5DD0D252D}">
      <dgm:prSet/>
      <dgm:spPr/>
      <dgm:t>
        <a:bodyPr/>
        <a:lstStyle/>
        <a:p>
          <a:r>
            <a:rPr lang="en-US"/>
            <a:t>Lasso regression</a:t>
          </a:r>
        </a:p>
      </dgm:t>
    </dgm:pt>
    <dgm:pt modelId="{54421491-4479-4DA4-B536-73DB2D90B3FA}" type="parTrans" cxnId="{21D8D664-4247-4D4C-BA1D-CC97992B4F94}">
      <dgm:prSet/>
      <dgm:spPr/>
      <dgm:t>
        <a:bodyPr/>
        <a:lstStyle/>
        <a:p>
          <a:endParaRPr lang="en-US"/>
        </a:p>
      </dgm:t>
    </dgm:pt>
    <dgm:pt modelId="{C8A00FD7-2C1F-4142-8133-E3AB4531EDDA}" type="sibTrans" cxnId="{21D8D664-4247-4D4C-BA1D-CC97992B4F94}">
      <dgm:prSet/>
      <dgm:spPr/>
      <dgm:t>
        <a:bodyPr/>
        <a:lstStyle/>
        <a:p>
          <a:endParaRPr lang="en-US"/>
        </a:p>
      </dgm:t>
    </dgm:pt>
    <dgm:pt modelId="{45F6537C-4BE4-45D0-B859-BA8E628E71E3}">
      <dgm:prSet/>
      <dgm:spPr/>
      <dgm:t>
        <a:bodyPr/>
        <a:lstStyle/>
        <a:p>
          <a:r>
            <a:rPr lang="en-US"/>
            <a:t>Support vector machine based regression</a:t>
          </a:r>
        </a:p>
      </dgm:t>
    </dgm:pt>
    <dgm:pt modelId="{4A5B8210-8B22-470C-BAAE-B38B3A3E97CF}" type="parTrans" cxnId="{07AF54F6-E506-43D2-8834-3F57ED791298}">
      <dgm:prSet/>
      <dgm:spPr/>
      <dgm:t>
        <a:bodyPr/>
        <a:lstStyle/>
        <a:p>
          <a:endParaRPr lang="en-US"/>
        </a:p>
      </dgm:t>
    </dgm:pt>
    <dgm:pt modelId="{829D0991-899D-4DB6-87FB-9045D7809B18}" type="sibTrans" cxnId="{07AF54F6-E506-43D2-8834-3F57ED791298}">
      <dgm:prSet/>
      <dgm:spPr/>
      <dgm:t>
        <a:bodyPr/>
        <a:lstStyle/>
        <a:p>
          <a:endParaRPr lang="en-US"/>
        </a:p>
      </dgm:t>
    </dgm:pt>
    <dgm:pt modelId="{6FAE8AA5-7F04-40B0-9ACF-C9C229ACF37F}">
      <dgm:prSet/>
      <dgm:spPr/>
      <dgm:t>
        <a:bodyPr/>
        <a:lstStyle/>
        <a:p>
          <a:r>
            <a:rPr lang="en-US"/>
            <a:t>Decision trees regression</a:t>
          </a:r>
        </a:p>
      </dgm:t>
    </dgm:pt>
    <dgm:pt modelId="{49F0C616-F6DB-4464-98E6-6663C016DDF7}" type="parTrans" cxnId="{EA47FF49-2C49-44C5-AD13-067992663F0E}">
      <dgm:prSet/>
      <dgm:spPr/>
      <dgm:t>
        <a:bodyPr/>
        <a:lstStyle/>
        <a:p>
          <a:endParaRPr lang="en-US"/>
        </a:p>
      </dgm:t>
    </dgm:pt>
    <dgm:pt modelId="{7849FFBE-1B2D-4534-B5E0-7C6A7E69DFF8}" type="sibTrans" cxnId="{EA47FF49-2C49-44C5-AD13-067992663F0E}">
      <dgm:prSet/>
      <dgm:spPr/>
      <dgm:t>
        <a:bodyPr/>
        <a:lstStyle/>
        <a:p>
          <a:endParaRPr lang="en-US"/>
        </a:p>
      </dgm:t>
    </dgm:pt>
    <dgm:pt modelId="{79806F24-2255-49EA-9CF8-291225BDEDF9}">
      <dgm:prSet/>
      <dgm:spPr/>
      <dgm:t>
        <a:bodyPr/>
        <a:lstStyle/>
        <a:p>
          <a:r>
            <a:rPr lang="en-US"/>
            <a:t>Random forest regression</a:t>
          </a:r>
        </a:p>
      </dgm:t>
    </dgm:pt>
    <dgm:pt modelId="{AD26653B-88E9-417C-BB00-78F8DE0B1C96}" type="parTrans" cxnId="{A7733179-6185-49AE-8032-07E731685BD7}">
      <dgm:prSet/>
      <dgm:spPr/>
      <dgm:t>
        <a:bodyPr/>
        <a:lstStyle/>
        <a:p>
          <a:endParaRPr lang="en-US"/>
        </a:p>
      </dgm:t>
    </dgm:pt>
    <dgm:pt modelId="{690591C8-3D4C-4B01-B6DC-78FD11387CFF}" type="sibTrans" cxnId="{A7733179-6185-49AE-8032-07E731685BD7}">
      <dgm:prSet/>
      <dgm:spPr/>
      <dgm:t>
        <a:bodyPr/>
        <a:lstStyle/>
        <a:p>
          <a:endParaRPr lang="en-US"/>
        </a:p>
      </dgm:t>
    </dgm:pt>
    <dgm:pt modelId="{BB13ADEC-7E7B-42FE-9548-AD442174F042}">
      <dgm:prSet/>
      <dgm:spPr/>
      <dgm:t>
        <a:bodyPr/>
        <a:lstStyle/>
        <a:p>
          <a:r>
            <a:rPr lang="en-US"/>
            <a:t>Gradient boosting</a:t>
          </a:r>
        </a:p>
      </dgm:t>
    </dgm:pt>
    <dgm:pt modelId="{6D6E13A0-CF6D-4406-AD99-0D1C6725BAC9}" type="parTrans" cxnId="{8B5E94E8-E97A-4DF5-A175-12AA1BA41014}">
      <dgm:prSet/>
      <dgm:spPr/>
      <dgm:t>
        <a:bodyPr/>
        <a:lstStyle/>
        <a:p>
          <a:endParaRPr lang="en-US"/>
        </a:p>
      </dgm:t>
    </dgm:pt>
    <dgm:pt modelId="{CF9DEF00-1535-4608-A18E-FF73A9BDF386}" type="sibTrans" cxnId="{8B5E94E8-E97A-4DF5-A175-12AA1BA41014}">
      <dgm:prSet/>
      <dgm:spPr/>
      <dgm:t>
        <a:bodyPr/>
        <a:lstStyle/>
        <a:p>
          <a:endParaRPr lang="en-US"/>
        </a:p>
      </dgm:t>
    </dgm:pt>
    <dgm:pt modelId="{6AEE8230-A6B6-4003-9887-1EEC674525FE}">
      <dgm:prSet/>
      <dgm:spPr/>
      <dgm:t>
        <a:bodyPr/>
        <a:lstStyle/>
        <a:p>
          <a:r>
            <a:rPr lang="en-US"/>
            <a:t>XGBoost</a:t>
          </a:r>
        </a:p>
      </dgm:t>
    </dgm:pt>
    <dgm:pt modelId="{59CAA7E3-C60B-4694-BB57-757816955DBB}" type="parTrans" cxnId="{2FEB4B11-9929-4AEE-A867-ED509254F76F}">
      <dgm:prSet/>
      <dgm:spPr/>
      <dgm:t>
        <a:bodyPr/>
        <a:lstStyle/>
        <a:p>
          <a:endParaRPr lang="en-US"/>
        </a:p>
      </dgm:t>
    </dgm:pt>
    <dgm:pt modelId="{4966F09D-B76D-4E6C-A80E-B4957E433256}" type="sibTrans" cxnId="{2FEB4B11-9929-4AEE-A867-ED509254F76F}">
      <dgm:prSet/>
      <dgm:spPr/>
      <dgm:t>
        <a:bodyPr/>
        <a:lstStyle/>
        <a:p>
          <a:endParaRPr lang="en-US"/>
        </a:p>
      </dgm:t>
    </dgm:pt>
    <dgm:pt modelId="{FFC99DE5-EF2A-41CA-875A-79C93D6A4F2F}">
      <dgm:prSet/>
      <dgm:spPr/>
      <dgm:t>
        <a:bodyPr/>
        <a:lstStyle/>
        <a:p>
          <a:r>
            <a:rPr lang="en-US"/>
            <a:t>Light gradient boosted machine (LightGBM)</a:t>
          </a:r>
        </a:p>
      </dgm:t>
    </dgm:pt>
    <dgm:pt modelId="{A6FDD6E1-6A7F-4A30-945E-F97F1CD3F11F}" type="parTrans" cxnId="{37200F82-FC37-495A-85E2-973DE7122999}">
      <dgm:prSet/>
      <dgm:spPr/>
      <dgm:t>
        <a:bodyPr/>
        <a:lstStyle/>
        <a:p>
          <a:endParaRPr lang="en-US"/>
        </a:p>
      </dgm:t>
    </dgm:pt>
    <dgm:pt modelId="{0F2A8CAA-9199-48F0-BA1C-85DAE944C1C7}" type="sibTrans" cxnId="{37200F82-FC37-495A-85E2-973DE7122999}">
      <dgm:prSet/>
      <dgm:spPr/>
      <dgm:t>
        <a:bodyPr/>
        <a:lstStyle/>
        <a:p>
          <a:endParaRPr lang="en-US"/>
        </a:p>
      </dgm:t>
    </dgm:pt>
    <dgm:pt modelId="{ADCB97F2-440F-5943-BB07-9DF43FFA1A7E}" type="pres">
      <dgm:prSet presAssocID="{24CE8A52-C152-4EEB-AB9E-9AA0964A7556}" presName="Name0" presStyleCnt="0">
        <dgm:presLayoutVars>
          <dgm:dir/>
          <dgm:animLvl val="lvl"/>
          <dgm:resizeHandles val="exact"/>
        </dgm:presLayoutVars>
      </dgm:prSet>
      <dgm:spPr/>
    </dgm:pt>
    <dgm:pt modelId="{45C51625-ABD0-7D43-BCB0-F6343DA7E153}" type="pres">
      <dgm:prSet presAssocID="{65B05D71-D792-459A-9F46-14F139A6D700}" presName="linNode" presStyleCnt="0"/>
      <dgm:spPr/>
    </dgm:pt>
    <dgm:pt modelId="{BD1A908C-2AA4-864A-9025-959942AFB6CF}" type="pres">
      <dgm:prSet presAssocID="{65B05D71-D792-459A-9F46-14F139A6D700}" presName="parentText" presStyleLbl="node1" presStyleIdx="0" presStyleCnt="9">
        <dgm:presLayoutVars>
          <dgm:chMax val="1"/>
          <dgm:bulletEnabled val="1"/>
        </dgm:presLayoutVars>
      </dgm:prSet>
      <dgm:spPr/>
    </dgm:pt>
    <dgm:pt modelId="{BA1F2FD1-1FF6-CB4B-BA7D-65293CD8D0FA}" type="pres">
      <dgm:prSet presAssocID="{C20672EF-3C17-43D3-B59F-C09A6556F0F9}" presName="sp" presStyleCnt="0"/>
      <dgm:spPr/>
    </dgm:pt>
    <dgm:pt modelId="{0ACDA330-CE48-814D-BD65-D9A7202770A8}" type="pres">
      <dgm:prSet presAssocID="{875F1280-B9E6-4109-88FD-B54954E6C215}" presName="linNode" presStyleCnt="0"/>
      <dgm:spPr/>
    </dgm:pt>
    <dgm:pt modelId="{6E84A814-FC9E-1245-A72C-A80D20CB0CC4}" type="pres">
      <dgm:prSet presAssocID="{875F1280-B9E6-4109-88FD-B54954E6C215}" presName="parentText" presStyleLbl="node1" presStyleIdx="1" presStyleCnt="9">
        <dgm:presLayoutVars>
          <dgm:chMax val="1"/>
          <dgm:bulletEnabled val="1"/>
        </dgm:presLayoutVars>
      </dgm:prSet>
      <dgm:spPr/>
    </dgm:pt>
    <dgm:pt modelId="{48A55D57-65A8-5E46-B65B-3408150848B9}" type="pres">
      <dgm:prSet presAssocID="{C716F46D-852E-4C66-8EF5-AB8B9FD43003}" presName="sp" presStyleCnt="0"/>
      <dgm:spPr/>
    </dgm:pt>
    <dgm:pt modelId="{D01FB9A4-697F-B247-B520-5F695FAAE527}" type="pres">
      <dgm:prSet presAssocID="{A1C4CA02-8B25-4FB3-A107-5DD5DD0D252D}" presName="linNode" presStyleCnt="0"/>
      <dgm:spPr/>
    </dgm:pt>
    <dgm:pt modelId="{9019953C-71D6-C34C-974D-FEE0008D7A45}" type="pres">
      <dgm:prSet presAssocID="{A1C4CA02-8B25-4FB3-A107-5DD5DD0D252D}" presName="parentText" presStyleLbl="node1" presStyleIdx="2" presStyleCnt="9">
        <dgm:presLayoutVars>
          <dgm:chMax val="1"/>
          <dgm:bulletEnabled val="1"/>
        </dgm:presLayoutVars>
      </dgm:prSet>
      <dgm:spPr/>
    </dgm:pt>
    <dgm:pt modelId="{60090665-10E1-0243-AE5D-672F5F53C5D0}" type="pres">
      <dgm:prSet presAssocID="{C8A00FD7-2C1F-4142-8133-E3AB4531EDDA}" presName="sp" presStyleCnt="0"/>
      <dgm:spPr/>
    </dgm:pt>
    <dgm:pt modelId="{32273ABB-CC98-5949-BDA5-C904773BA717}" type="pres">
      <dgm:prSet presAssocID="{45F6537C-4BE4-45D0-B859-BA8E628E71E3}" presName="linNode" presStyleCnt="0"/>
      <dgm:spPr/>
    </dgm:pt>
    <dgm:pt modelId="{036CDC55-D57F-4B41-BA96-81E2F09E4C97}" type="pres">
      <dgm:prSet presAssocID="{45F6537C-4BE4-45D0-B859-BA8E628E71E3}" presName="parentText" presStyleLbl="node1" presStyleIdx="3" presStyleCnt="9">
        <dgm:presLayoutVars>
          <dgm:chMax val="1"/>
          <dgm:bulletEnabled val="1"/>
        </dgm:presLayoutVars>
      </dgm:prSet>
      <dgm:spPr/>
    </dgm:pt>
    <dgm:pt modelId="{D61ACB90-908E-C04E-AFED-DB258D058CE3}" type="pres">
      <dgm:prSet presAssocID="{829D0991-899D-4DB6-87FB-9045D7809B18}" presName="sp" presStyleCnt="0"/>
      <dgm:spPr/>
    </dgm:pt>
    <dgm:pt modelId="{4928042D-7B45-2946-9389-CB6516699B47}" type="pres">
      <dgm:prSet presAssocID="{6FAE8AA5-7F04-40B0-9ACF-C9C229ACF37F}" presName="linNode" presStyleCnt="0"/>
      <dgm:spPr/>
    </dgm:pt>
    <dgm:pt modelId="{C44740B4-727E-FC4B-BBEB-6306FBF44316}" type="pres">
      <dgm:prSet presAssocID="{6FAE8AA5-7F04-40B0-9ACF-C9C229ACF37F}" presName="parentText" presStyleLbl="node1" presStyleIdx="4" presStyleCnt="9">
        <dgm:presLayoutVars>
          <dgm:chMax val="1"/>
          <dgm:bulletEnabled val="1"/>
        </dgm:presLayoutVars>
      </dgm:prSet>
      <dgm:spPr/>
    </dgm:pt>
    <dgm:pt modelId="{509A6F63-B359-0244-BAD6-DBF62831AD6A}" type="pres">
      <dgm:prSet presAssocID="{7849FFBE-1B2D-4534-B5E0-7C6A7E69DFF8}" presName="sp" presStyleCnt="0"/>
      <dgm:spPr/>
    </dgm:pt>
    <dgm:pt modelId="{1B579A28-E4B9-B54D-AC36-2312F9696753}" type="pres">
      <dgm:prSet presAssocID="{79806F24-2255-49EA-9CF8-291225BDEDF9}" presName="linNode" presStyleCnt="0"/>
      <dgm:spPr/>
    </dgm:pt>
    <dgm:pt modelId="{97D0DAC7-B713-C04B-AD5B-C9639CCCCCB3}" type="pres">
      <dgm:prSet presAssocID="{79806F24-2255-49EA-9CF8-291225BDEDF9}" presName="parentText" presStyleLbl="node1" presStyleIdx="5" presStyleCnt="9">
        <dgm:presLayoutVars>
          <dgm:chMax val="1"/>
          <dgm:bulletEnabled val="1"/>
        </dgm:presLayoutVars>
      </dgm:prSet>
      <dgm:spPr/>
    </dgm:pt>
    <dgm:pt modelId="{BE40F3E9-29BF-2C4C-9A20-AACF2BB7BDC7}" type="pres">
      <dgm:prSet presAssocID="{690591C8-3D4C-4B01-B6DC-78FD11387CFF}" presName="sp" presStyleCnt="0"/>
      <dgm:spPr/>
    </dgm:pt>
    <dgm:pt modelId="{EEE496E6-A731-A64D-B48E-E7ADB36C4462}" type="pres">
      <dgm:prSet presAssocID="{BB13ADEC-7E7B-42FE-9548-AD442174F042}" presName="linNode" presStyleCnt="0"/>
      <dgm:spPr/>
    </dgm:pt>
    <dgm:pt modelId="{DB142CA5-0FA7-6D4B-80CC-89AEFE8A2277}" type="pres">
      <dgm:prSet presAssocID="{BB13ADEC-7E7B-42FE-9548-AD442174F042}" presName="parentText" presStyleLbl="node1" presStyleIdx="6" presStyleCnt="9">
        <dgm:presLayoutVars>
          <dgm:chMax val="1"/>
          <dgm:bulletEnabled val="1"/>
        </dgm:presLayoutVars>
      </dgm:prSet>
      <dgm:spPr/>
    </dgm:pt>
    <dgm:pt modelId="{C3002F48-219E-5C41-9977-34A070723444}" type="pres">
      <dgm:prSet presAssocID="{CF9DEF00-1535-4608-A18E-FF73A9BDF386}" presName="sp" presStyleCnt="0"/>
      <dgm:spPr/>
    </dgm:pt>
    <dgm:pt modelId="{DF083626-3A2D-0045-938B-C5EACAE81312}" type="pres">
      <dgm:prSet presAssocID="{6AEE8230-A6B6-4003-9887-1EEC674525FE}" presName="linNode" presStyleCnt="0"/>
      <dgm:spPr/>
    </dgm:pt>
    <dgm:pt modelId="{9D29BA77-9BE9-CB4E-B521-82689F32C91F}" type="pres">
      <dgm:prSet presAssocID="{6AEE8230-A6B6-4003-9887-1EEC674525FE}" presName="parentText" presStyleLbl="node1" presStyleIdx="7" presStyleCnt="9">
        <dgm:presLayoutVars>
          <dgm:chMax val="1"/>
          <dgm:bulletEnabled val="1"/>
        </dgm:presLayoutVars>
      </dgm:prSet>
      <dgm:spPr/>
    </dgm:pt>
    <dgm:pt modelId="{41C7EC50-6CB8-C049-A6E7-D780BF047A6E}" type="pres">
      <dgm:prSet presAssocID="{4966F09D-B76D-4E6C-A80E-B4957E433256}" presName="sp" presStyleCnt="0"/>
      <dgm:spPr/>
    </dgm:pt>
    <dgm:pt modelId="{EA05454B-FCC8-D34B-BFBC-2CE5800359F8}" type="pres">
      <dgm:prSet presAssocID="{FFC99DE5-EF2A-41CA-875A-79C93D6A4F2F}" presName="linNode" presStyleCnt="0"/>
      <dgm:spPr/>
    </dgm:pt>
    <dgm:pt modelId="{0EBF889C-1CF6-F24D-ABA5-AE91662D2584}" type="pres">
      <dgm:prSet presAssocID="{FFC99DE5-EF2A-41CA-875A-79C93D6A4F2F}" presName="parentText" presStyleLbl="node1" presStyleIdx="8" presStyleCnt="9">
        <dgm:presLayoutVars>
          <dgm:chMax val="1"/>
          <dgm:bulletEnabled val="1"/>
        </dgm:presLayoutVars>
      </dgm:prSet>
      <dgm:spPr/>
    </dgm:pt>
  </dgm:ptLst>
  <dgm:cxnLst>
    <dgm:cxn modelId="{2FEB4B11-9929-4AEE-A867-ED509254F76F}" srcId="{24CE8A52-C152-4EEB-AB9E-9AA0964A7556}" destId="{6AEE8230-A6B6-4003-9887-1EEC674525FE}" srcOrd="7" destOrd="0" parTransId="{59CAA7E3-C60B-4694-BB57-757816955DBB}" sibTransId="{4966F09D-B76D-4E6C-A80E-B4957E433256}"/>
    <dgm:cxn modelId="{465C4730-F994-46C3-893D-4885867CEECA}" srcId="{24CE8A52-C152-4EEB-AB9E-9AA0964A7556}" destId="{65B05D71-D792-459A-9F46-14F139A6D700}" srcOrd="0" destOrd="0" parTransId="{902EAB93-6F36-4243-9F4F-931C2E040351}" sibTransId="{C20672EF-3C17-43D3-B59F-C09A6556F0F9}"/>
    <dgm:cxn modelId="{FB3D3B3A-F944-804E-8ADA-97BFDC89C742}" type="presOf" srcId="{6AEE8230-A6B6-4003-9887-1EEC674525FE}" destId="{9D29BA77-9BE9-CB4E-B521-82689F32C91F}" srcOrd="0" destOrd="0" presId="urn:microsoft.com/office/officeart/2005/8/layout/vList5"/>
    <dgm:cxn modelId="{BA56263C-5B2B-734F-8C08-56BC9C1E7D8F}" type="presOf" srcId="{6FAE8AA5-7F04-40B0-9ACF-C9C229ACF37F}" destId="{C44740B4-727E-FC4B-BBEB-6306FBF44316}" srcOrd="0" destOrd="0" presId="urn:microsoft.com/office/officeart/2005/8/layout/vList5"/>
    <dgm:cxn modelId="{911DD842-22C5-3545-8059-B6892C0ABE4C}" type="presOf" srcId="{45F6537C-4BE4-45D0-B859-BA8E628E71E3}" destId="{036CDC55-D57F-4B41-BA96-81E2F09E4C97}" srcOrd="0" destOrd="0" presId="urn:microsoft.com/office/officeart/2005/8/layout/vList5"/>
    <dgm:cxn modelId="{9CCDEA46-9C5B-AB47-AFD5-C8693E33F2B9}" type="presOf" srcId="{65B05D71-D792-459A-9F46-14F139A6D700}" destId="{BD1A908C-2AA4-864A-9025-959942AFB6CF}" srcOrd="0" destOrd="0" presId="urn:microsoft.com/office/officeart/2005/8/layout/vList5"/>
    <dgm:cxn modelId="{EA47FF49-2C49-44C5-AD13-067992663F0E}" srcId="{24CE8A52-C152-4EEB-AB9E-9AA0964A7556}" destId="{6FAE8AA5-7F04-40B0-9ACF-C9C229ACF37F}" srcOrd="4" destOrd="0" parTransId="{49F0C616-F6DB-4464-98E6-6663C016DDF7}" sibTransId="{7849FFBE-1B2D-4534-B5E0-7C6A7E69DFF8}"/>
    <dgm:cxn modelId="{CC09F154-9313-9C4A-B6B9-0D4378643E91}" type="presOf" srcId="{79806F24-2255-49EA-9CF8-291225BDEDF9}" destId="{97D0DAC7-B713-C04B-AD5B-C9639CCCCCB3}" srcOrd="0" destOrd="0" presId="urn:microsoft.com/office/officeart/2005/8/layout/vList5"/>
    <dgm:cxn modelId="{84BD5C56-D10D-7E4D-A422-685C38917462}" type="presOf" srcId="{BB13ADEC-7E7B-42FE-9548-AD442174F042}" destId="{DB142CA5-0FA7-6D4B-80CC-89AEFE8A2277}" srcOrd="0" destOrd="0" presId="urn:microsoft.com/office/officeart/2005/8/layout/vList5"/>
    <dgm:cxn modelId="{21D8D664-4247-4D4C-BA1D-CC97992B4F94}" srcId="{24CE8A52-C152-4EEB-AB9E-9AA0964A7556}" destId="{A1C4CA02-8B25-4FB3-A107-5DD5DD0D252D}" srcOrd="2" destOrd="0" parTransId="{54421491-4479-4DA4-B536-73DB2D90B3FA}" sibTransId="{C8A00FD7-2C1F-4142-8133-E3AB4531EDDA}"/>
    <dgm:cxn modelId="{A7733179-6185-49AE-8032-07E731685BD7}" srcId="{24CE8A52-C152-4EEB-AB9E-9AA0964A7556}" destId="{79806F24-2255-49EA-9CF8-291225BDEDF9}" srcOrd="5" destOrd="0" parTransId="{AD26653B-88E9-417C-BB00-78F8DE0B1C96}" sibTransId="{690591C8-3D4C-4B01-B6DC-78FD11387CFF}"/>
    <dgm:cxn modelId="{37200F82-FC37-495A-85E2-973DE7122999}" srcId="{24CE8A52-C152-4EEB-AB9E-9AA0964A7556}" destId="{FFC99DE5-EF2A-41CA-875A-79C93D6A4F2F}" srcOrd="8" destOrd="0" parTransId="{A6FDD6E1-6A7F-4A30-945E-F97F1CD3F11F}" sibTransId="{0F2A8CAA-9199-48F0-BA1C-85DAE944C1C7}"/>
    <dgm:cxn modelId="{6F511A97-D3A3-47F3-BAE8-60CEE321F248}" srcId="{24CE8A52-C152-4EEB-AB9E-9AA0964A7556}" destId="{875F1280-B9E6-4109-88FD-B54954E6C215}" srcOrd="1" destOrd="0" parTransId="{8FDAA076-C6DD-4CE7-B685-4A576EAA065B}" sibTransId="{C716F46D-852E-4C66-8EF5-AB8B9FD43003}"/>
    <dgm:cxn modelId="{06DD8BA4-63FC-A645-B443-1F1FC5F95373}" type="presOf" srcId="{24CE8A52-C152-4EEB-AB9E-9AA0964A7556}" destId="{ADCB97F2-440F-5943-BB07-9DF43FFA1A7E}" srcOrd="0" destOrd="0" presId="urn:microsoft.com/office/officeart/2005/8/layout/vList5"/>
    <dgm:cxn modelId="{56BF91CA-D139-7846-B2E8-82228CF6D164}" type="presOf" srcId="{A1C4CA02-8B25-4FB3-A107-5DD5DD0D252D}" destId="{9019953C-71D6-C34C-974D-FEE0008D7A45}" srcOrd="0" destOrd="0" presId="urn:microsoft.com/office/officeart/2005/8/layout/vList5"/>
    <dgm:cxn modelId="{8B5E94E8-E97A-4DF5-A175-12AA1BA41014}" srcId="{24CE8A52-C152-4EEB-AB9E-9AA0964A7556}" destId="{BB13ADEC-7E7B-42FE-9548-AD442174F042}" srcOrd="6" destOrd="0" parTransId="{6D6E13A0-CF6D-4406-AD99-0D1C6725BAC9}" sibTransId="{CF9DEF00-1535-4608-A18E-FF73A9BDF386}"/>
    <dgm:cxn modelId="{27A7ADEB-A89C-1B4D-8D2D-C86C1F4005DF}" type="presOf" srcId="{875F1280-B9E6-4109-88FD-B54954E6C215}" destId="{6E84A814-FC9E-1245-A72C-A80D20CB0CC4}" srcOrd="0" destOrd="0" presId="urn:microsoft.com/office/officeart/2005/8/layout/vList5"/>
    <dgm:cxn modelId="{07AF54F6-E506-43D2-8834-3F57ED791298}" srcId="{24CE8A52-C152-4EEB-AB9E-9AA0964A7556}" destId="{45F6537C-4BE4-45D0-B859-BA8E628E71E3}" srcOrd="3" destOrd="0" parTransId="{4A5B8210-8B22-470C-BAAE-B38B3A3E97CF}" sibTransId="{829D0991-899D-4DB6-87FB-9045D7809B18}"/>
    <dgm:cxn modelId="{5502AFF6-CA0A-9140-BBAF-AAE057ACDDE8}" type="presOf" srcId="{FFC99DE5-EF2A-41CA-875A-79C93D6A4F2F}" destId="{0EBF889C-1CF6-F24D-ABA5-AE91662D2584}" srcOrd="0" destOrd="0" presId="urn:microsoft.com/office/officeart/2005/8/layout/vList5"/>
    <dgm:cxn modelId="{37F22645-63C0-1E45-B9D0-D6830ED156C7}" type="presParOf" srcId="{ADCB97F2-440F-5943-BB07-9DF43FFA1A7E}" destId="{45C51625-ABD0-7D43-BCB0-F6343DA7E153}" srcOrd="0" destOrd="0" presId="urn:microsoft.com/office/officeart/2005/8/layout/vList5"/>
    <dgm:cxn modelId="{6705BD83-B4C8-2B4D-948B-5BD21D447E62}" type="presParOf" srcId="{45C51625-ABD0-7D43-BCB0-F6343DA7E153}" destId="{BD1A908C-2AA4-864A-9025-959942AFB6CF}" srcOrd="0" destOrd="0" presId="urn:microsoft.com/office/officeart/2005/8/layout/vList5"/>
    <dgm:cxn modelId="{D0A659D7-F854-0549-9A9E-80F7B5665ECB}" type="presParOf" srcId="{ADCB97F2-440F-5943-BB07-9DF43FFA1A7E}" destId="{BA1F2FD1-1FF6-CB4B-BA7D-65293CD8D0FA}" srcOrd="1" destOrd="0" presId="urn:microsoft.com/office/officeart/2005/8/layout/vList5"/>
    <dgm:cxn modelId="{F854453B-8662-9547-AE05-3352D7F4C926}" type="presParOf" srcId="{ADCB97F2-440F-5943-BB07-9DF43FFA1A7E}" destId="{0ACDA330-CE48-814D-BD65-D9A7202770A8}" srcOrd="2" destOrd="0" presId="urn:microsoft.com/office/officeart/2005/8/layout/vList5"/>
    <dgm:cxn modelId="{54575A84-5D85-2849-B9D2-F1C9AC2C788D}" type="presParOf" srcId="{0ACDA330-CE48-814D-BD65-D9A7202770A8}" destId="{6E84A814-FC9E-1245-A72C-A80D20CB0CC4}" srcOrd="0" destOrd="0" presId="urn:microsoft.com/office/officeart/2005/8/layout/vList5"/>
    <dgm:cxn modelId="{1ED091AF-0129-FC4C-98CC-739CEE06ECF3}" type="presParOf" srcId="{ADCB97F2-440F-5943-BB07-9DF43FFA1A7E}" destId="{48A55D57-65A8-5E46-B65B-3408150848B9}" srcOrd="3" destOrd="0" presId="urn:microsoft.com/office/officeart/2005/8/layout/vList5"/>
    <dgm:cxn modelId="{B29F7B08-D82F-0C40-9F9E-BA7093BFA5DD}" type="presParOf" srcId="{ADCB97F2-440F-5943-BB07-9DF43FFA1A7E}" destId="{D01FB9A4-697F-B247-B520-5F695FAAE527}" srcOrd="4" destOrd="0" presId="urn:microsoft.com/office/officeart/2005/8/layout/vList5"/>
    <dgm:cxn modelId="{D699B3D0-8287-CB41-901E-92D92215A27A}" type="presParOf" srcId="{D01FB9A4-697F-B247-B520-5F695FAAE527}" destId="{9019953C-71D6-C34C-974D-FEE0008D7A45}" srcOrd="0" destOrd="0" presId="urn:microsoft.com/office/officeart/2005/8/layout/vList5"/>
    <dgm:cxn modelId="{95B72504-4164-214B-B2E0-F5B66E8F9DC9}" type="presParOf" srcId="{ADCB97F2-440F-5943-BB07-9DF43FFA1A7E}" destId="{60090665-10E1-0243-AE5D-672F5F53C5D0}" srcOrd="5" destOrd="0" presId="urn:microsoft.com/office/officeart/2005/8/layout/vList5"/>
    <dgm:cxn modelId="{2A1AF91A-A2ED-DA41-8FF3-0E7F2A0F41FE}" type="presParOf" srcId="{ADCB97F2-440F-5943-BB07-9DF43FFA1A7E}" destId="{32273ABB-CC98-5949-BDA5-C904773BA717}" srcOrd="6" destOrd="0" presId="urn:microsoft.com/office/officeart/2005/8/layout/vList5"/>
    <dgm:cxn modelId="{68B81F12-3021-A94D-89B0-9E27C558F61A}" type="presParOf" srcId="{32273ABB-CC98-5949-BDA5-C904773BA717}" destId="{036CDC55-D57F-4B41-BA96-81E2F09E4C97}" srcOrd="0" destOrd="0" presId="urn:microsoft.com/office/officeart/2005/8/layout/vList5"/>
    <dgm:cxn modelId="{72944B9F-F2B7-5B45-8135-BFE88C85264C}" type="presParOf" srcId="{ADCB97F2-440F-5943-BB07-9DF43FFA1A7E}" destId="{D61ACB90-908E-C04E-AFED-DB258D058CE3}" srcOrd="7" destOrd="0" presId="urn:microsoft.com/office/officeart/2005/8/layout/vList5"/>
    <dgm:cxn modelId="{0A093365-C484-114A-A8D8-ECFEBF4B0F9E}" type="presParOf" srcId="{ADCB97F2-440F-5943-BB07-9DF43FFA1A7E}" destId="{4928042D-7B45-2946-9389-CB6516699B47}" srcOrd="8" destOrd="0" presId="urn:microsoft.com/office/officeart/2005/8/layout/vList5"/>
    <dgm:cxn modelId="{3B4EBFA5-5662-DB4E-9476-D3349298E216}" type="presParOf" srcId="{4928042D-7B45-2946-9389-CB6516699B47}" destId="{C44740B4-727E-FC4B-BBEB-6306FBF44316}" srcOrd="0" destOrd="0" presId="urn:microsoft.com/office/officeart/2005/8/layout/vList5"/>
    <dgm:cxn modelId="{EE5EC125-ECEB-C341-AAF5-09479B343BB8}" type="presParOf" srcId="{ADCB97F2-440F-5943-BB07-9DF43FFA1A7E}" destId="{509A6F63-B359-0244-BAD6-DBF62831AD6A}" srcOrd="9" destOrd="0" presId="urn:microsoft.com/office/officeart/2005/8/layout/vList5"/>
    <dgm:cxn modelId="{5317A428-EEA5-394E-BCA4-8CAA3E01951C}" type="presParOf" srcId="{ADCB97F2-440F-5943-BB07-9DF43FFA1A7E}" destId="{1B579A28-E4B9-B54D-AC36-2312F9696753}" srcOrd="10" destOrd="0" presId="urn:microsoft.com/office/officeart/2005/8/layout/vList5"/>
    <dgm:cxn modelId="{1FD9D376-EB49-C143-B21E-B61F303370FA}" type="presParOf" srcId="{1B579A28-E4B9-B54D-AC36-2312F9696753}" destId="{97D0DAC7-B713-C04B-AD5B-C9639CCCCCB3}" srcOrd="0" destOrd="0" presId="urn:microsoft.com/office/officeart/2005/8/layout/vList5"/>
    <dgm:cxn modelId="{F9E269D6-5D8F-3846-B37C-8BCB5AEA2BEA}" type="presParOf" srcId="{ADCB97F2-440F-5943-BB07-9DF43FFA1A7E}" destId="{BE40F3E9-29BF-2C4C-9A20-AACF2BB7BDC7}" srcOrd="11" destOrd="0" presId="urn:microsoft.com/office/officeart/2005/8/layout/vList5"/>
    <dgm:cxn modelId="{93462D8E-E5B1-2B4B-93FD-A63F3971FF31}" type="presParOf" srcId="{ADCB97F2-440F-5943-BB07-9DF43FFA1A7E}" destId="{EEE496E6-A731-A64D-B48E-E7ADB36C4462}" srcOrd="12" destOrd="0" presId="urn:microsoft.com/office/officeart/2005/8/layout/vList5"/>
    <dgm:cxn modelId="{719B8E4B-2CAB-7143-A871-23B7E7A6AFE4}" type="presParOf" srcId="{EEE496E6-A731-A64D-B48E-E7ADB36C4462}" destId="{DB142CA5-0FA7-6D4B-80CC-89AEFE8A2277}" srcOrd="0" destOrd="0" presId="urn:microsoft.com/office/officeart/2005/8/layout/vList5"/>
    <dgm:cxn modelId="{77B72B80-75B8-0B4B-83A4-0935BD6AE00D}" type="presParOf" srcId="{ADCB97F2-440F-5943-BB07-9DF43FFA1A7E}" destId="{C3002F48-219E-5C41-9977-34A070723444}" srcOrd="13" destOrd="0" presId="urn:microsoft.com/office/officeart/2005/8/layout/vList5"/>
    <dgm:cxn modelId="{36B3F0EF-2704-0E40-BA27-07AE720E2C94}" type="presParOf" srcId="{ADCB97F2-440F-5943-BB07-9DF43FFA1A7E}" destId="{DF083626-3A2D-0045-938B-C5EACAE81312}" srcOrd="14" destOrd="0" presId="urn:microsoft.com/office/officeart/2005/8/layout/vList5"/>
    <dgm:cxn modelId="{27D8A1EA-06AC-F740-A364-A9BEB0EADD85}" type="presParOf" srcId="{DF083626-3A2D-0045-938B-C5EACAE81312}" destId="{9D29BA77-9BE9-CB4E-B521-82689F32C91F}" srcOrd="0" destOrd="0" presId="urn:microsoft.com/office/officeart/2005/8/layout/vList5"/>
    <dgm:cxn modelId="{27828C52-27CD-EE4B-AF87-F3424C2F917A}" type="presParOf" srcId="{ADCB97F2-440F-5943-BB07-9DF43FFA1A7E}" destId="{41C7EC50-6CB8-C049-A6E7-D780BF047A6E}" srcOrd="15" destOrd="0" presId="urn:microsoft.com/office/officeart/2005/8/layout/vList5"/>
    <dgm:cxn modelId="{9DA73D30-901F-F949-BFF3-6E6436947E81}" type="presParOf" srcId="{ADCB97F2-440F-5943-BB07-9DF43FFA1A7E}" destId="{EA05454B-FCC8-D34B-BFBC-2CE5800359F8}" srcOrd="16" destOrd="0" presId="urn:microsoft.com/office/officeart/2005/8/layout/vList5"/>
    <dgm:cxn modelId="{C2DCC51D-08AB-714D-B3F1-8CA942CC9170}" type="presParOf" srcId="{EA05454B-FCC8-D34B-BFBC-2CE5800359F8}" destId="{0EBF889C-1CF6-F24D-ABA5-AE91662D25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A9239-F40E-455C-BD9D-26B1EBC94268}"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D6380D60-EFE0-4B42-83C2-5720939B6AFD}">
      <dgm:prSet/>
      <dgm:spPr/>
      <dgm:t>
        <a:bodyPr/>
        <a:lstStyle/>
        <a:p>
          <a:r>
            <a:rPr lang="en-US" dirty="0"/>
            <a:t>Coefficient of Determination or R²</a:t>
          </a:r>
        </a:p>
      </dgm:t>
    </dgm:pt>
    <dgm:pt modelId="{F050A1AF-494E-4F56-A5F6-19B27B0B4528}" type="parTrans" cxnId="{21951AF6-EAD3-4835-ABE7-603AA3622867}">
      <dgm:prSet/>
      <dgm:spPr/>
      <dgm:t>
        <a:bodyPr/>
        <a:lstStyle/>
        <a:p>
          <a:endParaRPr lang="en-US"/>
        </a:p>
      </dgm:t>
    </dgm:pt>
    <dgm:pt modelId="{EE720FCE-E903-4331-9D32-D9F51F3C2343}" type="sibTrans" cxnId="{21951AF6-EAD3-4835-ABE7-603AA3622867}">
      <dgm:prSet/>
      <dgm:spPr/>
      <dgm:t>
        <a:bodyPr/>
        <a:lstStyle/>
        <a:p>
          <a:endParaRPr lang="en-US"/>
        </a:p>
      </dgm:t>
    </dgm:pt>
    <dgm:pt modelId="{10ED16A3-035A-4F4D-8393-A934C3940999}">
      <dgm:prSet/>
      <dgm:spPr/>
      <dgm:t>
        <a:bodyPr/>
        <a:lstStyle/>
        <a:p>
          <a:r>
            <a:rPr lang="en-US"/>
            <a:t>Mean Squared Error</a:t>
          </a:r>
        </a:p>
      </dgm:t>
    </dgm:pt>
    <dgm:pt modelId="{AEE963E4-E147-4984-8ED0-DD5B6206D4A4}" type="parTrans" cxnId="{79E25C5B-6311-4FEF-BEA6-051EC197BFA8}">
      <dgm:prSet/>
      <dgm:spPr/>
      <dgm:t>
        <a:bodyPr/>
        <a:lstStyle/>
        <a:p>
          <a:endParaRPr lang="en-US"/>
        </a:p>
      </dgm:t>
    </dgm:pt>
    <dgm:pt modelId="{B333EABB-DB98-437C-9963-70A7622E0636}" type="sibTrans" cxnId="{79E25C5B-6311-4FEF-BEA6-051EC197BFA8}">
      <dgm:prSet/>
      <dgm:spPr/>
      <dgm:t>
        <a:bodyPr/>
        <a:lstStyle/>
        <a:p>
          <a:endParaRPr lang="en-US"/>
        </a:p>
      </dgm:t>
    </dgm:pt>
    <dgm:pt modelId="{15D59891-3AE7-184D-B3CE-6C83D65C3531}" type="pres">
      <dgm:prSet presAssocID="{95EA9239-F40E-455C-BD9D-26B1EBC94268}" presName="diagram" presStyleCnt="0">
        <dgm:presLayoutVars>
          <dgm:chPref val="1"/>
          <dgm:dir/>
          <dgm:animOne val="branch"/>
          <dgm:animLvl val="lvl"/>
          <dgm:resizeHandles/>
        </dgm:presLayoutVars>
      </dgm:prSet>
      <dgm:spPr/>
    </dgm:pt>
    <dgm:pt modelId="{F7E2910C-6B56-EE4F-81A2-C727A742732F}" type="pres">
      <dgm:prSet presAssocID="{D6380D60-EFE0-4B42-83C2-5720939B6AFD}" presName="root" presStyleCnt="0"/>
      <dgm:spPr/>
    </dgm:pt>
    <dgm:pt modelId="{B431EEF0-F7E5-3041-A14D-9CCE627E3133}" type="pres">
      <dgm:prSet presAssocID="{D6380D60-EFE0-4B42-83C2-5720939B6AFD}" presName="rootComposite" presStyleCnt="0"/>
      <dgm:spPr/>
    </dgm:pt>
    <dgm:pt modelId="{84AA8448-F433-D44F-836D-220FCFA920D5}" type="pres">
      <dgm:prSet presAssocID="{D6380D60-EFE0-4B42-83C2-5720939B6AFD}" presName="rootText" presStyleLbl="node1" presStyleIdx="0" presStyleCnt="2"/>
      <dgm:spPr/>
    </dgm:pt>
    <dgm:pt modelId="{64DE9A25-0C1E-0E48-B936-B31D1F20D6B1}" type="pres">
      <dgm:prSet presAssocID="{D6380D60-EFE0-4B42-83C2-5720939B6AFD}" presName="rootConnector" presStyleLbl="node1" presStyleIdx="0" presStyleCnt="2"/>
      <dgm:spPr/>
    </dgm:pt>
    <dgm:pt modelId="{ACE0A36F-EA6A-EE4B-A870-1AA05EB5BA9C}" type="pres">
      <dgm:prSet presAssocID="{D6380D60-EFE0-4B42-83C2-5720939B6AFD}" presName="childShape" presStyleCnt="0"/>
      <dgm:spPr/>
    </dgm:pt>
    <dgm:pt modelId="{54998C0C-D799-6642-BC99-F98D9439612B}" type="pres">
      <dgm:prSet presAssocID="{10ED16A3-035A-4F4D-8393-A934C3940999}" presName="root" presStyleCnt="0"/>
      <dgm:spPr/>
    </dgm:pt>
    <dgm:pt modelId="{0C0A9F38-553C-EB4D-BC0B-BD71ED90EAA4}" type="pres">
      <dgm:prSet presAssocID="{10ED16A3-035A-4F4D-8393-A934C3940999}" presName="rootComposite" presStyleCnt="0"/>
      <dgm:spPr/>
    </dgm:pt>
    <dgm:pt modelId="{E4D72126-D28C-0C42-9ED4-E2E55A07F244}" type="pres">
      <dgm:prSet presAssocID="{10ED16A3-035A-4F4D-8393-A934C3940999}" presName="rootText" presStyleLbl="node1" presStyleIdx="1" presStyleCnt="2"/>
      <dgm:spPr/>
    </dgm:pt>
    <dgm:pt modelId="{071FED6A-3B2F-8B46-B5D9-8C267B61E2AD}" type="pres">
      <dgm:prSet presAssocID="{10ED16A3-035A-4F4D-8393-A934C3940999}" presName="rootConnector" presStyleLbl="node1" presStyleIdx="1" presStyleCnt="2"/>
      <dgm:spPr/>
    </dgm:pt>
    <dgm:pt modelId="{A0E1F8ED-D88A-B942-A1AA-01696865C933}" type="pres">
      <dgm:prSet presAssocID="{10ED16A3-035A-4F4D-8393-A934C3940999}" presName="childShape" presStyleCnt="0"/>
      <dgm:spPr/>
    </dgm:pt>
  </dgm:ptLst>
  <dgm:cxnLst>
    <dgm:cxn modelId="{5E5D7B1A-462F-6D49-A074-2DC16AB09C96}" type="presOf" srcId="{95EA9239-F40E-455C-BD9D-26B1EBC94268}" destId="{15D59891-3AE7-184D-B3CE-6C83D65C3531}" srcOrd="0" destOrd="0" presId="urn:microsoft.com/office/officeart/2005/8/layout/hierarchy3"/>
    <dgm:cxn modelId="{F331CB1B-F1A6-FD4E-AAFD-47669BFD9017}" type="presOf" srcId="{D6380D60-EFE0-4B42-83C2-5720939B6AFD}" destId="{84AA8448-F433-D44F-836D-220FCFA920D5}" srcOrd="0" destOrd="0" presId="urn:microsoft.com/office/officeart/2005/8/layout/hierarchy3"/>
    <dgm:cxn modelId="{AA996E27-BEBE-C648-9DA0-E98EB58B17C1}" type="presOf" srcId="{D6380D60-EFE0-4B42-83C2-5720939B6AFD}" destId="{64DE9A25-0C1E-0E48-B936-B31D1F20D6B1}" srcOrd="1" destOrd="0" presId="urn:microsoft.com/office/officeart/2005/8/layout/hierarchy3"/>
    <dgm:cxn modelId="{79E25C5B-6311-4FEF-BEA6-051EC197BFA8}" srcId="{95EA9239-F40E-455C-BD9D-26B1EBC94268}" destId="{10ED16A3-035A-4F4D-8393-A934C3940999}" srcOrd="1" destOrd="0" parTransId="{AEE963E4-E147-4984-8ED0-DD5B6206D4A4}" sibTransId="{B333EABB-DB98-437C-9963-70A7622E0636}"/>
    <dgm:cxn modelId="{45597DF4-1976-614D-8E3B-43A9E1ACC601}" type="presOf" srcId="{10ED16A3-035A-4F4D-8393-A934C3940999}" destId="{E4D72126-D28C-0C42-9ED4-E2E55A07F244}" srcOrd="0" destOrd="0" presId="urn:microsoft.com/office/officeart/2005/8/layout/hierarchy3"/>
    <dgm:cxn modelId="{E7ED38F5-8986-1044-A1AA-8E67B17388F9}" type="presOf" srcId="{10ED16A3-035A-4F4D-8393-A934C3940999}" destId="{071FED6A-3B2F-8B46-B5D9-8C267B61E2AD}" srcOrd="1" destOrd="0" presId="urn:microsoft.com/office/officeart/2005/8/layout/hierarchy3"/>
    <dgm:cxn modelId="{21951AF6-EAD3-4835-ABE7-603AA3622867}" srcId="{95EA9239-F40E-455C-BD9D-26B1EBC94268}" destId="{D6380D60-EFE0-4B42-83C2-5720939B6AFD}" srcOrd="0" destOrd="0" parTransId="{F050A1AF-494E-4F56-A5F6-19B27B0B4528}" sibTransId="{EE720FCE-E903-4331-9D32-D9F51F3C2343}"/>
    <dgm:cxn modelId="{98C82FE3-9A9F-FB47-B64D-77AA513CDA14}" type="presParOf" srcId="{15D59891-3AE7-184D-B3CE-6C83D65C3531}" destId="{F7E2910C-6B56-EE4F-81A2-C727A742732F}" srcOrd="0" destOrd="0" presId="urn:microsoft.com/office/officeart/2005/8/layout/hierarchy3"/>
    <dgm:cxn modelId="{9D36D9A6-E5FF-1945-8105-25B8839540BC}" type="presParOf" srcId="{F7E2910C-6B56-EE4F-81A2-C727A742732F}" destId="{B431EEF0-F7E5-3041-A14D-9CCE627E3133}" srcOrd="0" destOrd="0" presId="urn:microsoft.com/office/officeart/2005/8/layout/hierarchy3"/>
    <dgm:cxn modelId="{15DA5DCF-6E06-B746-979B-15F25649DF1A}" type="presParOf" srcId="{B431EEF0-F7E5-3041-A14D-9CCE627E3133}" destId="{84AA8448-F433-D44F-836D-220FCFA920D5}" srcOrd="0" destOrd="0" presId="urn:microsoft.com/office/officeart/2005/8/layout/hierarchy3"/>
    <dgm:cxn modelId="{0F4E6163-6367-A04C-9010-FE6CC9B78355}" type="presParOf" srcId="{B431EEF0-F7E5-3041-A14D-9CCE627E3133}" destId="{64DE9A25-0C1E-0E48-B936-B31D1F20D6B1}" srcOrd="1" destOrd="0" presId="urn:microsoft.com/office/officeart/2005/8/layout/hierarchy3"/>
    <dgm:cxn modelId="{F6D07DA7-4080-AC49-8A02-E47F3AF20F45}" type="presParOf" srcId="{F7E2910C-6B56-EE4F-81A2-C727A742732F}" destId="{ACE0A36F-EA6A-EE4B-A870-1AA05EB5BA9C}" srcOrd="1" destOrd="0" presId="urn:microsoft.com/office/officeart/2005/8/layout/hierarchy3"/>
    <dgm:cxn modelId="{F7A341C5-96B7-AF45-866B-FFE022633AFF}" type="presParOf" srcId="{15D59891-3AE7-184D-B3CE-6C83D65C3531}" destId="{54998C0C-D799-6642-BC99-F98D9439612B}" srcOrd="1" destOrd="0" presId="urn:microsoft.com/office/officeart/2005/8/layout/hierarchy3"/>
    <dgm:cxn modelId="{28597EA6-F87E-7F4E-A339-41AB59E7E54A}" type="presParOf" srcId="{54998C0C-D799-6642-BC99-F98D9439612B}" destId="{0C0A9F38-553C-EB4D-BC0B-BD71ED90EAA4}" srcOrd="0" destOrd="0" presId="urn:microsoft.com/office/officeart/2005/8/layout/hierarchy3"/>
    <dgm:cxn modelId="{2293B67C-6B4C-1240-9E2D-CC0E0DEB78AD}" type="presParOf" srcId="{0C0A9F38-553C-EB4D-BC0B-BD71ED90EAA4}" destId="{E4D72126-D28C-0C42-9ED4-E2E55A07F244}" srcOrd="0" destOrd="0" presId="urn:microsoft.com/office/officeart/2005/8/layout/hierarchy3"/>
    <dgm:cxn modelId="{AD07A15D-F423-E545-8BDC-9EA8EE576FBD}" type="presParOf" srcId="{0C0A9F38-553C-EB4D-BC0B-BD71ED90EAA4}" destId="{071FED6A-3B2F-8B46-B5D9-8C267B61E2AD}" srcOrd="1" destOrd="0" presId="urn:microsoft.com/office/officeart/2005/8/layout/hierarchy3"/>
    <dgm:cxn modelId="{E2EA39ED-8109-2041-B639-498FD4B18DB1}" type="presParOf" srcId="{54998C0C-D799-6642-BC99-F98D9439612B}" destId="{A0E1F8ED-D88A-B942-A1AA-01696865C93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C3C41-3F48-49EC-B520-6C1DCCFD4BF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DEE53A6-3809-4D2D-8250-90683B3B0F87}">
      <dgm:prSet/>
      <dgm:spPr/>
      <dgm:t>
        <a:bodyPr/>
        <a:lstStyle/>
        <a:p>
          <a:r>
            <a:rPr lang="en-US"/>
            <a:t>Midterm grade and final grade have a strong correlation, so it is not surprising that midterm grade is the most important feature to predict student performance.</a:t>
          </a:r>
        </a:p>
      </dgm:t>
    </dgm:pt>
    <dgm:pt modelId="{84E9FF85-06D9-441E-A580-7816E947810B}" type="parTrans" cxnId="{7AB2BC74-F157-4984-9DCA-54F6C87B21DC}">
      <dgm:prSet/>
      <dgm:spPr/>
      <dgm:t>
        <a:bodyPr/>
        <a:lstStyle/>
        <a:p>
          <a:endParaRPr lang="en-US"/>
        </a:p>
      </dgm:t>
    </dgm:pt>
    <dgm:pt modelId="{32EC5D21-46B4-4058-BFC6-90809266A78B}" type="sibTrans" cxnId="{7AB2BC74-F157-4984-9DCA-54F6C87B21DC}">
      <dgm:prSet/>
      <dgm:spPr/>
      <dgm:t>
        <a:bodyPr/>
        <a:lstStyle/>
        <a:p>
          <a:endParaRPr lang="en-US"/>
        </a:p>
      </dgm:t>
    </dgm:pt>
    <dgm:pt modelId="{076202BF-5856-4C63-A75A-BBE192041FEE}">
      <dgm:prSet/>
      <dgm:spPr/>
      <dgm:t>
        <a:bodyPr/>
        <a:lstStyle/>
        <a:p>
          <a:r>
            <a:rPr lang="en-US"/>
            <a:t>Beside midterm grade, other features seem to be irrelevant.</a:t>
          </a:r>
        </a:p>
      </dgm:t>
    </dgm:pt>
    <dgm:pt modelId="{406C2AA3-F480-4F8E-BCE4-B789066A9181}" type="parTrans" cxnId="{46F89F85-54AA-44F9-9311-7C1B0BBC4E71}">
      <dgm:prSet/>
      <dgm:spPr/>
      <dgm:t>
        <a:bodyPr/>
        <a:lstStyle/>
        <a:p>
          <a:endParaRPr lang="en-US"/>
        </a:p>
      </dgm:t>
    </dgm:pt>
    <dgm:pt modelId="{4F2490BB-BA8C-4D65-AD9D-124AD68491DA}" type="sibTrans" cxnId="{46F89F85-54AA-44F9-9311-7C1B0BBC4E71}">
      <dgm:prSet/>
      <dgm:spPr/>
      <dgm:t>
        <a:bodyPr/>
        <a:lstStyle/>
        <a:p>
          <a:endParaRPr lang="en-US"/>
        </a:p>
      </dgm:t>
    </dgm:pt>
    <dgm:pt modelId="{9C319E94-401A-1F43-A28B-F49466392A69}" type="pres">
      <dgm:prSet presAssocID="{571C3C41-3F48-49EC-B520-6C1DCCFD4BFA}" presName="vert0" presStyleCnt="0">
        <dgm:presLayoutVars>
          <dgm:dir/>
          <dgm:animOne val="branch"/>
          <dgm:animLvl val="lvl"/>
        </dgm:presLayoutVars>
      </dgm:prSet>
      <dgm:spPr/>
    </dgm:pt>
    <dgm:pt modelId="{033E5026-053D-8940-9561-96DB081F2E36}" type="pres">
      <dgm:prSet presAssocID="{EDEE53A6-3809-4D2D-8250-90683B3B0F87}" presName="thickLine" presStyleLbl="alignNode1" presStyleIdx="0" presStyleCnt="2"/>
      <dgm:spPr/>
    </dgm:pt>
    <dgm:pt modelId="{439E5D2F-5917-A749-81BC-16BF6E42C17C}" type="pres">
      <dgm:prSet presAssocID="{EDEE53A6-3809-4D2D-8250-90683B3B0F87}" presName="horz1" presStyleCnt="0"/>
      <dgm:spPr/>
    </dgm:pt>
    <dgm:pt modelId="{26C25E38-1B6A-9541-8BE3-97D70AE59E8A}" type="pres">
      <dgm:prSet presAssocID="{EDEE53A6-3809-4D2D-8250-90683B3B0F87}" presName="tx1" presStyleLbl="revTx" presStyleIdx="0" presStyleCnt="2"/>
      <dgm:spPr/>
    </dgm:pt>
    <dgm:pt modelId="{FE2D3A26-A6DE-C54B-BE0E-76325ACF6E8F}" type="pres">
      <dgm:prSet presAssocID="{EDEE53A6-3809-4D2D-8250-90683B3B0F87}" presName="vert1" presStyleCnt="0"/>
      <dgm:spPr/>
    </dgm:pt>
    <dgm:pt modelId="{85FEABCC-CDC7-E14D-AC99-573381567F3C}" type="pres">
      <dgm:prSet presAssocID="{076202BF-5856-4C63-A75A-BBE192041FEE}" presName="thickLine" presStyleLbl="alignNode1" presStyleIdx="1" presStyleCnt="2"/>
      <dgm:spPr/>
    </dgm:pt>
    <dgm:pt modelId="{C2B6E6BF-80AF-A643-BCC6-202B3AC296A0}" type="pres">
      <dgm:prSet presAssocID="{076202BF-5856-4C63-A75A-BBE192041FEE}" presName="horz1" presStyleCnt="0"/>
      <dgm:spPr/>
    </dgm:pt>
    <dgm:pt modelId="{F2862352-6F09-DA4B-8A53-44EF9C0E480D}" type="pres">
      <dgm:prSet presAssocID="{076202BF-5856-4C63-A75A-BBE192041FEE}" presName="tx1" presStyleLbl="revTx" presStyleIdx="1" presStyleCnt="2"/>
      <dgm:spPr/>
    </dgm:pt>
    <dgm:pt modelId="{90A28D14-A252-3844-BA4B-95D90163B45E}" type="pres">
      <dgm:prSet presAssocID="{076202BF-5856-4C63-A75A-BBE192041FEE}" presName="vert1" presStyleCnt="0"/>
      <dgm:spPr/>
    </dgm:pt>
  </dgm:ptLst>
  <dgm:cxnLst>
    <dgm:cxn modelId="{0F647A18-F51E-9442-86E8-DD471D01630F}" type="presOf" srcId="{076202BF-5856-4C63-A75A-BBE192041FEE}" destId="{F2862352-6F09-DA4B-8A53-44EF9C0E480D}" srcOrd="0" destOrd="0" presId="urn:microsoft.com/office/officeart/2008/layout/LinedList"/>
    <dgm:cxn modelId="{9785D15F-BA8F-0D44-A312-B5D66861156F}" type="presOf" srcId="{571C3C41-3F48-49EC-B520-6C1DCCFD4BFA}" destId="{9C319E94-401A-1F43-A28B-F49466392A69}" srcOrd="0" destOrd="0" presId="urn:microsoft.com/office/officeart/2008/layout/LinedList"/>
    <dgm:cxn modelId="{7AB2BC74-F157-4984-9DCA-54F6C87B21DC}" srcId="{571C3C41-3F48-49EC-B520-6C1DCCFD4BFA}" destId="{EDEE53A6-3809-4D2D-8250-90683B3B0F87}" srcOrd="0" destOrd="0" parTransId="{84E9FF85-06D9-441E-A580-7816E947810B}" sibTransId="{32EC5D21-46B4-4058-BFC6-90809266A78B}"/>
    <dgm:cxn modelId="{46F89F85-54AA-44F9-9311-7C1B0BBC4E71}" srcId="{571C3C41-3F48-49EC-B520-6C1DCCFD4BFA}" destId="{076202BF-5856-4C63-A75A-BBE192041FEE}" srcOrd="1" destOrd="0" parTransId="{406C2AA3-F480-4F8E-BCE4-B789066A9181}" sibTransId="{4F2490BB-BA8C-4D65-AD9D-124AD68491DA}"/>
    <dgm:cxn modelId="{6192DB8A-9E2C-534E-8DF6-CBAE119F4AE4}" type="presOf" srcId="{EDEE53A6-3809-4D2D-8250-90683B3B0F87}" destId="{26C25E38-1B6A-9541-8BE3-97D70AE59E8A}" srcOrd="0" destOrd="0" presId="urn:microsoft.com/office/officeart/2008/layout/LinedList"/>
    <dgm:cxn modelId="{922F0266-9E63-3342-B833-5DF2C6C86F34}" type="presParOf" srcId="{9C319E94-401A-1F43-A28B-F49466392A69}" destId="{033E5026-053D-8940-9561-96DB081F2E36}" srcOrd="0" destOrd="0" presId="urn:microsoft.com/office/officeart/2008/layout/LinedList"/>
    <dgm:cxn modelId="{1EDB3505-0C81-1F44-A6D5-00CB08F5AF13}" type="presParOf" srcId="{9C319E94-401A-1F43-A28B-F49466392A69}" destId="{439E5D2F-5917-A749-81BC-16BF6E42C17C}" srcOrd="1" destOrd="0" presId="urn:microsoft.com/office/officeart/2008/layout/LinedList"/>
    <dgm:cxn modelId="{89191752-7E4B-DD4F-ACBC-7E2C7AC76762}" type="presParOf" srcId="{439E5D2F-5917-A749-81BC-16BF6E42C17C}" destId="{26C25E38-1B6A-9541-8BE3-97D70AE59E8A}" srcOrd="0" destOrd="0" presId="urn:microsoft.com/office/officeart/2008/layout/LinedList"/>
    <dgm:cxn modelId="{A6FFEDFE-34AF-3641-9D45-A2C9E3F4963C}" type="presParOf" srcId="{439E5D2F-5917-A749-81BC-16BF6E42C17C}" destId="{FE2D3A26-A6DE-C54B-BE0E-76325ACF6E8F}" srcOrd="1" destOrd="0" presId="urn:microsoft.com/office/officeart/2008/layout/LinedList"/>
    <dgm:cxn modelId="{C8DE58AE-1C1D-F941-BAC2-7D4A44DC46F7}" type="presParOf" srcId="{9C319E94-401A-1F43-A28B-F49466392A69}" destId="{85FEABCC-CDC7-E14D-AC99-573381567F3C}" srcOrd="2" destOrd="0" presId="urn:microsoft.com/office/officeart/2008/layout/LinedList"/>
    <dgm:cxn modelId="{A9A429C1-5082-EB4C-8661-9CE1D14A312B}" type="presParOf" srcId="{9C319E94-401A-1F43-A28B-F49466392A69}" destId="{C2B6E6BF-80AF-A643-BCC6-202B3AC296A0}" srcOrd="3" destOrd="0" presId="urn:microsoft.com/office/officeart/2008/layout/LinedList"/>
    <dgm:cxn modelId="{A458426B-54D1-464F-B984-877B67E07A6A}" type="presParOf" srcId="{C2B6E6BF-80AF-A643-BCC6-202B3AC296A0}" destId="{F2862352-6F09-DA4B-8A53-44EF9C0E480D}" srcOrd="0" destOrd="0" presId="urn:microsoft.com/office/officeart/2008/layout/LinedList"/>
    <dgm:cxn modelId="{33EFF969-AF9A-8A4A-BCB8-3BFFBB001934}" type="presParOf" srcId="{C2B6E6BF-80AF-A643-BCC6-202B3AC296A0}" destId="{90A28D14-A252-3844-BA4B-95D90163B4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D9397-20FF-4179-8425-DDBE524DDB89}">
      <dsp:nvSpPr>
        <dsp:cNvPr id="0" name=""/>
        <dsp:cNvSpPr/>
      </dsp:nvSpPr>
      <dsp:spPr>
        <a:xfrm>
          <a:off x="0" y="965834"/>
          <a:ext cx="7240146" cy="1783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3242-0071-46DE-90F5-12D7AB516EAC}">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CE9D1-5B0D-492E-9C24-48E4BDA2D56F}">
      <dsp:nvSpPr>
        <dsp:cNvPr id="0" name=""/>
        <dsp:cNvSpPr/>
      </dsp:nvSpPr>
      <dsp:spPr>
        <a:xfrm>
          <a:off x="2059457" y="96583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No missing value in both datasets. </a:t>
          </a:r>
        </a:p>
      </dsp:txBody>
      <dsp:txXfrm>
        <a:off x="2059457" y="965834"/>
        <a:ext cx="5180688" cy="1783080"/>
      </dsp:txXfrm>
    </dsp:sp>
    <dsp:sp modelId="{846B898A-5BB0-463E-AB7C-2133E52AB656}">
      <dsp:nvSpPr>
        <dsp:cNvPr id="0" name=""/>
        <dsp:cNvSpPr/>
      </dsp:nvSpPr>
      <dsp:spPr>
        <a:xfrm>
          <a:off x="0" y="3194684"/>
          <a:ext cx="7240146" cy="1783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F42F0-F8BA-43D2-B661-6DB8472D1F3E}">
      <dsp:nvSpPr>
        <dsp:cNvPr id="0" name=""/>
        <dsp:cNvSpPr/>
      </dsp:nvSpPr>
      <dsp:spPr>
        <a:xfrm>
          <a:off x="539381" y="3595878"/>
          <a:ext cx="980694" cy="980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24BD5-C09D-4160-B168-243BECA63480}">
      <dsp:nvSpPr>
        <dsp:cNvPr id="0" name=""/>
        <dsp:cNvSpPr/>
      </dsp:nvSpPr>
      <dsp:spPr>
        <a:xfrm>
          <a:off x="2059457" y="319468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For numerical features, there are outliers in both datasets. However, based on information from the dataset description, since none of the outliers are due to incorrectly entered or measuring data, the outliers are kept in the datasets.</a:t>
          </a:r>
        </a:p>
      </dsp:txBody>
      <dsp:txXfrm>
        <a:off x="2059457" y="3194684"/>
        <a:ext cx="5180688" cy="1783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50C9-0FDD-4443-B783-7C85731A47BE}">
      <dsp:nvSpPr>
        <dsp:cNvPr id="0" name=""/>
        <dsp:cNvSpPr/>
      </dsp:nvSpPr>
      <dsp:spPr>
        <a:xfrm>
          <a:off x="0" y="36429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seems to be false. Students who are the least healthy have the highest average and median final grades in both subjects. </a:t>
          </a:r>
        </a:p>
      </dsp:txBody>
      <dsp:txXfrm>
        <a:off x="99836" y="464128"/>
        <a:ext cx="3732565" cy="1845488"/>
      </dsp:txXfrm>
    </dsp:sp>
    <dsp:sp modelId="{378E50AF-6721-E341-B0DC-692904ACDC90}">
      <dsp:nvSpPr>
        <dsp:cNvPr id="0" name=""/>
        <dsp:cNvSpPr/>
      </dsp:nvSpPr>
      <dsp:spPr>
        <a:xfrm>
          <a:off x="0" y="246417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can be because healthy students are more likely to do more extracurricular activities than those who are not healthy. Therefore, they will spend less time studying, which can affect their final grades.</a:t>
          </a:r>
        </a:p>
      </dsp:txBody>
      <dsp:txXfrm>
        <a:off x="99836" y="2564008"/>
        <a:ext cx="3732565" cy="1845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908C-2AA4-864A-9025-959942AFB6CF}">
      <dsp:nvSpPr>
        <dsp:cNvPr id="0" name=""/>
        <dsp:cNvSpPr/>
      </dsp:nvSpPr>
      <dsp:spPr>
        <a:xfrm>
          <a:off x="3530569" y="1176"/>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Linear regression</a:t>
          </a:r>
        </a:p>
      </dsp:txBody>
      <dsp:txXfrm>
        <a:off x="3552312" y="22919"/>
        <a:ext cx="3928404" cy="401926"/>
      </dsp:txXfrm>
    </dsp:sp>
    <dsp:sp modelId="{6E84A814-FC9E-1245-A72C-A80D20CB0CC4}">
      <dsp:nvSpPr>
        <dsp:cNvPr id="0" name=""/>
        <dsp:cNvSpPr/>
      </dsp:nvSpPr>
      <dsp:spPr>
        <a:xfrm>
          <a:off x="3530569" y="468859"/>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Ridge regression</a:t>
          </a:r>
        </a:p>
      </dsp:txBody>
      <dsp:txXfrm>
        <a:off x="3552312" y="490602"/>
        <a:ext cx="3928404" cy="401926"/>
      </dsp:txXfrm>
    </dsp:sp>
    <dsp:sp modelId="{9019953C-71D6-C34C-974D-FEE0008D7A45}">
      <dsp:nvSpPr>
        <dsp:cNvPr id="0" name=""/>
        <dsp:cNvSpPr/>
      </dsp:nvSpPr>
      <dsp:spPr>
        <a:xfrm>
          <a:off x="3530569" y="936542"/>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Lasso regression</a:t>
          </a:r>
        </a:p>
      </dsp:txBody>
      <dsp:txXfrm>
        <a:off x="3552312" y="958285"/>
        <a:ext cx="3928404" cy="401926"/>
      </dsp:txXfrm>
    </dsp:sp>
    <dsp:sp modelId="{036CDC55-D57F-4B41-BA96-81E2F09E4C97}">
      <dsp:nvSpPr>
        <dsp:cNvPr id="0" name=""/>
        <dsp:cNvSpPr/>
      </dsp:nvSpPr>
      <dsp:spPr>
        <a:xfrm>
          <a:off x="3530569" y="1404225"/>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Support vector machine based regression</a:t>
          </a:r>
        </a:p>
      </dsp:txBody>
      <dsp:txXfrm>
        <a:off x="3552312" y="1425968"/>
        <a:ext cx="3928404" cy="401926"/>
      </dsp:txXfrm>
    </dsp:sp>
    <dsp:sp modelId="{C44740B4-727E-FC4B-BBEB-6306FBF44316}">
      <dsp:nvSpPr>
        <dsp:cNvPr id="0" name=""/>
        <dsp:cNvSpPr/>
      </dsp:nvSpPr>
      <dsp:spPr>
        <a:xfrm>
          <a:off x="3530569" y="1871908"/>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Decision trees regression</a:t>
          </a:r>
        </a:p>
      </dsp:txBody>
      <dsp:txXfrm>
        <a:off x="3552312" y="1893651"/>
        <a:ext cx="3928404" cy="401926"/>
      </dsp:txXfrm>
    </dsp:sp>
    <dsp:sp modelId="{97D0DAC7-B713-C04B-AD5B-C9639CCCCCB3}">
      <dsp:nvSpPr>
        <dsp:cNvPr id="0" name=""/>
        <dsp:cNvSpPr/>
      </dsp:nvSpPr>
      <dsp:spPr>
        <a:xfrm>
          <a:off x="3530569" y="2339591"/>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Random forest regression</a:t>
          </a:r>
        </a:p>
      </dsp:txBody>
      <dsp:txXfrm>
        <a:off x="3552312" y="2361334"/>
        <a:ext cx="3928404" cy="401926"/>
      </dsp:txXfrm>
    </dsp:sp>
    <dsp:sp modelId="{DB142CA5-0FA7-6D4B-80CC-89AEFE8A2277}">
      <dsp:nvSpPr>
        <dsp:cNvPr id="0" name=""/>
        <dsp:cNvSpPr/>
      </dsp:nvSpPr>
      <dsp:spPr>
        <a:xfrm>
          <a:off x="3530569" y="2807274"/>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Gradient boosting</a:t>
          </a:r>
        </a:p>
      </dsp:txBody>
      <dsp:txXfrm>
        <a:off x="3552312" y="2829017"/>
        <a:ext cx="3928404" cy="401926"/>
      </dsp:txXfrm>
    </dsp:sp>
    <dsp:sp modelId="{9D29BA77-9BE9-CB4E-B521-82689F32C91F}">
      <dsp:nvSpPr>
        <dsp:cNvPr id="0" name=""/>
        <dsp:cNvSpPr/>
      </dsp:nvSpPr>
      <dsp:spPr>
        <a:xfrm>
          <a:off x="3530569" y="3274957"/>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XGBoost</a:t>
          </a:r>
        </a:p>
      </dsp:txBody>
      <dsp:txXfrm>
        <a:off x="3552312" y="3296700"/>
        <a:ext cx="3928404" cy="401926"/>
      </dsp:txXfrm>
    </dsp:sp>
    <dsp:sp modelId="{0EBF889C-1CF6-F24D-ABA5-AE91662D2584}">
      <dsp:nvSpPr>
        <dsp:cNvPr id="0" name=""/>
        <dsp:cNvSpPr/>
      </dsp:nvSpPr>
      <dsp:spPr>
        <a:xfrm>
          <a:off x="3530569" y="3742640"/>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Light gradient boosted machine (LightGBM)</a:t>
          </a:r>
        </a:p>
      </dsp:txBody>
      <dsp:txXfrm>
        <a:off x="3552312" y="3764383"/>
        <a:ext cx="3928404" cy="401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8448-F433-D44F-836D-220FCFA920D5}">
      <dsp:nvSpPr>
        <dsp:cNvPr id="0" name=""/>
        <dsp:cNvSpPr/>
      </dsp:nvSpPr>
      <dsp:spPr>
        <a:xfrm>
          <a:off x="1153" y="901464"/>
          <a:ext cx="4198441" cy="20992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Coefficient of Determination or R²</a:t>
          </a:r>
        </a:p>
      </dsp:txBody>
      <dsp:txXfrm>
        <a:off x="62637" y="962948"/>
        <a:ext cx="4075473" cy="1976252"/>
      </dsp:txXfrm>
    </dsp:sp>
    <dsp:sp modelId="{E4D72126-D28C-0C42-9ED4-E2E55A07F244}">
      <dsp:nvSpPr>
        <dsp:cNvPr id="0" name=""/>
        <dsp:cNvSpPr/>
      </dsp:nvSpPr>
      <dsp:spPr>
        <a:xfrm>
          <a:off x="5249205" y="901464"/>
          <a:ext cx="4198441" cy="2099220"/>
        </a:xfrm>
        <a:prstGeom prst="roundRect">
          <a:avLst>
            <a:gd name="adj" fmla="val 10000"/>
          </a:avLst>
        </a:prstGeom>
        <a:solidFill>
          <a:schemeClr val="accent5">
            <a:hueOff val="1503016"/>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a:t>Mean Squared Error</a:t>
          </a:r>
        </a:p>
      </dsp:txBody>
      <dsp:txXfrm>
        <a:off x="5310689" y="962948"/>
        <a:ext cx="4075473" cy="1976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5026-053D-8940-9561-96DB081F2E36}">
      <dsp:nvSpPr>
        <dsp:cNvPr id="0" name=""/>
        <dsp:cNvSpPr/>
      </dsp:nvSpPr>
      <dsp:spPr>
        <a:xfrm>
          <a:off x="0" y="0"/>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25E38-1B6A-9541-8BE3-97D70AE59E8A}">
      <dsp:nvSpPr>
        <dsp:cNvPr id="0" name=""/>
        <dsp:cNvSpPr/>
      </dsp:nvSpPr>
      <dsp:spPr>
        <a:xfrm>
          <a:off x="0" y="0"/>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Midterm grade and final grade have a strong correlation, so it is not surprising that midterm grade is the most important feature to predict student performance.</a:t>
          </a:r>
        </a:p>
      </dsp:txBody>
      <dsp:txXfrm>
        <a:off x="0" y="0"/>
        <a:ext cx="4975746" cy="2090411"/>
      </dsp:txXfrm>
    </dsp:sp>
    <dsp:sp modelId="{85FEABCC-CDC7-E14D-AC99-573381567F3C}">
      <dsp:nvSpPr>
        <dsp:cNvPr id="0" name=""/>
        <dsp:cNvSpPr/>
      </dsp:nvSpPr>
      <dsp:spPr>
        <a:xfrm>
          <a:off x="0" y="2090411"/>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62352-6F09-DA4B-8A53-44EF9C0E480D}">
      <dsp:nvSpPr>
        <dsp:cNvPr id="0" name=""/>
        <dsp:cNvSpPr/>
      </dsp:nvSpPr>
      <dsp:spPr>
        <a:xfrm>
          <a:off x="0" y="2090411"/>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Beside midterm grade, other features seem to be irrelevant.</a:t>
          </a:r>
        </a:p>
      </dsp:txBody>
      <dsp:txXfrm>
        <a:off x="0" y="2090411"/>
        <a:ext cx="4975746" cy="2090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A810F-5EA1-9B44-953F-F0530A6787A9}"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F30AE-C4D0-2D42-913C-7CA0E4A2FDF4}" type="slidenum">
              <a:rPr lang="en-US" smtClean="0"/>
              <a:t>‹#›</a:t>
            </a:fld>
            <a:endParaRPr lang="en-US"/>
          </a:p>
        </p:txBody>
      </p:sp>
    </p:spTree>
    <p:extLst>
      <p:ext uri="{BB962C8B-B14F-4D97-AF65-F5344CB8AC3E}">
        <p14:creationId xmlns:p14="http://schemas.microsoft.com/office/powerpoint/2010/main" val="117251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42</a:t>
            </a:fld>
            <a:endParaRPr lang="en-US"/>
          </a:p>
        </p:txBody>
      </p:sp>
    </p:spTree>
    <p:extLst>
      <p:ext uri="{BB962C8B-B14F-4D97-AF65-F5344CB8AC3E}">
        <p14:creationId xmlns:p14="http://schemas.microsoft.com/office/powerpoint/2010/main" val="373183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46</a:t>
            </a:fld>
            <a:endParaRPr lang="en-US"/>
          </a:p>
        </p:txBody>
      </p:sp>
    </p:spTree>
    <p:extLst>
      <p:ext uri="{BB962C8B-B14F-4D97-AF65-F5344CB8AC3E}">
        <p14:creationId xmlns:p14="http://schemas.microsoft.com/office/powerpoint/2010/main" val="389954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640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3186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40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139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207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5630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9331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453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0571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1117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93970177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0">
            <a:extLst>
              <a:ext uri="{FF2B5EF4-FFF2-40B4-BE49-F238E27FC236}">
                <a16:creationId xmlns:a16="http://schemas.microsoft.com/office/drawing/2014/main" id="{EFFE9620-9C90-4BC3-B883-01E7265F5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6858000"/>
          </a:xfrm>
          <a:prstGeom prst="rect">
            <a:avLst/>
          </a:prstGeom>
          <a:gradFill>
            <a:gsLst>
              <a:gs pos="0">
                <a:schemeClr val="accent6">
                  <a:lumMod val="75000"/>
                </a:schemeClr>
              </a:gs>
              <a:gs pos="100000">
                <a:schemeClr val="tx2">
                  <a:lumMod val="50000"/>
                  <a:lumOff val="50000"/>
                  <a:alpha val="53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9"/>
            <a:ext cx="12192002" cy="6408743"/>
          </a:xfrm>
          <a:prstGeom prst="rect">
            <a:avLst/>
          </a:prstGeom>
          <a:gradFill>
            <a:gsLst>
              <a:gs pos="0">
                <a:schemeClr val="accent5">
                  <a:alpha val="95000"/>
                </a:schemeClr>
              </a:gs>
              <a:gs pos="100000">
                <a:schemeClr val="tx2">
                  <a:lumMod val="75000"/>
                  <a:lumOff val="25000"/>
                  <a:alpha val="64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608179" cy="6858001"/>
          </a:xfrm>
          <a:prstGeom prst="rect">
            <a:avLst/>
          </a:prstGeom>
          <a:gradFill>
            <a:gsLst>
              <a:gs pos="22000">
                <a:schemeClr val="accent2">
                  <a:alpha val="32000"/>
                </a:schemeClr>
              </a:gs>
              <a:gs pos="99000">
                <a:schemeClr val="accent6">
                  <a:lumMod val="75000"/>
                  <a:alpha val="5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8">
            <a:extLst>
              <a:ext uri="{FF2B5EF4-FFF2-40B4-BE49-F238E27FC236}">
                <a16:creationId xmlns:a16="http://schemas.microsoft.com/office/drawing/2014/main" id="{A467AAD5-A599-4928-9605-09F207D75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70924" y="-863506"/>
            <a:ext cx="6857571" cy="8584581"/>
          </a:xfrm>
          <a:prstGeom prst="rect">
            <a:avLst/>
          </a:prstGeom>
          <a:gradFill>
            <a:gsLst>
              <a:gs pos="0">
                <a:schemeClr val="accent2">
                  <a:alpha val="61000"/>
                </a:schemeClr>
              </a:gs>
              <a:gs pos="84000">
                <a:schemeClr val="accent6">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0">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52CC26-2A29-4648-B88B-4B294601B58F}"/>
              </a:ext>
            </a:extLst>
          </p:cNvPr>
          <p:cNvSpPr>
            <a:spLocks noGrp="1"/>
          </p:cNvSpPr>
          <p:nvPr>
            <p:ph type="ctrTitle"/>
          </p:nvPr>
        </p:nvSpPr>
        <p:spPr>
          <a:xfrm>
            <a:off x="4221803" y="1173479"/>
            <a:ext cx="6598597" cy="2336483"/>
          </a:xfrm>
        </p:spPr>
        <p:txBody>
          <a:bodyPr>
            <a:normAutofit/>
          </a:bodyPr>
          <a:lstStyle/>
          <a:p>
            <a:pPr algn="l">
              <a:lnSpc>
                <a:spcPct val="90000"/>
              </a:lnSpc>
            </a:pPr>
            <a:r>
              <a:rPr lang="en-US" sz="1800" dirty="0">
                <a:solidFill>
                  <a:schemeClr val="bg1"/>
                </a:solidFill>
              </a:rPr>
              <a:t>Predicting student performance:</a:t>
            </a:r>
            <a:br>
              <a:rPr lang="en-US" sz="1800" dirty="0">
                <a:solidFill>
                  <a:schemeClr val="bg1"/>
                </a:solidFill>
              </a:rPr>
            </a:br>
            <a:r>
              <a:rPr lang="en-US" sz="1800" dirty="0">
                <a:solidFill>
                  <a:schemeClr val="bg1"/>
                </a:solidFill>
              </a:rPr>
              <a:t>an application of Machine learning</a:t>
            </a:r>
          </a:p>
        </p:txBody>
      </p:sp>
      <p:sp>
        <p:nvSpPr>
          <p:cNvPr id="3" name="Subtitle 2">
            <a:extLst>
              <a:ext uri="{FF2B5EF4-FFF2-40B4-BE49-F238E27FC236}">
                <a16:creationId xmlns:a16="http://schemas.microsoft.com/office/drawing/2014/main" id="{5E0C2FAD-1329-FC4A-8C04-418DE1C89AF9}"/>
              </a:ext>
            </a:extLst>
          </p:cNvPr>
          <p:cNvSpPr>
            <a:spLocks noGrp="1"/>
          </p:cNvSpPr>
          <p:nvPr>
            <p:ph type="subTitle" idx="1"/>
          </p:nvPr>
        </p:nvSpPr>
        <p:spPr>
          <a:xfrm>
            <a:off x="4221803" y="3758499"/>
            <a:ext cx="6598597" cy="1741549"/>
          </a:xfrm>
        </p:spPr>
        <p:txBody>
          <a:bodyPr>
            <a:normAutofit/>
          </a:bodyPr>
          <a:lstStyle/>
          <a:p>
            <a:pPr algn="l"/>
            <a:r>
              <a:rPr lang="en-US" sz="1400" dirty="0">
                <a:solidFill>
                  <a:schemeClr val="bg1"/>
                </a:solidFill>
              </a:rPr>
              <a:t>By Minh H. Le (2020)</a:t>
            </a:r>
          </a:p>
        </p:txBody>
      </p:sp>
      <p:pic>
        <p:nvPicPr>
          <p:cNvPr id="4" name="Picture 3">
            <a:extLst>
              <a:ext uri="{FF2B5EF4-FFF2-40B4-BE49-F238E27FC236}">
                <a16:creationId xmlns:a16="http://schemas.microsoft.com/office/drawing/2014/main" id="{2510289B-7EFF-4F35-8D5B-9B2BCA6B4837}"/>
              </a:ext>
            </a:extLst>
          </p:cNvPr>
          <p:cNvPicPr>
            <a:picLocks noChangeAspect="1"/>
          </p:cNvPicPr>
          <p:nvPr/>
        </p:nvPicPr>
        <p:blipFill rotWithShape="1">
          <a:blip r:embed="rId2"/>
          <a:srcRect l="9259" r="62128"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1532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2:</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There is this stereotype that boys are better than girls at S.T.E.M. (Science, technology, engineering, and mathematics), and girls are better than boys at humanity. Is this true?</a:t>
            </a:r>
          </a:p>
        </p:txBody>
      </p:sp>
    </p:spTree>
    <p:extLst>
      <p:ext uri="{BB962C8B-B14F-4D97-AF65-F5344CB8AC3E}">
        <p14:creationId xmlns:p14="http://schemas.microsoft.com/office/powerpoint/2010/main" val="102714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Based on both data sets, the average and median mathematics final grades of male students are higher than those of female students. </a:t>
            </a:r>
          </a:p>
          <a:p>
            <a:pPr marL="342900" indent="-342900">
              <a:buFont typeface="Arial" panose="020B0604020202020204" pitchFamily="34" charset="0"/>
              <a:buChar char="•"/>
            </a:pPr>
            <a:r>
              <a:rPr lang="en-US" sz="2000" dirty="0"/>
              <a:t>In contrast, the average and median Portuguese final grades of female students are higher than those of male students.</a:t>
            </a:r>
          </a:p>
        </p:txBody>
      </p:sp>
      <p:pic>
        <p:nvPicPr>
          <p:cNvPr id="7" name="Content Placeholder 6" descr="Chart, box and whisker chart&#10;&#10;Description automatically generated">
            <a:extLst>
              <a:ext uri="{FF2B5EF4-FFF2-40B4-BE49-F238E27FC236}">
                <a16:creationId xmlns:a16="http://schemas.microsoft.com/office/drawing/2014/main" id="{B376E36E-54C1-8747-9653-BC690CE238C3}"/>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7227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3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3:</a:t>
            </a:r>
          </a:p>
        </p:txBody>
      </p:sp>
      <p:sp>
        <p:nvSpPr>
          <p:cNvPr id="56" name="Rectangle 3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4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want to take higher education have better grades than those who do not? </a:t>
            </a:r>
          </a:p>
        </p:txBody>
      </p:sp>
    </p:spTree>
    <p:extLst>
      <p:ext uri="{BB962C8B-B14F-4D97-AF65-F5344CB8AC3E}">
        <p14:creationId xmlns:p14="http://schemas.microsoft.com/office/powerpoint/2010/main" val="333894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mathematics and Portuguese of students who want higher education are higher than those of students who do not want a higher education. </a:t>
            </a:r>
          </a:p>
          <a:p>
            <a:pPr marL="342900" indent="-342900">
              <a:buFont typeface="Arial" panose="020B0604020202020204" pitchFamily="34" charset="0"/>
              <a:buChar char="•"/>
            </a:pPr>
            <a:r>
              <a:rPr lang="en-US" sz="2000" dirty="0"/>
              <a:t>This seems to be right. Students who want to go to colleges or universities will need good grades to be accepted; therefore, they will have higher grades than those who don't want to.</a:t>
            </a:r>
          </a:p>
        </p:txBody>
      </p:sp>
      <p:pic>
        <p:nvPicPr>
          <p:cNvPr id="6" name="Content Placeholder 5" descr="Chart, box and whisker chart&#10;&#10;Description automatically generated">
            <a:extLst>
              <a:ext uri="{FF2B5EF4-FFF2-40B4-BE49-F238E27FC236}">
                <a16:creationId xmlns:a16="http://schemas.microsoft.com/office/drawing/2014/main" id="{EB4D0CC7-19F0-E94D-BB21-493C67A785C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58149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4:</a:t>
            </a:r>
          </a:p>
        </p:txBody>
      </p:sp>
      <p:sp>
        <p:nvSpPr>
          <p:cNvPr id="27" name="Rectangle 2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have extra educational support have better grade than those who do not?</a:t>
            </a:r>
          </a:p>
        </p:txBody>
      </p:sp>
    </p:spTree>
    <p:extLst>
      <p:ext uri="{BB962C8B-B14F-4D97-AF65-F5344CB8AC3E}">
        <p14:creationId xmlns:p14="http://schemas.microsoft.com/office/powerpoint/2010/main" val="203675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a:t>
            </a:r>
            <a:r>
              <a:rPr lang="en-US" sz="2000" dirty="0" err="1"/>
              <a:t>maths</a:t>
            </a:r>
            <a:r>
              <a:rPr lang="en-US" sz="2000" dirty="0"/>
              <a:t> and Portuguese of students who have extra educational support are lower than those who do not have. </a:t>
            </a:r>
          </a:p>
          <a:p>
            <a:pPr marL="342900" indent="-342900">
              <a:buFont typeface="Arial" panose="020B0604020202020204" pitchFamily="34" charset="0"/>
              <a:buChar char="•"/>
            </a:pPr>
            <a:r>
              <a:rPr lang="en-US" sz="2000" dirty="0"/>
              <a:t>The reason can be because students who are struggling with the subject will need extra support than those who don't. Therefore, their grades will lower than those who are already good at the subject.</a:t>
            </a:r>
          </a:p>
        </p:txBody>
      </p:sp>
      <p:pic>
        <p:nvPicPr>
          <p:cNvPr id="7" name="Content Placeholder 6" descr="Chart, box and whisker chart&#10;&#10;Description automatically generated">
            <a:extLst>
              <a:ext uri="{FF2B5EF4-FFF2-40B4-BE49-F238E27FC236}">
                <a16:creationId xmlns:a16="http://schemas.microsoft.com/office/drawing/2014/main" id="{CB129DD2-A267-2640-A71C-60525D8DF64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1149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5:</a:t>
            </a:r>
          </a:p>
        </p:txBody>
      </p:sp>
      <p:sp>
        <p:nvSpPr>
          <p:cNvPr id="23"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Does going out with friends affect final grades?</a:t>
            </a:r>
          </a:p>
        </p:txBody>
      </p:sp>
    </p:spTree>
    <p:extLst>
      <p:ext uri="{BB962C8B-B14F-4D97-AF65-F5344CB8AC3E}">
        <p14:creationId xmlns:p14="http://schemas.microsoft.com/office/powerpoint/2010/main" val="33287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Surprisingly, people who don't go out with friends much (1) and people who are always going out with friends(5) have the lowest average and median final grades in both </a:t>
            </a:r>
            <a:r>
              <a:rPr lang="en-US" sz="2000" dirty="0" err="1"/>
              <a:t>maths</a:t>
            </a:r>
            <a:r>
              <a:rPr lang="en-US" sz="2000" dirty="0"/>
              <a:t> and Portuguese. </a:t>
            </a:r>
          </a:p>
          <a:p>
            <a:pPr marL="342900" indent="-342900">
              <a:buFont typeface="Arial" panose="020B0604020202020204" pitchFamily="34" charset="0"/>
              <a:buChar char="•"/>
            </a:pPr>
            <a:r>
              <a:rPr lang="en-US" sz="2000" dirty="0"/>
              <a:t>People who casually go out with friends (2) have the highest average and median final grades in both courses.</a:t>
            </a:r>
          </a:p>
        </p:txBody>
      </p:sp>
      <p:pic>
        <p:nvPicPr>
          <p:cNvPr id="6" name="Content Placeholder 5" descr="Chart, box and whisker chart&#10;&#10;Description automatically generated">
            <a:extLst>
              <a:ext uri="{FF2B5EF4-FFF2-40B4-BE49-F238E27FC236}">
                <a16:creationId xmlns:a16="http://schemas.microsoft.com/office/drawing/2014/main" id="{DECDD97E-0101-CC4B-9731-5BD5E0E76F4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769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6:</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study time is a good indicator of student performance. Students who spend more time studying will have better grades than those who don't. Is this true?</a:t>
            </a:r>
          </a:p>
        </p:txBody>
      </p:sp>
    </p:spTree>
    <p:extLst>
      <p:ext uri="{BB962C8B-B14F-4D97-AF65-F5344CB8AC3E}">
        <p14:creationId xmlns:p14="http://schemas.microsoft.com/office/powerpoint/2010/main" val="397100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On average, students who spend 5 to 10 hours and more than 10 hours studying have higher grades than those who spend less.</a:t>
            </a:r>
          </a:p>
        </p:txBody>
      </p:sp>
      <p:pic>
        <p:nvPicPr>
          <p:cNvPr id="11" name="Content Placeholder 10" descr="Chart, box and whisker chart&#10;&#10;Description automatically generated">
            <a:extLst>
              <a:ext uri="{FF2B5EF4-FFF2-40B4-BE49-F238E27FC236}">
                <a16:creationId xmlns:a16="http://schemas.microsoft.com/office/drawing/2014/main" id="{BA190BC0-9D73-0C40-8742-9FD260E6F82A}"/>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047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2E4-F7B5-BC40-A49B-C03D46133F56}"/>
              </a:ext>
            </a:extLst>
          </p:cNvPr>
          <p:cNvSpPr>
            <a:spLocks noGrp="1"/>
          </p:cNvSpPr>
          <p:nvPr>
            <p:ph type="title"/>
          </p:nvPr>
        </p:nvSpPr>
        <p:spPr/>
        <p:txBody>
          <a:bodyPr/>
          <a:lstStyle/>
          <a:p>
            <a:r>
              <a:rPr lang="en-US" dirty="0"/>
              <a:t>TOPIC Overview</a:t>
            </a:r>
          </a:p>
        </p:txBody>
      </p:sp>
      <p:sp>
        <p:nvSpPr>
          <p:cNvPr id="3" name="Content Placeholder 2">
            <a:extLst>
              <a:ext uri="{FF2B5EF4-FFF2-40B4-BE49-F238E27FC236}">
                <a16:creationId xmlns:a16="http://schemas.microsoft.com/office/drawing/2014/main" id="{926F8732-2826-514C-8FE5-0B5216787408}"/>
              </a:ext>
            </a:extLst>
          </p:cNvPr>
          <p:cNvSpPr>
            <a:spLocks noGrp="1"/>
          </p:cNvSpPr>
          <p:nvPr>
            <p:ph idx="1"/>
          </p:nvPr>
        </p:nvSpPr>
        <p:spPr/>
        <p:txBody>
          <a:bodyPr/>
          <a:lstStyle/>
          <a:p>
            <a:pPr marL="457200" indent="-457200">
              <a:buAutoNum type="arabicPeriod"/>
            </a:pPr>
            <a:r>
              <a:rPr lang="en-US" dirty="0"/>
              <a:t>Background</a:t>
            </a:r>
          </a:p>
          <a:p>
            <a:pPr marL="457200" indent="-457200">
              <a:buAutoNum type="arabicPeriod"/>
            </a:pPr>
            <a:r>
              <a:rPr lang="en-US" dirty="0"/>
              <a:t>Problems</a:t>
            </a:r>
          </a:p>
          <a:p>
            <a:pPr marL="457200" indent="-457200">
              <a:buAutoNum type="arabicPeriod"/>
            </a:pPr>
            <a:r>
              <a:rPr lang="en-US" dirty="0"/>
              <a:t>Description of Datasets</a:t>
            </a:r>
          </a:p>
          <a:p>
            <a:pPr marL="457200" indent="-457200">
              <a:buAutoNum type="arabicPeriod"/>
            </a:pPr>
            <a:r>
              <a:rPr lang="en-US" dirty="0"/>
              <a:t>Exploratory Analysis</a:t>
            </a:r>
          </a:p>
          <a:p>
            <a:pPr marL="457200" indent="-457200">
              <a:buAutoNum type="arabicPeriod"/>
            </a:pPr>
            <a:r>
              <a:rPr lang="en-US" dirty="0"/>
              <a:t>Machine Learning</a:t>
            </a:r>
          </a:p>
          <a:p>
            <a:pPr marL="457200" indent="-457200">
              <a:buAutoNum type="arabicPeriod"/>
            </a:pPr>
            <a:r>
              <a:rPr lang="en-US" dirty="0"/>
              <a:t>Conclusion</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08885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7:</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student health is a good indicator of student performance. Students who have good health will perform than those who don't. Is this true?</a:t>
            </a:r>
          </a:p>
        </p:txBody>
      </p:sp>
    </p:spTree>
    <p:extLst>
      <p:ext uri="{BB962C8B-B14F-4D97-AF65-F5344CB8AC3E}">
        <p14:creationId xmlns:p14="http://schemas.microsoft.com/office/powerpoint/2010/main" val="40359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3F12854A-BD64-F444-A399-5AF56D7E3015}"/>
              </a:ext>
            </a:extLst>
          </p:cNvPr>
          <p:cNvPicPr>
            <a:picLocks noGrp="1" noChangeAspect="1"/>
          </p:cNvPicPr>
          <p:nvPr>
            <p:ph idx="1"/>
          </p:nvPr>
        </p:nvPicPr>
        <p:blipFill>
          <a:blip r:embed="rId2"/>
          <a:stretch>
            <a:fillRect/>
          </a:stretch>
        </p:blipFill>
        <p:spPr>
          <a:xfrm>
            <a:off x="5648325" y="1521883"/>
            <a:ext cx="5707063" cy="3804708"/>
          </a:xfrm>
        </p:spPr>
      </p:pic>
      <p:graphicFrame>
        <p:nvGraphicFramePr>
          <p:cNvPr id="10" name="Text Placeholder 3">
            <a:extLst>
              <a:ext uri="{FF2B5EF4-FFF2-40B4-BE49-F238E27FC236}">
                <a16:creationId xmlns:a16="http://schemas.microsoft.com/office/drawing/2014/main" id="{59973B71-5E53-4D96-A07B-7E27E9D52C37}"/>
              </a:ext>
            </a:extLst>
          </p:cNvPr>
          <p:cNvGraphicFramePr/>
          <p:nvPr/>
        </p:nvGraphicFramePr>
        <p:xfrm>
          <a:off x="836612" y="1521883"/>
          <a:ext cx="3932237"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21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8:</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the student's absence and the final grade?</a:t>
            </a:r>
          </a:p>
        </p:txBody>
      </p:sp>
    </p:spTree>
    <p:extLst>
      <p:ext uri="{BB962C8B-B14F-4D97-AF65-F5344CB8AC3E}">
        <p14:creationId xmlns:p14="http://schemas.microsoft.com/office/powerpoint/2010/main" val="38347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23597" y="1521883"/>
            <a:ext cx="3932237" cy="4873625"/>
          </a:xfrm>
        </p:spPr>
        <p:txBody>
          <a:bodyPr>
            <a:normAutofit/>
          </a:bodyPr>
          <a:lstStyle/>
          <a:p>
            <a:pPr marL="342900" indent="-342900">
              <a:buFont typeface="Arial" panose="020B0604020202020204" pitchFamily="34" charset="0"/>
              <a:buChar char="•"/>
            </a:pPr>
            <a:r>
              <a:rPr lang="en-US" sz="2000" dirty="0"/>
              <a:t>Normally, people believe that student attendance (or absence) is a good indicator of student performance. </a:t>
            </a:r>
          </a:p>
          <a:p>
            <a:pPr marL="342900" indent="-342900">
              <a:buFont typeface="Arial" panose="020B0604020202020204" pitchFamily="34" charset="0"/>
              <a:buChar char="•"/>
            </a:pPr>
            <a:r>
              <a:rPr lang="en-US" sz="2000" dirty="0"/>
              <a:t>However, based on both data sets (Mathematics and Portuguese), there seems to be no correlation between students' absence and final grade.</a:t>
            </a:r>
          </a:p>
        </p:txBody>
      </p:sp>
      <p:pic>
        <p:nvPicPr>
          <p:cNvPr id="7" name="Content Placeholder 6" descr="Chart, scatter chart&#10;&#10;Description automatically generated">
            <a:extLst>
              <a:ext uri="{FF2B5EF4-FFF2-40B4-BE49-F238E27FC236}">
                <a16:creationId xmlns:a16="http://schemas.microsoft.com/office/drawing/2014/main" id="{86293B8A-376E-2C47-9655-5681AD44BDDF}"/>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290916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9:</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student’s midterm grade and final grade?</a:t>
            </a:r>
          </a:p>
        </p:txBody>
      </p:sp>
    </p:spTree>
    <p:extLst>
      <p:ext uri="{BB962C8B-B14F-4D97-AF65-F5344CB8AC3E}">
        <p14:creationId xmlns:p14="http://schemas.microsoft.com/office/powerpoint/2010/main" val="37571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There is a positive linear correlation between first-period grade and final grade.</a:t>
            </a:r>
          </a:p>
        </p:txBody>
      </p:sp>
      <p:pic>
        <p:nvPicPr>
          <p:cNvPr id="6" name="Content Placeholder 5" descr="Chart, scatter chart&#10;&#10;Description automatically generated">
            <a:extLst>
              <a:ext uri="{FF2B5EF4-FFF2-40B4-BE49-F238E27FC236}">
                <a16:creationId xmlns:a16="http://schemas.microsoft.com/office/drawing/2014/main" id="{15023AE8-86EE-084A-96E3-C78D231E97E0}"/>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5511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a:t>There is </a:t>
            </a:r>
            <a:r>
              <a:rPr lang="en-US" sz="2000" dirty="0"/>
              <a:t>a positive linear correlation between second-period grade and final grade.</a:t>
            </a:r>
          </a:p>
        </p:txBody>
      </p:sp>
      <p:pic>
        <p:nvPicPr>
          <p:cNvPr id="7" name="Content Placeholder 6" descr="Chart, scatter chart&#10;&#10;Description automatically generated">
            <a:extLst>
              <a:ext uri="{FF2B5EF4-FFF2-40B4-BE49-F238E27FC236}">
                <a16:creationId xmlns:a16="http://schemas.microsoft.com/office/drawing/2014/main" id="{1B31E937-FD4F-614A-8D1F-69D112D94FA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277401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Machine learning</a:t>
            </a:r>
            <a:br>
              <a:rPr lang="en-US">
                <a:solidFill>
                  <a:schemeClr val="bg1"/>
                </a:solidFill>
              </a:rPr>
            </a:br>
            <a:endParaRPr lang="en-US">
              <a:solidFill>
                <a:schemeClr val="bg1"/>
              </a:solidFill>
            </a:endParaRPr>
          </a:p>
        </p:txBody>
      </p:sp>
      <p:pic>
        <p:nvPicPr>
          <p:cNvPr id="25" name="Graphic 6" descr="Head with Gears">
            <a:extLst>
              <a:ext uri="{FF2B5EF4-FFF2-40B4-BE49-F238E27FC236}">
                <a16:creationId xmlns:a16="http://schemas.microsoft.com/office/drawing/2014/main" id="{62A8C825-F1AF-412F-AA03-0CFBB64AF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18592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D9657-F2E1-804F-A08B-035D26C240E0}"/>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Machine learning models</a:t>
            </a:r>
          </a:p>
        </p:txBody>
      </p:sp>
      <p:graphicFrame>
        <p:nvGraphicFramePr>
          <p:cNvPr id="49" name="Content Placeholder 2">
            <a:extLst>
              <a:ext uri="{FF2B5EF4-FFF2-40B4-BE49-F238E27FC236}">
                <a16:creationId xmlns:a16="http://schemas.microsoft.com/office/drawing/2014/main" id="{1074F832-0407-4FFB-A700-C330CB1960D9}"/>
              </a:ext>
            </a:extLst>
          </p:cNvPr>
          <p:cNvGraphicFramePr>
            <a:graphicFrameLocks noGrp="1"/>
          </p:cNvGraphicFramePr>
          <p:nvPr>
            <p:ph idx="1"/>
            <p:extLst>
              <p:ext uri="{D42A27DB-BD31-4B8C-83A1-F6EECF244321}">
                <p14:modId xmlns:p14="http://schemas.microsoft.com/office/powerpoint/2010/main" val="5759048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1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AD877-C211-C642-BAD6-1C1098DD269B}"/>
              </a:ext>
            </a:extLst>
          </p:cNvPr>
          <p:cNvSpPr>
            <a:spLocks noGrp="1"/>
          </p:cNvSpPr>
          <p:nvPr>
            <p:ph type="title"/>
          </p:nvPr>
        </p:nvSpPr>
        <p:spPr>
          <a:xfrm>
            <a:off x="1371599" y="474031"/>
            <a:ext cx="9448801" cy="1003895"/>
          </a:xfrm>
        </p:spPr>
        <p:txBody>
          <a:bodyPr anchor="b">
            <a:normAutofit/>
          </a:bodyPr>
          <a:lstStyle/>
          <a:p>
            <a:r>
              <a:rPr lang="en-US" dirty="0"/>
              <a:t>Evaluation metrics</a:t>
            </a:r>
          </a:p>
        </p:txBody>
      </p:sp>
      <p:sp>
        <p:nvSpPr>
          <p:cNvPr id="31" name="Rectangle 19">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90C089-583A-4376-9266-96E54A960196}"/>
              </a:ext>
            </a:extLst>
          </p:cNvPr>
          <p:cNvGraphicFramePr>
            <a:graphicFrameLocks noGrp="1"/>
          </p:cNvGraphicFramePr>
          <p:nvPr>
            <p:ph idx="1"/>
            <p:extLst>
              <p:ext uri="{D42A27DB-BD31-4B8C-83A1-F6EECF244321}">
                <p14:modId xmlns:p14="http://schemas.microsoft.com/office/powerpoint/2010/main" val="4282113298"/>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7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0" indent="0">
              <a:buNone/>
            </a:pPr>
            <a:r>
              <a:rPr lang="en-US" dirty="0"/>
              <a:t>Education is the passport to the future. My goal is to help educational institutions, and parents to improve the student academic performance. Based on my analysis, schools and parents will know which factors and reasons affect the student academic performance. With that knowledge, they can help the students to prepare for the future. </a:t>
            </a:r>
          </a:p>
        </p:txBody>
      </p:sp>
    </p:spTree>
    <p:extLst>
      <p:ext uri="{BB962C8B-B14F-4D97-AF65-F5344CB8AC3E}">
        <p14:creationId xmlns:p14="http://schemas.microsoft.com/office/powerpoint/2010/main" val="15233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EB754B-E59E-3149-A464-0B85C9FF58AF}"/>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Model selection</a:t>
            </a:r>
          </a:p>
        </p:txBody>
      </p:sp>
      <p:sp>
        <p:nvSpPr>
          <p:cNvPr id="3" name="Content Placeholder 2">
            <a:extLst>
              <a:ext uri="{FF2B5EF4-FFF2-40B4-BE49-F238E27FC236}">
                <a16:creationId xmlns:a16="http://schemas.microsoft.com/office/drawing/2014/main" id="{108B36C1-5D0A-0344-AEC8-7233DF85B634}"/>
              </a:ext>
            </a:extLst>
          </p:cNvPr>
          <p:cNvSpPr>
            <a:spLocks noGrp="1"/>
          </p:cNvSpPr>
          <p:nvPr>
            <p:ph idx="1"/>
          </p:nvPr>
        </p:nvSpPr>
        <p:spPr>
          <a:xfrm>
            <a:off x="1362638" y="4410635"/>
            <a:ext cx="6883791" cy="847164"/>
          </a:xfrm>
        </p:spPr>
        <p:txBody>
          <a:bodyPr vert="horz" lIns="0" tIns="0" rIns="0" bIns="0" rtlCol="0">
            <a:normAutofit/>
          </a:bodyPr>
          <a:lstStyle/>
          <a:p>
            <a:pPr marL="0" indent="0" algn="r">
              <a:lnSpc>
                <a:spcPct val="150000"/>
              </a:lnSpc>
              <a:buNone/>
            </a:pPr>
            <a:r>
              <a:rPr lang="en-US" sz="1400" b="1" cap="all" spc="600" dirty="0">
                <a:solidFill>
                  <a:schemeClr val="bg1"/>
                </a:solidFill>
              </a:rPr>
              <a:t>Choosing the top 3-4 models that has the lowest MSE value and highest R² </a:t>
            </a:r>
          </a:p>
        </p:txBody>
      </p:sp>
    </p:spTree>
    <p:extLst>
      <p:ext uri="{BB962C8B-B14F-4D97-AF65-F5344CB8AC3E}">
        <p14:creationId xmlns:p14="http://schemas.microsoft.com/office/powerpoint/2010/main" val="213002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 - R²</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have the highest means of R</a:t>
            </a:r>
            <a:r>
              <a:rPr lang="en-US" sz="1600" baseline="30000" dirty="0"/>
              <a:t>2</a:t>
            </a:r>
            <a:r>
              <a:rPr lang="en-US" sz="1600" dirty="0"/>
              <a:t> cross-validation score.</a:t>
            </a:r>
          </a:p>
          <a:p>
            <a:r>
              <a:rPr lang="en-US" sz="1600" dirty="0"/>
              <a:t>Support vector machine has the lowest mean of </a:t>
            </a:r>
            <a:r>
              <a:rPr lang="en-US" sz="1600"/>
              <a:t>R</a:t>
            </a:r>
            <a:r>
              <a:rPr lang="en-US" sz="1600" baseline="30000"/>
              <a:t>2 </a:t>
            </a:r>
            <a:r>
              <a:rPr lang="en-US" sz="1600"/>
              <a:t>cross-validation </a:t>
            </a:r>
            <a:r>
              <a:rPr lang="en-US" sz="1600" dirty="0"/>
              <a:t>score.</a:t>
            </a:r>
          </a:p>
          <a:p>
            <a:endParaRPr lang="en-US" sz="1600" baseline="30000" dirty="0"/>
          </a:p>
        </p:txBody>
      </p:sp>
      <p:pic>
        <p:nvPicPr>
          <p:cNvPr id="6" name="Content Placeholder 5" descr="Chart, bar chart&#10;&#10;Description automatically generated">
            <a:extLst>
              <a:ext uri="{FF2B5EF4-FFF2-40B4-BE49-F238E27FC236}">
                <a16:creationId xmlns:a16="http://schemas.microsoft.com/office/drawing/2014/main" id="{613246CE-A797-5F42-B0F7-FB5AE8D2AD4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20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65">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Mathematics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also have the lowest means of MSE cross-validation score.</a:t>
            </a:r>
          </a:p>
          <a:p>
            <a:r>
              <a:rPr lang="en-US" sz="1600" dirty="0"/>
              <a:t>Support vector machine has also the highest mean of MSE cross validation-score.</a:t>
            </a:r>
          </a:p>
        </p:txBody>
      </p:sp>
      <p:pic>
        <p:nvPicPr>
          <p:cNvPr id="12" name="Content Placeholder 11" descr="Chart, bar chart&#10;&#10;Description automatically generated">
            <a:extLst>
              <a:ext uri="{FF2B5EF4-FFF2-40B4-BE49-F238E27FC236}">
                <a16:creationId xmlns:a16="http://schemas.microsoft.com/office/drawing/2014/main" id="{5EA60412-E334-0644-8622-A376B7D543D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85" name="Rectangle 67">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18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R²</a:t>
            </a:r>
            <a:endParaRPr lang="en-US" sz="360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highest means of R</a:t>
            </a:r>
            <a:r>
              <a:rPr lang="en-US" sz="1600" baseline="30000" dirty="0"/>
              <a:t>2 </a:t>
            </a:r>
            <a:r>
              <a:rPr lang="en-US" sz="1600" dirty="0"/>
              <a:t>cross-validation score.</a:t>
            </a:r>
            <a:endParaRPr lang="en-US" sz="1600" baseline="30000" dirty="0"/>
          </a:p>
          <a:p>
            <a:r>
              <a:rPr lang="en-US" sz="1600" dirty="0"/>
              <a:t>Decision trees and support vector machines regression have the top lowest means of R</a:t>
            </a:r>
            <a:r>
              <a:rPr lang="en-US" sz="1600" baseline="30000" dirty="0"/>
              <a:t>2 </a:t>
            </a:r>
            <a:r>
              <a:rPr lang="en-US" sz="1600" dirty="0"/>
              <a:t>cross-validation score.</a:t>
            </a:r>
            <a:endParaRPr lang="en-US" sz="1600" baseline="30000" dirty="0"/>
          </a:p>
          <a:p>
            <a:endParaRPr lang="en-US" sz="1600" dirty="0"/>
          </a:p>
        </p:txBody>
      </p:sp>
      <p:pic>
        <p:nvPicPr>
          <p:cNvPr id="12" name="Content Placeholder 11" descr="Chart, bar chart&#10;&#10;Description automatically generated">
            <a:extLst>
              <a:ext uri="{FF2B5EF4-FFF2-40B4-BE49-F238E27FC236}">
                <a16:creationId xmlns:a16="http://schemas.microsoft.com/office/drawing/2014/main" id="{B3AA9016-2D22-D541-80E0-DFA7AD8FC057}"/>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66" name="Rectangle 6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lowest means of MSE cross-validation score.</a:t>
            </a:r>
          </a:p>
          <a:p>
            <a:r>
              <a:rPr lang="en-US" sz="1600" dirty="0"/>
              <a:t>Decision trees and support vector machines regression have the highest means of MSE cross-validation score.</a:t>
            </a:r>
          </a:p>
        </p:txBody>
      </p:sp>
      <p:pic>
        <p:nvPicPr>
          <p:cNvPr id="6" name="Content Placeholder 5" descr="Chart, bar chart&#10;&#10;Description automatically generated">
            <a:extLst>
              <a:ext uri="{FF2B5EF4-FFF2-40B4-BE49-F238E27FC236}">
                <a16:creationId xmlns:a16="http://schemas.microsoft.com/office/drawing/2014/main" id="{FA610DB7-3890-A24D-81D9-B4BF0220AF28}"/>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95" name="Rectangle 9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D00E-F077-C840-ADFE-B2613587E90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7BC7093-F4CF-3847-B93A-D218CF09D6A4}"/>
              </a:ext>
            </a:extLst>
          </p:cNvPr>
          <p:cNvSpPr>
            <a:spLocks noGrp="1"/>
          </p:cNvSpPr>
          <p:nvPr>
            <p:ph sz="half" idx="1"/>
          </p:nvPr>
        </p:nvSpPr>
        <p:spPr/>
        <p:txBody>
          <a:bodyPr/>
          <a:lstStyle/>
          <a:p>
            <a:r>
              <a:rPr lang="en-US" dirty="0"/>
              <a:t>For mathematics dataset, Random forest, gradient boosting and </a:t>
            </a:r>
            <a:r>
              <a:rPr lang="en-US" dirty="0" err="1"/>
              <a:t>XGBoost</a:t>
            </a:r>
            <a:r>
              <a:rPr lang="en-US" dirty="0"/>
              <a:t> have the best performances. </a:t>
            </a:r>
          </a:p>
        </p:txBody>
      </p:sp>
      <p:sp>
        <p:nvSpPr>
          <p:cNvPr id="4" name="Content Placeholder 3">
            <a:extLst>
              <a:ext uri="{FF2B5EF4-FFF2-40B4-BE49-F238E27FC236}">
                <a16:creationId xmlns:a16="http://schemas.microsoft.com/office/drawing/2014/main" id="{3257BC69-EB4E-7441-84BB-0D4AC61002C8}"/>
              </a:ext>
            </a:extLst>
          </p:cNvPr>
          <p:cNvSpPr>
            <a:spLocks noGrp="1"/>
          </p:cNvSpPr>
          <p:nvPr>
            <p:ph sz="half" idx="2"/>
          </p:nvPr>
        </p:nvSpPr>
        <p:spPr/>
        <p:txBody>
          <a:bodyPr/>
          <a:lstStyle/>
          <a:p>
            <a:r>
              <a:rPr lang="en-US" dirty="0"/>
              <a:t>For Portuguese dataset, Linear regression, Ridge, Lasso and random forest regression have the best performances.</a:t>
            </a:r>
          </a:p>
        </p:txBody>
      </p:sp>
    </p:spTree>
    <p:extLst>
      <p:ext uri="{BB962C8B-B14F-4D97-AF65-F5344CB8AC3E}">
        <p14:creationId xmlns:p14="http://schemas.microsoft.com/office/powerpoint/2010/main" val="2516648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31A5F-478A-3A47-891A-B80D5CDFCE23}"/>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dirty="0">
                <a:solidFill>
                  <a:schemeClr val="bg1"/>
                </a:solidFill>
              </a:rPr>
              <a:t>Hyperparameter optimization</a:t>
            </a:r>
          </a:p>
        </p:txBody>
      </p:sp>
    </p:spTree>
    <p:extLst>
      <p:ext uri="{BB962C8B-B14F-4D97-AF65-F5344CB8AC3E}">
        <p14:creationId xmlns:p14="http://schemas.microsoft.com/office/powerpoint/2010/main" val="17956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dirty="0"/>
              <a:t>Mathematics dataset</a:t>
            </a:r>
          </a:p>
        </p:txBody>
      </p:sp>
      <p:pic>
        <p:nvPicPr>
          <p:cNvPr id="4" name="Content Placeholder 3" descr="Chart, bar chart&#10;&#10;Description automatically generated">
            <a:extLst>
              <a:ext uri="{FF2B5EF4-FFF2-40B4-BE49-F238E27FC236}">
                <a16:creationId xmlns:a16="http://schemas.microsoft.com/office/drawing/2014/main" id="{EC8DF82C-7B30-E04A-AFCC-25E01B6DA465}"/>
              </a:ext>
            </a:extLst>
          </p:cNvPr>
          <p:cNvPicPr>
            <a:picLocks noChangeAspect="1"/>
          </p:cNvPicPr>
          <p:nvPr/>
        </p:nvPicPr>
        <p:blipFill>
          <a:blip r:embed="rId2"/>
          <a:stretch>
            <a:fillRect/>
          </a:stretch>
        </p:blipFill>
        <p:spPr>
          <a:xfrm>
            <a:off x="1371601" y="1800752"/>
            <a:ext cx="2953459" cy="3691823"/>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A77AD2F8-9321-354D-BF28-716DB878E037}"/>
              </a:ext>
            </a:extLst>
          </p:cNvPr>
          <p:cNvPicPr>
            <a:picLocks noGrp="1" noChangeAspect="1"/>
          </p:cNvPicPr>
          <p:nvPr>
            <p:ph sz="half" idx="2"/>
          </p:nvPr>
        </p:nvPicPr>
        <p:blipFill>
          <a:blip r:embed="rId3"/>
          <a:stretch>
            <a:fillRect/>
          </a:stretch>
        </p:blipFill>
        <p:spPr>
          <a:xfrm>
            <a:off x="4693023" y="1800752"/>
            <a:ext cx="2953461" cy="3691826"/>
          </a:xfrm>
          <a:prstGeom prst="rect">
            <a:avLst/>
          </a:prstGeom>
        </p:spPr>
      </p:pic>
      <p:sp>
        <p:nvSpPr>
          <p:cNvPr id="131" name="Content Placeholder 130">
            <a:extLst>
              <a:ext uri="{FF2B5EF4-FFF2-40B4-BE49-F238E27FC236}">
                <a16:creationId xmlns:a16="http://schemas.microsoft.com/office/drawing/2014/main" id="{9296A447-1DDA-48A9-AE55-9E5E6935A828}"/>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err="1">
                <a:solidFill>
                  <a:srgbClr val="FF0000"/>
                </a:solidFill>
              </a:rPr>
              <a:t>XGBoost</a:t>
            </a:r>
            <a:r>
              <a:rPr lang="en-US" sz="1400" dirty="0">
                <a:solidFill>
                  <a:srgbClr val="FF0000"/>
                </a:solidFill>
              </a:rPr>
              <a:t> regression model </a:t>
            </a:r>
            <a:r>
              <a:rPr lang="en-US" sz="1400" dirty="0"/>
              <a:t>performs the best.</a:t>
            </a:r>
          </a:p>
          <a:p>
            <a:r>
              <a:rPr lang="en-US" sz="1400" dirty="0"/>
              <a:t>It has the highest mean of R</a:t>
            </a:r>
            <a:r>
              <a:rPr lang="en-US" sz="1400" baseline="30000" dirty="0"/>
              <a:t>2</a:t>
            </a:r>
            <a:r>
              <a:rPr lang="en-US" sz="1400" dirty="0"/>
              <a:t> cross validation score and lowest mean of MSE cross validation score.</a:t>
            </a:r>
          </a:p>
          <a:p>
            <a:r>
              <a:rPr lang="en-US" sz="1400" dirty="0"/>
              <a:t>It has the most improvement after hyperparameter tuning</a:t>
            </a:r>
          </a:p>
          <a:p>
            <a:endParaRPr lang="en-US" sz="1400" dirty="0"/>
          </a:p>
        </p:txBody>
      </p:sp>
      <p:sp>
        <p:nvSpPr>
          <p:cNvPr id="140" name="Rectangle 139">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8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a:t>Portuguese dataset</a:t>
            </a:r>
          </a:p>
        </p:txBody>
      </p:sp>
      <p:pic>
        <p:nvPicPr>
          <p:cNvPr id="9" name="Content Placeholder 8" descr="Chart, bar chart&#10;&#10;Description automatically generated">
            <a:extLst>
              <a:ext uri="{FF2B5EF4-FFF2-40B4-BE49-F238E27FC236}">
                <a16:creationId xmlns:a16="http://schemas.microsoft.com/office/drawing/2014/main" id="{CBDB4CBA-B902-4846-9C3E-1389B3E263B5}"/>
              </a:ext>
            </a:extLst>
          </p:cNvPr>
          <p:cNvPicPr>
            <a:picLocks noChangeAspect="1"/>
          </p:cNvPicPr>
          <p:nvPr/>
        </p:nvPicPr>
        <p:blipFill>
          <a:blip r:embed="rId2"/>
          <a:stretch>
            <a:fillRect/>
          </a:stretch>
        </p:blipFill>
        <p:spPr>
          <a:xfrm>
            <a:off x="1371601" y="1800752"/>
            <a:ext cx="2953459" cy="2953459"/>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C3A8D0C6-43B1-DB4A-A297-4ECBA95A8352}"/>
              </a:ext>
            </a:extLst>
          </p:cNvPr>
          <p:cNvPicPr>
            <a:picLocks noGrp="1" noChangeAspect="1"/>
          </p:cNvPicPr>
          <p:nvPr>
            <p:ph sz="half" idx="2"/>
          </p:nvPr>
        </p:nvPicPr>
        <p:blipFill>
          <a:blip r:embed="rId3"/>
          <a:stretch>
            <a:fillRect/>
          </a:stretch>
        </p:blipFill>
        <p:spPr>
          <a:xfrm>
            <a:off x="4693023" y="1800752"/>
            <a:ext cx="2953461" cy="2953461"/>
          </a:xfrm>
          <a:prstGeom prst="rect">
            <a:avLst/>
          </a:prstGeom>
        </p:spPr>
      </p:pic>
      <p:sp>
        <p:nvSpPr>
          <p:cNvPr id="147" name="Content Placeholder 146">
            <a:extLst>
              <a:ext uri="{FF2B5EF4-FFF2-40B4-BE49-F238E27FC236}">
                <a16:creationId xmlns:a16="http://schemas.microsoft.com/office/drawing/2014/main" id="{138E9DAB-9E70-4886-BB7F-28C0651AF5C5}"/>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a:solidFill>
                  <a:srgbClr val="FF0000"/>
                </a:solidFill>
              </a:rPr>
              <a:t>Lasso regression model </a:t>
            </a:r>
            <a:r>
              <a:rPr lang="en-US" sz="1400" dirty="0"/>
              <a:t>performs the best.</a:t>
            </a:r>
          </a:p>
          <a:p>
            <a:r>
              <a:rPr lang="en-US" sz="1400" dirty="0"/>
              <a:t>It has the highest mean of R</a:t>
            </a:r>
            <a:r>
              <a:rPr lang="en-US" sz="1400" baseline="30000" dirty="0"/>
              <a:t>2</a:t>
            </a:r>
            <a:r>
              <a:rPr lang="en-US" sz="1400" dirty="0"/>
              <a:t> cross validation score and lowest mean of MSE cross validation score.</a:t>
            </a:r>
          </a:p>
        </p:txBody>
      </p:sp>
      <p:sp>
        <p:nvSpPr>
          <p:cNvPr id="92" name="Rectangle 91">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54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B261F7-D637-B345-A0DC-602E0B12A971}"/>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a:solidFill>
                  <a:schemeClr val="bg1"/>
                </a:solidFill>
              </a:rPr>
              <a:t>Important features</a:t>
            </a:r>
          </a:p>
        </p:txBody>
      </p:sp>
    </p:spTree>
    <p:extLst>
      <p:ext uri="{BB962C8B-B14F-4D97-AF65-F5344CB8AC3E}">
        <p14:creationId xmlns:p14="http://schemas.microsoft.com/office/powerpoint/2010/main" val="41409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457200" indent="-457200">
              <a:buAutoNum type="arabicPeriod"/>
            </a:pPr>
            <a:r>
              <a:rPr lang="en-US" dirty="0"/>
              <a:t>Find out which features (attributes), including student grades, demographic, social and school related features, have effect on high school student performance.</a:t>
            </a:r>
          </a:p>
          <a:p>
            <a:pPr marL="457200" indent="-457200">
              <a:buAutoNum type="arabicPeriod"/>
            </a:pPr>
            <a:r>
              <a:rPr lang="en-US" dirty="0"/>
              <a:t>Predicting the student performance. </a:t>
            </a:r>
          </a:p>
        </p:txBody>
      </p:sp>
    </p:spTree>
    <p:extLst>
      <p:ext uri="{BB962C8B-B14F-4D97-AF65-F5344CB8AC3E}">
        <p14:creationId xmlns:p14="http://schemas.microsoft.com/office/powerpoint/2010/main" val="3669431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a:t>
            </a:r>
            <a:endParaRPr lang="en-US" sz="3600" dirty="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For </a:t>
            </a:r>
            <a:r>
              <a:rPr lang="en-US" sz="2400" baseline="30000" dirty="0" err="1"/>
              <a:t>XGBoost</a:t>
            </a:r>
            <a:r>
              <a:rPr lang="en-US" sz="2400" baseline="30000" dirty="0"/>
              <a:t> model, gain is used to determine the importance of feature. </a:t>
            </a:r>
          </a:p>
          <a:p>
            <a:r>
              <a:rPr lang="en-US" sz="2400" baseline="30000" dirty="0"/>
              <a:t>Gain implies the relative contribution of the corresponding feature to the model calculated by taking each feature’s contribution for each tree in the model. A higher value of this metric when compared to another feature implies it is more important for generating a prediction. </a:t>
            </a:r>
          </a:p>
          <a:p>
            <a:r>
              <a:rPr lang="en-US" sz="2400" baseline="30000" dirty="0"/>
              <a:t>Second term grade (G2) is the most important feature, following by absences, study time. </a:t>
            </a:r>
          </a:p>
        </p:txBody>
      </p:sp>
      <p:pic>
        <p:nvPicPr>
          <p:cNvPr id="6" name="Content Placeholder 5" descr="Chart&#10;&#10;Description automatically generated">
            <a:extLst>
              <a:ext uri="{FF2B5EF4-FFF2-40B4-BE49-F238E27FC236}">
                <a16:creationId xmlns:a16="http://schemas.microsoft.com/office/drawing/2014/main" id="{E8FC870D-E438-8240-9647-832FEFF6F628}"/>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47" name="Rectangle 3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75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Most of the features do not have correlation with the final grade. </a:t>
            </a:r>
          </a:p>
          <a:p>
            <a:r>
              <a:rPr lang="en-US" sz="2400" baseline="30000" dirty="0"/>
              <a:t>Second term grade has the highest coefficient  (0.85399). In other words, if the second term grade increase by 1 point, the average final grade will increase 0.85399 point.</a:t>
            </a:r>
          </a:p>
          <a:p>
            <a:r>
              <a:rPr lang="en-US" sz="2400" baseline="30000" dirty="0"/>
              <a:t>Second term grade (G2) is the most important feature.</a:t>
            </a:r>
          </a:p>
          <a:p>
            <a:endParaRPr lang="en-US" sz="1600" baseline="30000" dirty="0"/>
          </a:p>
        </p:txBody>
      </p:sp>
      <p:pic>
        <p:nvPicPr>
          <p:cNvPr id="7" name="Content Placeholder 6" descr="Table&#10;&#10;Description automatically generated">
            <a:extLst>
              <a:ext uri="{FF2B5EF4-FFF2-40B4-BE49-F238E27FC236}">
                <a16:creationId xmlns:a16="http://schemas.microsoft.com/office/drawing/2014/main" id="{76CFA739-40EE-8A40-A8A1-192B452203C0}"/>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53" name="Rectangle 5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14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3AD47-7136-6048-8890-813DEA5183D5}"/>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dirty="0">
                <a:solidFill>
                  <a:schemeClr val="bg1"/>
                </a:solidFill>
              </a:rPr>
              <a:t>Performance on Test data</a:t>
            </a:r>
          </a:p>
        </p:txBody>
      </p:sp>
    </p:spTree>
    <p:extLst>
      <p:ext uri="{BB962C8B-B14F-4D97-AF65-F5344CB8AC3E}">
        <p14:creationId xmlns:p14="http://schemas.microsoft.com/office/powerpoint/2010/main" val="175897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03FF-8A51-3A4B-AA9E-A6C48915AE88}"/>
              </a:ext>
            </a:extLst>
          </p:cNvPr>
          <p:cNvSpPr>
            <a:spLocks noGrp="1"/>
          </p:cNvSpPr>
          <p:nvPr>
            <p:ph type="title"/>
          </p:nvPr>
        </p:nvSpPr>
        <p:spPr/>
        <p:txBody>
          <a:bodyPr/>
          <a:lstStyle/>
          <a:p>
            <a:r>
              <a:rPr lang="en-US" dirty="0"/>
              <a:t>Performance on test data</a:t>
            </a:r>
          </a:p>
        </p:txBody>
      </p:sp>
      <p:sp>
        <p:nvSpPr>
          <p:cNvPr id="3" name="Content Placeholder 2">
            <a:extLst>
              <a:ext uri="{FF2B5EF4-FFF2-40B4-BE49-F238E27FC236}">
                <a16:creationId xmlns:a16="http://schemas.microsoft.com/office/drawing/2014/main" id="{F718A3A9-D011-4941-971B-2C413EBE1891}"/>
              </a:ext>
            </a:extLst>
          </p:cNvPr>
          <p:cNvSpPr>
            <a:spLocks noGrp="1"/>
          </p:cNvSpPr>
          <p:nvPr>
            <p:ph sz="half" idx="1"/>
          </p:nvPr>
        </p:nvSpPr>
        <p:spPr/>
        <p:txBody>
          <a:bodyPr/>
          <a:lstStyle/>
          <a:p>
            <a:r>
              <a:rPr lang="en-US" dirty="0"/>
              <a:t>For the mathematics dataset, using </a:t>
            </a:r>
            <a:r>
              <a:rPr lang="en-US" dirty="0" err="1">
                <a:solidFill>
                  <a:srgbClr val="FF0000"/>
                </a:solidFill>
              </a:rPr>
              <a:t>XGBoost</a:t>
            </a:r>
            <a:r>
              <a:rPr lang="en-US" dirty="0">
                <a:solidFill>
                  <a:srgbClr val="FF0000"/>
                </a:solidFill>
              </a:rPr>
              <a:t> model</a:t>
            </a:r>
            <a:r>
              <a:rPr lang="en-US" dirty="0"/>
              <a:t>:</a:t>
            </a:r>
          </a:p>
          <a:p>
            <a:pPr lvl="1"/>
            <a:r>
              <a:rPr lang="en-US" dirty="0"/>
              <a:t>R2 score is 0.8885</a:t>
            </a:r>
          </a:p>
          <a:p>
            <a:pPr lvl="1"/>
            <a:r>
              <a:rPr lang="en-US" dirty="0"/>
              <a:t>MSE is 2.2619</a:t>
            </a:r>
          </a:p>
        </p:txBody>
      </p:sp>
      <p:sp>
        <p:nvSpPr>
          <p:cNvPr id="4" name="Content Placeholder 3">
            <a:extLst>
              <a:ext uri="{FF2B5EF4-FFF2-40B4-BE49-F238E27FC236}">
                <a16:creationId xmlns:a16="http://schemas.microsoft.com/office/drawing/2014/main" id="{437FD977-2111-EB43-9933-ECC7AE4DCDA2}"/>
              </a:ext>
            </a:extLst>
          </p:cNvPr>
          <p:cNvSpPr>
            <a:spLocks noGrp="1"/>
          </p:cNvSpPr>
          <p:nvPr>
            <p:ph sz="half" idx="2"/>
          </p:nvPr>
        </p:nvSpPr>
        <p:spPr/>
        <p:txBody>
          <a:bodyPr/>
          <a:lstStyle/>
          <a:p>
            <a:r>
              <a:rPr lang="en-US" dirty="0"/>
              <a:t>For the </a:t>
            </a:r>
            <a:r>
              <a:rPr lang="en-US" dirty="0" err="1"/>
              <a:t>Portugueses</a:t>
            </a:r>
            <a:r>
              <a:rPr lang="en-US" dirty="0"/>
              <a:t> dataset, using </a:t>
            </a:r>
            <a:r>
              <a:rPr lang="en-US" dirty="0">
                <a:solidFill>
                  <a:srgbClr val="FF0000"/>
                </a:solidFill>
              </a:rPr>
              <a:t>Lasso regression model</a:t>
            </a:r>
            <a:r>
              <a:rPr lang="en-US" dirty="0"/>
              <a:t>:</a:t>
            </a:r>
          </a:p>
          <a:p>
            <a:pPr lvl="1"/>
            <a:r>
              <a:rPr lang="en-US" dirty="0"/>
              <a:t>R2 score is 0.8677</a:t>
            </a:r>
          </a:p>
          <a:p>
            <a:pPr lvl="1"/>
            <a:r>
              <a:rPr lang="en-US" dirty="0"/>
              <a:t>MSE is 1.6405</a:t>
            </a:r>
          </a:p>
        </p:txBody>
      </p:sp>
    </p:spTree>
    <p:extLst>
      <p:ext uri="{BB962C8B-B14F-4D97-AF65-F5344CB8AC3E}">
        <p14:creationId xmlns:p14="http://schemas.microsoft.com/office/powerpoint/2010/main" val="401453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C952FA-2E38-FD43-9D85-EA91550C0650}"/>
              </a:ext>
            </a:extLst>
          </p:cNvPr>
          <p:cNvSpPr>
            <a:spLocks noGrp="1"/>
          </p:cNvSpPr>
          <p:nvPr>
            <p:ph type="ctrTitle"/>
          </p:nvPr>
        </p:nvSpPr>
        <p:spPr>
          <a:xfrm>
            <a:off x="1362638" y="1122362"/>
            <a:ext cx="6951109" cy="2842863"/>
          </a:xfrm>
        </p:spPr>
        <p:txBody>
          <a:bodyPr>
            <a:normAutofit/>
          </a:bodyPr>
          <a:lstStyle/>
          <a:p>
            <a:pPr algn="r"/>
            <a:r>
              <a:rPr lang="en-US" sz="4400">
                <a:solidFill>
                  <a:schemeClr val="bg1"/>
                </a:solidFill>
              </a:rPr>
              <a:t>Conclusion</a:t>
            </a:r>
          </a:p>
        </p:txBody>
      </p:sp>
    </p:spTree>
    <p:extLst>
      <p:ext uri="{BB962C8B-B14F-4D97-AF65-F5344CB8AC3E}">
        <p14:creationId xmlns:p14="http://schemas.microsoft.com/office/powerpoint/2010/main" val="4119856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2">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97B6932-AF65-8B4A-BE7B-8AB1889534ED}"/>
              </a:ext>
            </a:extLst>
          </p:cNvPr>
          <p:cNvSpPr>
            <a:spLocks noGrp="1"/>
          </p:cNvSpPr>
          <p:nvPr>
            <p:ph idx="1"/>
          </p:nvPr>
        </p:nvSpPr>
        <p:spPr>
          <a:xfrm>
            <a:off x="4777409" y="1028702"/>
            <a:ext cx="6273972" cy="4843462"/>
          </a:xfrm>
        </p:spPr>
        <p:txBody>
          <a:bodyPr>
            <a:normAutofit/>
          </a:bodyPr>
          <a:lstStyle/>
          <a:p>
            <a:r>
              <a:rPr lang="en-US" sz="1800" dirty="0" err="1"/>
              <a:t>XBBoost</a:t>
            </a:r>
            <a:r>
              <a:rPr lang="en-US" sz="1800" dirty="0"/>
              <a:t> is the best model for mathematics dataset</a:t>
            </a:r>
          </a:p>
          <a:p>
            <a:r>
              <a:rPr lang="en-US" sz="1800" dirty="0"/>
              <a:t>Lasso regression is the best model for Portuguese dataset.</a:t>
            </a:r>
          </a:p>
          <a:p>
            <a:r>
              <a:rPr lang="en-US" sz="1800" dirty="0"/>
              <a:t>For both datasets, second term grade (G2) is the most important feature.</a:t>
            </a:r>
          </a:p>
        </p:txBody>
      </p:sp>
    </p:spTree>
    <p:extLst>
      <p:ext uri="{BB962C8B-B14F-4D97-AF65-F5344CB8AC3E}">
        <p14:creationId xmlns:p14="http://schemas.microsoft.com/office/powerpoint/2010/main" val="1341628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13ED-132E-8F4C-AEAF-9CDFE3F7CEFC}"/>
              </a:ext>
            </a:extLst>
          </p:cNvPr>
          <p:cNvSpPr>
            <a:spLocks noGrp="1"/>
          </p:cNvSpPr>
          <p:nvPr>
            <p:ph type="title"/>
          </p:nvPr>
        </p:nvSpPr>
        <p:spPr/>
        <p:txBody>
          <a:bodyPr/>
          <a:lstStyle/>
          <a:p>
            <a:endParaRPr lang="en-US"/>
          </a:p>
        </p:txBody>
      </p:sp>
      <p:graphicFrame>
        <p:nvGraphicFramePr>
          <p:cNvPr id="8" name="Content Placeholder 2">
            <a:extLst>
              <a:ext uri="{FF2B5EF4-FFF2-40B4-BE49-F238E27FC236}">
                <a16:creationId xmlns:a16="http://schemas.microsoft.com/office/drawing/2014/main" id="{CD9E4C37-6E00-4DDD-B97E-CC880FEDFD0D}"/>
              </a:ext>
            </a:extLst>
          </p:cNvPr>
          <p:cNvGraphicFramePr>
            <a:graphicFrameLocks noGrp="1"/>
          </p:cNvGraphicFramePr>
          <p:nvPr>
            <p:ph sz="half" idx="1"/>
            <p:extLst>
              <p:ext uri="{D42A27DB-BD31-4B8C-83A1-F6EECF244321}">
                <p14:modId xmlns:p14="http://schemas.microsoft.com/office/powerpoint/2010/main" val="3702019188"/>
              </p:ext>
            </p:extLst>
          </p:nvPr>
        </p:nvGraphicFramePr>
        <p:xfrm>
          <a:off x="1044054" y="1996141"/>
          <a:ext cx="4975746" cy="4180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C3FC10CE-C07D-0C46-83A3-609019B447E8}"/>
              </a:ext>
            </a:extLst>
          </p:cNvPr>
          <p:cNvSpPr>
            <a:spLocks noGrp="1"/>
          </p:cNvSpPr>
          <p:nvPr>
            <p:ph sz="half" idx="2"/>
          </p:nvPr>
        </p:nvSpPr>
        <p:spPr/>
        <p:txBody>
          <a:bodyPr/>
          <a:lstStyle/>
          <a:p>
            <a:pPr marL="0" indent="0">
              <a:buNone/>
            </a:pPr>
            <a:r>
              <a:rPr lang="en-US" dirty="0"/>
              <a:t>Through this project, one thing we can learn from is that instead of having one final test that determines student performance, having multiple mid-term is also a good predictor of student performance. Having multiple small exams throughout the year helps students to decrease stress and anxiety..</a:t>
            </a:r>
          </a:p>
          <a:p>
            <a:endParaRPr lang="en-US" dirty="0"/>
          </a:p>
        </p:txBody>
      </p:sp>
    </p:spTree>
    <p:extLst>
      <p:ext uri="{BB962C8B-B14F-4D97-AF65-F5344CB8AC3E}">
        <p14:creationId xmlns:p14="http://schemas.microsoft.com/office/powerpoint/2010/main" val="314848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E0C-92DE-924D-8611-6B54D3E22C70}"/>
              </a:ext>
            </a:extLst>
          </p:cNvPr>
          <p:cNvSpPr>
            <a:spLocks noGrp="1"/>
          </p:cNvSpPr>
          <p:nvPr>
            <p:ph type="title"/>
          </p:nvPr>
        </p:nvSpPr>
        <p:spPr/>
        <p:txBody>
          <a:bodyPr/>
          <a:lstStyle/>
          <a:p>
            <a:r>
              <a:rPr lang="en-US" dirty="0"/>
              <a:t>Description of Datasets</a:t>
            </a:r>
          </a:p>
        </p:txBody>
      </p:sp>
      <p:sp>
        <p:nvSpPr>
          <p:cNvPr id="3" name="Content Placeholder 2">
            <a:extLst>
              <a:ext uri="{FF2B5EF4-FFF2-40B4-BE49-F238E27FC236}">
                <a16:creationId xmlns:a16="http://schemas.microsoft.com/office/drawing/2014/main" id="{36E75268-BA00-9445-8B9D-FEC62018C263}"/>
              </a:ext>
            </a:extLst>
          </p:cNvPr>
          <p:cNvSpPr>
            <a:spLocks noGrp="1"/>
          </p:cNvSpPr>
          <p:nvPr>
            <p:ph sz="half" idx="1"/>
          </p:nvPr>
        </p:nvSpPr>
        <p:spPr/>
        <p:txBody>
          <a:bodyPr/>
          <a:lstStyle/>
          <a:p>
            <a:r>
              <a:rPr lang="en-US" dirty="0"/>
              <a:t>Two datasets:</a:t>
            </a:r>
          </a:p>
          <a:p>
            <a:pPr lvl="1"/>
            <a:r>
              <a:rPr lang="en-US" dirty="0"/>
              <a:t>Mathematics (Excel file) - 395 observations (students)</a:t>
            </a:r>
          </a:p>
          <a:p>
            <a:pPr lvl="1"/>
            <a:r>
              <a:rPr lang="en-US" dirty="0"/>
              <a:t>Portuguese (Excel file) - 649 observations (students)</a:t>
            </a:r>
          </a:p>
          <a:p>
            <a:r>
              <a:rPr lang="en-US" dirty="0"/>
              <a:t>Total 32 features in both datasets.</a:t>
            </a:r>
          </a:p>
        </p:txBody>
      </p:sp>
      <p:sp>
        <p:nvSpPr>
          <p:cNvPr id="4" name="Content Placeholder 3">
            <a:extLst>
              <a:ext uri="{FF2B5EF4-FFF2-40B4-BE49-F238E27FC236}">
                <a16:creationId xmlns:a16="http://schemas.microsoft.com/office/drawing/2014/main" id="{D5A35E2F-AD96-7241-A40F-A0B60A46F5A6}"/>
              </a:ext>
            </a:extLst>
          </p:cNvPr>
          <p:cNvSpPr>
            <a:spLocks noGrp="1"/>
          </p:cNvSpPr>
          <p:nvPr>
            <p:ph sz="half" idx="2"/>
          </p:nvPr>
        </p:nvSpPr>
        <p:spPr/>
        <p:txBody>
          <a:bodyPr/>
          <a:lstStyle/>
          <a:p>
            <a:r>
              <a:rPr lang="en-US" dirty="0"/>
              <a:t>Most of the features are categorical (nominal and ordinal) data.</a:t>
            </a:r>
          </a:p>
          <a:p>
            <a:r>
              <a:rPr lang="en-US" dirty="0"/>
              <a:t>Numerical features: </a:t>
            </a:r>
          </a:p>
          <a:p>
            <a:pPr lvl="1"/>
            <a:r>
              <a:rPr lang="en-US" dirty="0"/>
              <a:t>Absences (number of school absences), </a:t>
            </a:r>
          </a:p>
          <a:p>
            <a:pPr lvl="1"/>
            <a:r>
              <a:rPr lang="en-US" dirty="0"/>
              <a:t>G1 (first period grade)</a:t>
            </a:r>
          </a:p>
          <a:p>
            <a:pPr lvl="1"/>
            <a:r>
              <a:rPr lang="en-US" dirty="0"/>
              <a:t>G2 (second period grade)</a:t>
            </a:r>
          </a:p>
          <a:p>
            <a:pPr lvl="1"/>
            <a:r>
              <a:rPr lang="en-US" dirty="0"/>
              <a:t>G3 (final grade, also the output target)</a:t>
            </a:r>
          </a:p>
        </p:txBody>
      </p:sp>
    </p:spTree>
    <p:extLst>
      <p:ext uri="{BB962C8B-B14F-4D97-AF65-F5344CB8AC3E}">
        <p14:creationId xmlns:p14="http://schemas.microsoft.com/office/powerpoint/2010/main" val="92087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756A-6C39-7A46-86C7-64F71920674A}"/>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2500">
                <a:solidFill>
                  <a:schemeClr val="bg1"/>
                </a:solidFill>
              </a:rPr>
              <a:t>Description of Datasets</a:t>
            </a:r>
            <a:br>
              <a:rPr lang="en-US" sz="2500">
                <a:solidFill>
                  <a:schemeClr val="bg1"/>
                </a:solidFill>
              </a:rPr>
            </a:br>
            <a:r>
              <a:rPr lang="en-US" sz="2500">
                <a:solidFill>
                  <a:schemeClr val="bg1"/>
                </a:solidFill>
              </a:rPr>
              <a:t>(Data Wrangling)</a:t>
            </a:r>
          </a:p>
        </p:txBody>
      </p:sp>
      <p:graphicFrame>
        <p:nvGraphicFramePr>
          <p:cNvPr id="5" name="Content Placeholder 2">
            <a:extLst>
              <a:ext uri="{FF2B5EF4-FFF2-40B4-BE49-F238E27FC236}">
                <a16:creationId xmlns:a16="http://schemas.microsoft.com/office/drawing/2014/main" id="{CB83ABBB-2372-4F8B-A410-18F5FAD3D273}"/>
              </a:ext>
            </a:extLst>
          </p:cNvPr>
          <p:cNvGraphicFramePr>
            <a:graphicFrameLocks noGrp="1"/>
          </p:cNvGraphicFramePr>
          <p:nvPr>
            <p:ph sz="half" idx="1"/>
            <p:extLst>
              <p:ext uri="{D42A27DB-BD31-4B8C-83A1-F6EECF244321}">
                <p14:modId xmlns:p14="http://schemas.microsoft.com/office/powerpoint/2010/main" val="192138383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5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1523993" y="2692400"/>
            <a:ext cx="9144000" cy="3360092"/>
          </a:xfrm>
        </p:spPr>
        <p:txBody>
          <a:bodyPr anchor="ctr">
            <a:normAutofit/>
          </a:bodyPr>
          <a:lstStyle/>
          <a:p>
            <a:r>
              <a:rPr lang="en-US" sz="4400">
                <a:solidFill>
                  <a:schemeClr val="bg1"/>
                </a:solidFill>
              </a:rPr>
              <a:t>Exploratory Analysis</a:t>
            </a:r>
            <a:br>
              <a:rPr lang="en-US" sz="4400">
                <a:solidFill>
                  <a:schemeClr val="bg1"/>
                </a:solidFill>
              </a:rPr>
            </a:br>
            <a:endParaRPr lang="en-US" sz="4400">
              <a:solidFill>
                <a:schemeClr val="bg1"/>
              </a:solidFill>
            </a:endParaRPr>
          </a:p>
        </p:txBody>
      </p:sp>
    </p:spTree>
    <p:extLst>
      <p:ext uri="{BB962C8B-B14F-4D97-AF65-F5344CB8AC3E}">
        <p14:creationId xmlns:p14="http://schemas.microsoft.com/office/powerpoint/2010/main" val="33865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1380236" y="286601"/>
            <a:ext cx="5929422" cy="1852976"/>
          </a:xfrm>
        </p:spPr>
        <p:txBody>
          <a:bodyPr vert="horz" lIns="0" tIns="0" rIns="0" bIns="0" rtlCol="0">
            <a:normAutofit/>
          </a:bodyPr>
          <a:lstStyle/>
          <a:p>
            <a:r>
              <a:rPr lang="en-US" sz="4000" spc="750"/>
              <a:t>Question 1:</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1380237" y="2621381"/>
            <a:ext cx="5929422" cy="3322219"/>
          </a:xfrm>
        </p:spPr>
        <p:txBody>
          <a:bodyPr vert="horz" lIns="0" tIns="0" rIns="0" bIns="0" rtlCol="0">
            <a:normAutofit/>
          </a:bodyPr>
          <a:lstStyle/>
          <a:p>
            <a:pPr marL="0" indent="0">
              <a:buNone/>
            </a:pPr>
            <a:r>
              <a:rPr lang="en-US" sz="1800" b="1" cap="all" spc="600"/>
              <a:t>What is the main reason why students choose their current school?</a:t>
            </a:r>
          </a:p>
        </p:txBody>
      </p:sp>
      <p:sp>
        <p:nvSpPr>
          <p:cNvPr id="28" name="Rectangle 2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AC1070-B201-4129-A2ED-D0F80B0000F0}"/>
              </a:ext>
            </a:extLst>
          </p:cNvPr>
          <p:cNvPicPr>
            <a:picLocks noChangeAspect="1"/>
          </p:cNvPicPr>
          <p:nvPr/>
        </p:nvPicPr>
        <p:blipFill rotWithShape="1">
          <a:blip r:embed="rId2"/>
          <a:srcRect l="27218" r="25146" b="-2"/>
          <a:stretch/>
        </p:blipFill>
        <p:spPr>
          <a:xfrm>
            <a:off x="8115300" y="-12515"/>
            <a:ext cx="4076700" cy="6418631"/>
          </a:xfrm>
          <a:prstGeom prst="rect">
            <a:avLst/>
          </a:prstGeom>
        </p:spPr>
      </p:pic>
    </p:spTree>
    <p:extLst>
      <p:ext uri="{BB962C8B-B14F-4D97-AF65-F5344CB8AC3E}">
        <p14:creationId xmlns:p14="http://schemas.microsoft.com/office/powerpoint/2010/main" val="103862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1019496" y="1521883"/>
            <a:ext cx="3932237" cy="4873625"/>
          </a:xfrm>
        </p:spPr>
        <p:txBody>
          <a:bodyPr>
            <a:normAutofit/>
          </a:bodyPr>
          <a:lstStyle/>
          <a:p>
            <a:r>
              <a:rPr lang="en-US" sz="2000" dirty="0"/>
              <a:t>Most of the students choose their school is because of the course preference that the school offers.</a:t>
            </a:r>
          </a:p>
        </p:txBody>
      </p:sp>
      <p:pic>
        <p:nvPicPr>
          <p:cNvPr id="10" name="Content Placeholder 9" descr="Chart, bar chart&#10;&#10;Description automatically generated">
            <a:extLst>
              <a:ext uri="{FF2B5EF4-FFF2-40B4-BE49-F238E27FC236}">
                <a16:creationId xmlns:a16="http://schemas.microsoft.com/office/drawing/2014/main" id="{CEFB06C4-D86B-784E-93CD-6931440FFE91}"/>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7652801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1509</Words>
  <Application>Microsoft Macintosh PowerPoint</Application>
  <PresentationFormat>Widescreen</PresentationFormat>
  <Paragraphs>129</Paragraphs>
  <Slides>46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Gill Sans Nova</vt:lpstr>
      <vt:lpstr>GradientRiseVTI</vt:lpstr>
      <vt:lpstr>Predicting student performance: an application of Machine learning</vt:lpstr>
      <vt:lpstr>TOPIC Overview</vt:lpstr>
      <vt:lpstr>Background</vt:lpstr>
      <vt:lpstr>Problems</vt:lpstr>
      <vt:lpstr>Description of Datasets</vt:lpstr>
      <vt:lpstr>Description of Datasets (Data Wrangling)</vt:lpstr>
      <vt:lpstr>Exploratory Analysis </vt:lpstr>
      <vt:lpstr>Question 1:</vt:lpstr>
      <vt:lpstr>PowerPoint Presentation</vt:lpstr>
      <vt:lpstr>Question 2:</vt:lpstr>
      <vt:lpstr>PowerPoint Presentation</vt:lpstr>
      <vt:lpstr>Question 3:</vt:lpstr>
      <vt:lpstr>PowerPoint Presentation</vt:lpstr>
      <vt:lpstr>Question 4:</vt:lpstr>
      <vt:lpstr>PowerPoint Presentation</vt:lpstr>
      <vt:lpstr>Question 5:</vt:lpstr>
      <vt:lpstr>PowerPoint Presentation</vt:lpstr>
      <vt:lpstr>Question 6:</vt:lpstr>
      <vt:lpstr>PowerPoint Presentation</vt:lpstr>
      <vt:lpstr>Question 7:</vt:lpstr>
      <vt:lpstr>PowerPoint Presentation</vt:lpstr>
      <vt:lpstr>Question 8:</vt:lpstr>
      <vt:lpstr>PowerPoint Presentation</vt:lpstr>
      <vt:lpstr>Question 9:</vt:lpstr>
      <vt:lpstr>PowerPoint Presentation</vt:lpstr>
      <vt:lpstr>PowerPoint Presentation</vt:lpstr>
      <vt:lpstr>Machine learning </vt:lpstr>
      <vt:lpstr>Machine learning models</vt:lpstr>
      <vt:lpstr>Evaluation metrics</vt:lpstr>
      <vt:lpstr>Model selection</vt:lpstr>
      <vt:lpstr>Mathematics dataset - R²</vt:lpstr>
      <vt:lpstr>Mathematics dataset - MSE</vt:lpstr>
      <vt:lpstr>Portuguese dataset - R²</vt:lpstr>
      <vt:lpstr>Portuguese dataset - MSE</vt:lpstr>
      <vt:lpstr>Model selection</vt:lpstr>
      <vt:lpstr>Hyperparameter optimization</vt:lpstr>
      <vt:lpstr>Mathematics dataset</vt:lpstr>
      <vt:lpstr>Portuguese dataset</vt:lpstr>
      <vt:lpstr>Important features</vt:lpstr>
      <vt:lpstr>Mathematics dataset</vt:lpstr>
      <vt:lpstr>Portuguese dataset</vt:lpstr>
      <vt:lpstr>Performance on Test data</vt:lpstr>
      <vt:lpstr>Performance on test data</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performance: an application of Machine learning</dc:title>
  <dc:creator>Minh Le</dc:creator>
  <cp:lastModifiedBy>Minh Le</cp:lastModifiedBy>
  <cp:revision>2</cp:revision>
  <dcterms:created xsi:type="dcterms:W3CDTF">2020-10-11T16:39:12Z</dcterms:created>
  <dcterms:modified xsi:type="dcterms:W3CDTF">2020-10-11T16:47:11Z</dcterms:modified>
</cp:coreProperties>
</file>