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94" autoAdjust="0"/>
    <p:restoredTop sz="94917" autoAdjust="0"/>
  </p:normalViewPr>
  <p:slideViewPr>
    <p:cSldViewPr>
      <p:cViewPr varScale="1">
        <p:scale>
          <a:sx n="81" d="100"/>
          <a:sy n="81" d="100"/>
        </p:scale>
        <p:origin x="13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2D4C-4316-475F-BC81-94D424D6CB5C}" type="datetimeFigureOut">
              <a:rPr lang="en-US" smtClean="0"/>
              <a:t>17/02/2017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AB461-C7E9-4C22-B6EF-A5BCECBD3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B461-C7E9-4C22-B6EF-A5BCECBD3F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0C19FC-EC2B-49A0-8214-DDF79A42FDD1}" type="datetimeFigureOut">
              <a:rPr lang="en-US" smtClean="0"/>
              <a:pPr/>
              <a:t>17/02/2017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36951A8-12D1-4157-B25A-C5239F6C36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1676400"/>
            <a:ext cx="6477000" cy="1828800"/>
          </a:xfrm>
        </p:spPr>
        <p:txBody>
          <a:bodyPr>
            <a:normAutofit/>
          </a:bodyPr>
          <a:lstStyle/>
          <a:p>
            <a:pPr algn="ctr" rtl="0" eaLnBrk="1" latinLnBrk="0" hangingPunct="1">
              <a:spcBef>
                <a:spcPct val="0"/>
              </a:spcBef>
              <a:buNone/>
            </a:pPr>
            <a:r>
              <a:rPr kumimoji="0" lang="en-PH" sz="4400" kern="1200" cap="all" baseline="0" dirty="0" smtClean="0">
                <a:solidFill>
                  <a:schemeClr val="tx1"/>
                </a:solidFill>
                <a:latin typeface="Copperplate Gothic Bold" pitchFamily="34" charset="0"/>
                <a:ea typeface="+mj-ea"/>
                <a:cs typeface="+mj-cs"/>
              </a:rPr>
              <a:t>PHP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Prepared By: Mary Grace G. Ventura </a:t>
            </a:r>
            <a:r>
              <a:rPr lang="en-PH" dirty="0" smtClean="0">
                <a:sym typeface="Wingdings" pitchFamily="2" charset="2"/>
              </a:rPr>
              <a:t>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mtClean="0"/>
              <a:t>Variables</a:t>
            </a:r>
            <a:endParaRPr lang="en-GB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PH" smtClean="0"/>
              <a:t>PHP variables are not declared explicitly instead they are declared automatically the first time they are used.</a:t>
            </a:r>
          </a:p>
          <a:p>
            <a:pPr eaLnBrk="1" hangingPunct="1"/>
            <a:r>
              <a:rPr lang="en-PH" smtClean="0"/>
              <a:t>It’s a loosely typed of language so we do not specify the data type of the variable.</a:t>
            </a:r>
          </a:p>
          <a:p>
            <a:pPr eaLnBrk="1" hangingPunct="1"/>
            <a:r>
              <a:rPr lang="en-PH" smtClean="0"/>
              <a:t>PHP automatically converts the variable to the correct data type such as string, integer or floating point numbers.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PH" sz="4000" smtClean="0"/>
              <a:t>Illustration of a Variable Declaration</a:t>
            </a:r>
            <a:endParaRPr lang="en-GB" sz="4000" smtClean="0"/>
          </a:p>
        </p:txBody>
      </p:sp>
      <p:pic>
        <p:nvPicPr>
          <p:cNvPr id="19459" name="Picture 4" descr="varD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z="4000" dirty="0" smtClean="0"/>
              <a:t>Example of Variable Variables</a:t>
            </a:r>
            <a:endParaRPr lang="en-GB" sz="40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PH" smtClean="0"/>
              <a:t>$varName=“ace”;</a:t>
            </a:r>
          </a:p>
          <a:p>
            <a:pPr eaLnBrk="1" hangingPunct="1"/>
            <a:r>
              <a:rPr lang="en-PH" smtClean="0"/>
              <a:t>$$varName=1029;</a:t>
            </a:r>
          </a:p>
          <a:p>
            <a:pPr marL="0" indent="0" eaLnBrk="1" hangingPunct="1">
              <a:buNone/>
            </a:pPr>
            <a:r>
              <a:rPr lang="en-PH" smtClean="0"/>
              <a:t>//This is exactly equivalent to</a:t>
            </a:r>
          </a:p>
          <a:p>
            <a:pPr eaLnBrk="1" hangingPunct="1"/>
            <a:r>
              <a:rPr lang="en-PH" smtClean="0"/>
              <a:t>$ace=1029;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Constants</a:t>
            </a:r>
            <a:endParaRPr lang="en-GB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PH" smtClean="0"/>
              <a:t>Always stay the same once defined</a:t>
            </a:r>
          </a:p>
          <a:p>
            <a:pPr eaLnBrk="1" hangingPunct="1"/>
            <a:r>
              <a:rPr lang="en-PH" smtClean="0"/>
              <a:t>Constants are defined with the define() function. </a:t>
            </a:r>
          </a:p>
          <a:p>
            <a:pPr lvl="1" eaLnBrk="1" hangingPunct="1"/>
            <a:r>
              <a:rPr lang="en-PH" smtClean="0"/>
              <a:t>Example: define(“VARIABLE1”, “value”);</a:t>
            </a:r>
          </a:p>
          <a:p>
            <a:pPr eaLnBrk="1" hangingPunct="1"/>
            <a:r>
              <a:rPr lang="en-PH" smtClean="0"/>
              <a:t>Constant names follow the same rules as variable names</a:t>
            </a:r>
          </a:p>
          <a:p>
            <a:pPr eaLnBrk="1" hangingPunct="1"/>
            <a:r>
              <a:rPr lang="en-PH" smtClean="0"/>
              <a:t>Constants are typically named all in UPPERCASE but do not have to be.</a:t>
            </a:r>
          </a:p>
          <a:p>
            <a:pPr lvl="1" eaLnBrk="1" hangingPunct="1"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mtClean="0"/>
              <a:t>Variables and Constants Ex:</a:t>
            </a:r>
            <a:endParaRPr lang="en-GB" smtClean="0"/>
          </a:p>
        </p:txBody>
      </p:sp>
      <p:pic>
        <p:nvPicPr>
          <p:cNvPr id="23555" name="Picture 4" descr="varImage3"/>
          <p:cNvPicPr>
            <a:picLocks noChangeAspect="1" noChangeArrowheads="1"/>
          </p:cNvPicPr>
          <p:nvPr/>
        </p:nvPicPr>
        <p:blipFill>
          <a:blip r:embed="rId2" cstate="print"/>
          <a:srcRect l="-3334" t="13399" r="-4340" b="-955"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mtClean="0"/>
              <a:t>Constants</a:t>
            </a:r>
            <a:endParaRPr lang="en-GB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PH" smtClean="0"/>
              <a:t>One important difference between constants and variables is that when you refer to a constant, it does not have a dollar sign in front of it.</a:t>
            </a:r>
          </a:p>
          <a:p>
            <a:pPr eaLnBrk="1" hangingPunct="1"/>
            <a:r>
              <a:rPr lang="en-PH" smtClean="0"/>
              <a:t>If you want to use the value of a constant, use its name only.</a:t>
            </a:r>
          </a:p>
          <a:p>
            <a:pPr eaLnBrk="1" hangingPunct="1"/>
            <a:r>
              <a:rPr lang="en-PH" b="1" smtClean="0">
                <a:latin typeface="Courier New" pitchFamily="49" charset="0"/>
              </a:rPr>
              <a:t>define(‘OILPRICE’,10);</a:t>
            </a:r>
          </a:p>
          <a:p>
            <a:pPr eaLnBrk="1" hangingPunct="1"/>
            <a:r>
              <a:rPr lang="en-PH" b="1" smtClean="0">
                <a:latin typeface="Courier New" pitchFamily="49" charset="0"/>
              </a:rPr>
              <a:t>echo OILPRICE;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PH" sz="4000" dirty="0" smtClean="0"/>
              <a:t>Sample Program for </a:t>
            </a:r>
            <a:br>
              <a:rPr lang="en-PH" sz="4000" dirty="0" smtClean="0"/>
            </a:br>
            <a:r>
              <a:rPr lang="en-PH" sz="4000" dirty="0" smtClean="0"/>
              <a:t>Constant Declaration</a:t>
            </a:r>
            <a:endParaRPr lang="en-GB" sz="40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PH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&lt;?php</a:t>
            </a:r>
          </a:p>
          <a:p>
            <a:pPr>
              <a:buFont typeface="Wingdings" pitchFamily="2" charset="2"/>
              <a:buNone/>
            </a:pPr>
            <a:r>
              <a:rPr lang="en-PH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	define(“USER”,”Grace”);</a:t>
            </a:r>
          </a:p>
          <a:p>
            <a:pPr>
              <a:buFont typeface="Wingdings" pitchFamily="2" charset="2"/>
              <a:buNone/>
            </a:pPr>
            <a:r>
              <a:rPr lang="en-PH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	echo “Welcome ” . USER;</a:t>
            </a:r>
          </a:p>
          <a:p>
            <a:pPr>
              <a:buFont typeface="Wingdings" pitchFamily="2" charset="2"/>
              <a:buNone/>
            </a:pPr>
            <a:r>
              <a:rPr lang="en-PH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?&gt;</a:t>
            </a:r>
          </a:p>
          <a:p>
            <a:pPr>
              <a:buFont typeface="Wingdings" pitchFamily="2" charset="2"/>
              <a:buNone/>
            </a:pPr>
            <a:endParaRPr lang="en-PH" b="1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PH" dirty="0" smtClean="0">
                <a:latin typeface="Courier New" pitchFamily="49" charset="0"/>
              </a:rPr>
              <a:t>Output:</a:t>
            </a:r>
          </a:p>
          <a:p>
            <a:pPr>
              <a:buFont typeface="Wingdings" pitchFamily="2" charset="2"/>
              <a:buNone/>
            </a:pPr>
            <a:r>
              <a:rPr lang="en-PH" b="1" dirty="0" smtClean="0">
                <a:latin typeface="Courier New" pitchFamily="49" charset="0"/>
              </a:rPr>
              <a:t>	</a:t>
            </a:r>
            <a:r>
              <a:rPr lang="en-PH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Welcome Grace</a:t>
            </a:r>
            <a:endParaRPr lang="en-GB" b="1" dirty="0" smtClean="0">
              <a:solidFill>
                <a:schemeClr val="bg2">
                  <a:lumMod val="25000"/>
                </a:schemeClr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mtClean="0"/>
              <a:t>Integer</a:t>
            </a:r>
            <a:endParaRPr lang="en-GB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Integers </a:t>
            </a:r>
            <a:r>
              <a:rPr lang="en-GB" sz="4000" dirty="0" smtClean="0"/>
              <a:t>can be assigned to variables, or they can be used in expressions, like so:</a:t>
            </a:r>
          </a:p>
          <a:p>
            <a:pPr lvl="1" eaLnBrk="1" hangingPunct="1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$int_var = 12345;</a:t>
            </a:r>
          </a:p>
          <a:p>
            <a:pPr lvl="1" eaLnBrk="1" hangingPunct="1">
              <a:buFont typeface="Wingdings" pitchFamily="2" charset="2"/>
              <a:buNone/>
            </a:pPr>
            <a:endParaRPr lang="en-GB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mtClean="0"/>
              <a:t>Floating Point</a:t>
            </a:r>
            <a:endParaRPr lang="en-GB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Floating </a:t>
            </a:r>
            <a:r>
              <a:rPr lang="en-GB" sz="3600" dirty="0" smtClean="0"/>
              <a:t>point numbers may be specified using either decimal or scientific notation.</a:t>
            </a:r>
          </a:p>
          <a:p>
            <a:pPr eaLnBrk="1" hangingPunct="1"/>
            <a:r>
              <a:rPr lang="en-PH" sz="3600" dirty="0" smtClean="0"/>
              <a:t>Ex: </a:t>
            </a:r>
            <a:r>
              <a:rPr lang="en-GB" sz="36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$temperature = 56.89;</a:t>
            </a:r>
          </a:p>
          <a:p>
            <a:pPr eaLnBrk="1" hangingPunct="1"/>
            <a:endParaRPr lang="en-GB" sz="36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Doubles</a:t>
            </a:r>
            <a:endParaRPr lang="en-GB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4582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GB" sz="2400" i="1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i="1" dirty="0" smtClean="0"/>
              <a:t>Doubles </a:t>
            </a:r>
            <a:r>
              <a:rPr lang="en-GB" sz="2400" dirty="0" smtClean="0"/>
              <a:t>are floating-point numbers,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dirty="0" smtClean="0">
                <a:latin typeface="Courier New" pitchFamily="49" charset="0"/>
              </a:rPr>
              <a:t>$first_double = 123.456;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dirty="0" smtClean="0">
                <a:latin typeface="Courier New" pitchFamily="49" charset="0"/>
              </a:rPr>
              <a:t>$second_double = 0.456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dirty="0" smtClean="0">
                <a:latin typeface="Courier New" pitchFamily="49" charset="0"/>
              </a:rPr>
              <a:t>$even_double = 2.0;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Note that the fact that $even_double is a “round” number does not make it an integer. And the result of: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dirty="0" smtClean="0">
                <a:latin typeface="Courier New" pitchFamily="49" charset="0"/>
              </a:rPr>
              <a:t>$five = $even_double + 3;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is a </a:t>
            </a:r>
            <a:r>
              <a:rPr lang="en-GB" sz="2400" b="1" dirty="0" smtClean="0"/>
              <a:t>double</a:t>
            </a:r>
            <a:r>
              <a:rPr lang="en-GB" sz="2400" dirty="0" smtClean="0"/>
              <a:t>, </a:t>
            </a:r>
            <a:r>
              <a:rPr lang="en-GB" sz="2400" b="1" dirty="0" smtClean="0"/>
              <a:t>not an integer</a:t>
            </a:r>
            <a:r>
              <a:rPr lang="en-GB" sz="2400" dirty="0" smtClean="0"/>
              <a:t>, even if it prints as 5. In almost all situations, however, you should feel free to mix doubles and integers in mathematical expressions, and let PHP sort out the typing.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PH" sz="2000" dirty="0" smtClean="0"/>
              <a:t>	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mtClean="0"/>
              <a:t>PHP Scripting Block</a:t>
            </a:r>
            <a:endParaRPr lang="en-GB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458200" cy="4648200"/>
          </a:xfrm>
        </p:spPr>
        <p:txBody>
          <a:bodyPr/>
          <a:lstStyle/>
          <a:p>
            <a:pPr eaLnBrk="1" hangingPunct="1"/>
            <a:r>
              <a:rPr lang="en-PH" sz="2800" smtClean="0"/>
              <a:t>Always starts with &lt;?php and ends with ?&gt;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&lt;html&gt;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&lt;head&gt;&lt;title&gt;Hello World Script&lt;/title&gt;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&lt;/head&gt;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&lt;body&gt;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&lt;?php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			echo “&lt;p&gt;Hello World!&lt;/p&gt;”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?&gt;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&lt;/body&gt;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&lt;/html&gt;</a:t>
            </a:r>
          </a:p>
          <a:p>
            <a:pPr eaLnBrk="1" hangingPunct="1"/>
            <a:endParaRPr lang="en-GB" sz="2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Boolean</a:t>
            </a:r>
            <a:endParaRPr lang="en-GB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GB" sz="4000" dirty="0" smtClean="0"/>
              <a:t>The simplest variable type in PHP, a Boolean variable simply specifies a true or false value.</a:t>
            </a:r>
          </a:p>
          <a:p>
            <a:pPr eaLnBrk="1" hangingPunct="1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TRUE=1, FALSE=0</a:t>
            </a:r>
          </a:p>
          <a:p>
            <a:pPr eaLnBrk="1" hangingPunct="1"/>
            <a:r>
              <a:rPr lang="en-GB" sz="4000" dirty="0" smtClean="0"/>
              <a:t>Case-Insensitive</a:t>
            </a:r>
          </a:p>
          <a:p>
            <a:pPr lvl="1"/>
            <a:r>
              <a:rPr lang="en-GB" sz="37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True, TRUE, true are all the same.</a:t>
            </a:r>
          </a:p>
          <a:p>
            <a:pPr lvl="0"/>
            <a:r>
              <a:rPr lang="en-GB" sz="40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 </a:t>
            </a:r>
            <a:r>
              <a:rPr lang="en-GB" sz="4000" dirty="0" smtClean="0"/>
              <a:t>Printing out Boolean values.</a:t>
            </a:r>
          </a:p>
          <a:p>
            <a:pPr lvl="1"/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echo true . “\n”; //prints true</a:t>
            </a:r>
          </a:p>
          <a:p>
            <a:pPr lvl="1"/>
            <a:r>
              <a:rPr lang="en-GB" sz="3700" b="1" dirty="0" smtClean="0">
                <a:latin typeface="Courier New" pitchFamily="49" charset="0"/>
                <a:cs typeface="Courier New" pitchFamily="49" charset="0"/>
              </a:rPr>
              <a:t>echo false; //(none)</a:t>
            </a:r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6096000" y="5867400"/>
            <a:ext cx="2819400" cy="838200"/>
          </a:xfrm>
          <a:prstGeom prst="wedgeRectCallout">
            <a:avLst>
              <a:gd name="adj1" fmla="val 15929"/>
              <a:gd name="adj2" fmla="val -107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</a:p>
          <a:p>
            <a:pPr algn="ctr"/>
            <a:r>
              <a:rPr lang="en-US" sz="2800" dirty="0" smtClean="0"/>
              <a:t>(none)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Boolean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The ff. are considered FALSE:</a:t>
            </a:r>
          </a:p>
          <a:p>
            <a:pPr lvl="1"/>
            <a:r>
              <a:rPr lang="en-PH" dirty="0" smtClean="0"/>
              <a:t>Integers and floats zero(0)</a:t>
            </a:r>
          </a:p>
          <a:p>
            <a:pPr lvl="1"/>
            <a:r>
              <a:rPr lang="en-PH" dirty="0" smtClean="0"/>
              <a:t>Empty String (“”)</a:t>
            </a:r>
          </a:p>
          <a:p>
            <a:pPr lvl="1"/>
            <a:r>
              <a:rPr lang="en-PH" dirty="0" smtClean="0"/>
              <a:t>The string “0”</a:t>
            </a:r>
          </a:p>
          <a:p>
            <a:pPr lvl="1"/>
            <a:r>
              <a:rPr lang="en-PH" dirty="0" smtClean="0"/>
              <a:t>Array with zero elements</a:t>
            </a:r>
          </a:p>
          <a:p>
            <a:pPr lvl="1"/>
            <a:r>
              <a:rPr lang="en-PH" dirty="0" smtClean="0"/>
              <a:t>NULL</a:t>
            </a:r>
          </a:p>
          <a:p>
            <a:pPr lvl="1"/>
            <a:r>
              <a:rPr lang="en-PH" dirty="0" smtClean="0"/>
              <a:t>Object with zero member variables</a:t>
            </a:r>
          </a:p>
          <a:p>
            <a:pPr lvl="0"/>
            <a:r>
              <a:rPr lang="en-PH" dirty="0" smtClean="0"/>
              <a:t>Every other value is considered TRUE.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NULL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PH" sz="2400" b="1" dirty="0" smtClean="0">
                <a:solidFill>
                  <a:schemeClr val="bg2">
                    <a:lumMod val="25000"/>
                  </a:schemeClr>
                </a:solidFill>
              </a:rPr>
              <a:t>Null </a:t>
            </a:r>
            <a:r>
              <a:rPr lang="en-PH" sz="2400" dirty="0" smtClean="0"/>
              <a:t>is a special value that indicates no value.</a:t>
            </a:r>
          </a:p>
          <a:p>
            <a:r>
              <a:rPr lang="en-PH" sz="2400" b="1" dirty="0" smtClean="0">
                <a:solidFill>
                  <a:schemeClr val="bg2">
                    <a:lumMod val="25000"/>
                  </a:schemeClr>
                </a:solidFill>
              </a:rPr>
              <a:t>Case-insensitive</a:t>
            </a:r>
          </a:p>
          <a:p>
            <a:pPr lvl="1"/>
            <a:r>
              <a:rPr lang="en-PH" sz="2400" dirty="0" smtClean="0"/>
              <a:t>NULL, null, Null</a:t>
            </a:r>
          </a:p>
          <a:p>
            <a:pPr lvl="0"/>
            <a:r>
              <a:rPr lang="en-PH" sz="2400" dirty="0" smtClean="0"/>
              <a:t>NULL converts</a:t>
            </a:r>
            <a:r>
              <a:rPr lang="en-PH" sz="2400" baseline="0" dirty="0" smtClean="0"/>
              <a:t> to boolean FALSE and integer zero.</a:t>
            </a:r>
          </a:p>
          <a:p>
            <a:pPr lvl="0"/>
            <a:r>
              <a:rPr lang="en-PH" sz="2400" baseline="0" dirty="0" smtClean="0"/>
              <a:t>A variable is considered to be NULL if:</a:t>
            </a:r>
          </a:p>
          <a:p>
            <a:pPr lvl="1"/>
            <a:r>
              <a:rPr lang="en-PH" sz="2400" dirty="0" smtClean="0"/>
              <a:t>It has been assigned to the constant NULL</a:t>
            </a:r>
          </a:p>
          <a:p>
            <a:pPr lvl="1"/>
            <a:r>
              <a:rPr lang="en-PH" sz="2400" dirty="0" smtClean="0"/>
              <a:t>It has not been</a:t>
            </a:r>
            <a:r>
              <a:rPr lang="en-PH" sz="2400" baseline="0" dirty="0" smtClean="0"/>
              <a:t> set to any value yet</a:t>
            </a:r>
          </a:p>
          <a:p>
            <a:pPr lvl="1"/>
            <a:r>
              <a:rPr lang="en-PH" sz="2400" baseline="0" dirty="0" smtClean="0"/>
              <a:t>It has been unset</a:t>
            </a:r>
          </a:p>
          <a:p>
            <a:pPr lvl="0">
              <a:buNone/>
            </a:pPr>
            <a:r>
              <a:rPr lang="en-PH" sz="27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pPr lvl="0">
              <a:buNone/>
            </a:pPr>
            <a:r>
              <a:rPr lang="en-PH" sz="27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$a= NULL;</a:t>
            </a:r>
          </a:p>
          <a:p>
            <a:pPr lvl="0">
              <a:buNone/>
            </a:pPr>
            <a:r>
              <a:rPr lang="en-PH" sz="2700" b="1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echo $a; </a:t>
            </a:r>
            <a:r>
              <a:rPr lang="en-PH" sz="27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?&gt;</a:t>
            </a:r>
            <a:endParaRPr lang="en-PH" sz="2700" b="1" dirty="0">
              <a:solidFill>
                <a:schemeClr val="bg2">
                  <a:lumMod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isset(), is_null()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b="1" dirty="0" smtClean="0">
                <a:solidFill>
                  <a:schemeClr val="bg2">
                    <a:lumMod val="25000"/>
                  </a:schemeClr>
                </a:solidFill>
              </a:rPr>
              <a:t>isset()</a:t>
            </a:r>
          </a:p>
          <a:p>
            <a:pPr lvl="1"/>
            <a:r>
              <a:rPr lang="en-PH" dirty="0" smtClean="0"/>
              <a:t>Tests if a variable exists</a:t>
            </a:r>
          </a:p>
          <a:p>
            <a:pPr lvl="1"/>
            <a:r>
              <a:rPr lang="en-PH" dirty="0" smtClean="0"/>
              <a:t>Returns FALSE if:</a:t>
            </a:r>
          </a:p>
          <a:p>
            <a:pPr lvl="2"/>
            <a:r>
              <a:rPr lang="en-PH" dirty="0" smtClean="0"/>
              <a:t>Is set to NULL</a:t>
            </a:r>
          </a:p>
          <a:p>
            <a:pPr lvl="2"/>
            <a:r>
              <a:rPr lang="en-PH" dirty="0" smtClean="0"/>
              <a:t>Variable has been unset()</a:t>
            </a:r>
            <a:endParaRPr lang="en-PH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PH" b="1" dirty="0" smtClean="0">
                <a:solidFill>
                  <a:schemeClr val="bg2">
                    <a:lumMod val="25000"/>
                  </a:schemeClr>
                </a:solidFill>
              </a:rPr>
              <a:t>is_null()</a:t>
            </a:r>
          </a:p>
          <a:p>
            <a:pPr lvl="1"/>
            <a:r>
              <a:rPr lang="en-PH" dirty="0" smtClean="0"/>
              <a:t>Determines if the given variable is set to NULL.</a:t>
            </a:r>
          </a:p>
          <a:p>
            <a:pPr lvl="1"/>
            <a:r>
              <a:rPr lang="en-PH" dirty="0" smtClean="0"/>
              <a:t>Returns true if variable is NULL, FALSE otherwise.</a:t>
            </a:r>
          </a:p>
          <a:p>
            <a:pPr lvl="1"/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empty()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Determines if a variable is empty.</a:t>
            </a:r>
          </a:p>
          <a:p>
            <a:r>
              <a:rPr lang="en-PH" dirty="0" smtClean="0"/>
              <a:t>The following values are considered empty:</a:t>
            </a:r>
          </a:p>
          <a:p>
            <a:pPr>
              <a:buNone/>
            </a:pPr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048000"/>
          <a:ext cx="6096000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3200" b="1" dirty="0" smtClean="0"/>
                        <a:t>Value</a:t>
                      </a:r>
                      <a:endParaRPr lang="en-PH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3200" dirty="0" smtClean="0"/>
                        <a:t>Description</a:t>
                      </a:r>
                      <a:endParaRPr lang="en-P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3200" dirty="0" smtClean="0"/>
                        <a:t>“ ”</a:t>
                      </a:r>
                      <a:endParaRPr lang="en-P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3200" dirty="0" smtClean="0"/>
                        <a:t>Empty String</a:t>
                      </a:r>
                      <a:endParaRPr lang="en-P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3200" dirty="0" smtClean="0"/>
                        <a:t>0</a:t>
                      </a:r>
                      <a:endParaRPr lang="en-P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3200" dirty="0" smtClean="0"/>
                        <a:t>Zero</a:t>
                      </a:r>
                      <a:endParaRPr lang="en-P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3200" dirty="0" smtClean="0"/>
                        <a:t>“0”</a:t>
                      </a:r>
                      <a:endParaRPr lang="en-P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3200" dirty="0" smtClean="0"/>
                        <a:t>Zero</a:t>
                      </a:r>
                      <a:r>
                        <a:rPr lang="en-PH" sz="3200" baseline="0" dirty="0" smtClean="0"/>
                        <a:t> as string</a:t>
                      </a:r>
                      <a:endParaRPr lang="en-P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3200" dirty="0" smtClean="0"/>
                        <a:t>NULL</a:t>
                      </a:r>
                      <a:endParaRPr lang="en-P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3200" dirty="0" smtClean="0"/>
                        <a:t>Null value</a:t>
                      </a:r>
                      <a:endParaRPr lang="en-P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3200" dirty="0" smtClean="0"/>
                        <a:t>FALSE</a:t>
                      </a:r>
                      <a:endParaRPr lang="en-P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3200" dirty="0" smtClean="0"/>
                        <a:t>Boolean</a:t>
                      </a:r>
                      <a:endParaRPr lang="en-PH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PH" dirty="0" smtClean="0"/>
              <a:t>isset() vs empty() vs is_null()</a:t>
            </a:r>
            <a:endParaRPr lang="en-P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r="31633" b="25424"/>
          <a:stretch>
            <a:fillRect/>
          </a:stretch>
        </p:blipFill>
        <p:spPr bwMode="auto">
          <a:xfrm>
            <a:off x="457200" y="16002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Strings</a:t>
            </a:r>
            <a:endParaRPr lang="en-GB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z="3600" dirty="0" smtClean="0"/>
              <a:t>A string is a sequence of characters, like 'hello' or 'abracadabra'. String values may be enclosed in either double quotes ("") or single quotes ('').</a:t>
            </a:r>
          </a:p>
          <a:p>
            <a:pPr eaLnBrk="1" hangingPunct="1"/>
            <a:r>
              <a:rPr lang="en-GB" sz="3600" b="1" dirty="0" smtClean="0">
                <a:latin typeface="Courier New" pitchFamily="49" charset="0"/>
              </a:rPr>
              <a:t>$name1 </a:t>
            </a:r>
            <a:r>
              <a:rPr lang="en-GB" sz="3600" b="1" smtClean="0">
                <a:latin typeface="Courier New" pitchFamily="49" charset="0"/>
              </a:rPr>
              <a:t>= “Ervin”;</a:t>
            </a:r>
            <a:endParaRPr lang="en-GB" sz="3600" b="1" dirty="0" smtClean="0">
              <a:latin typeface="Courier New" pitchFamily="49" charset="0"/>
            </a:endParaRPr>
          </a:p>
          <a:p>
            <a:pPr eaLnBrk="1" hangingPunct="1"/>
            <a:r>
              <a:rPr lang="en-PH" sz="3600" b="1" dirty="0" smtClean="0">
                <a:latin typeface="Courier New" pitchFamily="49" charset="0"/>
              </a:rPr>
              <a:t>$name2 = ‘Grace’;</a:t>
            </a:r>
            <a:endParaRPr lang="en-GB" sz="36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b="1" dirty="0" smtClean="0">
              <a:latin typeface="Courier New" pitchFamily="49" charset="0"/>
            </a:endParaRP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Singly Quoted Strings</a:t>
            </a:r>
            <a:endParaRPr lang="en-GB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 eaLnBrk="1" hangingPunct="1"/>
            <a:r>
              <a:rPr lang="en-GB" dirty="0" smtClean="0"/>
              <a:t>Except for a couple of specially interpreted character sequences, singly quoted strings read in and store their characters literally.</a:t>
            </a:r>
          </a:p>
          <a:p>
            <a:pPr eaLnBrk="1" hangingPunct="1">
              <a:buFont typeface="Wingdings" pitchFamily="2" charset="2"/>
              <a:buNone/>
            </a:pPr>
            <a:endParaRPr lang="en-GB" sz="2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2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$literally = ‘My $variable will not print!\\n’;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print($literally);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 u="sng" dirty="0" smtClean="0"/>
              <a:t>produces the browser output:</a:t>
            </a:r>
          </a:p>
          <a:p>
            <a:pPr eaLnBrk="1" hangingPunct="1">
              <a:buFont typeface="Wingdings" pitchFamily="2" charset="2"/>
              <a:buNone/>
            </a:pPr>
            <a:endParaRPr lang="en-GB" sz="2400" b="1" u="sng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My $variable will not print!\\n</a:t>
            </a:r>
          </a:p>
          <a:p>
            <a:pPr eaLnBrk="1" hangingPunct="1">
              <a:buFont typeface="Wingdings" pitchFamily="2" charset="2"/>
              <a:buNone/>
            </a:pPr>
            <a:endParaRPr lang="en-GB" sz="2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Doubly Quoted Strings</a:t>
            </a:r>
            <a:endParaRPr lang="en-GB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Strings that are delimited by double quotes (as in “this”) are preprocessed in both the following two ways by PHP:</a:t>
            </a:r>
          </a:p>
          <a:p>
            <a:pPr lvl="1" eaLnBrk="1" hangingPunct="1"/>
            <a:r>
              <a:rPr lang="en-GB" smtClean="0"/>
              <a:t>Certain character sequences beginning with backslash (\) are replaced with special characters.</a:t>
            </a:r>
          </a:p>
          <a:p>
            <a:pPr lvl="1" eaLnBrk="1" hangingPunct="1"/>
            <a:r>
              <a:rPr lang="en-GB" smtClean="0"/>
              <a:t>Variable names (starting with $) are replaced with string representations of their values.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PH" sz="4000" dirty="0" smtClean="0"/>
              <a:t>Escape Sequence 							Replacements Are:</a:t>
            </a:r>
            <a:endParaRPr lang="en-GB" sz="400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 eaLnBrk="1" hangingPunct="1"/>
            <a:r>
              <a:rPr lang="en-GB" smtClean="0"/>
              <a:t>\n is replaced by the new line character</a:t>
            </a:r>
          </a:p>
          <a:p>
            <a:pPr eaLnBrk="1" hangingPunct="1"/>
            <a:r>
              <a:rPr lang="en-GB" smtClean="0"/>
              <a:t>\</a:t>
            </a:r>
            <a:r>
              <a:rPr lang="en-GB" smtClean="0"/>
              <a:t>t is replaced by the tab character</a:t>
            </a:r>
          </a:p>
          <a:p>
            <a:pPr eaLnBrk="1" hangingPunct="1"/>
            <a:r>
              <a:rPr lang="en-GB" smtClean="0"/>
              <a:t>\$ is replaced by the dollar sign itself ($)</a:t>
            </a:r>
          </a:p>
          <a:p>
            <a:pPr eaLnBrk="1" hangingPunct="1"/>
            <a:r>
              <a:rPr lang="en-GB" smtClean="0"/>
              <a:t>\” is replaced by a single double-quote (“)</a:t>
            </a:r>
          </a:p>
          <a:p>
            <a:pPr eaLnBrk="1" hangingPunct="1"/>
            <a:r>
              <a:rPr lang="en-GB" smtClean="0"/>
              <a:t>\\ is replaced by a single backslash (\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mtClean="0"/>
              <a:t>Using Simple Statements</a:t>
            </a:r>
            <a:endParaRPr lang="en-GB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Simple statements are an instruction to PHP to do one simple action.</a:t>
            </a:r>
          </a:p>
          <a:p>
            <a:pPr eaLnBrk="1" hangingPunct="1"/>
            <a:r>
              <a:rPr lang="en-GB" sz="2800" dirty="0" smtClean="0"/>
              <a:t>There are two basic statements to output text with PHP: </a:t>
            </a:r>
            <a:r>
              <a:rPr lang="en-GB" sz="2800" b="1" dirty="0" smtClean="0"/>
              <a:t>echo</a:t>
            </a:r>
            <a:r>
              <a:rPr lang="en-GB" sz="2800" dirty="0" smtClean="0"/>
              <a:t> and </a:t>
            </a:r>
            <a:r>
              <a:rPr lang="en-GB" sz="2800" b="1" dirty="0" smtClean="0"/>
              <a:t>print</a:t>
            </a:r>
            <a:r>
              <a:rPr lang="en-GB" sz="2800" dirty="0" smtClean="0"/>
              <a:t>. </a:t>
            </a:r>
          </a:p>
          <a:p>
            <a:pPr eaLnBrk="1" hangingPunct="1"/>
            <a:r>
              <a:rPr lang="en-GB" sz="2800" b="1" dirty="0" smtClean="0"/>
              <a:t>Note:</a:t>
            </a:r>
            <a:r>
              <a:rPr lang="en-GB" sz="2800" dirty="0" smtClean="0"/>
              <a:t> The file must have a .php extension. If the file has a .html extension, the PHP code will not be executed.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A Note on String Values</a:t>
            </a:r>
            <a:endParaRPr lang="en-GB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&lt;?php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	</a:t>
            </a:r>
            <a:r>
              <a:rPr lang="en-GB" sz="2400" b="1" smtClean="0">
                <a:latin typeface="Courier New" pitchFamily="49" charset="0"/>
              </a:rPr>
              <a:t>$identity = 'James Bond';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	$car = 'BMW';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	// 	this would contain the string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	</a:t>
            </a:r>
            <a:r>
              <a:rPr lang="en-GB" sz="2400" b="1" smtClean="0">
                <a:solidFill>
                  <a:schemeClr val="accent2"/>
                </a:solidFill>
                <a:latin typeface="Courier New" pitchFamily="49" charset="0"/>
              </a:rPr>
              <a:t>//	"James Bond drives a BMW"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$sentence = "$identity drives a $car";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	// this would contain the string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	</a:t>
            </a:r>
            <a:r>
              <a:rPr lang="en-GB" sz="2400" b="1" smtClean="0">
                <a:solidFill>
                  <a:schemeClr val="accent2"/>
                </a:solidFill>
                <a:latin typeface="Courier New" pitchFamily="49" charset="0"/>
              </a:rPr>
              <a:t>//	"$identity drives a $car"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smtClean="0">
                <a:latin typeface="Courier New" pitchFamily="49" charset="0"/>
              </a:rPr>
              <a:t>$sentence = '$identity drives a $car';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?&gt;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A Note on String Values</a:t>
            </a:r>
            <a:endParaRPr lang="en-GB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</a:rPr>
              <a:t>&lt;?php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</a:rPr>
              <a:t>// will cause an error due to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</a:rPr>
              <a:t>// mismatched quotes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b="1" smtClean="0">
                <a:latin typeface="Courier New" pitchFamily="49" charset="0"/>
              </a:rPr>
              <a:t>$statement = 'It's hot outside';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</a:rPr>
              <a:t>// will be fine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b="1" smtClean="0">
                <a:latin typeface="Courier New" pitchFamily="49" charset="0"/>
              </a:rPr>
              <a:t>$statement = 'It\'s hot outside';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>
                <a:latin typeface="Courier New" pitchFamily="49" charset="0"/>
              </a:rPr>
              <a:t>?&gt;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PHP, the type of the variable depends on the value assigned to it.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819400"/>
          <a:ext cx="8382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&lt;?</a:t>
                      </a:r>
                      <a:r>
                        <a:rPr lang="en-US" sz="2400" dirty="0" err="1" smtClean="0">
                          <a:latin typeface="Courier New" pitchFamily="49" charset="0"/>
                          <a:cs typeface="Courier New" pitchFamily="49" charset="0"/>
                        </a:rPr>
                        <a:t>php</a:t>
                      </a:r>
                      <a:endParaRPr lang="en-US" sz="24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240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 =</a:t>
                      </a:r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“0”; //$</a:t>
                      </a:r>
                      <a:r>
                        <a:rPr lang="en-US" sz="2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is string</a:t>
                      </a:r>
                    </a:p>
                    <a:p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2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+= 2; // $</a:t>
                      </a:r>
                      <a:r>
                        <a:rPr lang="en-US" sz="2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is an integer</a:t>
                      </a:r>
                    </a:p>
                    <a:p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2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$</a:t>
                      </a:r>
                      <a:r>
                        <a:rPr lang="en-US" sz="2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+ 1.3; // $</a:t>
                      </a:r>
                      <a:r>
                        <a:rPr lang="en-US" sz="2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is now a float</a:t>
                      </a:r>
                    </a:p>
                    <a:p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2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5 + “10 </a:t>
                      </a:r>
                      <a:r>
                        <a:rPr lang="en-US" sz="2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Piggies</a:t>
                      </a:r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”; //$</a:t>
                      </a:r>
                      <a:r>
                        <a:rPr lang="en-US" sz="24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is an integer (15)</a:t>
                      </a:r>
                    </a:p>
                    <a:p>
                      <a:endParaRPr 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circumstances in which you will want to control how and when individual variables are converted from one type to another.</a:t>
            </a:r>
          </a:p>
          <a:p>
            <a:r>
              <a:rPr lang="en-US" dirty="0" smtClean="0"/>
              <a:t>This is called </a:t>
            </a:r>
            <a:r>
              <a:rPr lang="en-US" i="1" dirty="0" smtClean="0">
                <a:solidFill>
                  <a:srgbClr val="C00000"/>
                </a:solidFill>
              </a:rPr>
              <a:t>typecasting</a:t>
            </a:r>
          </a:p>
          <a:p>
            <a:r>
              <a:rPr lang="en-US" dirty="0" smtClean="0"/>
              <a:t>Typecasting forces a variable to be evaluated as another type</a:t>
            </a:r>
          </a:p>
          <a:p>
            <a:r>
              <a:rPr lang="en-US" dirty="0" smtClean="0"/>
              <a:t>The name of the desired type is written in parentheses before the variable that is to be cast.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Typecasting-Integers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can typecast any variable to an integer using the (</a:t>
            </a:r>
            <a:r>
              <a:rPr lang="en-US" dirty="0" err="1" smtClean="0"/>
              <a:t>int</a:t>
            </a:r>
            <a:r>
              <a:rPr lang="en-US" dirty="0" smtClean="0"/>
              <a:t>) operator.</a:t>
            </a:r>
          </a:p>
          <a:p>
            <a:r>
              <a:rPr lang="en-US" dirty="0" smtClean="0"/>
              <a:t>Floats are truncated so that only their integer portion is maintained.</a:t>
            </a:r>
          </a:p>
          <a:p>
            <a:pPr lvl="1"/>
            <a:r>
              <a:rPr lang="en-US" dirty="0" smtClean="0"/>
              <a:t>echo (</a:t>
            </a:r>
            <a:r>
              <a:rPr lang="en-US" dirty="0" err="1" smtClean="0"/>
              <a:t>int</a:t>
            </a:r>
            <a:r>
              <a:rPr lang="en-US" dirty="0" smtClean="0"/>
              <a:t>) 99.99; 	//99</a:t>
            </a:r>
          </a:p>
          <a:p>
            <a:pPr lvl="0"/>
            <a:r>
              <a:rPr lang="en-US" dirty="0" smtClean="0"/>
              <a:t>Booleans are cast to either one or zero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TRUE ==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FALSE == 0</a:t>
            </a:r>
          </a:p>
          <a:p>
            <a:pPr lvl="0"/>
            <a:r>
              <a:rPr lang="en-US" dirty="0" smtClean="0"/>
              <a:t>Strings are converted to their integer equivalent</a:t>
            </a:r>
          </a:p>
          <a:p>
            <a:pPr lvl="1"/>
            <a:r>
              <a:rPr lang="en-US" dirty="0" smtClean="0"/>
              <a:t>echo (</a:t>
            </a:r>
            <a:r>
              <a:rPr lang="en-US" dirty="0" err="1" smtClean="0"/>
              <a:t>int</a:t>
            </a:r>
            <a:r>
              <a:rPr lang="en-US" dirty="0" smtClean="0"/>
              <a:t>) “test 123” ; //0</a:t>
            </a:r>
          </a:p>
          <a:p>
            <a:pPr lvl="1"/>
            <a:r>
              <a:rPr lang="en-US" dirty="0" smtClean="0"/>
              <a:t>echo (</a:t>
            </a:r>
            <a:r>
              <a:rPr lang="en-US" dirty="0" err="1" smtClean="0"/>
              <a:t>int</a:t>
            </a:r>
            <a:r>
              <a:rPr lang="en-US" dirty="0" smtClean="0"/>
              <a:t>) “</a:t>
            </a:r>
            <a:r>
              <a:rPr lang="en-US" smtClean="0"/>
              <a:t>123”; //123</a:t>
            </a:r>
            <a:endParaRPr lang="en-US" dirty="0" smtClean="0"/>
          </a:p>
          <a:p>
            <a:pPr lvl="1"/>
            <a:r>
              <a:rPr lang="en-US" dirty="0" smtClean="0"/>
              <a:t>echo (</a:t>
            </a:r>
            <a:r>
              <a:rPr lang="en-US" dirty="0" err="1" smtClean="0"/>
              <a:t>int</a:t>
            </a:r>
            <a:r>
              <a:rPr lang="en-US" dirty="0" smtClean="0"/>
              <a:t>) “</a:t>
            </a:r>
            <a:r>
              <a:rPr lang="en-US" smtClean="0"/>
              <a:t>123test”; //123</a:t>
            </a:r>
            <a:endParaRPr lang="en-US" dirty="0" smtClean="0"/>
          </a:p>
          <a:p>
            <a:pPr lvl="1"/>
            <a:r>
              <a:rPr lang="en-US" dirty="0" smtClean="0"/>
              <a:t>NULL always evaluates to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Typecasting 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is cast to Boolean using the (</a:t>
            </a:r>
            <a:r>
              <a:rPr lang="en-US" dirty="0" err="1" smtClean="0"/>
              <a:t>bool</a:t>
            </a:r>
            <a:r>
              <a:rPr lang="en-US" dirty="0" smtClean="0"/>
              <a:t>) operator</a:t>
            </a:r>
          </a:p>
          <a:p>
            <a:pPr lvl="1"/>
            <a:r>
              <a:rPr lang="en-US" dirty="0" smtClean="0"/>
              <a:t>echo (</a:t>
            </a:r>
            <a:r>
              <a:rPr lang="en-US" dirty="0" err="1" smtClean="0"/>
              <a:t>bool</a:t>
            </a:r>
            <a:r>
              <a:rPr lang="en-US" dirty="0" smtClean="0"/>
              <a:t>) “1”;</a:t>
            </a:r>
          </a:p>
          <a:p>
            <a:pPr lvl="0"/>
            <a:r>
              <a:rPr lang="en-US" dirty="0" smtClean="0"/>
              <a:t>Numeric values are always TRUE unless they evaluate to zero</a:t>
            </a:r>
          </a:p>
          <a:p>
            <a:pPr lvl="0"/>
            <a:r>
              <a:rPr lang="en-US" dirty="0" smtClean="0"/>
              <a:t>Strings are always TRUE unless they are empty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) “FALSE” ==true</a:t>
            </a:r>
          </a:p>
          <a:p>
            <a:pPr lvl="0"/>
            <a:r>
              <a:rPr lang="en-US" dirty="0" smtClean="0"/>
              <a:t>Null always evaluates</a:t>
            </a:r>
            <a:r>
              <a:rPr lang="en-US" baseline="0" dirty="0" smtClean="0"/>
              <a:t> to FALSE.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Typecasting-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is typecast to a string using the (string) operator:</a:t>
            </a:r>
          </a:p>
          <a:p>
            <a:pPr lvl="1"/>
            <a:r>
              <a:rPr lang="en-US" dirty="0" smtClean="0"/>
              <a:t>echo (string) 123;</a:t>
            </a:r>
          </a:p>
          <a:p>
            <a:pPr lvl="0"/>
            <a:r>
              <a:rPr lang="en-US" dirty="0" smtClean="0"/>
              <a:t>Numeric</a:t>
            </a:r>
            <a:r>
              <a:rPr lang="en-US" baseline="0" dirty="0" smtClean="0"/>
              <a:t> values are converted to their decimal string equivalent:</a:t>
            </a:r>
          </a:p>
          <a:p>
            <a:pPr lvl="1"/>
            <a:r>
              <a:rPr lang="en-US" dirty="0" smtClean="0"/>
              <a:t>(string) 123.1 ==</a:t>
            </a:r>
            <a:r>
              <a:rPr lang="en-US" baseline="0" dirty="0" smtClean="0"/>
              <a:t> “123.1”;</a:t>
            </a:r>
          </a:p>
          <a:p>
            <a:pPr lvl="0"/>
            <a:r>
              <a:rPr lang="en-US" baseline="0" dirty="0" smtClean="0"/>
              <a:t>Booleans evaluate to either “1” (TRUE) or an empty string (FALSE)</a:t>
            </a:r>
          </a:p>
          <a:p>
            <a:pPr lvl="0"/>
            <a:r>
              <a:rPr lang="en-US" baseline="0" dirty="0" smtClean="0"/>
              <a:t>NULL values evaluates to an empty string.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Gettype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Gets the type of a variable</a:t>
            </a:r>
          </a:p>
          <a:p>
            <a:r>
              <a:rPr lang="en-US" dirty="0" smtClean="0"/>
              <a:t>Returns “</a:t>
            </a:r>
            <a:r>
              <a:rPr lang="en-US" dirty="0" err="1" smtClean="0"/>
              <a:t>boolean</a:t>
            </a:r>
            <a:r>
              <a:rPr lang="en-US" dirty="0" smtClean="0"/>
              <a:t>”, “integer”, “double”, “string”, “array”, “object”, “resource”, “NULL”.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352800"/>
          <a:ext cx="8229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124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&lt;?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php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2.5; //$</a:t>
                      </a:r>
                      <a:r>
                        <a:rPr lang="en-US" sz="20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is a float</a:t>
                      </a:r>
                    </a:p>
                    <a:p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$bar =(</a:t>
                      </a:r>
                      <a:r>
                        <a:rPr lang="en-US" sz="20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) $foo+1; // $bar is an </a:t>
                      </a:r>
                      <a:r>
                        <a:rPr lang="en-US" sz="20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(3)</a:t>
                      </a:r>
                    </a:p>
                    <a:p>
                      <a:endParaRPr lang="en-US" sz="20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//outputs: $bar=3, </a:t>
                      </a:r>
                      <a:r>
                        <a:rPr lang="en-US" sz="20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type:integer</a:t>
                      </a:r>
                      <a:endParaRPr lang="en-US" sz="20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echo ‘$bar = ‘.$bar. “, type: “ .</a:t>
                      </a:r>
                      <a:r>
                        <a:rPr lang="en-US" sz="20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gettype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($bar);</a:t>
                      </a:r>
                    </a:p>
                    <a:p>
                      <a:endParaRPr lang="en-US" sz="2000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//outputs: $</a:t>
                      </a:r>
                      <a:r>
                        <a:rPr lang="en-US" sz="20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= 2.5, type: double</a:t>
                      </a:r>
                    </a:p>
                    <a:p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echo ‘$</a:t>
                      </a:r>
                      <a:r>
                        <a:rPr lang="en-US" sz="20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= ‘ . $</a:t>
                      </a:r>
                      <a:r>
                        <a:rPr lang="en-US" sz="20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. “, type: “.</a:t>
                      </a:r>
                      <a:r>
                        <a:rPr lang="en-US" sz="20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gettype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($</a:t>
                      </a:r>
                      <a:r>
                        <a:rPr lang="en-US" sz="20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settype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Sets the type of a variable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boolean</a:t>
            </a:r>
            <a:r>
              <a:rPr lang="en-US" dirty="0" smtClean="0"/>
              <a:t>”, “integer”, “double”, “string”, “array”, “object”, “resource”, “NULL”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3276600"/>
          <a:ext cx="8001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124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&lt;?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php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= 2.0; //$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is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a float</a:t>
                      </a:r>
                    </a:p>
                    <a:p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settype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($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, “integer”); //$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is an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$bar =$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+ 1; // $bar is an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(3)</a:t>
                      </a:r>
                    </a:p>
                    <a:p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//outputs: $bar =3, type: integer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echo ‘$bar = ‘ .$bar . “,type: “ .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gettype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($bar);</a:t>
                      </a:r>
                    </a:p>
                    <a:p>
                      <a:endParaRPr lang="en-US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//Outputs: $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=2, type: integer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echo ‘$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= ‘ . $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. “,type: “ . 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gettype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($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?&gt;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echo command</a:t>
            </a:r>
            <a:endParaRPr lang="en-GB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3200" dirty="0" smtClean="0"/>
              <a:t>The simplest use of echo is to print a string as argument, 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32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echo “This will print in the user’s browser window.”;</a:t>
            </a:r>
          </a:p>
          <a:p>
            <a:pPr eaLnBrk="1" hangingPunct="1">
              <a:lnSpc>
                <a:spcPct val="90000"/>
              </a:lnSpc>
            </a:pPr>
            <a:r>
              <a:rPr lang="en-GB" sz="3200" dirty="0" smtClean="0"/>
              <a:t>Or equivalently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32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echo(“This will print in the user’s browser window.”);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Echo Statement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6448" cy="4953000"/>
          </a:xfrm>
        </p:spPr>
        <p:txBody>
          <a:bodyPr/>
          <a:lstStyle/>
          <a:p>
            <a:r>
              <a:rPr lang="en-GB" dirty="0" smtClean="0"/>
              <a:t>You can also give multiple arguments to the unparenthesized version of echo, separated by commas, as in:</a:t>
            </a:r>
          </a:p>
          <a:p>
            <a:pPr algn="ctr">
              <a:buNone/>
            </a:pPr>
            <a:r>
              <a:rPr lang="en-GB" sz="2800" b="1" dirty="0" smtClean="0">
                <a:latin typeface="Courier New" pitchFamily="49" charset="0"/>
              </a:rPr>
              <a:t>echo “This will print in the “, </a:t>
            </a:r>
          </a:p>
          <a:p>
            <a:pPr algn="ctr">
              <a:buNone/>
            </a:pPr>
            <a:r>
              <a:rPr lang="en-GB" sz="2800" b="1" dirty="0" smtClean="0">
                <a:latin typeface="Courier New" pitchFamily="49" charset="0"/>
              </a:rPr>
              <a:t>		“user’s browser window.”;</a:t>
            </a:r>
          </a:p>
          <a:p>
            <a:pPr algn="ctr"/>
            <a:endParaRPr lang="en-PH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PH" sz="4000" dirty="0" smtClean="0"/>
              <a:t>PHP Simple Statements</a:t>
            </a:r>
            <a:br>
              <a:rPr lang="en-PH" sz="4000" dirty="0" smtClean="0"/>
            </a:br>
            <a:r>
              <a:rPr lang="en-PH" sz="4000" dirty="0" smtClean="0"/>
              <a:t>Follow These Rules:</a:t>
            </a:r>
            <a:endParaRPr lang="en-GB" sz="40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</a:rPr>
              <a:t>PHP statements end with a semicolon or the PHP ending tag. </a:t>
            </a:r>
          </a:p>
          <a:p>
            <a:pPr lvl="1" eaLnBrk="1" hangingPunct="1"/>
            <a:r>
              <a:rPr lang="en-GB" sz="2400" dirty="0" smtClean="0"/>
              <a:t>PHP doesn’t notice white space or the end of lines. It continues reading a statement until it encounters a semicolon or the PHP closing tag, no matter how many lines the statement spans.</a:t>
            </a:r>
          </a:p>
          <a:p>
            <a:pPr eaLnBrk="1" hangingPunct="1"/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</a:rPr>
              <a:t>PHP statements may be written in either upper- or lowercase. </a:t>
            </a:r>
          </a:p>
          <a:p>
            <a:pPr lvl="1" eaLnBrk="1" hangingPunct="1"/>
            <a:r>
              <a:rPr lang="en-GB" sz="2400" dirty="0" smtClean="0"/>
              <a:t>In an echo statement, Echo, echo, ECHO, and eCHo are all the same to PHP.</a:t>
            </a:r>
          </a:p>
          <a:p>
            <a:pPr eaLnBrk="1" hangingPunct="1"/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mtClean="0"/>
              <a:t>Comments in PHP</a:t>
            </a:r>
            <a:endParaRPr lang="en-GB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800" dirty="0" smtClean="0"/>
              <a:t>In PHP, we use // to make a single-line comment or /* and */ to make a large comment block.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800" b="1" dirty="0" smtClean="0">
                <a:latin typeface="Courier New" pitchFamily="49" charset="0"/>
              </a:rPr>
              <a:t>	</a:t>
            </a: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&lt;?php</a:t>
            </a:r>
            <a:b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</a:b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		//This is a line comment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			# or this one</a:t>
            </a:r>
            <a:b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</a:b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/>
            </a:r>
            <a:b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</a:b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		/*</a:t>
            </a:r>
            <a:b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</a:b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		This is</a:t>
            </a:r>
            <a:b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</a:b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		a comment</a:t>
            </a:r>
            <a:b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</a:b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		block</a:t>
            </a:r>
            <a:b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</a:b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		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8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</a:rPr>
              <a:t>?&gt;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dirty="0" smtClean="0"/>
              <a:t>Variables</a:t>
            </a:r>
            <a:endParaRPr lang="en-GB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PH" sz="2400" smtClean="0"/>
              <a:t>Are used for storing values such as numbers and strings so that it can be used several times in the script. “Symbolic Representation of a value”.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PH" sz="2400" smtClean="0"/>
              <a:t>Variables are identified and defined by prefixing their name with a dollar sign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PH" sz="2400" smtClean="0"/>
              <a:t>Example: </a:t>
            </a:r>
            <a:r>
              <a:rPr lang="en-PH" sz="2400" b="1" smtClean="0">
                <a:solidFill>
                  <a:schemeClr val="accent2"/>
                </a:solidFill>
              </a:rPr>
              <a:t>$variable1, $variable2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PH" sz="2400" smtClean="0"/>
              <a:t>Variable names must start with a letter or underscore character (“_”)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PH" sz="2400" smtClean="0"/>
              <a:t>Variable names may contain letters, numbers, underscores, or dashes. There should be no spaces 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PH" sz="2400" b="1" smtClean="0">
                <a:solidFill>
                  <a:schemeClr val="accent2"/>
                </a:solidFill>
              </a:rPr>
              <a:t>Variable names are CaSE- SeNSiTiVE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PH" sz="2400" smtClean="0"/>
              <a:t>$thisVar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PH" sz="2400" smtClean="0"/>
              <a:t>$ThisvAr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PH" smtClean="0"/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PH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mtClean="0"/>
              <a:t>Example of Variable Names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PH" smtClean="0"/>
              <a:t>$item</a:t>
            </a:r>
          </a:p>
          <a:p>
            <a:pPr eaLnBrk="1" hangingPunct="1"/>
            <a:r>
              <a:rPr lang="en-PH" smtClean="0"/>
              <a:t>$Item</a:t>
            </a:r>
          </a:p>
          <a:p>
            <a:pPr eaLnBrk="1" hangingPunct="1"/>
            <a:r>
              <a:rPr lang="en-PH" smtClean="0"/>
              <a:t>$myVariable (camel case)</a:t>
            </a:r>
          </a:p>
          <a:p>
            <a:pPr eaLnBrk="1" hangingPunct="1"/>
            <a:r>
              <a:rPr lang="en-PH" smtClean="0"/>
              <a:t>$this_variable</a:t>
            </a:r>
          </a:p>
          <a:p>
            <a:pPr eaLnBrk="1" hangingPunct="1"/>
            <a:r>
              <a:rPr lang="en-PH" smtClean="0"/>
              <a:t>$this-variable</a:t>
            </a:r>
          </a:p>
          <a:p>
            <a:pPr eaLnBrk="1" hangingPunct="1"/>
            <a:r>
              <a:rPr lang="en-PH" smtClean="0"/>
              <a:t>$product3</a:t>
            </a:r>
          </a:p>
          <a:p>
            <a:pPr eaLnBrk="1" hangingPunct="1"/>
            <a:r>
              <a:rPr lang="en-PH" smtClean="0"/>
              <a:t>$_book</a:t>
            </a:r>
          </a:p>
          <a:p>
            <a:pPr eaLnBrk="1" hangingPunct="1"/>
            <a:r>
              <a:rPr lang="en-PH" smtClean="0"/>
              <a:t>$__bookPage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255</TotalTime>
  <Words>1747</Words>
  <Application>Microsoft Office PowerPoint</Application>
  <PresentationFormat>On-screen Show (4:3)</PresentationFormat>
  <Paragraphs>265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Copperplate Gothic Bold</vt:lpstr>
      <vt:lpstr>Courier New</vt:lpstr>
      <vt:lpstr>Tw Cen MT</vt:lpstr>
      <vt:lpstr>Wingdings</vt:lpstr>
      <vt:lpstr>Wingdings 2</vt:lpstr>
      <vt:lpstr>Median</vt:lpstr>
      <vt:lpstr>PHP Basics</vt:lpstr>
      <vt:lpstr>PHP Scripting Block</vt:lpstr>
      <vt:lpstr>Using Simple Statements</vt:lpstr>
      <vt:lpstr>echo command</vt:lpstr>
      <vt:lpstr>Echo Statement</vt:lpstr>
      <vt:lpstr>PHP Simple Statements Follow These Rules:</vt:lpstr>
      <vt:lpstr>Comments in PHP</vt:lpstr>
      <vt:lpstr>Variables</vt:lpstr>
      <vt:lpstr>Example of Variable Names</vt:lpstr>
      <vt:lpstr>Variables</vt:lpstr>
      <vt:lpstr>Illustration of a Variable Declaration</vt:lpstr>
      <vt:lpstr>Example of Variable Variables</vt:lpstr>
      <vt:lpstr>Constants</vt:lpstr>
      <vt:lpstr>Variables and Constants Ex:</vt:lpstr>
      <vt:lpstr>Constants</vt:lpstr>
      <vt:lpstr>Sample Program for  Constant Declaration</vt:lpstr>
      <vt:lpstr>Integer</vt:lpstr>
      <vt:lpstr>Floating Point</vt:lpstr>
      <vt:lpstr>Doubles</vt:lpstr>
      <vt:lpstr>Boolean</vt:lpstr>
      <vt:lpstr>Boolean</vt:lpstr>
      <vt:lpstr>NULL</vt:lpstr>
      <vt:lpstr>isset(), is_null()</vt:lpstr>
      <vt:lpstr>empty()</vt:lpstr>
      <vt:lpstr>isset() vs empty() vs is_null()</vt:lpstr>
      <vt:lpstr>Strings</vt:lpstr>
      <vt:lpstr>Singly Quoted Strings</vt:lpstr>
      <vt:lpstr>Doubly Quoted Strings</vt:lpstr>
      <vt:lpstr>Escape Sequence        Replacements Are:</vt:lpstr>
      <vt:lpstr>A Note on String Values</vt:lpstr>
      <vt:lpstr>A Note on String Values</vt:lpstr>
      <vt:lpstr>Data Conversion</vt:lpstr>
      <vt:lpstr>Typecasting</vt:lpstr>
      <vt:lpstr>Typecasting-Integers</vt:lpstr>
      <vt:lpstr>Typecasting Booleans</vt:lpstr>
      <vt:lpstr>Typecasting- Strings</vt:lpstr>
      <vt:lpstr>Gettype()</vt:lpstr>
      <vt:lpstr>settype()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Basics</dc:title>
  <dc:creator>gRace</dc:creator>
  <cp:lastModifiedBy>anhnguyen</cp:lastModifiedBy>
  <cp:revision>17</cp:revision>
  <dcterms:created xsi:type="dcterms:W3CDTF">2010-10-23T14:26:37Z</dcterms:created>
  <dcterms:modified xsi:type="dcterms:W3CDTF">2017-02-17T02:08:19Z</dcterms:modified>
</cp:coreProperties>
</file>