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57" r:id="rId3"/>
    <p:sldId id="281" r:id="rId4"/>
    <p:sldId id="283" r:id="rId5"/>
    <p:sldId id="284" r:id="rId6"/>
    <p:sldId id="285" r:id="rId7"/>
    <p:sldId id="261" r:id="rId8"/>
    <p:sldId id="262" r:id="rId9"/>
    <p:sldId id="260" r:id="rId10"/>
    <p:sldId id="258" r:id="rId11"/>
    <p:sldId id="263" r:id="rId12"/>
    <p:sldId id="264" r:id="rId13"/>
    <p:sldId id="265" r:id="rId14"/>
    <p:sldId id="267" r:id="rId15"/>
    <p:sldId id="268" r:id="rId16"/>
    <p:sldId id="269" r:id="rId17"/>
    <p:sldId id="271" r:id="rId18"/>
    <p:sldId id="274" r:id="rId19"/>
    <p:sldId id="286" r:id="rId20"/>
    <p:sldId id="287" r:id="rId21"/>
    <p:sldId id="289" r:id="rId22"/>
    <p:sldId id="290" r:id="rId23"/>
    <p:sldId id="291" r:id="rId24"/>
    <p:sldId id="292" r:id="rId25"/>
    <p:sldId id="294" r:id="rId26"/>
    <p:sldId id="266" r:id="rId27"/>
  </p:sldIdLst>
  <p:sldSz cx="12192000" cy="6858000"/>
  <p:notesSz cx="6858000" cy="9144000"/>
  <p:defaultTextStyle>
    <a:defPPr>
      <a:defRPr lang="en-US"/>
    </a:defPPr>
    <a:lvl1pPr marL="0" algn="l" defTabSz="914218" rtl="0" eaLnBrk="1" latinLnBrk="0" hangingPunct="1">
      <a:defRPr sz="1800" kern="1200">
        <a:solidFill>
          <a:schemeClr val="tx1"/>
        </a:solidFill>
        <a:latin typeface="+mn-lt"/>
        <a:ea typeface="+mn-ea"/>
        <a:cs typeface="+mn-cs"/>
      </a:defRPr>
    </a:lvl1pPr>
    <a:lvl2pPr marL="457108" algn="l" defTabSz="914218" rtl="0" eaLnBrk="1" latinLnBrk="0" hangingPunct="1">
      <a:defRPr sz="1800" kern="1200">
        <a:solidFill>
          <a:schemeClr val="tx1"/>
        </a:solidFill>
        <a:latin typeface="+mn-lt"/>
        <a:ea typeface="+mn-ea"/>
        <a:cs typeface="+mn-cs"/>
      </a:defRPr>
    </a:lvl2pPr>
    <a:lvl3pPr marL="914218" algn="l" defTabSz="914218" rtl="0" eaLnBrk="1" latinLnBrk="0" hangingPunct="1">
      <a:defRPr sz="1800" kern="1200">
        <a:solidFill>
          <a:schemeClr val="tx1"/>
        </a:solidFill>
        <a:latin typeface="+mn-lt"/>
        <a:ea typeface="+mn-ea"/>
        <a:cs typeface="+mn-cs"/>
      </a:defRPr>
    </a:lvl3pPr>
    <a:lvl4pPr marL="1371326" algn="l" defTabSz="914218" rtl="0" eaLnBrk="1" latinLnBrk="0" hangingPunct="1">
      <a:defRPr sz="1800" kern="1200">
        <a:solidFill>
          <a:schemeClr val="tx1"/>
        </a:solidFill>
        <a:latin typeface="+mn-lt"/>
        <a:ea typeface="+mn-ea"/>
        <a:cs typeface="+mn-cs"/>
      </a:defRPr>
    </a:lvl4pPr>
    <a:lvl5pPr marL="1828434" algn="l" defTabSz="914218" rtl="0" eaLnBrk="1" latinLnBrk="0" hangingPunct="1">
      <a:defRPr sz="1800" kern="1200">
        <a:solidFill>
          <a:schemeClr val="tx1"/>
        </a:solidFill>
        <a:latin typeface="+mn-lt"/>
        <a:ea typeface="+mn-ea"/>
        <a:cs typeface="+mn-cs"/>
      </a:defRPr>
    </a:lvl5pPr>
    <a:lvl6pPr marL="2285543" algn="l" defTabSz="914218" rtl="0" eaLnBrk="1" latinLnBrk="0" hangingPunct="1">
      <a:defRPr sz="1800" kern="1200">
        <a:solidFill>
          <a:schemeClr val="tx1"/>
        </a:solidFill>
        <a:latin typeface="+mn-lt"/>
        <a:ea typeface="+mn-ea"/>
        <a:cs typeface="+mn-cs"/>
      </a:defRPr>
    </a:lvl6pPr>
    <a:lvl7pPr marL="2742652" algn="l" defTabSz="914218" rtl="0" eaLnBrk="1" latinLnBrk="0" hangingPunct="1">
      <a:defRPr sz="1800" kern="1200">
        <a:solidFill>
          <a:schemeClr val="tx1"/>
        </a:solidFill>
        <a:latin typeface="+mn-lt"/>
        <a:ea typeface="+mn-ea"/>
        <a:cs typeface="+mn-cs"/>
      </a:defRPr>
    </a:lvl7pPr>
    <a:lvl8pPr marL="3199760" algn="l" defTabSz="914218" rtl="0" eaLnBrk="1" latinLnBrk="0" hangingPunct="1">
      <a:defRPr sz="1800" kern="1200">
        <a:solidFill>
          <a:schemeClr val="tx1"/>
        </a:solidFill>
        <a:latin typeface="+mn-lt"/>
        <a:ea typeface="+mn-ea"/>
        <a:cs typeface="+mn-cs"/>
      </a:defRPr>
    </a:lvl8pPr>
    <a:lvl9pPr marL="3656868" algn="l" defTabSz="91421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04B9AE-374A-4580-9658-A4765E117EE1}" type="datetimeFigureOut">
              <a:rPr lang="en-US" smtClean="0"/>
              <a:t>8/27/2025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F8C85C-7EDC-480A-9DED-6EAEB5D4952B}" type="slidenum">
              <a:rPr lang="en-US" smtClean="0"/>
              <a:t>‹#›</a:t>
            </a:fld>
            <a:endParaRPr lang="en-US"/>
          </a:p>
        </p:txBody>
      </p:sp>
    </p:spTree>
    <p:extLst>
      <p:ext uri="{BB962C8B-B14F-4D97-AF65-F5344CB8AC3E}">
        <p14:creationId xmlns:p14="http://schemas.microsoft.com/office/powerpoint/2010/main" val="605359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F8C85C-7EDC-480A-9DED-6EAEB5D4952B}" type="slidenum">
              <a:rPr lang="en-US" smtClean="0"/>
              <a:t>4</a:t>
            </a:fld>
            <a:endParaRPr lang="en-US"/>
          </a:p>
        </p:txBody>
      </p:sp>
    </p:spTree>
    <p:extLst>
      <p:ext uri="{BB962C8B-B14F-4D97-AF65-F5344CB8AC3E}">
        <p14:creationId xmlns:p14="http://schemas.microsoft.com/office/powerpoint/2010/main" val="3986019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F8C85C-7EDC-480A-9DED-6EAEB5D4952B}" type="slidenum">
              <a:rPr lang="en-US" smtClean="0"/>
              <a:t>7</a:t>
            </a:fld>
            <a:endParaRPr lang="en-US"/>
          </a:p>
        </p:txBody>
      </p:sp>
    </p:spTree>
    <p:extLst>
      <p:ext uri="{BB962C8B-B14F-4D97-AF65-F5344CB8AC3E}">
        <p14:creationId xmlns:p14="http://schemas.microsoft.com/office/powerpoint/2010/main" val="1940426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800">
                <a:solidFill>
                  <a:srgbClr val="C00000"/>
                </a:solidFill>
                <a:latin typeface="Segoe UI Black" panose="020B0A02040204020203" pitchFamily="34" charset="0"/>
                <a:ea typeface="Segoe UI Black" panose="020B0A02040204020203" pitchFamily="34" charset="0"/>
              </a:defRPr>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008080"/>
                </a:solidFill>
                <a:latin typeface="Segoe UI Black" panose="020B0A02040204020203" pitchFamily="34" charset="0"/>
                <a:ea typeface="Segoe UI Black" panose="020B0A02040204020203" pitchFamily="34" charset="0"/>
              </a:defRPr>
            </a:lvl1pPr>
            <a:lvl2pPr marL="457246" indent="0" algn="ctr">
              <a:buNone/>
              <a:defRPr sz="2000"/>
            </a:lvl2pPr>
            <a:lvl3pPr marL="914492" indent="0" algn="ctr">
              <a:buNone/>
              <a:defRPr sz="1800"/>
            </a:lvl3pPr>
            <a:lvl4pPr marL="1371738" indent="0" algn="ctr">
              <a:buNone/>
              <a:defRPr sz="1600"/>
            </a:lvl4pPr>
            <a:lvl5pPr marL="1828983" indent="0" algn="ctr">
              <a:buNone/>
              <a:defRPr sz="1600"/>
            </a:lvl5pPr>
            <a:lvl6pPr marL="2286228" indent="0" algn="ctr">
              <a:buNone/>
              <a:defRPr sz="1600"/>
            </a:lvl6pPr>
            <a:lvl7pPr marL="2743475" indent="0" algn="ctr">
              <a:buNone/>
              <a:defRPr sz="1600"/>
            </a:lvl7pPr>
            <a:lvl8pPr marL="3200720" indent="0" algn="ctr">
              <a:buNone/>
              <a:defRPr sz="1600"/>
            </a:lvl8pPr>
            <a:lvl9pPr marL="3657966"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3340687-F0A6-4844-9D0E-4A71047B582E}" type="datetime1">
              <a:rPr lang="en-GB" smtClean="0"/>
              <a:t>27/08/2025</a:t>
            </a:fld>
            <a:endParaRPr lang="en-GB"/>
          </a:p>
        </p:txBody>
      </p:sp>
      <p:sp>
        <p:nvSpPr>
          <p:cNvPr id="5" name="Footer Placeholder 4"/>
          <p:cNvSpPr>
            <a:spLocks noGrp="1"/>
          </p:cNvSpPr>
          <p:nvPr>
            <p:ph type="ftr" sz="quarter" idx="11"/>
          </p:nvPr>
        </p:nvSpPr>
        <p:spPr/>
        <p:txBody>
          <a:bodyPr/>
          <a:lstStyle/>
          <a:p>
            <a:r>
              <a:rPr lang="en-GB"/>
              <a:t>KIẾN THỨC - KỸ NĂNG - SÁNG TẠO - HỘI NHẬP</a:t>
            </a:r>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2069007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85F13F3-5CA4-464A-A58E-B619976AB19A}" type="datetime1">
              <a:rPr lang="en-GB" smtClean="0"/>
              <a:t>27/08/2025</a:t>
            </a:fld>
            <a:endParaRPr lang="en-GB"/>
          </a:p>
        </p:txBody>
      </p:sp>
      <p:sp>
        <p:nvSpPr>
          <p:cNvPr id="5" name="Footer Placeholder 4"/>
          <p:cNvSpPr>
            <a:spLocks noGrp="1"/>
          </p:cNvSpPr>
          <p:nvPr>
            <p:ph type="ftr" sz="quarter" idx="11"/>
          </p:nvPr>
        </p:nvSpPr>
        <p:spPr/>
        <p:txBody>
          <a:bodyPr/>
          <a:lstStyle/>
          <a:p>
            <a:r>
              <a:rPr lang="en-GB"/>
              <a:t>KIẾN THỨC - KỸ NĂNG - SÁNG TẠO - HỘI NHẬP</a:t>
            </a:r>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276702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6"/>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6"/>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580203B-5407-419A-8A7D-10870893C35F}" type="datetime1">
              <a:rPr lang="en-GB" smtClean="0"/>
              <a:t>27/08/2025</a:t>
            </a:fld>
            <a:endParaRPr lang="en-GB"/>
          </a:p>
        </p:txBody>
      </p:sp>
      <p:sp>
        <p:nvSpPr>
          <p:cNvPr id="5" name="Footer Placeholder 4"/>
          <p:cNvSpPr>
            <a:spLocks noGrp="1"/>
          </p:cNvSpPr>
          <p:nvPr>
            <p:ph type="ftr" sz="quarter" idx="11"/>
          </p:nvPr>
        </p:nvSpPr>
        <p:spPr/>
        <p:txBody>
          <a:bodyPr/>
          <a:lstStyle/>
          <a:p>
            <a:r>
              <a:rPr lang="en-GB"/>
              <a:t>KIẾN THỨC - KỸ NĂNG - SÁNG TẠO - HỘI NHẬP</a:t>
            </a:r>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58712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5848B"/>
                </a:solidFill>
              </a:defRPr>
            </a:lvl1pPr>
          </a:lstStyle>
          <a:p>
            <a:r>
              <a:rPr lang="en-US"/>
              <a:t>Click to edit Master title style</a:t>
            </a:r>
            <a:endParaRPr lang="en-GB"/>
          </a:p>
        </p:txBody>
      </p:sp>
      <p:sp>
        <p:nvSpPr>
          <p:cNvPr id="3" name="Content Placeholder 2"/>
          <p:cNvSpPr>
            <a:spLocks noGrp="1"/>
          </p:cNvSpPr>
          <p:nvPr>
            <p:ph idx="1"/>
          </p:nvPr>
        </p:nvSpPr>
        <p:spPr/>
        <p:txBody>
          <a:bodyPr/>
          <a:lstStyle>
            <a:lvl1pPr marL="0" indent="0" algn="just">
              <a:buFontTx/>
              <a:buNone/>
              <a:defRPr/>
            </a:lvl1pPr>
            <a:lvl2pPr marL="457245" indent="0" algn="just">
              <a:buFontTx/>
              <a:buNone/>
              <a:defRPr/>
            </a:lvl2pPr>
            <a:lvl3pPr marL="914491" indent="0" algn="just">
              <a:buFontTx/>
              <a:buNone/>
              <a:defRPr/>
            </a:lvl3pPr>
            <a:lvl4pPr marL="1371737" indent="0" algn="just">
              <a:buFontTx/>
              <a:buNone/>
              <a:defRPr/>
            </a:lvl4pPr>
            <a:lvl5pPr marL="1828983" indent="0" algn="just">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solidFill>
                  <a:schemeClr val="bg1"/>
                </a:solidFill>
              </a:defRPr>
            </a:lvl1pPr>
          </a:lstStyle>
          <a:p>
            <a:fld id="{19E0BBC2-331D-455A-8F34-6CACAAA7B272}" type="datetime1">
              <a:rPr lang="en-GB" smtClean="0"/>
              <a:pPr/>
              <a:t>27/08/2025</a:t>
            </a:fld>
            <a:endParaRPr lang="en-GB"/>
          </a:p>
        </p:txBody>
      </p:sp>
      <p:sp>
        <p:nvSpPr>
          <p:cNvPr id="5" name="Footer Placeholder 4"/>
          <p:cNvSpPr>
            <a:spLocks noGrp="1"/>
          </p:cNvSpPr>
          <p:nvPr>
            <p:ph type="ftr" sz="quarter" idx="11"/>
          </p:nvPr>
        </p:nvSpPr>
        <p:spPr/>
        <p:txBody>
          <a:bodyPr/>
          <a:lstStyle/>
          <a:p>
            <a:r>
              <a:rPr lang="en-GB"/>
              <a:t>KIẾN THỨC - KỸ NĂNG - SÁNG TẠO - HỘI NHẬP</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A3D6EC1-CEF0-44B9-AC69-1554EEB371D5}" type="slidenum">
              <a:rPr lang="en-GB" smtClean="0"/>
              <a:pPr/>
              <a:t>‹#›</a:t>
            </a:fld>
            <a:endParaRPr lang="en-GB"/>
          </a:p>
        </p:txBody>
      </p:sp>
    </p:spTree>
    <p:extLst>
      <p:ext uri="{BB962C8B-B14F-4D97-AF65-F5344CB8AC3E}">
        <p14:creationId xmlns:p14="http://schemas.microsoft.com/office/powerpoint/2010/main" val="4264427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2"/>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7"/>
            <a:ext cx="10515600" cy="1500187"/>
          </a:xfrm>
        </p:spPr>
        <p:txBody>
          <a:bodyPr/>
          <a:lstStyle>
            <a:lvl1pPr marL="0" indent="0">
              <a:buNone/>
              <a:defRPr sz="2400">
                <a:solidFill>
                  <a:schemeClr val="tx1">
                    <a:tint val="75000"/>
                  </a:schemeClr>
                </a:solidFill>
              </a:defRPr>
            </a:lvl1pPr>
            <a:lvl2pPr marL="457246" indent="0">
              <a:buNone/>
              <a:defRPr sz="2000">
                <a:solidFill>
                  <a:schemeClr val="tx1">
                    <a:tint val="75000"/>
                  </a:schemeClr>
                </a:solidFill>
              </a:defRPr>
            </a:lvl2pPr>
            <a:lvl3pPr marL="914492" indent="0">
              <a:buNone/>
              <a:defRPr sz="1800">
                <a:solidFill>
                  <a:schemeClr val="tx1">
                    <a:tint val="75000"/>
                  </a:schemeClr>
                </a:solidFill>
              </a:defRPr>
            </a:lvl3pPr>
            <a:lvl4pPr marL="1371738" indent="0">
              <a:buNone/>
              <a:defRPr sz="1600">
                <a:solidFill>
                  <a:schemeClr val="tx1">
                    <a:tint val="75000"/>
                  </a:schemeClr>
                </a:solidFill>
              </a:defRPr>
            </a:lvl4pPr>
            <a:lvl5pPr marL="1828983" indent="0">
              <a:buNone/>
              <a:defRPr sz="1600">
                <a:solidFill>
                  <a:schemeClr val="tx1">
                    <a:tint val="75000"/>
                  </a:schemeClr>
                </a:solidFill>
              </a:defRPr>
            </a:lvl5pPr>
            <a:lvl6pPr marL="2286228" indent="0">
              <a:buNone/>
              <a:defRPr sz="1600">
                <a:solidFill>
                  <a:schemeClr val="tx1">
                    <a:tint val="75000"/>
                  </a:schemeClr>
                </a:solidFill>
              </a:defRPr>
            </a:lvl6pPr>
            <a:lvl7pPr marL="2743475" indent="0">
              <a:buNone/>
              <a:defRPr sz="1600">
                <a:solidFill>
                  <a:schemeClr val="tx1">
                    <a:tint val="75000"/>
                  </a:schemeClr>
                </a:solidFill>
              </a:defRPr>
            </a:lvl7pPr>
            <a:lvl8pPr marL="3200720" indent="0">
              <a:buNone/>
              <a:defRPr sz="1600">
                <a:solidFill>
                  <a:schemeClr val="tx1">
                    <a:tint val="75000"/>
                  </a:schemeClr>
                </a:solidFill>
              </a:defRPr>
            </a:lvl8pPr>
            <a:lvl9pPr marL="3657966"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796F3C-EA11-4B8E-A5D6-898715DAA61A}" type="datetime1">
              <a:rPr lang="en-GB" smtClean="0"/>
              <a:t>27/08/2025</a:t>
            </a:fld>
            <a:endParaRPr lang="en-GB"/>
          </a:p>
        </p:txBody>
      </p:sp>
      <p:sp>
        <p:nvSpPr>
          <p:cNvPr id="5" name="Footer Placeholder 4"/>
          <p:cNvSpPr>
            <a:spLocks noGrp="1"/>
          </p:cNvSpPr>
          <p:nvPr>
            <p:ph type="ftr" sz="quarter" idx="11"/>
          </p:nvPr>
        </p:nvSpPr>
        <p:spPr/>
        <p:txBody>
          <a:bodyPr/>
          <a:lstStyle/>
          <a:p>
            <a:r>
              <a:rPr lang="en-GB"/>
              <a:t>KIẾN THỨC - KỸ NĂNG - SÁNG TẠO - HỘI NHẬP</a:t>
            </a:r>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4053709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8080"/>
                </a:solidFill>
              </a:defRPr>
            </a:lvl1pPr>
          </a:lstStyle>
          <a:p>
            <a:r>
              <a:rPr lang="en-US"/>
              <a:t>Click to edit Master title style</a:t>
            </a:r>
            <a:endParaRPr lang="en-GB"/>
          </a:p>
        </p:txBody>
      </p:sp>
      <p:sp>
        <p:nvSpPr>
          <p:cNvPr id="3" name="Content Placeholder 2"/>
          <p:cNvSpPr>
            <a:spLocks noGrp="1"/>
          </p:cNvSpPr>
          <p:nvPr>
            <p:ph sz="half" idx="1"/>
          </p:nvPr>
        </p:nvSpPr>
        <p:spPr>
          <a:xfrm>
            <a:off x="838200" y="2095130"/>
            <a:ext cx="5181600" cy="40818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2095129"/>
            <a:ext cx="5181600" cy="40818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9DE42CF6-A011-4145-8138-B18222BE784F}" type="datetime1">
              <a:rPr lang="en-GB" smtClean="0"/>
              <a:t>27/08/2025</a:t>
            </a:fld>
            <a:endParaRPr lang="en-GB"/>
          </a:p>
        </p:txBody>
      </p:sp>
      <p:sp>
        <p:nvSpPr>
          <p:cNvPr id="6" name="Footer Placeholder 5"/>
          <p:cNvSpPr>
            <a:spLocks noGrp="1"/>
          </p:cNvSpPr>
          <p:nvPr>
            <p:ph type="ftr" sz="quarter" idx="11"/>
          </p:nvPr>
        </p:nvSpPr>
        <p:spPr/>
        <p:txBody>
          <a:bodyPr/>
          <a:lstStyle/>
          <a:p>
            <a:r>
              <a:rPr lang="en-GB"/>
              <a:t>KIẾN THỨC - KỸ NĂNG - SÁNG TẠO - HỘI NHẬP</a:t>
            </a:r>
          </a:p>
        </p:txBody>
      </p:sp>
      <p:sp>
        <p:nvSpPr>
          <p:cNvPr id="7" name="Slide Number Placeholder 6"/>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1710018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66776"/>
            <a:ext cx="10515600" cy="823912"/>
          </a:xfrm>
        </p:spPr>
        <p:txBody>
          <a:bodyPr/>
          <a:lstStyle/>
          <a:p>
            <a:r>
              <a:rPr lang="en-US"/>
              <a:t>Click to edit Master title style</a:t>
            </a:r>
            <a:endParaRPr lang="en-GB"/>
          </a:p>
        </p:txBody>
      </p:sp>
      <p:sp>
        <p:nvSpPr>
          <p:cNvPr id="3" name="Text Placeholder 2"/>
          <p:cNvSpPr>
            <a:spLocks noGrp="1"/>
          </p:cNvSpPr>
          <p:nvPr>
            <p:ph type="body" idx="1"/>
          </p:nvPr>
        </p:nvSpPr>
        <p:spPr>
          <a:xfrm>
            <a:off x="839791" y="1857375"/>
            <a:ext cx="5157787" cy="647700"/>
          </a:xfrm>
        </p:spPr>
        <p:txBody>
          <a:bodyPr anchor="b"/>
          <a:lstStyle>
            <a:lvl1pPr marL="0" indent="0">
              <a:buNone/>
              <a:defRPr sz="2400" b="1"/>
            </a:lvl1pPr>
            <a:lvl2pPr marL="457246" indent="0">
              <a:buNone/>
              <a:defRPr sz="2000" b="1"/>
            </a:lvl2pPr>
            <a:lvl3pPr marL="914492" indent="0">
              <a:buNone/>
              <a:defRPr sz="1800" b="1"/>
            </a:lvl3pPr>
            <a:lvl4pPr marL="1371738" indent="0">
              <a:buNone/>
              <a:defRPr sz="1600" b="1"/>
            </a:lvl4pPr>
            <a:lvl5pPr marL="1828983" indent="0">
              <a:buNone/>
              <a:defRPr sz="1600" b="1"/>
            </a:lvl5pPr>
            <a:lvl6pPr marL="2286228" indent="0">
              <a:buNone/>
              <a:defRPr sz="1600" b="1"/>
            </a:lvl6pPr>
            <a:lvl7pPr marL="2743475" indent="0">
              <a:buNone/>
              <a:defRPr sz="1600" b="1"/>
            </a:lvl7pPr>
            <a:lvl8pPr marL="3200720" indent="0">
              <a:buNone/>
              <a:defRPr sz="1600" b="1"/>
            </a:lvl8pPr>
            <a:lvl9pPr marL="3657966"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91"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857375"/>
            <a:ext cx="5183188" cy="647700"/>
          </a:xfrm>
        </p:spPr>
        <p:txBody>
          <a:bodyPr anchor="b"/>
          <a:lstStyle>
            <a:lvl1pPr marL="0" indent="0">
              <a:buNone/>
              <a:defRPr sz="2400" b="1"/>
            </a:lvl1pPr>
            <a:lvl2pPr marL="457246" indent="0">
              <a:buNone/>
              <a:defRPr sz="2000" b="1"/>
            </a:lvl2pPr>
            <a:lvl3pPr marL="914492" indent="0">
              <a:buNone/>
              <a:defRPr sz="1800" b="1"/>
            </a:lvl3pPr>
            <a:lvl4pPr marL="1371738" indent="0">
              <a:buNone/>
              <a:defRPr sz="1600" b="1"/>
            </a:lvl4pPr>
            <a:lvl5pPr marL="1828983" indent="0">
              <a:buNone/>
              <a:defRPr sz="1600" b="1"/>
            </a:lvl5pPr>
            <a:lvl6pPr marL="2286228" indent="0">
              <a:buNone/>
              <a:defRPr sz="1600" b="1"/>
            </a:lvl6pPr>
            <a:lvl7pPr marL="2743475" indent="0">
              <a:buNone/>
              <a:defRPr sz="1600" b="1"/>
            </a:lvl7pPr>
            <a:lvl8pPr marL="3200720" indent="0">
              <a:buNone/>
              <a:defRPr sz="1600" b="1"/>
            </a:lvl8pPr>
            <a:lvl9pPr marL="365796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6776141-2144-4216-A5D8-625EEC9D46A7}" type="datetime1">
              <a:rPr lang="en-GB" smtClean="0"/>
              <a:t>27/08/2025</a:t>
            </a:fld>
            <a:endParaRPr lang="en-GB"/>
          </a:p>
        </p:txBody>
      </p:sp>
      <p:sp>
        <p:nvSpPr>
          <p:cNvPr id="8" name="Footer Placeholder 7"/>
          <p:cNvSpPr>
            <a:spLocks noGrp="1"/>
          </p:cNvSpPr>
          <p:nvPr>
            <p:ph type="ftr" sz="quarter" idx="11"/>
          </p:nvPr>
        </p:nvSpPr>
        <p:spPr/>
        <p:txBody>
          <a:bodyPr/>
          <a:lstStyle/>
          <a:p>
            <a:r>
              <a:rPr lang="en-GB"/>
              <a:t>KIẾN THỨC - KỸ NĂNG - SÁNG TẠO - HỘI NHẬP</a:t>
            </a:r>
          </a:p>
        </p:txBody>
      </p:sp>
      <p:sp>
        <p:nvSpPr>
          <p:cNvPr id="9" name="Slide Number Placeholder 8"/>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913579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5231884-8841-474E-B980-3663B77BB24B}" type="datetime1">
              <a:rPr lang="en-GB" smtClean="0"/>
              <a:t>27/08/2025</a:t>
            </a:fld>
            <a:endParaRPr lang="en-GB"/>
          </a:p>
        </p:txBody>
      </p:sp>
      <p:sp>
        <p:nvSpPr>
          <p:cNvPr id="4" name="Footer Placeholder 3"/>
          <p:cNvSpPr>
            <a:spLocks noGrp="1"/>
          </p:cNvSpPr>
          <p:nvPr>
            <p:ph type="ftr" sz="quarter" idx="11"/>
          </p:nvPr>
        </p:nvSpPr>
        <p:spPr/>
        <p:txBody>
          <a:bodyPr/>
          <a:lstStyle/>
          <a:p>
            <a:r>
              <a:rPr lang="en-GB"/>
              <a:t>KIẾN THỨC - KỸ NĂNG - SÁNG TẠO - HỘI NHẬP</a:t>
            </a:r>
          </a:p>
        </p:txBody>
      </p:sp>
      <p:sp>
        <p:nvSpPr>
          <p:cNvPr id="5" name="Slide Number Placeholder 4"/>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2539901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E740A-6F50-4770-9109-746EC93EBE8F}" type="datetime1">
              <a:rPr lang="en-GB" smtClean="0"/>
              <a:t>27/08/2025</a:t>
            </a:fld>
            <a:endParaRPr lang="en-GB"/>
          </a:p>
        </p:txBody>
      </p:sp>
      <p:sp>
        <p:nvSpPr>
          <p:cNvPr id="3" name="Footer Placeholder 2"/>
          <p:cNvSpPr>
            <a:spLocks noGrp="1"/>
          </p:cNvSpPr>
          <p:nvPr>
            <p:ph type="ftr" sz="quarter" idx="11"/>
          </p:nvPr>
        </p:nvSpPr>
        <p:spPr/>
        <p:txBody>
          <a:bodyPr/>
          <a:lstStyle/>
          <a:p>
            <a:r>
              <a:rPr lang="en-GB"/>
              <a:t>KIẾN THỨC - KỸ NĂNG - SÁNG TẠO - HỘI NHẬP</a:t>
            </a:r>
          </a:p>
        </p:txBody>
      </p:sp>
      <p:sp>
        <p:nvSpPr>
          <p:cNvPr id="4" name="Slide Number Placeholder 3"/>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4057016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987428"/>
            <a:ext cx="3932237" cy="1069975"/>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91" y="2057400"/>
            <a:ext cx="3932237" cy="3811588"/>
          </a:xfrm>
        </p:spPr>
        <p:txBody>
          <a:bodyPr/>
          <a:lstStyle>
            <a:lvl1pPr marL="0" indent="0">
              <a:buNone/>
              <a:defRPr sz="1600"/>
            </a:lvl1pPr>
            <a:lvl2pPr marL="457246" indent="0">
              <a:buNone/>
              <a:defRPr sz="1400"/>
            </a:lvl2pPr>
            <a:lvl3pPr marL="914492" indent="0">
              <a:buNone/>
              <a:defRPr sz="1200"/>
            </a:lvl3pPr>
            <a:lvl4pPr marL="1371738" indent="0">
              <a:buNone/>
              <a:defRPr sz="1000"/>
            </a:lvl4pPr>
            <a:lvl5pPr marL="1828983" indent="0">
              <a:buNone/>
              <a:defRPr sz="1000"/>
            </a:lvl5pPr>
            <a:lvl6pPr marL="2286228" indent="0">
              <a:buNone/>
              <a:defRPr sz="1000"/>
            </a:lvl6pPr>
            <a:lvl7pPr marL="2743475" indent="0">
              <a:buNone/>
              <a:defRPr sz="1000"/>
            </a:lvl7pPr>
            <a:lvl8pPr marL="3200720" indent="0">
              <a:buNone/>
              <a:defRPr sz="1000"/>
            </a:lvl8pPr>
            <a:lvl9pPr marL="365796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933542-D7FF-4C5D-BCD1-FC068661ADB1}" type="datetime1">
              <a:rPr lang="en-GB" smtClean="0"/>
              <a:t>27/08/2025</a:t>
            </a:fld>
            <a:endParaRPr lang="en-GB"/>
          </a:p>
        </p:txBody>
      </p:sp>
      <p:sp>
        <p:nvSpPr>
          <p:cNvPr id="6" name="Footer Placeholder 5"/>
          <p:cNvSpPr>
            <a:spLocks noGrp="1"/>
          </p:cNvSpPr>
          <p:nvPr>
            <p:ph type="ftr" sz="quarter" idx="11"/>
          </p:nvPr>
        </p:nvSpPr>
        <p:spPr/>
        <p:txBody>
          <a:bodyPr/>
          <a:lstStyle/>
          <a:p>
            <a:r>
              <a:rPr lang="en-GB"/>
              <a:t>KIẾN THỨC - KỸ NĂNG - SÁNG TẠO - HỘI NHẬP</a:t>
            </a:r>
          </a:p>
        </p:txBody>
      </p:sp>
      <p:sp>
        <p:nvSpPr>
          <p:cNvPr id="7" name="Slide Number Placeholder 6"/>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255682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9"/>
            <a:ext cx="6172200" cy="4873625"/>
          </a:xfrm>
        </p:spPr>
        <p:txBody>
          <a:bodyPr/>
          <a:lstStyle>
            <a:lvl1pPr marL="0" indent="0">
              <a:buNone/>
              <a:defRPr sz="3200"/>
            </a:lvl1pPr>
            <a:lvl2pPr marL="457246" indent="0">
              <a:buNone/>
              <a:defRPr sz="2800"/>
            </a:lvl2pPr>
            <a:lvl3pPr marL="914492" indent="0">
              <a:buNone/>
              <a:defRPr sz="2400"/>
            </a:lvl3pPr>
            <a:lvl4pPr marL="1371738" indent="0">
              <a:buNone/>
              <a:defRPr sz="2000"/>
            </a:lvl4pPr>
            <a:lvl5pPr marL="1828983" indent="0">
              <a:buNone/>
              <a:defRPr sz="2000"/>
            </a:lvl5pPr>
            <a:lvl6pPr marL="2286228" indent="0">
              <a:buNone/>
              <a:defRPr sz="2000"/>
            </a:lvl6pPr>
            <a:lvl7pPr marL="2743475" indent="0">
              <a:buNone/>
              <a:defRPr sz="2000"/>
            </a:lvl7pPr>
            <a:lvl8pPr marL="3200720" indent="0">
              <a:buNone/>
              <a:defRPr sz="2000"/>
            </a:lvl8pPr>
            <a:lvl9pPr marL="3657966"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91" y="2057400"/>
            <a:ext cx="3932237" cy="3811588"/>
          </a:xfrm>
        </p:spPr>
        <p:txBody>
          <a:bodyPr/>
          <a:lstStyle>
            <a:lvl1pPr marL="0" indent="0">
              <a:buNone/>
              <a:defRPr sz="1600"/>
            </a:lvl1pPr>
            <a:lvl2pPr marL="457246" indent="0">
              <a:buNone/>
              <a:defRPr sz="1400"/>
            </a:lvl2pPr>
            <a:lvl3pPr marL="914492" indent="0">
              <a:buNone/>
              <a:defRPr sz="1200"/>
            </a:lvl3pPr>
            <a:lvl4pPr marL="1371738" indent="0">
              <a:buNone/>
              <a:defRPr sz="1000"/>
            </a:lvl4pPr>
            <a:lvl5pPr marL="1828983" indent="0">
              <a:buNone/>
              <a:defRPr sz="1000"/>
            </a:lvl5pPr>
            <a:lvl6pPr marL="2286228" indent="0">
              <a:buNone/>
              <a:defRPr sz="1000"/>
            </a:lvl6pPr>
            <a:lvl7pPr marL="2743475" indent="0">
              <a:buNone/>
              <a:defRPr sz="1000"/>
            </a:lvl7pPr>
            <a:lvl8pPr marL="3200720" indent="0">
              <a:buNone/>
              <a:defRPr sz="1000"/>
            </a:lvl8pPr>
            <a:lvl9pPr marL="365796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A70A37-54E1-46AB-854A-7F4CAEAC5932}" type="datetime1">
              <a:rPr lang="en-GB" smtClean="0"/>
              <a:t>27/08/2025</a:t>
            </a:fld>
            <a:endParaRPr lang="en-GB"/>
          </a:p>
        </p:txBody>
      </p:sp>
      <p:sp>
        <p:nvSpPr>
          <p:cNvPr id="6" name="Footer Placeholder 5"/>
          <p:cNvSpPr>
            <a:spLocks noGrp="1"/>
          </p:cNvSpPr>
          <p:nvPr>
            <p:ph type="ftr" sz="quarter" idx="11"/>
          </p:nvPr>
        </p:nvSpPr>
        <p:spPr/>
        <p:txBody>
          <a:bodyPr/>
          <a:lstStyle/>
          <a:p>
            <a:r>
              <a:rPr lang="en-GB"/>
              <a:t>KIẾN THỨC - KỸ NĂNG - SÁNG TẠO - HỘI NHẬP</a:t>
            </a:r>
          </a:p>
        </p:txBody>
      </p:sp>
      <p:sp>
        <p:nvSpPr>
          <p:cNvPr id="7" name="Slide Number Placeholder 6"/>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1289903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228232"/>
            <a:ext cx="10515600" cy="76741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2175030"/>
            <a:ext cx="10515600" cy="40019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bg1"/>
                </a:solidFill>
              </a:defRPr>
            </a:lvl1pPr>
          </a:lstStyle>
          <a:p>
            <a:fld id="{4C18046E-BA9B-4548-A8AC-F9F2F702B23B}" type="datetime1">
              <a:rPr lang="en-GB" smtClean="0"/>
              <a:pPr/>
              <a:t>27/08/2025</a:t>
            </a:fld>
            <a:endParaRPr lang="en-GB"/>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rgbClr val="C00000"/>
                </a:solidFill>
              </a:defRPr>
            </a:lvl1pPr>
          </a:lstStyle>
          <a:p>
            <a:r>
              <a:rPr lang="en-GB"/>
              <a:t>KIẾN THỨC - KỸ NĂNG - SÁNG TẠO - HỘI NHẬP</a:t>
            </a:r>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bg1"/>
                </a:solidFill>
              </a:defRPr>
            </a:lvl1pPr>
          </a:lstStyle>
          <a:p>
            <a:fld id="{AA3D6EC1-CEF0-44B9-AC69-1554EEB371D5}" type="slidenum">
              <a:rPr lang="en-GB" smtClean="0"/>
              <a:pPr/>
              <a:t>‹#›</a:t>
            </a:fld>
            <a:endParaRPr lang="en-GB"/>
          </a:p>
        </p:txBody>
      </p:sp>
      <p:sp>
        <p:nvSpPr>
          <p:cNvPr id="7" name="Title 1">
            <a:extLst>
              <a:ext uri="{FF2B5EF4-FFF2-40B4-BE49-F238E27FC236}">
                <a16:creationId xmlns:a16="http://schemas.microsoft.com/office/drawing/2014/main" id="{03F9058A-D643-E990-0257-69C3B7F9EF2C}"/>
              </a:ext>
            </a:extLst>
          </p:cNvPr>
          <p:cNvSpPr txBox="1">
            <a:spLocks/>
          </p:cNvSpPr>
          <p:nvPr/>
        </p:nvSpPr>
        <p:spPr>
          <a:xfrm>
            <a:off x="5344358" y="228539"/>
            <a:ext cx="6847642" cy="6890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2400" b="1">
                <a:solidFill>
                  <a:srgbClr val="008080"/>
                </a:solidFill>
              </a:rPr>
              <a:t>TRƯỜNG ĐẠI HỌC GIAO THÔNG VẬN TẢI </a:t>
            </a:r>
            <a:br>
              <a:rPr lang="en-US" sz="2400" b="1">
                <a:solidFill>
                  <a:srgbClr val="008080"/>
                </a:solidFill>
              </a:rPr>
            </a:br>
            <a:r>
              <a:rPr lang="en-US" sz="2400" b="1">
                <a:solidFill>
                  <a:srgbClr val="008080"/>
                </a:solidFill>
              </a:rPr>
              <a:t>THÀNH PHỐ HỒ CHÍ MINH</a:t>
            </a:r>
            <a:endParaRPr lang="en-GB" sz="2400" b="1" dirty="0"/>
          </a:p>
        </p:txBody>
      </p:sp>
      <p:pic>
        <p:nvPicPr>
          <p:cNvPr id="9" name="Picture 8" descr="A colorful text on a black background&#10;&#10;Description automatically generated">
            <a:extLst>
              <a:ext uri="{FF2B5EF4-FFF2-40B4-BE49-F238E27FC236}">
                <a16:creationId xmlns:a16="http://schemas.microsoft.com/office/drawing/2014/main" id="{1F84E451-A81F-AB53-8B68-037D26E3E58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77554" y="186586"/>
            <a:ext cx="3931920" cy="748375"/>
          </a:xfrm>
          <a:prstGeom prst="rect">
            <a:avLst/>
          </a:prstGeom>
        </p:spPr>
      </p:pic>
    </p:spTree>
    <p:extLst>
      <p:ext uri="{BB962C8B-B14F-4D97-AF65-F5344CB8AC3E}">
        <p14:creationId xmlns:p14="http://schemas.microsoft.com/office/powerpoint/2010/main" val="3760992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92" rtl="0" eaLnBrk="1" latinLnBrk="0" hangingPunct="1">
        <a:lnSpc>
          <a:spcPct val="90000"/>
        </a:lnSpc>
        <a:spcBef>
          <a:spcPct val="0"/>
        </a:spcBef>
        <a:buNone/>
        <a:defRPr sz="4400" kern="1200">
          <a:solidFill>
            <a:srgbClr val="15848B"/>
          </a:solidFill>
          <a:latin typeface="Segoe UI Black" panose="020B0A02040204020203" pitchFamily="34" charset="0"/>
          <a:ea typeface="Segoe UI Black" panose="020B0A02040204020203" pitchFamily="34" charset="0"/>
          <a:cs typeface="Times New Roman" panose="02020603050405020304" pitchFamily="18" charset="0"/>
        </a:defRPr>
      </a:lvl1pPr>
    </p:titleStyle>
    <p:bodyStyle>
      <a:lvl1pPr marL="0" indent="0" algn="l" defTabSz="914492" rtl="0" eaLnBrk="1" latinLnBrk="0" hangingPunct="1">
        <a:lnSpc>
          <a:spcPct val="90000"/>
        </a:lnSpc>
        <a:spcBef>
          <a:spcPts val="1000"/>
        </a:spcBef>
        <a:buFontTx/>
        <a:buNone/>
        <a:defRPr sz="3200" kern="1200">
          <a:solidFill>
            <a:schemeClr val="tx1"/>
          </a:solidFill>
          <a:latin typeface="Times New Roman" panose="02020603050405020304" pitchFamily="18" charset="0"/>
          <a:ea typeface="+mn-ea"/>
          <a:cs typeface="Times New Roman" panose="02020603050405020304" pitchFamily="18" charset="0"/>
        </a:defRPr>
      </a:lvl1pPr>
      <a:lvl2pPr marL="457245" indent="0" algn="l" defTabSz="914492" rtl="0" eaLnBrk="1" latinLnBrk="0" hangingPunct="1">
        <a:lnSpc>
          <a:spcPct val="90000"/>
        </a:lnSpc>
        <a:spcBef>
          <a:spcPts val="500"/>
        </a:spcBef>
        <a:buFontTx/>
        <a:buNone/>
        <a:defRPr sz="2800" kern="1200">
          <a:solidFill>
            <a:schemeClr val="tx1"/>
          </a:solidFill>
          <a:latin typeface="Times New Roman" panose="02020603050405020304" pitchFamily="18" charset="0"/>
          <a:ea typeface="+mn-ea"/>
          <a:cs typeface="Times New Roman" panose="02020603050405020304" pitchFamily="18" charset="0"/>
        </a:defRPr>
      </a:lvl2pPr>
      <a:lvl3pPr marL="914491" indent="0" algn="l" defTabSz="914492" rtl="0" eaLnBrk="1" latinLnBrk="0" hangingPunct="1">
        <a:lnSpc>
          <a:spcPct val="90000"/>
        </a:lnSpc>
        <a:spcBef>
          <a:spcPts val="500"/>
        </a:spcBef>
        <a:buFontTx/>
        <a:buNone/>
        <a:defRPr sz="2400" kern="1200">
          <a:solidFill>
            <a:schemeClr val="tx1"/>
          </a:solidFill>
          <a:latin typeface="Times New Roman" panose="02020603050405020304" pitchFamily="18" charset="0"/>
          <a:ea typeface="+mn-ea"/>
          <a:cs typeface="Times New Roman" panose="02020603050405020304" pitchFamily="18" charset="0"/>
        </a:defRPr>
      </a:lvl3pPr>
      <a:lvl4pPr marL="1371737" indent="0" algn="l" defTabSz="914492" rtl="0" eaLnBrk="1" latinLnBrk="0" hangingPunct="1">
        <a:lnSpc>
          <a:spcPct val="90000"/>
        </a:lnSpc>
        <a:spcBef>
          <a:spcPts val="500"/>
        </a:spcBef>
        <a:buFontTx/>
        <a:buNone/>
        <a:defRPr sz="2000" kern="1200">
          <a:solidFill>
            <a:schemeClr val="tx1"/>
          </a:solidFill>
          <a:latin typeface="Times New Roman" panose="02020603050405020304" pitchFamily="18" charset="0"/>
          <a:ea typeface="+mn-ea"/>
          <a:cs typeface="Times New Roman" panose="02020603050405020304" pitchFamily="18" charset="0"/>
        </a:defRPr>
      </a:lvl4pPr>
      <a:lvl5pPr marL="1828983" indent="0" algn="l" defTabSz="914492" rtl="0" eaLnBrk="1" latinLnBrk="0" hangingPunct="1">
        <a:lnSpc>
          <a:spcPct val="90000"/>
        </a:lnSpc>
        <a:spcBef>
          <a:spcPts val="500"/>
        </a:spcBef>
        <a:buFontTx/>
        <a:buNone/>
        <a:defRPr sz="2000" kern="1200">
          <a:solidFill>
            <a:schemeClr val="tx1"/>
          </a:solidFill>
          <a:latin typeface="Times New Roman" panose="02020603050405020304" pitchFamily="18" charset="0"/>
          <a:ea typeface="+mn-ea"/>
          <a:cs typeface="Times New Roman" panose="02020603050405020304" pitchFamily="18" charset="0"/>
        </a:defRPr>
      </a:lvl5pPr>
      <a:lvl6pPr marL="2514852"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98"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343"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88" indent="-228623" algn="l" defTabSz="91449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92" rtl="0" eaLnBrk="1" latinLnBrk="0" hangingPunct="1">
        <a:defRPr sz="1800" kern="1200">
          <a:solidFill>
            <a:schemeClr val="tx1"/>
          </a:solidFill>
          <a:latin typeface="+mn-lt"/>
          <a:ea typeface="+mn-ea"/>
          <a:cs typeface="+mn-cs"/>
        </a:defRPr>
      </a:lvl1pPr>
      <a:lvl2pPr marL="457246" algn="l" defTabSz="914492" rtl="0" eaLnBrk="1" latinLnBrk="0" hangingPunct="1">
        <a:defRPr sz="1800" kern="1200">
          <a:solidFill>
            <a:schemeClr val="tx1"/>
          </a:solidFill>
          <a:latin typeface="+mn-lt"/>
          <a:ea typeface="+mn-ea"/>
          <a:cs typeface="+mn-cs"/>
        </a:defRPr>
      </a:lvl2pPr>
      <a:lvl3pPr marL="914492" algn="l" defTabSz="914492" rtl="0" eaLnBrk="1" latinLnBrk="0" hangingPunct="1">
        <a:defRPr sz="1800" kern="1200">
          <a:solidFill>
            <a:schemeClr val="tx1"/>
          </a:solidFill>
          <a:latin typeface="+mn-lt"/>
          <a:ea typeface="+mn-ea"/>
          <a:cs typeface="+mn-cs"/>
        </a:defRPr>
      </a:lvl3pPr>
      <a:lvl4pPr marL="1371738" algn="l" defTabSz="914492" rtl="0" eaLnBrk="1" latinLnBrk="0" hangingPunct="1">
        <a:defRPr sz="1800" kern="1200">
          <a:solidFill>
            <a:schemeClr val="tx1"/>
          </a:solidFill>
          <a:latin typeface="+mn-lt"/>
          <a:ea typeface="+mn-ea"/>
          <a:cs typeface="+mn-cs"/>
        </a:defRPr>
      </a:lvl4pPr>
      <a:lvl5pPr marL="1828983" algn="l" defTabSz="914492" rtl="0" eaLnBrk="1" latinLnBrk="0" hangingPunct="1">
        <a:defRPr sz="1800" kern="1200">
          <a:solidFill>
            <a:schemeClr val="tx1"/>
          </a:solidFill>
          <a:latin typeface="+mn-lt"/>
          <a:ea typeface="+mn-ea"/>
          <a:cs typeface="+mn-cs"/>
        </a:defRPr>
      </a:lvl5pPr>
      <a:lvl6pPr marL="2286228" algn="l" defTabSz="914492" rtl="0" eaLnBrk="1" latinLnBrk="0" hangingPunct="1">
        <a:defRPr sz="1800" kern="1200">
          <a:solidFill>
            <a:schemeClr val="tx1"/>
          </a:solidFill>
          <a:latin typeface="+mn-lt"/>
          <a:ea typeface="+mn-ea"/>
          <a:cs typeface="+mn-cs"/>
        </a:defRPr>
      </a:lvl6pPr>
      <a:lvl7pPr marL="2743475" algn="l" defTabSz="914492" rtl="0" eaLnBrk="1" latinLnBrk="0" hangingPunct="1">
        <a:defRPr sz="1800" kern="1200">
          <a:solidFill>
            <a:schemeClr val="tx1"/>
          </a:solidFill>
          <a:latin typeface="+mn-lt"/>
          <a:ea typeface="+mn-ea"/>
          <a:cs typeface="+mn-cs"/>
        </a:defRPr>
      </a:lvl7pPr>
      <a:lvl8pPr marL="3200720" algn="l" defTabSz="914492" rtl="0" eaLnBrk="1" latinLnBrk="0" hangingPunct="1">
        <a:defRPr sz="1800" kern="1200">
          <a:solidFill>
            <a:schemeClr val="tx1"/>
          </a:solidFill>
          <a:latin typeface="+mn-lt"/>
          <a:ea typeface="+mn-ea"/>
          <a:cs typeface="+mn-cs"/>
        </a:defRPr>
      </a:lvl8pPr>
      <a:lvl9pPr marL="3657966" algn="l" defTabSz="91449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CEA13-4ABA-1C18-04B3-420CF387239A}"/>
              </a:ext>
            </a:extLst>
          </p:cNvPr>
          <p:cNvSpPr>
            <a:spLocks noGrp="1"/>
          </p:cNvSpPr>
          <p:nvPr>
            <p:ph type="ctrTitle"/>
          </p:nvPr>
        </p:nvSpPr>
        <p:spPr>
          <a:xfrm>
            <a:off x="1524000" y="1600200"/>
            <a:ext cx="9144000" cy="766763"/>
          </a:xfrm>
        </p:spPr>
        <p:txBody>
          <a:bodyPr>
            <a:normAutofit/>
          </a:bodyPr>
          <a:lstStyle/>
          <a:p>
            <a:r>
              <a:rPr lang="en-US" sz="4000"/>
              <a:t>LẬP TRÌNH MẠNG</a:t>
            </a:r>
          </a:p>
        </p:txBody>
      </p:sp>
      <p:sp>
        <p:nvSpPr>
          <p:cNvPr id="3" name="Subtitle 2">
            <a:extLst>
              <a:ext uri="{FF2B5EF4-FFF2-40B4-BE49-F238E27FC236}">
                <a16:creationId xmlns:a16="http://schemas.microsoft.com/office/drawing/2014/main" id="{6C4F304C-77C0-EC52-B36B-E4A8248538E0}"/>
              </a:ext>
            </a:extLst>
          </p:cNvPr>
          <p:cNvSpPr>
            <a:spLocks noGrp="1"/>
          </p:cNvSpPr>
          <p:nvPr>
            <p:ph type="subTitle" idx="1"/>
          </p:nvPr>
        </p:nvSpPr>
        <p:spPr>
          <a:xfrm>
            <a:off x="1524000" y="2707457"/>
            <a:ext cx="9144000" cy="766763"/>
          </a:xfrm>
        </p:spPr>
        <p:txBody>
          <a:bodyPr/>
          <a:lstStyle/>
          <a:p>
            <a:r>
              <a:rPr lang="en-US" b="1" cap="all"/>
              <a:t>CHủ đề: LậP trình ứng dụng </a:t>
            </a:r>
            <a:r>
              <a:rPr lang="vi-VN" b="1" cap="all"/>
              <a:t>upload/</a:t>
            </a:r>
            <a:r>
              <a:rPr lang="vi-VN"/>
              <a:t>DOWNLOAD</a:t>
            </a:r>
            <a:r>
              <a:rPr lang="en-US" b="1" cap="all"/>
              <a:t> multi file</a:t>
            </a:r>
            <a:r>
              <a:rPr lang="vi-VN" b="1" cap="all"/>
              <a:t> </a:t>
            </a:r>
            <a:r>
              <a:rPr lang="en-US" b="1" cap="all"/>
              <a:t>(pause, stop, resume)</a:t>
            </a:r>
            <a:endParaRPr lang="en-US" cap="all"/>
          </a:p>
          <a:p>
            <a:endParaRPr lang="en-US"/>
          </a:p>
        </p:txBody>
      </p:sp>
      <p:sp>
        <p:nvSpPr>
          <p:cNvPr id="4" name="Subtitle 2">
            <a:extLst>
              <a:ext uri="{FF2B5EF4-FFF2-40B4-BE49-F238E27FC236}">
                <a16:creationId xmlns:a16="http://schemas.microsoft.com/office/drawing/2014/main" id="{099874E7-050D-BDFF-F4D4-C2B9369538E4}"/>
              </a:ext>
            </a:extLst>
          </p:cNvPr>
          <p:cNvSpPr txBox="1">
            <a:spLocks/>
          </p:cNvSpPr>
          <p:nvPr/>
        </p:nvSpPr>
        <p:spPr>
          <a:xfrm>
            <a:off x="4911212" y="3700105"/>
            <a:ext cx="1578078" cy="434847"/>
          </a:xfrm>
          <a:prstGeom prst="rect">
            <a:avLst/>
          </a:prstGeom>
        </p:spPr>
        <p:txBody>
          <a:bodyPr vert="horz" lIns="91440" tIns="45720" rIns="91440" bIns="45720" rtlCol="0">
            <a:normAutofit/>
          </a:bodyPr>
          <a:lstStyle>
            <a:lvl1pPr marL="0" indent="0" algn="ctr" defTabSz="914492" rtl="0" eaLnBrk="1" latinLnBrk="0" hangingPunct="1">
              <a:lnSpc>
                <a:spcPct val="90000"/>
              </a:lnSpc>
              <a:spcBef>
                <a:spcPts val="1000"/>
              </a:spcBef>
              <a:buFontTx/>
              <a:buNone/>
              <a:defRPr sz="2400" kern="1200">
                <a:solidFill>
                  <a:srgbClr val="008080"/>
                </a:solidFill>
                <a:latin typeface="Segoe UI Black" panose="020B0A02040204020203" pitchFamily="34" charset="0"/>
                <a:ea typeface="Segoe UI Black" panose="020B0A02040204020203" pitchFamily="34" charset="0"/>
                <a:cs typeface="Times New Roman" panose="02020603050405020304" pitchFamily="18" charset="0"/>
              </a:defRPr>
            </a:lvl1pPr>
            <a:lvl2pPr marL="457246" indent="0" algn="ctr" defTabSz="914492" rtl="0" eaLnBrk="1" latinLnBrk="0" hangingPunct="1">
              <a:lnSpc>
                <a:spcPct val="90000"/>
              </a:lnSpc>
              <a:spcBef>
                <a:spcPts val="500"/>
              </a:spcBef>
              <a:buFontTx/>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92" indent="0" algn="ctr" defTabSz="914492" rtl="0" eaLnBrk="1" latinLnBrk="0" hangingPunct="1">
              <a:lnSpc>
                <a:spcPct val="90000"/>
              </a:lnSpc>
              <a:spcBef>
                <a:spcPts val="500"/>
              </a:spcBef>
              <a:buFontTx/>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738" indent="0" algn="ctr" defTabSz="914492" rtl="0" eaLnBrk="1" latinLnBrk="0" hangingPunct="1">
              <a:lnSpc>
                <a:spcPct val="90000"/>
              </a:lnSpc>
              <a:spcBef>
                <a:spcPts val="500"/>
              </a:spcBef>
              <a:buFontTx/>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983" indent="0" algn="ctr" defTabSz="914492" rtl="0" eaLnBrk="1" latinLnBrk="0" hangingPunct="1">
              <a:lnSpc>
                <a:spcPct val="90000"/>
              </a:lnSpc>
              <a:spcBef>
                <a:spcPts val="500"/>
              </a:spcBef>
              <a:buFontTx/>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228" indent="0" algn="ctr" defTabSz="914492"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475" indent="0" algn="ctr" defTabSz="914492"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720" indent="0" algn="ctr" defTabSz="914492"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966" indent="0" algn="ctr" defTabSz="914492"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vi-VN" b="1" cap="all"/>
              <a:t>NHÓM 6</a:t>
            </a:r>
            <a:endParaRPr lang="en-US"/>
          </a:p>
        </p:txBody>
      </p:sp>
      <p:sp>
        <p:nvSpPr>
          <p:cNvPr id="5" name="Subtitle 2">
            <a:extLst>
              <a:ext uri="{FF2B5EF4-FFF2-40B4-BE49-F238E27FC236}">
                <a16:creationId xmlns:a16="http://schemas.microsoft.com/office/drawing/2014/main" id="{6E0F63C9-42F0-4B0C-9071-9BE586A5CAEA}"/>
              </a:ext>
            </a:extLst>
          </p:cNvPr>
          <p:cNvSpPr txBox="1">
            <a:spLocks/>
          </p:cNvSpPr>
          <p:nvPr/>
        </p:nvSpPr>
        <p:spPr>
          <a:xfrm>
            <a:off x="3603522" y="4360837"/>
            <a:ext cx="4193459" cy="766763"/>
          </a:xfrm>
          <a:prstGeom prst="rect">
            <a:avLst/>
          </a:prstGeom>
        </p:spPr>
        <p:txBody>
          <a:bodyPr vert="horz" lIns="91440" tIns="45720" rIns="91440" bIns="45720" rtlCol="0">
            <a:normAutofit/>
          </a:bodyPr>
          <a:lstStyle>
            <a:lvl1pPr marL="0" indent="0" algn="ctr" defTabSz="914492" rtl="0" eaLnBrk="1" latinLnBrk="0" hangingPunct="1">
              <a:lnSpc>
                <a:spcPct val="90000"/>
              </a:lnSpc>
              <a:spcBef>
                <a:spcPts val="1000"/>
              </a:spcBef>
              <a:buFontTx/>
              <a:buNone/>
              <a:defRPr sz="2400" kern="1200">
                <a:solidFill>
                  <a:srgbClr val="008080"/>
                </a:solidFill>
                <a:latin typeface="Segoe UI Black" panose="020B0A02040204020203" pitchFamily="34" charset="0"/>
                <a:ea typeface="Segoe UI Black" panose="020B0A02040204020203" pitchFamily="34" charset="0"/>
                <a:cs typeface="Times New Roman" panose="02020603050405020304" pitchFamily="18" charset="0"/>
              </a:defRPr>
            </a:lvl1pPr>
            <a:lvl2pPr marL="457246" indent="0" algn="ctr" defTabSz="914492" rtl="0" eaLnBrk="1" latinLnBrk="0" hangingPunct="1">
              <a:lnSpc>
                <a:spcPct val="90000"/>
              </a:lnSpc>
              <a:spcBef>
                <a:spcPts val="500"/>
              </a:spcBef>
              <a:buFontTx/>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92" indent="0" algn="ctr" defTabSz="914492" rtl="0" eaLnBrk="1" latinLnBrk="0" hangingPunct="1">
              <a:lnSpc>
                <a:spcPct val="90000"/>
              </a:lnSpc>
              <a:spcBef>
                <a:spcPts val="500"/>
              </a:spcBef>
              <a:buFontTx/>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738" indent="0" algn="ctr" defTabSz="914492" rtl="0" eaLnBrk="1" latinLnBrk="0" hangingPunct="1">
              <a:lnSpc>
                <a:spcPct val="90000"/>
              </a:lnSpc>
              <a:spcBef>
                <a:spcPts val="500"/>
              </a:spcBef>
              <a:buFontTx/>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983" indent="0" algn="ctr" defTabSz="914492" rtl="0" eaLnBrk="1" latinLnBrk="0" hangingPunct="1">
              <a:lnSpc>
                <a:spcPct val="90000"/>
              </a:lnSpc>
              <a:spcBef>
                <a:spcPts val="500"/>
              </a:spcBef>
              <a:buFontTx/>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228" indent="0" algn="ctr" defTabSz="914492"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475" indent="0" algn="ctr" defTabSz="914492"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720" indent="0" algn="ctr" defTabSz="914492"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966" indent="0" algn="ctr" defTabSz="914492"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vi-VN" b="1" cap="all"/>
              <a:t>GVHD: </a:t>
            </a:r>
            <a:r>
              <a:rPr lang="vi-VN" b="1"/>
              <a:t>BÙI DƯƠNG THẾ</a:t>
            </a:r>
            <a:endParaRPr lang="en-US"/>
          </a:p>
        </p:txBody>
      </p:sp>
    </p:spTree>
    <p:extLst>
      <p:ext uri="{BB962C8B-B14F-4D97-AF65-F5344CB8AC3E}">
        <p14:creationId xmlns:p14="http://schemas.microsoft.com/office/powerpoint/2010/main" val="539154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643A9-5BC6-1112-9D3C-3F952FBD1B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1D4260-BD15-6794-2A98-868F6B770CC2}"/>
              </a:ext>
            </a:extLst>
          </p:cNvPr>
          <p:cNvSpPr>
            <a:spLocks noGrp="1"/>
          </p:cNvSpPr>
          <p:nvPr>
            <p:ph type="ctrTitle"/>
          </p:nvPr>
        </p:nvSpPr>
        <p:spPr>
          <a:xfrm>
            <a:off x="2866103" y="1002891"/>
            <a:ext cx="6459794" cy="766763"/>
          </a:xfrm>
        </p:spPr>
        <p:txBody>
          <a:bodyPr>
            <a:normAutofit/>
          </a:bodyPr>
          <a:lstStyle/>
          <a:p>
            <a:r>
              <a:rPr lang="vi-VN" sz="4000" b="1"/>
              <a:t>Quản lý theo người dùng</a:t>
            </a:r>
          </a:p>
        </p:txBody>
      </p:sp>
      <p:sp>
        <p:nvSpPr>
          <p:cNvPr id="4" name="Rectangle 1">
            <a:extLst>
              <a:ext uri="{FF2B5EF4-FFF2-40B4-BE49-F238E27FC236}">
                <a16:creationId xmlns:a16="http://schemas.microsoft.com/office/drawing/2014/main" id="{DDCEBFA7-99A9-7639-E6E3-115B7F778D94}"/>
              </a:ext>
            </a:extLst>
          </p:cNvPr>
          <p:cNvSpPr>
            <a:spLocks noChangeArrowheads="1"/>
          </p:cNvSpPr>
          <p:nvPr/>
        </p:nvSpPr>
        <p:spPr bwMode="auto">
          <a:xfrm>
            <a:off x="766915" y="1908153"/>
            <a:ext cx="1099246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Mục tiêu:</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Đảm bảo mỗi người dùng chỉ có thể thao tác với file của chính mình, tránh rò rỉ dữ liệu giữa các tài khoản.</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Bảng users:</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Lưu trữ thông tin tài khoản: username, password_hash (sử dụng thuật toán an toàn như PBKDF2/Scrypt).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Có trường role để phân biệt quyền cơ bản: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user thường</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hoặc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admin</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Bảng sessions:</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Sinh ra token khi người dùng đăng nhập thành công.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Token gắn với user_id và có thời hạn hết hạn (expire).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Được dùng để xác thực trong suốt phiên làm việc.</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Cơ chế xác thực:</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Mỗi request từ client (API hoặc upload qua WebSocket) đều phải kèm token.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Server kiểm tra token hợp lệ và ánh xạ tới user_id.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Các thao tác với file đều được lọc theo user_id trong DB.</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Tổ chức lưu trữ:</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File upload hoàn tất được lưu tại thư mục riêng: remote_uploads/&lt;username&gt;/.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File tạm đang upload nằm ở temp_uploads/.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6657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D6368-7FF7-0A24-A45A-D6CE158B73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0144EF-7FBD-ECD2-DF5C-B5588B7E94AF}"/>
              </a:ext>
            </a:extLst>
          </p:cNvPr>
          <p:cNvSpPr>
            <a:spLocks noGrp="1"/>
          </p:cNvSpPr>
          <p:nvPr>
            <p:ph type="ctrTitle"/>
          </p:nvPr>
        </p:nvSpPr>
        <p:spPr>
          <a:xfrm>
            <a:off x="2595716" y="1130710"/>
            <a:ext cx="7000568" cy="766763"/>
          </a:xfrm>
        </p:spPr>
        <p:txBody>
          <a:bodyPr>
            <a:normAutofit/>
          </a:bodyPr>
          <a:lstStyle/>
          <a:p>
            <a:pPr algn="l"/>
            <a:r>
              <a:rPr lang="vi-VN" sz="4000"/>
              <a:t>Tổ chức dữ liệu &amp; Thư mục</a:t>
            </a:r>
            <a:endParaRPr lang="en-US" sz="4000"/>
          </a:p>
        </p:txBody>
      </p:sp>
      <p:sp>
        <p:nvSpPr>
          <p:cNvPr id="6" name="Rectangle 2">
            <a:extLst>
              <a:ext uri="{FF2B5EF4-FFF2-40B4-BE49-F238E27FC236}">
                <a16:creationId xmlns:a16="http://schemas.microsoft.com/office/drawing/2014/main" id="{92D48760-C46A-CB1E-22FE-EE1C12C17CCF}"/>
              </a:ext>
            </a:extLst>
          </p:cNvPr>
          <p:cNvSpPr>
            <a:spLocks noChangeArrowheads="1"/>
          </p:cNvSpPr>
          <p:nvPr/>
        </p:nvSpPr>
        <p:spPr bwMode="auto">
          <a:xfrm>
            <a:off x="474975" y="1976144"/>
            <a:ext cx="621096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Cấu trúc lưu trữ:</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File sau khi upload được đặt trong thư mục riêng theo người dùng: remote_uploads/{username}/.... Cách này giúp phân tách dữ liệu rõ ràng và đảm bảo tính riêng tư.</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Quản lý thư mục:</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Người dùng có thể tạo thư mục mới, đổi tên file hoặc folder, và di chuyển file sang vị trí khác để sắp xếp dữ liệu theo nhu cầu.</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Metadata trong hệ thống:</a:t>
            </a:r>
            <a:b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Cơ sở dữ liệu lưu lại các thông tin chính như: tên gốc và tên an toàn của file, dung lượng, trạng thái (uploading, completed, deleted), thời gian tạo và chủ sở hữu.</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An toàn dữ liệu:</a:t>
            </a:r>
            <a:b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Tên file được chuẩn hóa, loại bỏ ký tự đặc biệt để tránh lỗi và rủi ro bảo mật.</a:t>
            </a:r>
          </a:p>
        </p:txBody>
      </p:sp>
      <p:pic>
        <p:nvPicPr>
          <p:cNvPr id="8" name="Picture 7">
            <a:extLst>
              <a:ext uri="{FF2B5EF4-FFF2-40B4-BE49-F238E27FC236}">
                <a16:creationId xmlns:a16="http://schemas.microsoft.com/office/drawing/2014/main" id="{71539BE4-8682-C8DE-87C3-1704CBD81B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2987" y="2276180"/>
            <a:ext cx="4870956" cy="3451110"/>
          </a:xfrm>
          <a:prstGeom prst="rect">
            <a:avLst/>
          </a:prstGeom>
        </p:spPr>
      </p:pic>
    </p:spTree>
    <p:extLst>
      <p:ext uri="{BB962C8B-B14F-4D97-AF65-F5344CB8AC3E}">
        <p14:creationId xmlns:p14="http://schemas.microsoft.com/office/powerpoint/2010/main" val="2629725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6210D-C8DA-AFDB-3309-9CE2383A2B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DAF522-FD81-5FF9-A8F0-F7DC110FF142}"/>
              </a:ext>
            </a:extLst>
          </p:cNvPr>
          <p:cNvSpPr>
            <a:spLocks noGrp="1"/>
          </p:cNvSpPr>
          <p:nvPr>
            <p:ph type="ctrTitle"/>
          </p:nvPr>
        </p:nvSpPr>
        <p:spPr>
          <a:xfrm>
            <a:off x="3028335" y="1000043"/>
            <a:ext cx="6135329" cy="766763"/>
          </a:xfrm>
        </p:spPr>
        <p:txBody>
          <a:bodyPr>
            <a:normAutofit/>
          </a:bodyPr>
          <a:lstStyle/>
          <a:p>
            <a:pPr algn="l"/>
            <a:r>
              <a:rPr lang="en-US" sz="4000"/>
              <a:t>Thùng rác (Recycle Bin)</a:t>
            </a:r>
          </a:p>
        </p:txBody>
      </p:sp>
      <p:sp>
        <p:nvSpPr>
          <p:cNvPr id="5" name="Rectangle 1">
            <a:extLst>
              <a:ext uri="{FF2B5EF4-FFF2-40B4-BE49-F238E27FC236}">
                <a16:creationId xmlns:a16="http://schemas.microsoft.com/office/drawing/2014/main" id="{B760D7FD-BC5A-A3A8-478A-8D60E1858EBF}"/>
              </a:ext>
            </a:extLst>
          </p:cNvPr>
          <p:cNvSpPr>
            <a:spLocks noChangeArrowheads="1"/>
          </p:cNvSpPr>
          <p:nvPr/>
        </p:nvSpPr>
        <p:spPr bwMode="auto">
          <a:xfrm>
            <a:off x="589935" y="1550223"/>
            <a:ext cx="628281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Nguyên tắc:</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Khi người dùng xóa file, dữ </a:t>
            </a:r>
            <a:r>
              <a:rPr kumimoji="0" lang="en-US" altLang="en-US"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liệu không bị xóa ngay mà được chuyển vào thùng rác.</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Mục đích:</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Tránh mất dữ liệu ngoài ý muốn, cho phép khôi phục khi lỡ tay.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Chi tiết hoạt động:</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File được gắn trạng thái in_recycle và ghi nhận thời hạn giữ lại (7–30 ngày).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Trong khoảng thời gian này, người dùng có thể chọn Restore để khôi phục file.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Nếu quá hạn, hệ thống tự động xóa vĩnh viễn và trạng thái chuyển thành permanently_deleted.</a:t>
            </a: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Ưu điểm:</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Tăng tính an toàn khi thao tác với file.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Cho phép người dùng sửa lỗi khi vô tình xóa nhầm.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Picture 7" descr="A diagram of a recycle bin&#10;&#10;AI-generated content may be incorrect.">
            <a:extLst>
              <a:ext uri="{FF2B5EF4-FFF2-40B4-BE49-F238E27FC236}">
                <a16:creationId xmlns:a16="http://schemas.microsoft.com/office/drawing/2014/main" id="{267BA3B0-422D-6ECE-C25F-E907F5BA8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549" y="2488170"/>
            <a:ext cx="4670322" cy="3218694"/>
          </a:xfrm>
          <a:prstGeom prst="rect">
            <a:avLst/>
          </a:prstGeom>
        </p:spPr>
      </p:pic>
    </p:spTree>
    <p:extLst>
      <p:ext uri="{BB962C8B-B14F-4D97-AF65-F5344CB8AC3E}">
        <p14:creationId xmlns:p14="http://schemas.microsoft.com/office/powerpoint/2010/main" val="1727753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95D3A-EDA5-2F70-66F8-F23639F9FA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F53E3F-DF89-8E63-46D0-F90C0E640F38}"/>
              </a:ext>
            </a:extLst>
          </p:cNvPr>
          <p:cNvSpPr>
            <a:spLocks noGrp="1"/>
          </p:cNvSpPr>
          <p:nvPr>
            <p:ph type="ctrTitle"/>
          </p:nvPr>
        </p:nvSpPr>
        <p:spPr>
          <a:xfrm>
            <a:off x="3500284" y="1032387"/>
            <a:ext cx="5191432" cy="766763"/>
          </a:xfrm>
        </p:spPr>
        <p:txBody>
          <a:bodyPr>
            <a:normAutofit/>
          </a:bodyPr>
          <a:lstStyle/>
          <a:p>
            <a:pPr algn="l"/>
            <a:r>
              <a:rPr lang="en-US" sz="4000"/>
              <a:t>Preview &amp; Tìm kiếm</a:t>
            </a:r>
            <a:endParaRPr lang="en-US" sz="4000" b="1"/>
          </a:p>
        </p:txBody>
      </p:sp>
      <p:sp>
        <p:nvSpPr>
          <p:cNvPr id="5" name="Rectangle 1">
            <a:extLst>
              <a:ext uri="{FF2B5EF4-FFF2-40B4-BE49-F238E27FC236}">
                <a16:creationId xmlns:a16="http://schemas.microsoft.com/office/drawing/2014/main" id="{1095BDF1-5558-57C2-1E53-7F5CABFA2D95}"/>
              </a:ext>
            </a:extLst>
          </p:cNvPr>
          <p:cNvSpPr>
            <a:spLocks noChangeArrowheads="1"/>
          </p:cNvSpPr>
          <p:nvPr/>
        </p:nvSpPr>
        <p:spPr bwMode="auto">
          <a:xfrm>
            <a:off x="1032388" y="1847004"/>
            <a:ext cx="464493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Preview file</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Ảnh hiển thị trực tiếp.</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PDF mở trong trình duyệt.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Video/Audio có trình phát tích hợp.</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Text hiển thị ngay trong cửa sổ preview.</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Tìm kiếm &amp; lọc</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Tìm file theo tên.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Lọc theo loại (ảnh, video, tài liệu...).</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Sắp xếp theo thời gian, dung lượng, tên.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Ý nghĩa</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Các chức năng này giúp người dùng xem nhanh nội dung và quản lý dữ liệu thuận tiện, gần giống trải nghiệm của một hệ thống lưu trữ đám mây.</a:t>
            </a:r>
          </a:p>
        </p:txBody>
      </p:sp>
      <p:pic>
        <p:nvPicPr>
          <p:cNvPr id="4" name="Picture 3">
            <a:extLst>
              <a:ext uri="{FF2B5EF4-FFF2-40B4-BE49-F238E27FC236}">
                <a16:creationId xmlns:a16="http://schemas.microsoft.com/office/drawing/2014/main" id="{0C3260D3-9A71-A349-8D70-7AB035008878}"/>
              </a:ext>
            </a:extLst>
          </p:cNvPr>
          <p:cNvPicPr>
            <a:picLocks noChangeAspect="1"/>
          </p:cNvPicPr>
          <p:nvPr/>
        </p:nvPicPr>
        <p:blipFill>
          <a:blip r:embed="rId2"/>
          <a:stretch>
            <a:fillRect/>
          </a:stretch>
        </p:blipFill>
        <p:spPr>
          <a:xfrm>
            <a:off x="5918694" y="2212448"/>
            <a:ext cx="5712576" cy="3239430"/>
          </a:xfrm>
          <a:prstGeom prst="rect">
            <a:avLst/>
          </a:prstGeom>
        </p:spPr>
      </p:pic>
    </p:spTree>
    <p:extLst>
      <p:ext uri="{BB962C8B-B14F-4D97-AF65-F5344CB8AC3E}">
        <p14:creationId xmlns:p14="http://schemas.microsoft.com/office/powerpoint/2010/main" val="569277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C2602-1FD9-56D8-2523-2FFC70B3BC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95348A-C188-E3CD-8083-3336E4D9B933}"/>
              </a:ext>
            </a:extLst>
          </p:cNvPr>
          <p:cNvSpPr>
            <a:spLocks noGrp="1"/>
          </p:cNvSpPr>
          <p:nvPr>
            <p:ph type="ctrTitle"/>
          </p:nvPr>
        </p:nvSpPr>
        <p:spPr>
          <a:xfrm>
            <a:off x="2374490" y="1048856"/>
            <a:ext cx="7443019" cy="766763"/>
          </a:xfrm>
        </p:spPr>
        <p:txBody>
          <a:bodyPr>
            <a:normAutofit/>
          </a:bodyPr>
          <a:lstStyle/>
          <a:p>
            <a:pPr algn="l"/>
            <a:r>
              <a:rPr lang="en-US" sz="4000"/>
              <a:t>Quản lý Session &amp; Trạng thái</a:t>
            </a:r>
            <a:endParaRPr lang="en-US" sz="4000" b="1"/>
          </a:p>
        </p:txBody>
      </p:sp>
      <p:sp>
        <p:nvSpPr>
          <p:cNvPr id="6" name="Rectangle 2">
            <a:extLst>
              <a:ext uri="{FF2B5EF4-FFF2-40B4-BE49-F238E27FC236}">
                <a16:creationId xmlns:a16="http://schemas.microsoft.com/office/drawing/2014/main" id="{E8202317-F620-358B-04B4-46FAC7F2FA5D}"/>
              </a:ext>
            </a:extLst>
          </p:cNvPr>
          <p:cNvSpPr>
            <a:spLocks noChangeArrowheads="1"/>
          </p:cNvSpPr>
          <p:nvPr/>
        </p:nvSpPr>
        <p:spPr bwMode="auto">
          <a:xfrm>
            <a:off x="1892709" y="2099550"/>
            <a:ext cx="80378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Nguyên tắc:</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Mỗi tiến trình truyền tải được gắn với một </a:t>
            </a:r>
            <a:r>
              <a:rPr kumimoji="0" lang="en-US" altLang="en-US"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session </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riêng để quản lý.</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540531A9-F887-9424-2590-1B6944CD735C}"/>
              </a:ext>
            </a:extLst>
          </p:cNvPr>
          <p:cNvSpPr>
            <a:spLocks noChangeArrowheads="1"/>
          </p:cNvSpPr>
          <p:nvPr/>
        </p:nvSpPr>
        <p:spPr bwMode="auto">
          <a:xfrm>
            <a:off x="5240593" y="2946822"/>
            <a:ext cx="511277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Download:</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hiện tại chỉ hỗ trợ tải trực tiếp qua HTTP. Các thông tin (số byte đã gửi, log thời gian) có ghi lại, nhưng </a:t>
            </a:r>
            <a:r>
              <a:rPr kumimoji="0" lang="en-US" altLang="en-US" sz="180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resume download </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chưa được triển khai.</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Ý nghĩa:</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Giúp hệ </a:t>
            </a:r>
            <a:r>
              <a:rPr kumimoji="0" lang="en-US" altLang="en-US" sz="180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thống resume chính xác </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khi upload bị gián đoạn.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Cho phép theo dõi chi tiết tiến trình từng file.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Là cơ sở mở rộng cho quản lý download trong tương lai.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2F8278B-9BCF-1244-536A-D2653D12A434}"/>
              </a:ext>
            </a:extLst>
          </p:cNvPr>
          <p:cNvSpPr txBox="1"/>
          <p:nvPr/>
        </p:nvSpPr>
        <p:spPr>
          <a:xfrm>
            <a:off x="1602658" y="2808323"/>
            <a:ext cx="3460955" cy="313932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Trạng thái quản lý:</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Pending</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 chờ xử lý.</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Active/Uploading</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 đang tải.</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Paused</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 tạm dừng.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Completed</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 đã hoàn tất.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Stopped</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 dừng và hủy.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Error/Failed</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 gặp lỗi.</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UploadSession</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lưu trữ:</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offset hiện tại (byte đã nhận).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Đường dẫn file tạm .part.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user_id của người thực hiện.</a:t>
            </a:r>
          </a:p>
        </p:txBody>
      </p:sp>
    </p:spTree>
    <p:extLst>
      <p:ext uri="{BB962C8B-B14F-4D97-AF65-F5344CB8AC3E}">
        <p14:creationId xmlns:p14="http://schemas.microsoft.com/office/powerpoint/2010/main" val="3083717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FE9F3C-9C7B-6F0D-FBCA-D87C302B89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33A854-6E69-DE72-E5FC-45061736B66E}"/>
              </a:ext>
            </a:extLst>
          </p:cNvPr>
          <p:cNvSpPr>
            <a:spLocks noGrp="1"/>
          </p:cNvSpPr>
          <p:nvPr>
            <p:ph type="ctrTitle"/>
          </p:nvPr>
        </p:nvSpPr>
        <p:spPr>
          <a:xfrm>
            <a:off x="2930013" y="960713"/>
            <a:ext cx="6331974" cy="766763"/>
          </a:xfrm>
        </p:spPr>
        <p:txBody>
          <a:bodyPr>
            <a:normAutofit/>
          </a:bodyPr>
          <a:lstStyle/>
          <a:p>
            <a:pPr algn="l"/>
            <a:r>
              <a:rPr lang="vi-VN" sz="4000"/>
              <a:t>Cơ chế Chunk &amp; Resume</a:t>
            </a:r>
            <a:endParaRPr lang="en-US" sz="4000" b="1"/>
          </a:p>
        </p:txBody>
      </p:sp>
      <p:sp>
        <p:nvSpPr>
          <p:cNvPr id="4" name="Rectangle 1">
            <a:extLst>
              <a:ext uri="{FF2B5EF4-FFF2-40B4-BE49-F238E27FC236}">
                <a16:creationId xmlns:a16="http://schemas.microsoft.com/office/drawing/2014/main" id="{9D3BE50F-D98D-0F79-17F5-17D641C8A09A}"/>
              </a:ext>
            </a:extLst>
          </p:cNvPr>
          <p:cNvSpPr>
            <a:spLocks noChangeArrowheads="1"/>
          </p:cNvSpPr>
          <p:nvPr/>
        </p:nvSpPr>
        <p:spPr bwMode="auto">
          <a:xfrm>
            <a:off x="334297" y="1788469"/>
            <a:ext cx="633197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Chia nhỏ theo chunk:</a:t>
            </a:r>
            <a:b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File không gửi một lần, mà được chia thành nhiều chunk (mặc định 512KB, có thể cấu hình 256KB/1MB…).</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Client → Server (kèm offset):</a:t>
            </a:r>
            <a:b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Mỗi chunk được gửi </a:t>
            </a:r>
            <a:r>
              <a:rPr kumimoji="0" lang="en-US" altLang="en-US"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kèm offset (vị trí byte đã gửi).</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Kiểm tra &amp; ghi nối tiếp:</a:t>
            </a:r>
            <a:b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Server đối chiếu offset với kích thước file tạm .part và chỉ chấp nhận khi khớp chính xác → ghi nối tiếp, tránh ghi đè/thiếu.</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Resume (chỉ trong lúc upload):</a:t>
            </a:r>
            <a:b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Khi bị Pause hoặc mất kết nối, client hỏi offset thực tế trên server rồi chỉ gửi tiếp phần còn lại từ offset đó, không gửi lại từ đầu.</a:t>
            </a:r>
            <a:br>
              <a:rPr kumimoji="0" lang="en-US" altLang="en-US"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Khi Complete, server đổi tên .part → file cuối. (File đã hoàn tất thì không áp dụng Resume nữa.)</a:t>
            </a:r>
          </a:p>
        </p:txBody>
      </p:sp>
      <p:sp>
        <p:nvSpPr>
          <p:cNvPr id="7" name="TextBox 6">
            <a:extLst>
              <a:ext uri="{FF2B5EF4-FFF2-40B4-BE49-F238E27FC236}">
                <a16:creationId xmlns:a16="http://schemas.microsoft.com/office/drawing/2014/main" id="{96CE2312-9418-9D80-3370-505254136403}"/>
              </a:ext>
            </a:extLst>
          </p:cNvPr>
          <p:cNvSpPr txBox="1"/>
          <p:nvPr/>
        </p:nvSpPr>
        <p:spPr>
          <a:xfrm>
            <a:off x="6951406" y="1951672"/>
            <a:ext cx="4906297" cy="1477328"/>
          </a:xfrm>
          <a:prstGeom prst="rect">
            <a:avLst/>
          </a:prstGeom>
          <a:noFill/>
        </p:spPr>
        <p:txBody>
          <a:bodyPr wrap="square">
            <a:spAutoFit/>
          </a:bodyPr>
          <a:lstStyle/>
          <a:p>
            <a:pPr>
              <a:buNone/>
            </a:pPr>
            <a:r>
              <a:rPr lang="vi-VN" b="1">
                <a:latin typeface="Times New Roman" panose="02020603050405020304" pitchFamily="18" charset="0"/>
                <a:cs typeface="Times New Roman" panose="02020603050405020304" pitchFamily="18" charset="0"/>
              </a:rPr>
              <a:t>Ưu điểm rõ rệt</a:t>
            </a:r>
            <a:endParaRPr lang="vi-VN">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a:latin typeface="Times New Roman" panose="02020603050405020304" pitchFamily="18" charset="0"/>
                <a:cs typeface="Times New Roman" panose="02020603050405020304" pitchFamily="18" charset="0"/>
              </a:rPr>
              <a:t>Không mất dữ liệu khi mạng gián đoạn.</a:t>
            </a:r>
          </a:p>
          <a:p>
            <a:pPr marL="285750" indent="-285750">
              <a:buFont typeface="Arial" panose="020B0604020202020204" pitchFamily="34" charset="0"/>
              <a:buChar char="•"/>
            </a:pPr>
            <a:r>
              <a:rPr lang="vi-VN">
                <a:latin typeface="Times New Roman" panose="02020603050405020304" pitchFamily="18" charset="0"/>
                <a:cs typeface="Times New Roman" panose="02020603050405020304" pitchFamily="18" charset="0"/>
              </a:rPr>
              <a:t>Không trùng lặp dữ liệu (nhờ kiểm tra offset).</a:t>
            </a:r>
          </a:p>
          <a:p>
            <a:pPr marL="285750" indent="-285750">
              <a:buFont typeface="Arial" panose="020B0604020202020204" pitchFamily="34" charset="0"/>
              <a:buChar char="•"/>
            </a:pPr>
            <a:r>
              <a:rPr lang="vi-VN">
                <a:latin typeface="Times New Roman" panose="02020603050405020304" pitchFamily="18" charset="0"/>
                <a:cs typeface="Times New Roman" panose="02020603050405020304" pitchFamily="18" charset="0"/>
              </a:rPr>
              <a:t>Tiết kiệm thời gian &amp; băng thông, trải nghiệm ổn định với file lớn.</a:t>
            </a:r>
          </a:p>
        </p:txBody>
      </p:sp>
      <p:pic>
        <p:nvPicPr>
          <p:cNvPr id="8" name="Picture 7">
            <a:extLst>
              <a:ext uri="{FF2B5EF4-FFF2-40B4-BE49-F238E27FC236}">
                <a16:creationId xmlns:a16="http://schemas.microsoft.com/office/drawing/2014/main" id="{B5F3D829-244F-BE31-121A-A654D5854E8C}"/>
              </a:ext>
            </a:extLst>
          </p:cNvPr>
          <p:cNvPicPr>
            <a:picLocks noChangeAspect="1"/>
          </p:cNvPicPr>
          <p:nvPr/>
        </p:nvPicPr>
        <p:blipFill>
          <a:blip r:embed="rId2"/>
          <a:stretch>
            <a:fillRect/>
          </a:stretch>
        </p:blipFill>
        <p:spPr>
          <a:xfrm>
            <a:off x="6951406" y="3330210"/>
            <a:ext cx="5171766" cy="3410827"/>
          </a:xfrm>
          <a:prstGeom prst="rect">
            <a:avLst/>
          </a:prstGeom>
        </p:spPr>
      </p:pic>
    </p:spTree>
    <p:extLst>
      <p:ext uri="{BB962C8B-B14F-4D97-AF65-F5344CB8AC3E}">
        <p14:creationId xmlns:p14="http://schemas.microsoft.com/office/powerpoint/2010/main" val="3097521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F8477-D239-3C6F-F9F2-D9E19169BF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F16803-1706-D154-ED0A-54087FED01AD}"/>
              </a:ext>
            </a:extLst>
          </p:cNvPr>
          <p:cNvSpPr>
            <a:spLocks noGrp="1"/>
          </p:cNvSpPr>
          <p:nvPr>
            <p:ph type="ctrTitle"/>
          </p:nvPr>
        </p:nvSpPr>
        <p:spPr>
          <a:xfrm>
            <a:off x="2512142" y="1140542"/>
            <a:ext cx="7167716" cy="766763"/>
          </a:xfrm>
        </p:spPr>
        <p:txBody>
          <a:bodyPr>
            <a:normAutofit/>
          </a:bodyPr>
          <a:lstStyle/>
          <a:p>
            <a:r>
              <a:rPr lang="en-US" sz="4000" b="1"/>
              <a:t>Bảo toàn dữ liệu &amp; Xử lý lỗi</a:t>
            </a:r>
          </a:p>
        </p:txBody>
      </p:sp>
      <p:sp>
        <p:nvSpPr>
          <p:cNvPr id="4" name="Rectangle 1">
            <a:extLst>
              <a:ext uri="{FF2B5EF4-FFF2-40B4-BE49-F238E27FC236}">
                <a16:creationId xmlns:a16="http://schemas.microsoft.com/office/drawing/2014/main" id="{1ED4B9DD-8B33-65CF-273A-6A6EC5E59562}"/>
              </a:ext>
            </a:extLst>
          </p:cNvPr>
          <p:cNvSpPr>
            <a:spLocks noChangeArrowheads="1"/>
          </p:cNvSpPr>
          <p:nvPr/>
        </p:nvSpPr>
        <p:spPr bwMode="auto">
          <a:xfrm>
            <a:off x="1061884" y="1921468"/>
            <a:ext cx="694157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Cơ chế ACK từng chunk</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Sau khi server ghi thành công một chunk, nó xác nhận (ack).</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Client chỉ gửi chunk tiếp theo khi nhận được ack → tránh mất dữ liệu.</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Mất kết nối mạng</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Tiến trình bị đánh dấu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Error</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Khi kết nối lại, client có thể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Resume từ offset cuối</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Chunk lỗi hoặc sai offset</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Server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từ chối chunk</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ghi log ERROR.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Client có thể gửi lại chunk đó đúng offset.</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Token hết hạn</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Người dùng phải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login lại</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để lấy token mới.</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Đảm bảo tiến trình upload không bị chiếm quyền.</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Xóa nhầm file</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File không xóa hẳn mà vào Recycle Bin.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Người dùng có thể Restore trong thời gian cho phép.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D24D1BC-4350-E5FD-5818-F22A1D11A682}"/>
              </a:ext>
            </a:extLst>
          </p:cNvPr>
          <p:cNvPicPr>
            <a:picLocks noChangeAspect="1"/>
          </p:cNvPicPr>
          <p:nvPr/>
        </p:nvPicPr>
        <p:blipFill>
          <a:blip r:embed="rId2"/>
          <a:stretch>
            <a:fillRect/>
          </a:stretch>
        </p:blipFill>
        <p:spPr>
          <a:xfrm>
            <a:off x="6267400" y="2965864"/>
            <a:ext cx="5568529" cy="2751594"/>
          </a:xfrm>
          <a:prstGeom prst="rect">
            <a:avLst/>
          </a:prstGeom>
        </p:spPr>
      </p:pic>
    </p:spTree>
    <p:extLst>
      <p:ext uri="{BB962C8B-B14F-4D97-AF65-F5344CB8AC3E}">
        <p14:creationId xmlns:p14="http://schemas.microsoft.com/office/powerpoint/2010/main" val="1720532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9BFAB8-CBA6-6C67-5E89-81C4245419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C5BA5F-FB1E-56E9-6F45-1CF95BDE0CB9}"/>
              </a:ext>
            </a:extLst>
          </p:cNvPr>
          <p:cNvSpPr>
            <a:spLocks noGrp="1"/>
          </p:cNvSpPr>
          <p:nvPr>
            <p:ph type="ctrTitle"/>
          </p:nvPr>
        </p:nvSpPr>
        <p:spPr>
          <a:xfrm>
            <a:off x="3377380" y="1111045"/>
            <a:ext cx="5437239" cy="766763"/>
          </a:xfrm>
        </p:spPr>
        <p:txBody>
          <a:bodyPr>
            <a:normAutofit/>
          </a:bodyPr>
          <a:lstStyle/>
          <a:p>
            <a:r>
              <a:rPr lang="en-US" sz="4000" b="1"/>
              <a:t>Bảo mật &amp; Xác thực</a:t>
            </a:r>
          </a:p>
        </p:txBody>
      </p:sp>
      <p:sp>
        <p:nvSpPr>
          <p:cNvPr id="4" name="Rectangle 1">
            <a:extLst>
              <a:ext uri="{FF2B5EF4-FFF2-40B4-BE49-F238E27FC236}">
                <a16:creationId xmlns:a16="http://schemas.microsoft.com/office/drawing/2014/main" id="{F98E60C5-0AC2-CDA0-4521-CA46AF17BC14}"/>
              </a:ext>
            </a:extLst>
          </p:cNvPr>
          <p:cNvSpPr>
            <a:spLocks noChangeArrowheads="1"/>
          </p:cNvSpPr>
          <p:nvPr/>
        </p:nvSpPr>
        <p:spPr bwMode="auto">
          <a:xfrm>
            <a:off x="388537" y="2100738"/>
            <a:ext cx="752167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Mật khẩu người dùng</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Được hash bằng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PBKDF2 (hoặc scrypt)</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thay vì lưu plain text.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Mỗi mật khẩu có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salt</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riêng → chống tấn công rainbow table.</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Session Token</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Sinh ngẫu nhiên khi đăng nhập, gắn với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user_id</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Có thời hạn (24h) và được lưu trong bảng sessions.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Dùng để xác thực trong suốt phiên làm việc.</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API &amp; WebSocket Security</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Các request API phải kèm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token hợp lệ</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WebSocket cũng xác thực token trước khi cho phép upload.</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SSL/TLS</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Hiện chưa bật trong bản demo.</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Kiến trúc đã sẵn sàng nâng cấp sang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HTTPS/WSS</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để bảo mật kênh truyền.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8915176-A047-D315-CC98-F3C481C0BA70}"/>
              </a:ext>
            </a:extLst>
          </p:cNvPr>
          <p:cNvPicPr>
            <a:picLocks noChangeAspect="1"/>
          </p:cNvPicPr>
          <p:nvPr/>
        </p:nvPicPr>
        <p:blipFill>
          <a:blip r:embed="rId2"/>
          <a:stretch>
            <a:fillRect/>
          </a:stretch>
        </p:blipFill>
        <p:spPr>
          <a:xfrm>
            <a:off x="6681660" y="2364677"/>
            <a:ext cx="4704095" cy="2777656"/>
          </a:xfrm>
          <a:prstGeom prst="rect">
            <a:avLst/>
          </a:prstGeom>
        </p:spPr>
      </p:pic>
    </p:spTree>
    <p:extLst>
      <p:ext uri="{BB962C8B-B14F-4D97-AF65-F5344CB8AC3E}">
        <p14:creationId xmlns:p14="http://schemas.microsoft.com/office/powerpoint/2010/main" val="3567088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CC14A-AA34-5272-020D-1827AFE45C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325891-186F-08C0-20D8-4C81BE2D069E}"/>
              </a:ext>
            </a:extLst>
          </p:cNvPr>
          <p:cNvSpPr>
            <a:spLocks noGrp="1"/>
          </p:cNvSpPr>
          <p:nvPr>
            <p:ph type="ctrTitle"/>
          </p:nvPr>
        </p:nvSpPr>
        <p:spPr>
          <a:xfrm>
            <a:off x="3893574" y="993058"/>
            <a:ext cx="4404851" cy="766763"/>
          </a:xfrm>
        </p:spPr>
        <p:txBody>
          <a:bodyPr>
            <a:normAutofit/>
          </a:bodyPr>
          <a:lstStyle/>
          <a:p>
            <a:r>
              <a:rPr lang="en-US" sz="4000" b="1"/>
              <a:t>API WebSocket</a:t>
            </a:r>
          </a:p>
        </p:txBody>
      </p:sp>
      <p:sp>
        <p:nvSpPr>
          <p:cNvPr id="7" name="Rectangle 1">
            <a:extLst>
              <a:ext uri="{FF2B5EF4-FFF2-40B4-BE49-F238E27FC236}">
                <a16:creationId xmlns:a16="http://schemas.microsoft.com/office/drawing/2014/main" id="{E82A3175-A986-FAD2-573D-43252C41B114}"/>
              </a:ext>
            </a:extLst>
          </p:cNvPr>
          <p:cNvSpPr>
            <a:spLocks noChangeArrowheads="1"/>
          </p:cNvSpPr>
          <p:nvPr/>
        </p:nvSpPr>
        <p:spPr bwMode="auto">
          <a:xfrm>
            <a:off x="589936" y="1759821"/>
            <a:ext cx="797396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Sự kiện chính:</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uploading – báo tiến độ upload (bytes,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paused – khi người dùng tạm dừng.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completed – upload hoàn tất, .part đổi thành file cuối.</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error – báo lỗi khi sai offset, mất mạng, hoặc token hết hạn.</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Quy trình Upload:</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Client gửi yêu cầu tạo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upload session</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(kèm tên file, kích thước, token).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Server trả về session_id.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Client gửi lần lượt các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chunk</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dữ liệu kèm offset.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Server xác nhận (ack) từng chunk trước khi nhận tiếp.</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Khi đủ dữ liệu, server đổi .part → file hoàn chỉnh.</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Quy trình Download:</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Trong phiên bản hiện tại: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download thực hiện qua HTTP</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(không dùng WebSocket).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WebSocket chủ yếu phục vụ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upload</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và quản lý trạng thái.</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Cơ chế download qua WS có thể được phát triển thêm trong tương lai (phát chunk, hiển thị tiến độ…).</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AutoShape 2" descr="Đã tạo hình ảnh">
            <a:extLst>
              <a:ext uri="{FF2B5EF4-FFF2-40B4-BE49-F238E27FC236}">
                <a16:creationId xmlns:a16="http://schemas.microsoft.com/office/drawing/2014/main" id="{1803E2CF-E4F1-6DCE-DBE0-DD5CC0B078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E11FB042-4598-F190-895F-7CE94E768FB0}"/>
              </a:ext>
            </a:extLst>
          </p:cNvPr>
          <p:cNvPicPr>
            <a:picLocks noChangeAspect="1"/>
          </p:cNvPicPr>
          <p:nvPr/>
        </p:nvPicPr>
        <p:blipFill>
          <a:blip r:embed="rId2"/>
          <a:stretch>
            <a:fillRect/>
          </a:stretch>
        </p:blipFill>
        <p:spPr>
          <a:xfrm>
            <a:off x="6741310" y="2158538"/>
            <a:ext cx="5450690" cy="2540923"/>
          </a:xfrm>
          <a:prstGeom prst="rect">
            <a:avLst/>
          </a:prstGeom>
        </p:spPr>
      </p:pic>
    </p:spTree>
    <p:extLst>
      <p:ext uri="{BB962C8B-B14F-4D97-AF65-F5344CB8AC3E}">
        <p14:creationId xmlns:p14="http://schemas.microsoft.com/office/powerpoint/2010/main" val="3539398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42C6A-FEA8-7060-C819-59F2D31349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20F2BE-E474-5DAC-4FB7-FF1AD7A5C999}"/>
              </a:ext>
            </a:extLst>
          </p:cNvPr>
          <p:cNvSpPr>
            <a:spLocks noGrp="1"/>
          </p:cNvSpPr>
          <p:nvPr>
            <p:ph type="ctrTitle"/>
          </p:nvPr>
        </p:nvSpPr>
        <p:spPr>
          <a:xfrm>
            <a:off x="3018503" y="1130709"/>
            <a:ext cx="6154994" cy="766763"/>
          </a:xfrm>
        </p:spPr>
        <p:txBody>
          <a:bodyPr>
            <a:normAutofit fontScale="90000"/>
          </a:bodyPr>
          <a:lstStyle/>
          <a:p>
            <a:r>
              <a:rPr lang="en-US" sz="4000" b="1"/>
              <a:t>API Flask – File Manager</a:t>
            </a:r>
          </a:p>
        </p:txBody>
      </p:sp>
      <p:pic>
        <p:nvPicPr>
          <p:cNvPr id="5" name="Picture 4" descr="A diagram of a software application&#10;&#10;AI-generated content may be incorrect.">
            <a:extLst>
              <a:ext uri="{FF2B5EF4-FFF2-40B4-BE49-F238E27FC236}">
                <a16:creationId xmlns:a16="http://schemas.microsoft.com/office/drawing/2014/main" id="{491AA812-495A-42C0-401C-FCD1E4502F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432" y="2462825"/>
            <a:ext cx="11201400" cy="2276475"/>
          </a:xfrm>
          <a:prstGeom prst="rect">
            <a:avLst/>
          </a:prstGeom>
        </p:spPr>
      </p:pic>
    </p:spTree>
    <p:extLst>
      <p:ext uri="{BB962C8B-B14F-4D97-AF65-F5344CB8AC3E}">
        <p14:creationId xmlns:p14="http://schemas.microsoft.com/office/powerpoint/2010/main" val="1979196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21514-E41F-2D31-7D2F-BF3B34D4E5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B4D3B2-D760-86C2-8499-8D1AA85252E0}"/>
              </a:ext>
            </a:extLst>
          </p:cNvPr>
          <p:cNvSpPr>
            <a:spLocks noGrp="1"/>
          </p:cNvSpPr>
          <p:nvPr>
            <p:ph type="ctrTitle"/>
          </p:nvPr>
        </p:nvSpPr>
        <p:spPr>
          <a:xfrm>
            <a:off x="1179438" y="1380746"/>
            <a:ext cx="9144000" cy="766763"/>
          </a:xfrm>
        </p:spPr>
        <p:txBody>
          <a:bodyPr>
            <a:normAutofit/>
          </a:bodyPr>
          <a:lstStyle/>
          <a:p>
            <a:r>
              <a:rPr lang="vi-VN" sz="4000"/>
              <a:t>THÀNH VIÊN</a:t>
            </a:r>
            <a:endParaRPr lang="en-US" sz="4000"/>
          </a:p>
        </p:txBody>
      </p:sp>
      <p:sp>
        <p:nvSpPr>
          <p:cNvPr id="3" name="Subtitle 2">
            <a:extLst>
              <a:ext uri="{FF2B5EF4-FFF2-40B4-BE49-F238E27FC236}">
                <a16:creationId xmlns:a16="http://schemas.microsoft.com/office/drawing/2014/main" id="{83F6D622-FABD-27DC-F534-873A2F2B0D73}"/>
              </a:ext>
            </a:extLst>
          </p:cNvPr>
          <p:cNvSpPr>
            <a:spLocks noGrp="1"/>
          </p:cNvSpPr>
          <p:nvPr>
            <p:ph type="subTitle" idx="1"/>
          </p:nvPr>
        </p:nvSpPr>
        <p:spPr>
          <a:xfrm>
            <a:off x="1179438" y="2729939"/>
            <a:ext cx="6253425" cy="2889197"/>
          </a:xfrm>
        </p:spPr>
        <p:txBody>
          <a:bodyPr>
            <a:normAutofit/>
          </a:bodyPr>
          <a:lstStyle/>
          <a:p>
            <a:pPr algn="l"/>
            <a:r>
              <a:rPr lang="en-US">
                <a:solidFill>
                  <a:schemeClr val="tx1"/>
                </a:solidFill>
                <a:latin typeface="Times New Roman" panose="02020603050405020304" pitchFamily="18" charset="0"/>
              </a:rPr>
              <a:t>1. Hoàng Công Minh</a:t>
            </a:r>
          </a:p>
          <a:p>
            <a:pPr algn="l"/>
            <a:r>
              <a:rPr lang="en-US">
                <a:solidFill>
                  <a:schemeClr val="tx1"/>
                </a:solidFill>
                <a:latin typeface="Times New Roman" panose="02020603050405020304" pitchFamily="18" charset="0"/>
              </a:rPr>
              <a:t>2.</a:t>
            </a:r>
            <a:r>
              <a:rPr lang="vi-VN">
                <a:solidFill>
                  <a:schemeClr val="tx1"/>
                </a:solidFill>
                <a:latin typeface="Times New Roman" panose="02020603050405020304" pitchFamily="18" charset="0"/>
              </a:rPr>
              <a:t>Nguyễn Đức Minh</a:t>
            </a:r>
            <a:endParaRPr lang="en-US">
              <a:solidFill>
                <a:schemeClr val="tx1"/>
              </a:solidFill>
              <a:latin typeface="Times New Roman" panose="02020603050405020304" pitchFamily="18" charset="0"/>
            </a:endParaRPr>
          </a:p>
          <a:p>
            <a:pPr algn="l"/>
            <a:r>
              <a:rPr lang="en-US">
                <a:solidFill>
                  <a:schemeClr val="tx1"/>
                </a:solidFill>
                <a:latin typeface="Times New Roman" panose="02020603050405020304" pitchFamily="18" charset="0"/>
              </a:rPr>
              <a:t>3.Châu Hồng Vũ</a:t>
            </a:r>
          </a:p>
          <a:p>
            <a:pPr algn="l"/>
            <a:r>
              <a:rPr lang="en-US">
                <a:solidFill>
                  <a:schemeClr val="tx1"/>
                </a:solidFill>
                <a:latin typeface="Times New Roman" panose="02020603050405020304" pitchFamily="18" charset="0"/>
              </a:rPr>
              <a:t>4.Nguyễn Tiến Vươn</a:t>
            </a:r>
          </a:p>
        </p:txBody>
      </p:sp>
    </p:spTree>
    <p:extLst>
      <p:ext uri="{BB962C8B-B14F-4D97-AF65-F5344CB8AC3E}">
        <p14:creationId xmlns:p14="http://schemas.microsoft.com/office/powerpoint/2010/main" val="877652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2D8521-C33B-2298-D877-B488653E12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26ABE6-C7A4-A9FB-CA93-5D7F18F65FE4}"/>
              </a:ext>
            </a:extLst>
          </p:cNvPr>
          <p:cNvSpPr>
            <a:spLocks noGrp="1"/>
          </p:cNvSpPr>
          <p:nvPr>
            <p:ph type="ctrTitle"/>
          </p:nvPr>
        </p:nvSpPr>
        <p:spPr>
          <a:xfrm>
            <a:off x="2998838" y="993057"/>
            <a:ext cx="6194323" cy="766763"/>
          </a:xfrm>
        </p:spPr>
        <p:txBody>
          <a:bodyPr>
            <a:normAutofit/>
          </a:bodyPr>
          <a:lstStyle/>
          <a:p>
            <a:r>
              <a:rPr lang="en-US" sz="4000" b="1"/>
              <a:t>Logging &amp; Theo dõi</a:t>
            </a:r>
          </a:p>
        </p:txBody>
      </p:sp>
      <p:sp>
        <p:nvSpPr>
          <p:cNvPr id="3" name="Rectangle 1">
            <a:extLst>
              <a:ext uri="{FF2B5EF4-FFF2-40B4-BE49-F238E27FC236}">
                <a16:creationId xmlns:a16="http://schemas.microsoft.com/office/drawing/2014/main" id="{1B383078-E02A-A50C-9A70-6E8D0F6CD706}"/>
              </a:ext>
            </a:extLst>
          </p:cNvPr>
          <p:cNvSpPr>
            <a:spLocks noChangeArrowheads="1"/>
          </p:cNvSpPr>
          <p:nvPr/>
        </p:nvSpPr>
        <p:spPr bwMode="auto">
          <a:xfrm>
            <a:off x="865238" y="1847725"/>
            <a:ext cx="703006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Cấu hình logging</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Được định nghĩa trong logger.py, log phân theo module: server, app.</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Hỗ trợ ghi ra console và file log để tiện theo dõi.</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Nội dung log chính:</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Kết nối mới từ client.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Trạng thái upload: Resume, Pause, Completed.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Lỗi khi chunk sai offset hoặc vượt giới hạn.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Các thao tác quản lý file:</a:t>
            </a:r>
            <a:r>
              <a:rPr kumimoji="0" lang="en-US" altLang="en-US"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xóa, restore.</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Tài liệu hướng dẫn (LOGGING.md):</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INFO</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 theo dõi hoạt động chung.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DEBUG</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 kiểm tra chi tiết khi phát triển / sửa lỗi.</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ERROR</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 thống kê sự cố, phục vụ giám sát.</a:t>
            </a:r>
          </a:p>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Ý nghĩa:</a:t>
            </a:r>
            <a:endParaRPr kumimoji="0" lang="en-US" altLang="en-US"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Giúp giảng viên/thành viên nhóm theo dõi hệ thống dễ dàng.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Là cơ sở để debug nhanh khi demo hoặc triển khai thực tế.</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AutoShape 3" descr="Ảnh đầu ra">
            <a:extLst>
              <a:ext uri="{FF2B5EF4-FFF2-40B4-BE49-F238E27FC236}">
                <a16:creationId xmlns:a16="http://schemas.microsoft.com/office/drawing/2014/main" id="{6F51F51C-156E-CFB4-656E-F54F10C28F5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A diagram of a logistic timeline&#10;&#10;AI-generated content may be incorrect.">
            <a:extLst>
              <a:ext uri="{FF2B5EF4-FFF2-40B4-BE49-F238E27FC236}">
                <a16:creationId xmlns:a16="http://schemas.microsoft.com/office/drawing/2014/main" id="{E8CFDB08-C1E6-9787-99D5-E6BACCBBB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2966849"/>
            <a:ext cx="5723405" cy="2578544"/>
          </a:xfrm>
          <a:prstGeom prst="rect">
            <a:avLst/>
          </a:prstGeom>
        </p:spPr>
      </p:pic>
    </p:spTree>
    <p:extLst>
      <p:ext uri="{BB962C8B-B14F-4D97-AF65-F5344CB8AC3E}">
        <p14:creationId xmlns:p14="http://schemas.microsoft.com/office/powerpoint/2010/main" val="137435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640B9-53E4-4F67-5D79-9AD865CEF1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C97BBE-F900-C534-70EB-94BB811D7B6B}"/>
              </a:ext>
            </a:extLst>
          </p:cNvPr>
          <p:cNvSpPr>
            <a:spLocks noGrp="1"/>
          </p:cNvSpPr>
          <p:nvPr>
            <p:ph type="ctrTitle"/>
          </p:nvPr>
        </p:nvSpPr>
        <p:spPr>
          <a:xfrm>
            <a:off x="2998838" y="993058"/>
            <a:ext cx="6194323" cy="766763"/>
          </a:xfrm>
        </p:spPr>
        <p:txBody>
          <a:bodyPr>
            <a:normAutofit/>
          </a:bodyPr>
          <a:lstStyle/>
          <a:p>
            <a:r>
              <a:rPr lang="en-US" sz="4000" b="1"/>
              <a:t>Edge Cases &amp; Xử lý</a:t>
            </a:r>
          </a:p>
        </p:txBody>
      </p:sp>
      <p:sp>
        <p:nvSpPr>
          <p:cNvPr id="3" name="Rectangle 1">
            <a:extLst>
              <a:ext uri="{FF2B5EF4-FFF2-40B4-BE49-F238E27FC236}">
                <a16:creationId xmlns:a16="http://schemas.microsoft.com/office/drawing/2014/main" id="{8ACFE084-F6E9-61C2-2C68-C87A6E3C63A1}"/>
              </a:ext>
            </a:extLst>
          </p:cNvPr>
          <p:cNvSpPr>
            <a:spLocks noChangeArrowheads="1"/>
          </p:cNvSpPr>
          <p:nvPr/>
        </p:nvSpPr>
        <p:spPr bwMode="auto">
          <a:xfrm>
            <a:off x="403122" y="1464206"/>
            <a:ext cx="7678994"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Trùng tên file</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Hệ thống tự động thêm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hậu tố an toàn</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(_1, _2...) để tránh ghi đè.</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File rỗng (0 byte)</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Từ chối upload, trả thông báo lỗi cho người dùng.</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Vượt dung lượng</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Hệ thống kiểm tra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quota</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hoặc dung lượng còn lại.</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Nếu vượt quá → chặn ngay từ đầu, báo lỗi rõ ràng.</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Khác hệ điều hành</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Chuẩn hóa (normalize) đường dẫn.</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Loại bỏ/đổi ký tự đặc biệt không hợp lệ.</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Ứng dụng crash giữa chừng</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Khi mở lại, hệ thống kiểm tra file tạm .part.</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Nếu còn nguyên vẹn → cho phép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Resume</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từ offset cuối.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Ý nghĩa:</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Giúp hệ thống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ổn định</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hơn khi gặp tình huống bất thường.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Trải nghiệm người dùng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thân thiện</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không bị mất dữ liệu hay lỗi ngớ ngẩn.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F7736CE-9512-E85F-49AE-332C80AADDAF}"/>
              </a:ext>
            </a:extLst>
          </p:cNvPr>
          <p:cNvPicPr>
            <a:picLocks noChangeAspect="1"/>
          </p:cNvPicPr>
          <p:nvPr/>
        </p:nvPicPr>
        <p:blipFill>
          <a:blip r:embed="rId2"/>
          <a:stretch>
            <a:fillRect/>
          </a:stretch>
        </p:blipFill>
        <p:spPr>
          <a:xfrm>
            <a:off x="7087455" y="1877372"/>
            <a:ext cx="4946736" cy="4085892"/>
          </a:xfrm>
          <a:prstGeom prst="rect">
            <a:avLst/>
          </a:prstGeom>
        </p:spPr>
      </p:pic>
    </p:spTree>
    <p:extLst>
      <p:ext uri="{BB962C8B-B14F-4D97-AF65-F5344CB8AC3E}">
        <p14:creationId xmlns:p14="http://schemas.microsoft.com/office/powerpoint/2010/main" val="108618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29AA6-3320-5D0E-BFB6-BA7E3C81F0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EF1037-6B5F-6DA6-E660-542DD6383378}"/>
              </a:ext>
            </a:extLst>
          </p:cNvPr>
          <p:cNvSpPr>
            <a:spLocks noGrp="1"/>
          </p:cNvSpPr>
          <p:nvPr>
            <p:ph type="ctrTitle"/>
          </p:nvPr>
        </p:nvSpPr>
        <p:spPr>
          <a:xfrm>
            <a:off x="2998838" y="1160206"/>
            <a:ext cx="6194323" cy="766763"/>
          </a:xfrm>
        </p:spPr>
        <p:txBody>
          <a:bodyPr>
            <a:normAutofit/>
          </a:bodyPr>
          <a:lstStyle/>
          <a:p>
            <a:r>
              <a:rPr lang="vi-VN" sz="4000" b="1"/>
              <a:t>Demo s</a:t>
            </a:r>
            <a:r>
              <a:rPr lang="en-US" sz="4000"/>
              <a:t>ản phẩm</a:t>
            </a:r>
            <a:endParaRPr lang="en-US" sz="4000" b="1"/>
          </a:p>
        </p:txBody>
      </p:sp>
      <p:sp>
        <p:nvSpPr>
          <p:cNvPr id="4" name="TextBox 3">
            <a:extLst>
              <a:ext uri="{FF2B5EF4-FFF2-40B4-BE49-F238E27FC236}">
                <a16:creationId xmlns:a16="http://schemas.microsoft.com/office/drawing/2014/main" id="{B1A793D9-27C7-292D-E32D-85AABC3D1B9F}"/>
              </a:ext>
            </a:extLst>
          </p:cNvPr>
          <p:cNvSpPr txBox="1"/>
          <p:nvPr/>
        </p:nvSpPr>
        <p:spPr>
          <a:xfrm>
            <a:off x="766916" y="2551837"/>
            <a:ext cx="6096000" cy="1754326"/>
          </a:xfrm>
          <a:prstGeom prst="rect">
            <a:avLst/>
          </a:prstGeom>
          <a:noFill/>
        </p:spPr>
        <p:txBody>
          <a:bodyPr wrap="square">
            <a:spAutoFit/>
          </a:bodyPr>
          <a:lstStyle/>
          <a:p>
            <a:pPr>
              <a:buNone/>
            </a:pPr>
            <a:r>
              <a:rPr lang="en-US" b="1">
                <a:latin typeface="Times New Roman" panose="02020603050405020304" pitchFamily="18" charset="0"/>
                <a:cs typeface="Times New Roman" panose="02020603050405020304" pitchFamily="18" charset="0"/>
              </a:rPr>
              <a:t>Các chức năng sẽ demo trực tiếp:</a:t>
            </a: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Upload nhiều file cùng lúc, có </a:t>
            </a:r>
            <a:r>
              <a:rPr lang="en-US" b="1">
                <a:latin typeface="Times New Roman" panose="02020603050405020304" pitchFamily="18" charset="0"/>
                <a:cs typeface="Times New Roman" panose="02020603050405020304" pitchFamily="18" charset="0"/>
              </a:rPr>
              <a:t>Pause / Resume / Stop</a:t>
            </a:r>
            <a:r>
              <a:rPr lang="en-US">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Quản lý file trên giao diện (rename, delete → Recycle Bin, restore).</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Download file từ trang quản lý.</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Resume khi rớt mạng hoặc crash ứng dụng.</a:t>
            </a:r>
          </a:p>
        </p:txBody>
      </p:sp>
    </p:spTree>
    <p:extLst>
      <p:ext uri="{BB962C8B-B14F-4D97-AF65-F5344CB8AC3E}">
        <p14:creationId xmlns:p14="http://schemas.microsoft.com/office/powerpoint/2010/main" val="1022888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9430E-1C16-409C-3610-7ED5D24D28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F27C4F-E387-E19B-DEAA-68636E2115FA}"/>
              </a:ext>
            </a:extLst>
          </p:cNvPr>
          <p:cNvSpPr>
            <a:spLocks noGrp="1"/>
          </p:cNvSpPr>
          <p:nvPr>
            <p:ph type="ctrTitle"/>
          </p:nvPr>
        </p:nvSpPr>
        <p:spPr>
          <a:xfrm>
            <a:off x="3431457" y="1061884"/>
            <a:ext cx="5329085" cy="766763"/>
          </a:xfrm>
        </p:spPr>
        <p:txBody>
          <a:bodyPr>
            <a:normAutofit/>
          </a:bodyPr>
          <a:lstStyle/>
          <a:p>
            <a:r>
              <a:rPr lang="vi-VN" sz="4000" b="1"/>
              <a:t>Kết quả đạt được</a:t>
            </a:r>
          </a:p>
        </p:txBody>
      </p:sp>
      <p:sp>
        <p:nvSpPr>
          <p:cNvPr id="4" name="Rectangle 2">
            <a:extLst>
              <a:ext uri="{FF2B5EF4-FFF2-40B4-BE49-F238E27FC236}">
                <a16:creationId xmlns:a16="http://schemas.microsoft.com/office/drawing/2014/main" id="{32B71F1D-086F-EC1F-FA0D-0ACE85DF6917}"/>
              </a:ext>
            </a:extLst>
          </p:cNvPr>
          <p:cNvSpPr>
            <a:spLocks noChangeArrowheads="1"/>
          </p:cNvSpPr>
          <p:nvPr/>
        </p:nvSpPr>
        <p:spPr bwMode="auto">
          <a:xfrm>
            <a:off x="862779" y="2279947"/>
            <a:ext cx="513735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Upload/Download đa file</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Hệ thống cho phép chọn và xử lý nhiều file cùng lúc.</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Tính năng Pause / Resume / Stop</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Resume từ offset cuối, không cần upload lại từ đầu.</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Stop một file không ảnh hưởng các file khác.</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Bảo toàn dữ liệu</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Hash so khớp, đảm bảo toàn vẹn file.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Có cơ chế ack từng chunk và resume khi mất mạng.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660F4AAA-176B-C582-42AD-E3F100F7AECE}"/>
              </a:ext>
            </a:extLst>
          </p:cNvPr>
          <p:cNvSpPr>
            <a:spLocks noChangeArrowheads="1"/>
          </p:cNvSpPr>
          <p:nvPr/>
        </p:nvSpPr>
        <p:spPr bwMode="auto">
          <a:xfrm>
            <a:off x="6511415" y="2279947"/>
            <a:ext cx="481780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Quản lý file nâng cao</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Recycle Bin: xóa mềm và khôi phục.</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Quản lý riêng theo user, không lẫn dữ liệu.</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Hỗ trợ preview ảnh, PDF, video, text.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Trải nghiệm người dùng</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Giao diện web đơn giản, dễ sử dụng.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Tiến trình hiển thị realtime, minh bạch.</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Tính mở rộng</a:t>
            </a: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Có sẵn kiến trúc để nâng cấp HTTPS/WSS, quota, phân quyền chi tiết.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8574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6D559-6403-A230-00E8-BED2F36AA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5947C6-1F4B-F2DC-6C0D-AD0BD392C88B}"/>
              </a:ext>
            </a:extLst>
          </p:cNvPr>
          <p:cNvSpPr>
            <a:spLocks noGrp="1"/>
          </p:cNvSpPr>
          <p:nvPr>
            <p:ph type="ctrTitle"/>
          </p:nvPr>
        </p:nvSpPr>
        <p:spPr>
          <a:xfrm>
            <a:off x="4680154" y="1130709"/>
            <a:ext cx="2831691" cy="766763"/>
          </a:xfrm>
        </p:spPr>
        <p:txBody>
          <a:bodyPr>
            <a:normAutofit/>
          </a:bodyPr>
          <a:lstStyle/>
          <a:p>
            <a:r>
              <a:rPr lang="vi-VN" sz="4000" b="1"/>
              <a:t>Kiểm thử</a:t>
            </a:r>
          </a:p>
        </p:txBody>
      </p:sp>
      <p:sp>
        <p:nvSpPr>
          <p:cNvPr id="4" name="TextBox 3">
            <a:extLst>
              <a:ext uri="{FF2B5EF4-FFF2-40B4-BE49-F238E27FC236}">
                <a16:creationId xmlns:a16="http://schemas.microsoft.com/office/drawing/2014/main" id="{D20ADFC6-7544-6799-84D0-310623BAC7B3}"/>
              </a:ext>
            </a:extLst>
          </p:cNvPr>
          <p:cNvSpPr txBox="1"/>
          <p:nvPr/>
        </p:nvSpPr>
        <p:spPr>
          <a:xfrm>
            <a:off x="589935" y="1897472"/>
            <a:ext cx="6096000" cy="4524315"/>
          </a:xfrm>
          <a:prstGeom prst="rect">
            <a:avLst/>
          </a:prstGeom>
          <a:noFill/>
        </p:spPr>
        <p:txBody>
          <a:bodyPr wrap="square">
            <a:spAutoFit/>
          </a:bodyPr>
          <a:lstStyle/>
          <a:p>
            <a:pPr>
              <a:buNone/>
            </a:pPr>
            <a:r>
              <a:rPr lang="vi-VN" b="1"/>
              <a:t>Các kịch bản đã kiểm thử:</a:t>
            </a:r>
            <a:endParaRPr lang="vi-VN"/>
          </a:p>
          <a:p>
            <a:r>
              <a:rPr lang="vi-VN" b="1"/>
              <a:t>Upload nhiều file cùng lúc</a:t>
            </a:r>
            <a:endParaRPr lang="vi-VN"/>
          </a:p>
          <a:p>
            <a:pPr marL="742950" lvl="1" indent="-285750">
              <a:buFont typeface="Arial" panose="020B0604020202020204" pitchFamily="34" charset="0"/>
              <a:buChar char="•"/>
            </a:pPr>
            <a:r>
              <a:rPr lang="vi-VN"/>
              <a:t>File nhỏ (ảnh, txt) và file lớn (video ~100MB).</a:t>
            </a:r>
          </a:p>
          <a:p>
            <a:pPr marL="742950" lvl="1" indent="-285750">
              <a:buFont typeface="Arial" panose="020B0604020202020204" pitchFamily="34" charset="0"/>
              <a:buChar char="•"/>
            </a:pPr>
            <a:r>
              <a:rPr lang="en-US"/>
              <a:t>✅ </a:t>
            </a:r>
            <a:r>
              <a:rPr lang="vi-VN"/>
              <a:t>Tất cả đều upload thành công, tiến trình độc lập.</a:t>
            </a:r>
          </a:p>
          <a:p>
            <a:r>
              <a:rPr lang="vi-VN" b="1"/>
              <a:t>Kiểm tra toàn vẹn dữ liệu</a:t>
            </a:r>
            <a:endParaRPr lang="vi-VN"/>
          </a:p>
          <a:p>
            <a:pPr marL="742950" lvl="1" indent="-285750">
              <a:buFont typeface="Arial" panose="020B0604020202020204" pitchFamily="34" charset="0"/>
              <a:buChar char="•"/>
            </a:pPr>
            <a:r>
              <a:rPr lang="vi-VN"/>
              <a:t>So sánh </a:t>
            </a:r>
            <a:r>
              <a:rPr lang="vi-VN" b="1"/>
              <a:t>hash (SHA256)</a:t>
            </a:r>
            <a:r>
              <a:rPr lang="vi-VN"/>
              <a:t> trước và sau upload.</a:t>
            </a:r>
          </a:p>
          <a:p>
            <a:pPr marL="742950" lvl="1" indent="-285750">
              <a:buFont typeface="Arial" panose="020B0604020202020204" pitchFamily="34" charset="0"/>
              <a:buChar char="•"/>
            </a:pPr>
            <a:r>
              <a:rPr lang="en-US"/>
              <a:t>✅ </a:t>
            </a:r>
            <a:r>
              <a:rPr lang="vi-VN"/>
              <a:t>Kết quả trùng khớp, không mất mát dữ liệu.</a:t>
            </a:r>
          </a:p>
          <a:p>
            <a:r>
              <a:rPr lang="vi-VN" b="1"/>
              <a:t>Pause / Resume ngẫu nhiên</a:t>
            </a:r>
            <a:endParaRPr lang="vi-VN"/>
          </a:p>
          <a:p>
            <a:pPr marL="742950" lvl="1" indent="-285750">
              <a:buFont typeface="Arial" panose="020B0604020202020204" pitchFamily="34" charset="0"/>
              <a:buChar char="•"/>
            </a:pPr>
            <a:r>
              <a:rPr lang="vi-VN"/>
              <a:t>Dừng upload giữa chừng, Resume lại.</a:t>
            </a:r>
          </a:p>
          <a:p>
            <a:pPr marL="742950" lvl="1" indent="-285750">
              <a:buFont typeface="Arial" panose="020B0604020202020204" pitchFamily="34" charset="0"/>
              <a:buChar char="•"/>
            </a:pPr>
            <a:r>
              <a:rPr lang="en-US"/>
              <a:t>✅ </a:t>
            </a:r>
            <a:r>
              <a:rPr lang="vi-VN"/>
              <a:t>Tiếp tục chính xác từ offset cuối, không bị trùng dữ liệu.</a:t>
            </a:r>
          </a:p>
          <a:p>
            <a:r>
              <a:rPr lang="vi-VN" b="1"/>
              <a:t>Stop một file</a:t>
            </a:r>
            <a:endParaRPr lang="vi-VN"/>
          </a:p>
          <a:p>
            <a:pPr marL="742950" lvl="1" indent="-285750">
              <a:buFont typeface="Arial" panose="020B0604020202020204" pitchFamily="34" charset="0"/>
              <a:buChar char="•"/>
            </a:pPr>
            <a:r>
              <a:rPr lang="vi-VN"/>
              <a:t>Stop file A khi đang upload nhiều file.</a:t>
            </a:r>
          </a:p>
          <a:p>
            <a:pPr marL="742950" lvl="1" indent="-285750">
              <a:buFont typeface="Arial" panose="020B0604020202020204" pitchFamily="34" charset="0"/>
              <a:buChar char="•"/>
            </a:pPr>
            <a:r>
              <a:rPr lang="en-US"/>
              <a:t>✅ </a:t>
            </a:r>
            <a:r>
              <a:rPr lang="vi-VN"/>
              <a:t>File A dừng, các file khác vẫn tiếp tục bình thường.</a:t>
            </a:r>
          </a:p>
        </p:txBody>
      </p:sp>
      <p:sp>
        <p:nvSpPr>
          <p:cNvPr id="5" name="Rectangle 1">
            <a:extLst>
              <a:ext uri="{FF2B5EF4-FFF2-40B4-BE49-F238E27FC236}">
                <a16:creationId xmlns:a16="http://schemas.microsoft.com/office/drawing/2014/main" id="{6F2462EB-BC69-9394-EDEB-73B5B222A41F}"/>
              </a:ext>
            </a:extLst>
          </p:cNvPr>
          <p:cNvSpPr>
            <a:spLocks noChangeArrowheads="1"/>
          </p:cNvSpPr>
          <p:nvPr/>
        </p:nvSpPr>
        <p:spPr bwMode="auto">
          <a:xfrm>
            <a:off x="6577781" y="2075856"/>
            <a:ext cx="516193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Download song song</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Tải nhiều file cùng lúc.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 Thành công, tốc độ ổn định, không nghẽn.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Xóa / Restore</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Xóa file → vào Recycle Bin.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Restore trong thời hạn.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 Hoạt động đúng, file khôi phục nguyên vẹn.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Preview dữ liệu phổ biến</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Ảnh, PDF, video,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 Xem nhanh trực tiếp trong trình duyệt.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Quản lý theo người dùng</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Đăng nhập 2 user khác nhau.</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 User A không xem/ tải được file của User B.</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9401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F9C80-68E2-D478-8C1B-E4B8C15B11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A6B178-6786-821B-8EA9-12E3E081156A}"/>
              </a:ext>
            </a:extLst>
          </p:cNvPr>
          <p:cNvSpPr>
            <a:spLocks noGrp="1"/>
          </p:cNvSpPr>
          <p:nvPr>
            <p:ph type="ctrTitle"/>
          </p:nvPr>
        </p:nvSpPr>
        <p:spPr>
          <a:xfrm>
            <a:off x="2281083" y="1139695"/>
            <a:ext cx="7629833" cy="766763"/>
          </a:xfrm>
        </p:spPr>
        <p:txBody>
          <a:bodyPr>
            <a:normAutofit/>
          </a:bodyPr>
          <a:lstStyle/>
          <a:p>
            <a:r>
              <a:rPr lang="vi-VN" sz="4000" b="1"/>
              <a:t>Hạn chế </a:t>
            </a:r>
            <a:r>
              <a:rPr lang="vi-VN" sz="4000"/>
              <a:t>&amp; Hướng phát triển</a:t>
            </a:r>
            <a:endParaRPr lang="vi-VN" sz="4000" b="1"/>
          </a:p>
        </p:txBody>
      </p:sp>
      <p:sp>
        <p:nvSpPr>
          <p:cNvPr id="3" name="Rectangle 1">
            <a:extLst>
              <a:ext uri="{FF2B5EF4-FFF2-40B4-BE49-F238E27FC236}">
                <a16:creationId xmlns:a16="http://schemas.microsoft.com/office/drawing/2014/main" id="{8179FBD9-B07D-8C66-D2EB-D66A4972D2A3}"/>
              </a:ext>
            </a:extLst>
          </p:cNvPr>
          <p:cNvSpPr>
            <a:spLocks noChangeArrowheads="1"/>
          </p:cNvSpPr>
          <p:nvPr/>
        </p:nvSpPr>
        <p:spPr bwMode="auto">
          <a:xfrm>
            <a:off x="698090" y="2220589"/>
            <a:ext cx="589935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Download chưa hỗ trợ Resume</a:t>
            </a:r>
            <a:endParaRPr kumimoji="0" lang="en-US" altLang="en-US" sz="18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Arial" panose="020B0604020202020204" pitchFamily="34" charset="0"/>
              </a:rPr>
              <a:t>Chỉ có Upload được Resume khi gián đoạn.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UI còn cơ bản</a:t>
            </a:r>
            <a:endParaRPr kumimoji="0" lang="en-US" altLang="en-US" sz="18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Arial" panose="020B0604020202020204" pitchFamily="34" charset="0"/>
              </a:rPr>
              <a:t>Thiết kế đơn giản, chưa có kéo/thả, chưa responsive tốt trên mobile.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Chưa có SSL/TLS</a:t>
            </a:r>
            <a:endParaRPr kumimoji="0" lang="en-US" altLang="en-US" sz="18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Arial" panose="020B0604020202020204" pitchFamily="34" charset="0"/>
              </a:rPr>
              <a:t>Kết nối WS và HTTP chưa được mã hóa → mới chạy ở môi trường demo.</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Hiệu năng với file cực lớn</a:t>
            </a:r>
            <a:endParaRPr kumimoji="0" lang="en-US" altLang="en-US" sz="18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Arial" panose="020B0604020202020204" pitchFamily="34" charset="0"/>
              </a:rPr>
              <a:t>Với file &gt; vài GB, tốc độ chưa tối ưu (RAM và I/O).</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Quản lý người dùng còn hạn chế</a:t>
            </a:r>
            <a:endParaRPr kumimoji="0" lang="en-US" altLang="en-US" sz="18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Arial" panose="020B0604020202020204" pitchFamily="34" charset="0"/>
              </a:rPr>
              <a:t>Chưa có phân quyền chi tiết (admin/user), chưa có quota dung lượng.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6643BEC2-8C14-4B49-FFD5-463C9D42301A}"/>
              </a:ext>
            </a:extLst>
          </p:cNvPr>
          <p:cNvSpPr>
            <a:spLocks noChangeArrowheads="1"/>
          </p:cNvSpPr>
          <p:nvPr/>
        </p:nvSpPr>
        <p:spPr bwMode="auto">
          <a:xfrm>
            <a:off x="6744928" y="2220589"/>
            <a:ext cx="500461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Bảo mật &amp; Kết nối</a:t>
            </a:r>
            <a:endParaRPr kumimoji="0" lang="en-US" altLang="en-US" sz="18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Arial" panose="020B0604020202020204" pitchFamily="34" charset="0"/>
              </a:rPr>
              <a:t>Triển khai </a:t>
            </a:r>
            <a:r>
              <a:rPr kumimoji="0" lang="en-US" altLang="en-US" sz="1800" b="1" i="0" u="none" strike="noStrike" cap="none" normalizeH="0" baseline="0">
                <a:ln>
                  <a:noFill/>
                </a:ln>
                <a:solidFill>
                  <a:schemeClr val="tx1"/>
                </a:solidFill>
                <a:effectLst/>
                <a:latin typeface="Arial" panose="020B0604020202020204" pitchFamily="34" charset="0"/>
              </a:rPr>
              <a:t>HTTPS/WSS</a:t>
            </a:r>
            <a:r>
              <a:rPr kumimoji="0" lang="en-US" altLang="en-US" sz="1800" b="0" i="0" u="none" strike="noStrike" cap="none" normalizeH="0" baseline="0">
                <a:ln>
                  <a:noFill/>
                </a:ln>
                <a:solidFill>
                  <a:schemeClr val="tx1"/>
                </a:solidFill>
                <a:effectLst/>
                <a:latin typeface="Arial" panose="020B0604020202020204" pitchFamily="34" charset="0"/>
              </a:rPr>
              <a:t> với SSL/TLS.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Arial" panose="020B0604020202020204" pitchFamily="34" charset="0"/>
              </a:rPr>
              <a:t>Thêm cơ chế </a:t>
            </a:r>
            <a:r>
              <a:rPr kumimoji="0" lang="en-US" altLang="en-US" sz="1800" b="1" i="0" u="none" strike="noStrike" cap="none" normalizeH="0" baseline="0">
                <a:ln>
                  <a:noFill/>
                </a:ln>
                <a:solidFill>
                  <a:schemeClr val="tx1"/>
                </a:solidFill>
                <a:effectLst/>
                <a:latin typeface="Arial" panose="020B0604020202020204" pitchFamily="34" charset="0"/>
              </a:rPr>
              <a:t>retry/backoff</a:t>
            </a:r>
            <a:r>
              <a:rPr kumimoji="0" lang="en-US" altLang="en-US" sz="1800" b="0" i="0" u="none" strike="noStrike" cap="none" normalizeH="0" baseline="0">
                <a:ln>
                  <a:noFill/>
                </a:ln>
                <a:solidFill>
                  <a:schemeClr val="tx1"/>
                </a:solidFill>
                <a:effectLst/>
                <a:latin typeface="Arial" panose="020B0604020202020204" pitchFamily="34" charset="0"/>
              </a:rPr>
              <a:t> khi mất kết nối.</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Trải nghiệm người dùng</a:t>
            </a:r>
            <a:endParaRPr kumimoji="0" lang="en-US" altLang="en-US" sz="18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Arial" panose="020B0604020202020204" pitchFamily="34" charset="0"/>
              </a:rPr>
              <a:t>Cải tiến UI (drag &amp; drop, responsive).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Arial" panose="020B0604020202020204" pitchFamily="34" charset="0"/>
              </a:rPr>
              <a:t>Batch download (gói ZIP nhiều file).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Quản lý nâng cao</a:t>
            </a:r>
            <a:endParaRPr kumimoji="0" lang="en-US" altLang="en-US" sz="18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Arial" panose="020B0604020202020204" pitchFamily="34" charset="0"/>
              </a:rPr>
              <a:t>Quản lý quota dung lượng theo user.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Arial" panose="020B0604020202020204" pitchFamily="34" charset="0"/>
              </a:rPr>
              <a:t>Thêm phân quyền chi tiết (admin, user).</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Mở rộng hệ thống</a:t>
            </a:r>
            <a:endParaRPr kumimoji="0" lang="en-US" altLang="en-US" sz="18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Arial" panose="020B0604020202020204" pitchFamily="34" charset="0"/>
              </a:rPr>
              <a:t>Tối ưu hiệu năng cho file lớn.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Arial" panose="020B0604020202020204" pitchFamily="34" charset="0"/>
              </a:rPr>
              <a:t>Hỗ trợ tích hợp với dịch vụ cloud.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9910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A71AB-9734-E36C-B5B7-5C1C86F97B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6919DA-BB24-6BD7-2BA2-1582FBAF6FC2}"/>
              </a:ext>
            </a:extLst>
          </p:cNvPr>
          <p:cNvSpPr>
            <a:spLocks noGrp="1"/>
          </p:cNvSpPr>
          <p:nvPr>
            <p:ph type="ctrTitle"/>
          </p:nvPr>
        </p:nvSpPr>
        <p:spPr>
          <a:xfrm>
            <a:off x="1524000" y="3429000"/>
            <a:ext cx="9144000" cy="766763"/>
          </a:xfrm>
        </p:spPr>
        <p:txBody>
          <a:bodyPr>
            <a:noAutofit/>
          </a:bodyPr>
          <a:lstStyle/>
          <a:p>
            <a:r>
              <a:rPr lang="en-US" sz="6000"/>
              <a:t>Thank for Watching</a:t>
            </a:r>
          </a:p>
        </p:txBody>
      </p:sp>
    </p:spTree>
    <p:extLst>
      <p:ext uri="{BB962C8B-B14F-4D97-AF65-F5344CB8AC3E}">
        <p14:creationId xmlns:p14="http://schemas.microsoft.com/office/powerpoint/2010/main" val="1439382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2A943-F658-89C6-40BB-C131C97DE6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3B62C5-147D-7D63-C60E-94BF9F8C7A4C}"/>
              </a:ext>
            </a:extLst>
          </p:cNvPr>
          <p:cNvSpPr>
            <a:spLocks noGrp="1"/>
          </p:cNvSpPr>
          <p:nvPr>
            <p:ph type="ctrTitle"/>
          </p:nvPr>
        </p:nvSpPr>
        <p:spPr>
          <a:xfrm>
            <a:off x="3634497" y="1074204"/>
            <a:ext cx="4171394" cy="766763"/>
          </a:xfrm>
        </p:spPr>
        <p:txBody>
          <a:bodyPr>
            <a:normAutofit/>
          </a:bodyPr>
          <a:lstStyle/>
          <a:p>
            <a:pPr algn="l"/>
            <a:r>
              <a:rPr lang="vi-VN" sz="4000"/>
              <a:t>Giới thiệu đề tài </a:t>
            </a:r>
            <a:endParaRPr lang="en-US" sz="4000"/>
          </a:p>
        </p:txBody>
      </p:sp>
      <p:sp>
        <p:nvSpPr>
          <p:cNvPr id="4" name="TextBox 3">
            <a:extLst>
              <a:ext uri="{FF2B5EF4-FFF2-40B4-BE49-F238E27FC236}">
                <a16:creationId xmlns:a16="http://schemas.microsoft.com/office/drawing/2014/main" id="{49821940-3965-DF8A-A5B6-D9BFE9E64D4C}"/>
              </a:ext>
            </a:extLst>
          </p:cNvPr>
          <p:cNvSpPr txBox="1"/>
          <p:nvPr/>
        </p:nvSpPr>
        <p:spPr>
          <a:xfrm>
            <a:off x="1091044" y="1967334"/>
            <a:ext cx="9258301" cy="4093428"/>
          </a:xfrm>
          <a:prstGeom prst="rect">
            <a:avLst/>
          </a:prstGeom>
          <a:noFill/>
        </p:spPr>
        <p:txBody>
          <a:bodyPr wrap="square">
            <a:spAutoFit/>
          </a:bodyPr>
          <a:lstStyle/>
          <a:p>
            <a:pPr marL="285750" indent="-285750">
              <a:buFont typeface="Arial" panose="020B0604020202020204" pitchFamily="34" charset="0"/>
              <a:buChar char="•"/>
            </a:pPr>
            <a:r>
              <a:rPr lang="vi-VN" sz="2000" b="0" i="0">
                <a:solidFill>
                  <a:srgbClr val="000000"/>
                </a:solidFill>
                <a:effectLst/>
                <a:latin typeface="+mj-lt"/>
              </a:rPr>
              <a:t>Trong kỷ nguyên số, việc </a:t>
            </a:r>
            <a:r>
              <a:rPr lang="vi-VN" sz="2000" b="1" i="0">
                <a:solidFill>
                  <a:srgbClr val="000000"/>
                </a:solidFill>
                <a:effectLst/>
                <a:latin typeface="+mj-lt"/>
              </a:rPr>
              <a:t>truyền tải dữ liệu </a:t>
            </a:r>
            <a:r>
              <a:rPr lang="vi-VN" sz="2000" b="0" i="0">
                <a:solidFill>
                  <a:srgbClr val="000000"/>
                </a:solidFill>
                <a:effectLst/>
                <a:latin typeface="+mj-lt"/>
              </a:rPr>
              <a:t>nhanh chóng và hiệu quả là nhu cầu tất yếu. Hàng ngày, hàng triệu người dùng thực hiện việc upload và download dữ liệu thông qua các hệ thống như Google Drive, Dropbox hay OneDrive.</a:t>
            </a:r>
          </a:p>
          <a:p>
            <a:pPr marL="285750" indent="-285750">
              <a:buFont typeface="Arial" panose="020B0604020202020204" pitchFamily="34" charset="0"/>
              <a:buChar char="•"/>
            </a:pPr>
            <a:r>
              <a:rPr lang="vi-VN" sz="2000" b="0" i="0">
                <a:solidFill>
                  <a:srgbClr val="000000"/>
                </a:solidFill>
                <a:effectLst/>
                <a:latin typeface="+mj-lt"/>
              </a:rPr>
              <a:t>Để đáp ứng được nhu cầu đó, một hệ thống truyền tải file phải có những đặc điểm quan trọng: tốc độ, ổn định, khả năng phục hồi khi gặp sự cố mạng và giao diện dễ sử dụng.</a:t>
            </a:r>
          </a:p>
          <a:p>
            <a:pPr marL="285750" indent="-285750">
              <a:buFont typeface="Arial" panose="020B0604020202020204" pitchFamily="34" charset="0"/>
              <a:buChar char="•"/>
            </a:pPr>
            <a:r>
              <a:rPr lang="vi-VN" sz="2000" b="0" i="0">
                <a:solidFill>
                  <a:srgbClr val="000000"/>
                </a:solidFill>
                <a:effectLst/>
                <a:latin typeface="+mj-lt"/>
              </a:rPr>
              <a:t>Đề tài của nhóm tập trung xây dựng một ứng dụng có khả năng </a:t>
            </a:r>
            <a:r>
              <a:rPr lang="vi-VN" sz="2000" b="1" i="0">
                <a:solidFill>
                  <a:srgbClr val="000000"/>
                </a:solidFill>
                <a:effectLst/>
                <a:latin typeface="+mj-lt"/>
              </a:rPr>
              <a:t>upload nhiều file cùng lúc, download file về máy </a:t>
            </a:r>
            <a:r>
              <a:rPr lang="vi-VN" sz="2000" b="0" i="0">
                <a:solidFill>
                  <a:srgbClr val="000000"/>
                </a:solidFill>
                <a:effectLst/>
                <a:latin typeface="+mj-lt"/>
              </a:rPr>
              <a:t>và đặc biệt là hỗ trợ các tính năng điều khiển tiến trình như </a:t>
            </a:r>
            <a:r>
              <a:rPr lang="vi-VN" sz="2000" b="1" i="0">
                <a:solidFill>
                  <a:srgbClr val="000000"/>
                </a:solidFill>
                <a:effectLst/>
                <a:latin typeface="+mj-lt"/>
              </a:rPr>
              <a:t>Pause, Resume, Start, Stop</a:t>
            </a:r>
            <a:r>
              <a:rPr lang="vi-VN" sz="2000" b="0" i="0">
                <a:solidFill>
                  <a:srgbClr val="000000"/>
                </a:solidFill>
                <a:effectLst/>
                <a:latin typeface="+mj-lt"/>
              </a:rPr>
              <a:t>, giúp người dùng chủ động trong quá trình sử dụng.</a:t>
            </a:r>
          </a:p>
          <a:p>
            <a:pPr marL="285750" indent="-285750">
              <a:buFont typeface="Arial" panose="020B0604020202020204" pitchFamily="34" charset="0"/>
              <a:buChar char="•"/>
            </a:pPr>
            <a:r>
              <a:rPr lang="vi-VN" sz="2000" b="0" i="0">
                <a:solidFill>
                  <a:srgbClr val="000000"/>
                </a:solidFill>
                <a:effectLst/>
                <a:latin typeface="+mj-lt"/>
              </a:rPr>
              <a:t>Đây không chỉ là một bài tập học thuật mà còn là một mô hình thu nhỏ, mô phỏng hoạt động của các dịch vụ thực tế trong đời sống số. </a:t>
            </a:r>
            <a:br>
              <a:rPr lang="vi-VN" sz="2000">
                <a:latin typeface="+mj-lt"/>
              </a:rPr>
            </a:br>
            <a:endParaRPr lang="en-US" sz="2000">
              <a:latin typeface="+mj-lt"/>
            </a:endParaRPr>
          </a:p>
        </p:txBody>
      </p:sp>
    </p:spTree>
    <p:extLst>
      <p:ext uri="{BB962C8B-B14F-4D97-AF65-F5344CB8AC3E}">
        <p14:creationId xmlns:p14="http://schemas.microsoft.com/office/powerpoint/2010/main" val="3185635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0EA25-FE4B-DB3F-709B-8D4525BDBC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EAE885-4A13-5D58-4292-14CAB149FA1D}"/>
              </a:ext>
            </a:extLst>
          </p:cNvPr>
          <p:cNvSpPr>
            <a:spLocks noGrp="1"/>
          </p:cNvSpPr>
          <p:nvPr>
            <p:ph type="ctrTitle"/>
          </p:nvPr>
        </p:nvSpPr>
        <p:spPr>
          <a:xfrm>
            <a:off x="1524000" y="1129575"/>
            <a:ext cx="9144000" cy="682878"/>
          </a:xfrm>
        </p:spPr>
        <p:txBody>
          <a:bodyPr>
            <a:normAutofit/>
          </a:bodyPr>
          <a:lstStyle/>
          <a:p>
            <a:pPr algn="l"/>
            <a:r>
              <a:rPr lang="en-US" sz="4000"/>
              <a:t>Tổng quan hệ thống (Client–Server)</a:t>
            </a:r>
          </a:p>
        </p:txBody>
      </p:sp>
      <p:sp>
        <p:nvSpPr>
          <p:cNvPr id="5" name="TextBox 4">
            <a:extLst>
              <a:ext uri="{FF2B5EF4-FFF2-40B4-BE49-F238E27FC236}">
                <a16:creationId xmlns:a16="http://schemas.microsoft.com/office/drawing/2014/main" id="{7489CB66-E276-FAD7-15A9-39878BBE2560}"/>
              </a:ext>
            </a:extLst>
          </p:cNvPr>
          <p:cNvSpPr txBox="1"/>
          <p:nvPr/>
        </p:nvSpPr>
        <p:spPr>
          <a:xfrm>
            <a:off x="523568" y="1765137"/>
            <a:ext cx="6096000" cy="1754326"/>
          </a:xfrm>
          <a:prstGeom prst="rect">
            <a:avLst/>
          </a:prstGeom>
          <a:noFill/>
        </p:spPr>
        <p:txBody>
          <a:bodyPr wrap="square">
            <a:spAutoFit/>
          </a:bodyPr>
          <a:lstStyle/>
          <a:p>
            <a:pPr>
              <a:buNone/>
            </a:pPr>
            <a:r>
              <a:rPr lang="vi-VN" b="1">
                <a:latin typeface="Times New Roman" panose="02020603050405020304" pitchFamily="18" charset="0"/>
                <a:cs typeface="Times New Roman" panose="02020603050405020304" pitchFamily="18" charset="0"/>
              </a:rPr>
              <a:t>Client</a:t>
            </a:r>
            <a:r>
              <a:rPr lang="vi-VN">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vi-VN">
                <a:latin typeface="Times New Roman" panose="02020603050405020304" pitchFamily="18" charset="0"/>
                <a:cs typeface="Times New Roman" panose="02020603050405020304" pitchFamily="18" charset="0"/>
              </a:rPr>
              <a:t> Giao diện cho phép người dùng chọn file, khởi tạo tải lên hoặc tải xuống.</a:t>
            </a:r>
          </a:p>
          <a:p>
            <a:pPr>
              <a:buFont typeface="Arial" panose="020B0604020202020204" pitchFamily="34" charset="0"/>
              <a:buChar char="•"/>
            </a:pPr>
            <a:r>
              <a:rPr lang="vi-VN">
                <a:latin typeface="Times New Roman" panose="02020603050405020304" pitchFamily="18" charset="0"/>
                <a:cs typeface="Times New Roman" panose="02020603050405020304" pitchFamily="18" charset="0"/>
              </a:rPr>
              <a:t> Hiển thị trạng thái chi tiết của từng file: dung lượng, tiến trình, tốc độ, thời gian ước tính.</a:t>
            </a:r>
          </a:p>
          <a:p>
            <a:pPr>
              <a:buFont typeface="Arial" panose="020B0604020202020204" pitchFamily="34" charset="0"/>
              <a:buChar char="•"/>
            </a:pPr>
            <a:r>
              <a:rPr lang="vi-VN">
                <a:latin typeface="Times New Roman" panose="02020603050405020304" pitchFamily="18" charset="0"/>
                <a:cs typeface="Times New Roman" panose="02020603050405020304" pitchFamily="18" charset="0"/>
              </a:rPr>
              <a:t> Các nút thao tác trực tiếp: Start, Pause, Resume, Stop.</a:t>
            </a:r>
          </a:p>
        </p:txBody>
      </p:sp>
      <p:sp>
        <p:nvSpPr>
          <p:cNvPr id="6" name="Rectangle 1">
            <a:extLst>
              <a:ext uri="{FF2B5EF4-FFF2-40B4-BE49-F238E27FC236}">
                <a16:creationId xmlns:a16="http://schemas.microsoft.com/office/drawing/2014/main" id="{4B4F65F9-820F-A26F-0FAB-3CDCB190B889}"/>
              </a:ext>
            </a:extLst>
          </p:cNvPr>
          <p:cNvSpPr>
            <a:spLocks noChangeArrowheads="1"/>
          </p:cNvSpPr>
          <p:nvPr/>
        </p:nvSpPr>
        <p:spPr bwMode="auto">
          <a:xfrm>
            <a:off x="523568" y="3526774"/>
            <a:ext cx="6096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WebSocket Server</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Xử lý kết nối đồng thời từ nhiều client.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Tạo session cho từng file upload/download.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vi-VN"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Kiểm soát chunk dữ liệu, trạng thái tiến trình (uploading, paused, completed, error).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79E7B81-6BDD-A98A-168C-567C8FBB885D}"/>
              </a:ext>
            </a:extLst>
          </p:cNvPr>
          <p:cNvSpPr txBox="1"/>
          <p:nvPr/>
        </p:nvSpPr>
        <p:spPr>
          <a:xfrm>
            <a:off x="2212499" y="5128260"/>
            <a:ext cx="4572000" cy="1200329"/>
          </a:xfrm>
          <a:prstGeom prst="rect">
            <a:avLst/>
          </a:prstGeom>
          <a:noFill/>
        </p:spPr>
        <p:txBody>
          <a:bodyPr wrap="square">
            <a:spAutoFit/>
          </a:bodyPr>
          <a:lstStyle/>
          <a:p>
            <a:pPr>
              <a:buNone/>
            </a:pPr>
            <a:r>
              <a:rPr lang="en-US" b="1">
                <a:latin typeface="Times New Roman" panose="02020603050405020304" pitchFamily="18" charset="0"/>
                <a:cs typeface="Times New Roman" panose="02020603050405020304" pitchFamily="18" charset="0"/>
              </a:rPr>
              <a:t>Flask File Manager</a:t>
            </a:r>
            <a:r>
              <a:rPr lang="en-US">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vi-VN">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Quản lý user (login, register, logout).</a:t>
            </a:r>
          </a:p>
          <a:p>
            <a:pPr>
              <a:buFont typeface="Arial" panose="020B0604020202020204" pitchFamily="34" charset="0"/>
              <a:buChar char="•"/>
            </a:pPr>
            <a:r>
              <a:rPr lang="vi-VN">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Quản lý file (danh sách, di chuyển, đổi tên, xóa/khôi phục, preview).</a:t>
            </a:r>
          </a:p>
        </p:txBody>
      </p:sp>
      <p:sp>
        <p:nvSpPr>
          <p:cNvPr id="10" name="TextBox 9">
            <a:extLst>
              <a:ext uri="{FF2B5EF4-FFF2-40B4-BE49-F238E27FC236}">
                <a16:creationId xmlns:a16="http://schemas.microsoft.com/office/drawing/2014/main" id="{7F6DE054-C1C3-C0CE-8146-61333011F121}"/>
              </a:ext>
            </a:extLst>
          </p:cNvPr>
          <p:cNvSpPr txBox="1"/>
          <p:nvPr/>
        </p:nvSpPr>
        <p:spPr>
          <a:xfrm>
            <a:off x="7167715" y="1926432"/>
            <a:ext cx="4129549" cy="1200329"/>
          </a:xfrm>
          <a:prstGeom prst="rect">
            <a:avLst/>
          </a:prstGeom>
          <a:noFill/>
        </p:spPr>
        <p:txBody>
          <a:bodyPr wrap="square">
            <a:spAutoFit/>
          </a:bodyPr>
          <a:lstStyle/>
          <a:p>
            <a:pPr>
              <a:buNone/>
            </a:pPr>
            <a:r>
              <a:rPr lang="vi-VN" b="1">
                <a:latin typeface="Times New Roman" panose="02020603050405020304" pitchFamily="18" charset="0"/>
                <a:cs typeface="Times New Roman" panose="02020603050405020304" pitchFamily="18" charset="0"/>
              </a:rPr>
              <a:t>Database (SQLite)</a:t>
            </a:r>
            <a:r>
              <a:rPr lang="vi-VN">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vi-VN">
                <a:latin typeface="Times New Roman" panose="02020603050405020304" pitchFamily="18" charset="0"/>
                <a:cs typeface="Times New Roman" panose="02020603050405020304" pitchFamily="18" charset="0"/>
              </a:rPr>
              <a:t> Lưu user, metadata file, session token.</a:t>
            </a:r>
          </a:p>
          <a:p>
            <a:pPr>
              <a:buFont typeface="Arial" panose="020B0604020202020204" pitchFamily="34" charset="0"/>
              <a:buChar char="•"/>
            </a:pPr>
            <a:r>
              <a:rPr lang="vi-VN">
                <a:latin typeface="Times New Roman" panose="02020603050405020304" pitchFamily="18" charset="0"/>
                <a:cs typeface="Times New Roman" panose="02020603050405020304" pitchFamily="18" charset="0"/>
              </a:rPr>
              <a:t> Đảm bảo dữ liệu gắn đúng với từng người dùng.</a:t>
            </a:r>
          </a:p>
        </p:txBody>
      </p:sp>
      <p:sp>
        <p:nvSpPr>
          <p:cNvPr id="11" name="AutoShape 3" descr="Đã tạo hình ảnh">
            <a:extLst>
              <a:ext uri="{FF2B5EF4-FFF2-40B4-BE49-F238E27FC236}">
                <a16:creationId xmlns:a16="http://schemas.microsoft.com/office/drawing/2014/main" id="{6FF5B49E-B02B-0695-A2F5-F0DA50D9C499}"/>
              </a:ext>
            </a:extLst>
          </p:cNvPr>
          <p:cNvSpPr>
            <a:spLocks noChangeAspect="1" noChangeArrowheads="1"/>
          </p:cNvSpPr>
          <p:nvPr/>
        </p:nvSpPr>
        <p:spPr bwMode="auto">
          <a:xfrm>
            <a:off x="3136490" y="469490"/>
            <a:ext cx="3111910" cy="31119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descr="A diagram of a websocket server&#10;&#10;AI-generated content may be incorrect.">
            <a:extLst>
              <a:ext uri="{FF2B5EF4-FFF2-40B4-BE49-F238E27FC236}">
                <a16:creationId xmlns:a16="http://schemas.microsoft.com/office/drawing/2014/main" id="{BB24EFDA-EE14-CAC1-C80C-758F1E3B6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5907"/>
            <a:ext cx="5817103" cy="1636060"/>
          </a:xfrm>
          <a:prstGeom prst="rect">
            <a:avLst/>
          </a:prstGeom>
        </p:spPr>
      </p:pic>
    </p:spTree>
    <p:extLst>
      <p:ext uri="{BB962C8B-B14F-4D97-AF65-F5344CB8AC3E}">
        <p14:creationId xmlns:p14="http://schemas.microsoft.com/office/powerpoint/2010/main" val="2434837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EB3C3-B7D4-EB0F-ABF0-B741C5DA80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66869C-7776-AACD-D0C6-55654E61723F}"/>
              </a:ext>
            </a:extLst>
          </p:cNvPr>
          <p:cNvSpPr>
            <a:spLocks noGrp="1"/>
          </p:cNvSpPr>
          <p:nvPr>
            <p:ph type="ctrTitle"/>
          </p:nvPr>
        </p:nvSpPr>
        <p:spPr>
          <a:xfrm>
            <a:off x="2939844" y="1002891"/>
            <a:ext cx="5722375" cy="649810"/>
          </a:xfrm>
        </p:spPr>
        <p:txBody>
          <a:bodyPr>
            <a:normAutofit/>
          </a:bodyPr>
          <a:lstStyle/>
          <a:p>
            <a:pPr algn="l"/>
            <a:r>
              <a:rPr lang="en-US" sz="4000"/>
              <a:t>Kiến trúc sản phẩm</a:t>
            </a:r>
          </a:p>
        </p:txBody>
      </p:sp>
      <p:sp>
        <p:nvSpPr>
          <p:cNvPr id="5" name="Rectangle 1">
            <a:extLst>
              <a:ext uri="{FF2B5EF4-FFF2-40B4-BE49-F238E27FC236}">
                <a16:creationId xmlns:a16="http://schemas.microsoft.com/office/drawing/2014/main" id="{6CB84303-C607-8E2B-0F59-FFD74B78752A}"/>
              </a:ext>
            </a:extLst>
          </p:cNvPr>
          <p:cNvSpPr>
            <a:spLocks noChangeArrowheads="1"/>
          </p:cNvSpPr>
          <p:nvPr/>
        </p:nvSpPr>
        <p:spPr bwMode="auto">
          <a:xfrm>
            <a:off x="698091" y="1663415"/>
            <a:ext cx="633197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Upload File:</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File được chia thành chunk nhỏ.</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Client gửi chunk + offset qua WebSocket.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Server xác nhận, lưu vào file tạm .part, cập nhật DB.</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Hỗ trợ Pause / Resume / Stop trong khi upload.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Download File:</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Client gửi yêu cầu tải qua HTTP (Flask API).</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Server trả dữ liệu file trực tiếp.</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(Hiện tại chưa có Resume/Stop cho download).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File Manager:</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Cung cấp API quản lý file &amp; folder.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Chức năng: rename, move, delete/restore (Recycle Bin), preview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Auth:</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Mọi request đều cần session token hợp lệ.</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Token gắn với user_id, có thời hạn (24h).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10C2439-C088-59F3-DCB5-739D02C4BD3D}"/>
              </a:ext>
            </a:extLst>
          </p:cNvPr>
          <p:cNvPicPr>
            <a:picLocks noChangeAspect="1"/>
          </p:cNvPicPr>
          <p:nvPr/>
        </p:nvPicPr>
        <p:blipFill>
          <a:blip r:embed="rId2"/>
          <a:stretch>
            <a:fillRect/>
          </a:stretch>
        </p:blipFill>
        <p:spPr>
          <a:xfrm>
            <a:off x="6892414" y="1928255"/>
            <a:ext cx="4029637" cy="3591426"/>
          </a:xfrm>
          <a:prstGeom prst="rect">
            <a:avLst/>
          </a:prstGeom>
        </p:spPr>
      </p:pic>
    </p:spTree>
    <p:extLst>
      <p:ext uri="{BB962C8B-B14F-4D97-AF65-F5344CB8AC3E}">
        <p14:creationId xmlns:p14="http://schemas.microsoft.com/office/powerpoint/2010/main" val="1405207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A6BE9-99C7-883C-845D-19B516CC28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53E7E1-22AC-1B0A-358F-0D7DDCCDDB33}"/>
              </a:ext>
            </a:extLst>
          </p:cNvPr>
          <p:cNvSpPr>
            <a:spLocks noGrp="1"/>
          </p:cNvSpPr>
          <p:nvPr>
            <p:ph type="ctrTitle"/>
          </p:nvPr>
        </p:nvSpPr>
        <p:spPr>
          <a:xfrm>
            <a:off x="2217173" y="993059"/>
            <a:ext cx="7757653" cy="649810"/>
          </a:xfrm>
        </p:spPr>
        <p:txBody>
          <a:bodyPr>
            <a:normAutofit fontScale="90000"/>
          </a:bodyPr>
          <a:lstStyle/>
          <a:p>
            <a:pPr algn="l"/>
            <a:r>
              <a:rPr lang="en-US" sz="4000"/>
              <a:t>Các Công nghệ Nền tảng Sử dụng</a:t>
            </a:r>
          </a:p>
        </p:txBody>
      </p:sp>
      <p:sp>
        <p:nvSpPr>
          <p:cNvPr id="5" name="Rectangle 1">
            <a:extLst>
              <a:ext uri="{FF2B5EF4-FFF2-40B4-BE49-F238E27FC236}">
                <a16:creationId xmlns:a16="http://schemas.microsoft.com/office/drawing/2014/main" id="{86071415-B8B9-329C-7BBA-546E25844D6F}"/>
              </a:ext>
            </a:extLst>
          </p:cNvPr>
          <p:cNvSpPr>
            <a:spLocks noChangeArrowheads="1"/>
          </p:cNvSpPr>
          <p:nvPr/>
        </p:nvSpPr>
        <p:spPr bwMode="auto">
          <a:xfrm>
            <a:off x="462694" y="1741191"/>
            <a:ext cx="6403765"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Python</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Ngôn ngữ chính, cú pháp rõ ràng, hệ sinh thái phong phú.</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Đa nền tảng, chạy trên nhiều HĐH không cần sửa mã.</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AsyncIO</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Lập trình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bất đồng bộ</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bằng async/await.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Tận dụng tài nguyên tốt, xử lý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nhiều kết nối đồng thời</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trên một luồng.</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WebSockets</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Giao tiếp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 chiều, liên tục</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giữa client ↔ server.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Thư viện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websockets</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tích hợp AsyncIO, hỗ trợ realtime.</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aiohttp</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HTTP client/server bất đồng bộ.</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Hỗ trợ các yêu cầu HTTP phụ trợ mà không chặn luồng chính.</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SQLite</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CSDL nhẹ, không cần server riêng.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Lưu thông tin user, file, session, recycle bin.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AutoShape 2" descr="Ảnh đầu ra">
            <a:extLst>
              <a:ext uri="{FF2B5EF4-FFF2-40B4-BE49-F238E27FC236}">
                <a16:creationId xmlns:a16="http://schemas.microsoft.com/office/drawing/2014/main" id="{23BFD1E5-B852-BE9D-F18A-4FF9D9E6CCB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A group of squares with different colored squares&#10;&#10;AI-generated content may be incorrect.">
            <a:extLst>
              <a:ext uri="{FF2B5EF4-FFF2-40B4-BE49-F238E27FC236}">
                <a16:creationId xmlns:a16="http://schemas.microsoft.com/office/drawing/2014/main" id="{87AADE98-0ADB-D18B-F965-614572210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8472" y="2407142"/>
            <a:ext cx="5443528" cy="2919450"/>
          </a:xfrm>
          <a:prstGeom prst="rect">
            <a:avLst/>
          </a:prstGeom>
        </p:spPr>
      </p:pic>
    </p:spTree>
    <p:extLst>
      <p:ext uri="{BB962C8B-B14F-4D97-AF65-F5344CB8AC3E}">
        <p14:creationId xmlns:p14="http://schemas.microsoft.com/office/powerpoint/2010/main" val="2432247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0CE97E-32C8-E91F-2B8A-D6005BEA74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361B83-325B-1E55-CB35-C97FF20989FE}"/>
              </a:ext>
            </a:extLst>
          </p:cNvPr>
          <p:cNvSpPr>
            <a:spLocks noGrp="1"/>
          </p:cNvSpPr>
          <p:nvPr>
            <p:ph type="ctrTitle"/>
          </p:nvPr>
        </p:nvSpPr>
        <p:spPr>
          <a:xfrm>
            <a:off x="3220064" y="1123665"/>
            <a:ext cx="5751872" cy="766763"/>
          </a:xfrm>
        </p:spPr>
        <p:txBody>
          <a:bodyPr>
            <a:normAutofit/>
          </a:bodyPr>
          <a:lstStyle/>
          <a:p>
            <a:r>
              <a:rPr lang="vi-VN" sz="4000" b="1"/>
              <a:t>Quy trình người dùng</a:t>
            </a:r>
          </a:p>
        </p:txBody>
      </p:sp>
      <p:sp>
        <p:nvSpPr>
          <p:cNvPr id="5" name="TextBox 4">
            <a:extLst>
              <a:ext uri="{FF2B5EF4-FFF2-40B4-BE49-F238E27FC236}">
                <a16:creationId xmlns:a16="http://schemas.microsoft.com/office/drawing/2014/main" id="{C3545DE2-81AA-17BE-FE12-57C2F2263670}"/>
              </a:ext>
            </a:extLst>
          </p:cNvPr>
          <p:cNvSpPr txBox="1"/>
          <p:nvPr/>
        </p:nvSpPr>
        <p:spPr>
          <a:xfrm>
            <a:off x="329380" y="2041016"/>
            <a:ext cx="5343833" cy="3416320"/>
          </a:xfrm>
          <a:prstGeom prst="rect">
            <a:avLst/>
          </a:prstGeom>
          <a:noFill/>
        </p:spPr>
        <p:txBody>
          <a:bodyPr wrap="square">
            <a:spAutoFit/>
          </a:bodyPr>
          <a:lstStyle/>
          <a:p>
            <a:r>
              <a:rPr lang="vi-VN" b="1">
                <a:latin typeface="Times New Roman" panose="02020603050405020304" pitchFamily="18" charset="0"/>
                <a:cs typeface="Times New Roman" panose="02020603050405020304" pitchFamily="18" charset="0"/>
              </a:rPr>
              <a:t>Đăng nhập/Đăng ký</a:t>
            </a:r>
            <a:r>
              <a:rPr lang="vi-VN">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vi-VN">
                <a:latin typeface="Times New Roman" panose="02020603050405020304" pitchFamily="18" charset="0"/>
                <a:cs typeface="Times New Roman" panose="02020603050405020304" pitchFamily="18" charset="0"/>
              </a:rPr>
              <a:t>Người dùng đăng ký tài khoản mới hoặc đăng nhập bằng tài khoản có sẵn.</a:t>
            </a:r>
          </a:p>
          <a:p>
            <a:pPr marL="742950" lvl="1" indent="-285750">
              <a:buFont typeface="Arial" panose="020B0604020202020204" pitchFamily="34" charset="0"/>
              <a:buChar char="•"/>
            </a:pPr>
            <a:r>
              <a:rPr lang="vi-VN">
                <a:latin typeface="Times New Roman" panose="02020603050405020304" pitchFamily="18" charset="0"/>
                <a:cs typeface="Times New Roman" panose="02020603050405020304" pitchFamily="18" charset="0"/>
              </a:rPr>
              <a:t>Hệ thống kiểm tra username, password hash trong DB và sinh session token.</a:t>
            </a:r>
          </a:p>
          <a:p>
            <a:r>
              <a:rPr lang="vi-VN" b="1">
                <a:latin typeface="Times New Roman" panose="02020603050405020304" pitchFamily="18" charset="0"/>
                <a:cs typeface="Times New Roman" panose="02020603050405020304" pitchFamily="18" charset="0"/>
              </a:rPr>
              <a:t>Upload file</a:t>
            </a:r>
            <a:r>
              <a:rPr lang="vi-VN">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vi-VN">
                <a:latin typeface="Times New Roman" panose="02020603050405020304" pitchFamily="18" charset="0"/>
                <a:cs typeface="Times New Roman" panose="02020603050405020304" pitchFamily="18" charset="0"/>
              </a:rPr>
              <a:t>Người dùng có thể chọn một hoặc nhiều file.</a:t>
            </a:r>
          </a:p>
          <a:p>
            <a:pPr marL="742950" lvl="1" indent="-285750">
              <a:buFont typeface="Arial" panose="020B0604020202020204" pitchFamily="34" charset="0"/>
              <a:buChar char="•"/>
            </a:pPr>
            <a:r>
              <a:rPr lang="vi-VN">
                <a:latin typeface="Times New Roman" panose="02020603050405020304" pitchFamily="18" charset="0"/>
                <a:cs typeface="Times New Roman" panose="02020603050405020304" pitchFamily="18" charset="0"/>
              </a:rPr>
              <a:t>Mỗi file tạo một session riêng biệt để quản lý.</a:t>
            </a:r>
          </a:p>
          <a:p>
            <a:pPr marL="742950" lvl="1" indent="-285750">
              <a:buFont typeface="Arial" panose="020B0604020202020204" pitchFamily="34" charset="0"/>
              <a:buChar char="•"/>
            </a:pPr>
            <a:r>
              <a:rPr lang="vi-VN">
                <a:latin typeface="Times New Roman" panose="02020603050405020304" pitchFamily="18" charset="0"/>
                <a:cs typeface="Times New Roman" panose="02020603050405020304" pitchFamily="18" charset="0"/>
              </a:rPr>
              <a:t>Trong quá trình upload, file được chia thành chunk gửi dần lên server.</a:t>
            </a:r>
          </a:p>
          <a:p>
            <a:pPr marL="742950" lvl="1" indent="-285750">
              <a:buFont typeface="Arial" panose="020B0604020202020204" pitchFamily="34" charset="0"/>
              <a:buChar char="•"/>
            </a:pPr>
            <a:r>
              <a:rPr lang="vi-VN">
                <a:latin typeface="Times New Roman" panose="02020603050405020304" pitchFamily="18" charset="0"/>
                <a:cs typeface="Times New Roman" panose="02020603050405020304" pitchFamily="18" charset="0"/>
              </a:rPr>
              <a:t>Người dùng có thể tạm dừng, tiếp tục hoặc hủy bất kỳ tiến trình nào.</a:t>
            </a:r>
          </a:p>
        </p:txBody>
      </p:sp>
      <p:sp>
        <p:nvSpPr>
          <p:cNvPr id="8" name="TextBox 7">
            <a:extLst>
              <a:ext uri="{FF2B5EF4-FFF2-40B4-BE49-F238E27FC236}">
                <a16:creationId xmlns:a16="http://schemas.microsoft.com/office/drawing/2014/main" id="{594618C5-4499-1C28-1E5D-38378B0982DB}"/>
              </a:ext>
            </a:extLst>
          </p:cNvPr>
          <p:cNvSpPr txBox="1"/>
          <p:nvPr/>
        </p:nvSpPr>
        <p:spPr>
          <a:xfrm>
            <a:off x="5673213" y="2007426"/>
            <a:ext cx="6096000" cy="3416320"/>
          </a:xfrm>
          <a:prstGeom prst="rect">
            <a:avLst/>
          </a:prstGeom>
          <a:noFill/>
        </p:spPr>
        <p:txBody>
          <a:bodyPr wrap="square">
            <a:spAutoFit/>
          </a:bodyPr>
          <a:lstStyle/>
          <a:p>
            <a:r>
              <a:rPr lang="vi-VN" b="1">
                <a:latin typeface="Times New Roman" panose="02020603050405020304" pitchFamily="18" charset="0"/>
                <a:cs typeface="Times New Roman" panose="02020603050405020304" pitchFamily="18" charset="0"/>
              </a:rPr>
              <a:t>Quản lý file</a:t>
            </a:r>
            <a:r>
              <a:rPr lang="vi-VN">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vi-VN">
                <a:latin typeface="Times New Roman" panose="02020603050405020304" pitchFamily="18" charset="0"/>
                <a:cs typeface="Times New Roman" panose="02020603050405020304" pitchFamily="18" charset="0"/>
              </a:rPr>
              <a:t>File đã upload được lưu trong thư mục cá nhân:remote_upload/&lt;username&gt;/, đồng thời có bản ghi trong DB.</a:t>
            </a:r>
          </a:p>
          <a:p>
            <a:pPr marL="742950" lvl="1" indent="-285750">
              <a:buFont typeface="Arial" panose="020B0604020202020204" pitchFamily="34" charset="0"/>
              <a:buChar char="•"/>
            </a:pPr>
            <a:r>
              <a:rPr lang="vi-VN">
                <a:latin typeface="Times New Roman" panose="02020603050405020304" pitchFamily="18" charset="0"/>
                <a:cs typeface="Times New Roman" panose="02020603050405020304" pitchFamily="18" charset="0"/>
              </a:rPr>
              <a:t>Có thể thực hiện rename, move hoặc delete (xóa mềm vào thùng rác).</a:t>
            </a:r>
          </a:p>
          <a:p>
            <a:r>
              <a:rPr lang="vi-VN" b="1">
                <a:latin typeface="Times New Roman" panose="02020603050405020304" pitchFamily="18" charset="0"/>
                <a:cs typeface="Times New Roman" panose="02020603050405020304" pitchFamily="18" charset="0"/>
              </a:rPr>
              <a:t>Download file</a:t>
            </a:r>
            <a:r>
              <a:rPr lang="vi-VN">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vi-VN">
                <a:latin typeface="Times New Roman" panose="02020603050405020304" pitchFamily="18" charset="0"/>
                <a:cs typeface="Times New Roman" panose="02020603050405020304" pitchFamily="18" charset="0"/>
              </a:rPr>
              <a:t>Người dùng chọn file trong danh sách để tải về.</a:t>
            </a:r>
          </a:p>
          <a:p>
            <a:pPr marL="742950" lvl="1" indent="-285750">
              <a:buFont typeface="Arial" panose="020B0604020202020204" pitchFamily="34" charset="0"/>
              <a:buChar char="•"/>
            </a:pPr>
            <a:r>
              <a:rPr lang="vi-VN">
                <a:latin typeface="Times New Roman" panose="02020603050405020304" pitchFamily="18" charset="0"/>
                <a:cs typeface="Times New Roman" panose="02020603050405020304" pitchFamily="18" charset="0"/>
              </a:rPr>
              <a:t>Có thể download song song nhiều file.</a:t>
            </a:r>
          </a:p>
          <a:p>
            <a:r>
              <a:rPr lang="vi-VN" b="1">
                <a:latin typeface="Times New Roman" panose="02020603050405020304" pitchFamily="18" charset="0"/>
                <a:cs typeface="Times New Roman" panose="02020603050405020304" pitchFamily="18" charset="0"/>
              </a:rPr>
              <a:t>Recycle Bin</a:t>
            </a:r>
            <a:r>
              <a:rPr lang="vi-VN">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vi-VN">
                <a:latin typeface="Times New Roman" panose="02020603050405020304" pitchFamily="18" charset="0"/>
                <a:cs typeface="Times New Roman" panose="02020603050405020304" pitchFamily="18" charset="0"/>
              </a:rPr>
              <a:t>Các file xóa nhầm có thể được khôi phục trước khi hết hạn.</a:t>
            </a:r>
          </a:p>
        </p:txBody>
      </p:sp>
      <p:sp>
        <p:nvSpPr>
          <p:cNvPr id="12" name="TextBox 11">
            <a:extLst>
              <a:ext uri="{FF2B5EF4-FFF2-40B4-BE49-F238E27FC236}">
                <a16:creationId xmlns:a16="http://schemas.microsoft.com/office/drawing/2014/main" id="{8D0B634F-DEC1-3179-11C8-8805677951C5}"/>
              </a:ext>
            </a:extLst>
          </p:cNvPr>
          <p:cNvSpPr txBox="1"/>
          <p:nvPr/>
        </p:nvSpPr>
        <p:spPr>
          <a:xfrm>
            <a:off x="2517057" y="5705271"/>
            <a:ext cx="7344697" cy="646331"/>
          </a:xfrm>
          <a:prstGeom prst="rect">
            <a:avLst/>
          </a:prstGeom>
          <a:noFill/>
        </p:spPr>
        <p:txBody>
          <a:bodyPr wrap="square">
            <a:spAutoFit/>
          </a:bodyPr>
          <a:lstStyle/>
          <a:p>
            <a:r>
              <a:rPr lang="vi-VN" b="1">
                <a:latin typeface="Times New Roman" panose="02020603050405020304" pitchFamily="18" charset="0"/>
                <a:cs typeface="Times New Roman" panose="02020603050405020304" pitchFamily="18" charset="0"/>
              </a:rPr>
              <a:t>Thống kê</a:t>
            </a:r>
            <a:r>
              <a:rPr lang="vi-VN">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vi-VN">
                <a:latin typeface="Times New Roman" panose="02020603050405020304" pitchFamily="18" charset="0"/>
                <a:cs typeface="Times New Roman" panose="02020603050405020304" pitchFamily="18" charset="0"/>
              </a:rPr>
              <a:t>Người dùng xem được tổng số file, dung lượng đã dùng, số folder.</a:t>
            </a:r>
          </a:p>
        </p:txBody>
      </p:sp>
    </p:spTree>
    <p:extLst>
      <p:ext uri="{BB962C8B-B14F-4D97-AF65-F5344CB8AC3E}">
        <p14:creationId xmlns:p14="http://schemas.microsoft.com/office/powerpoint/2010/main" val="1145635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318CB3-68F8-893E-27F0-B4CBB287C5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73269C-8BD1-8213-1781-88DFDD42FFF8}"/>
              </a:ext>
            </a:extLst>
          </p:cNvPr>
          <p:cNvSpPr>
            <a:spLocks noGrp="1"/>
          </p:cNvSpPr>
          <p:nvPr>
            <p:ph type="ctrTitle"/>
          </p:nvPr>
        </p:nvSpPr>
        <p:spPr>
          <a:xfrm>
            <a:off x="3057830" y="1100047"/>
            <a:ext cx="5899354" cy="766763"/>
          </a:xfrm>
        </p:spPr>
        <p:txBody>
          <a:bodyPr>
            <a:normAutofit/>
          </a:bodyPr>
          <a:lstStyle/>
          <a:p>
            <a:r>
              <a:rPr lang="en-US" sz="4000" b="1"/>
              <a:t>UX – Màn hình Upload</a:t>
            </a:r>
          </a:p>
        </p:txBody>
      </p:sp>
      <p:sp>
        <p:nvSpPr>
          <p:cNvPr id="7" name="TextBox 6">
            <a:extLst>
              <a:ext uri="{FF2B5EF4-FFF2-40B4-BE49-F238E27FC236}">
                <a16:creationId xmlns:a16="http://schemas.microsoft.com/office/drawing/2014/main" id="{1FD3454C-C8B6-787B-5567-B1F7E107B927}"/>
              </a:ext>
            </a:extLst>
          </p:cNvPr>
          <p:cNvSpPr txBox="1"/>
          <p:nvPr/>
        </p:nvSpPr>
        <p:spPr>
          <a:xfrm>
            <a:off x="540775" y="1924485"/>
            <a:ext cx="6626942" cy="4247317"/>
          </a:xfrm>
          <a:prstGeom prst="rect">
            <a:avLst/>
          </a:prstGeom>
          <a:noFill/>
        </p:spPr>
        <p:txBody>
          <a:bodyPr wrap="square">
            <a:spAutoFit/>
          </a:bodyPr>
          <a:lstStyle/>
          <a:p>
            <a:pPr>
              <a:buNone/>
            </a:pPr>
            <a:r>
              <a:rPr lang="vi-VN" b="1">
                <a:latin typeface="Times New Roman" panose="02020603050405020304" pitchFamily="18" charset="0"/>
                <a:cs typeface="Times New Roman" panose="02020603050405020304" pitchFamily="18" charset="0"/>
              </a:rPr>
              <a:t>Màn hình Upload</a:t>
            </a:r>
          </a:p>
          <a:p>
            <a:pPr>
              <a:buNone/>
            </a:pPr>
            <a:r>
              <a:rPr lang="vi-VN">
                <a:latin typeface="Times New Roman" panose="02020603050405020304" pitchFamily="18" charset="0"/>
                <a:cs typeface="Times New Roman" panose="02020603050405020304" pitchFamily="18" charset="0"/>
              </a:rPr>
              <a:t>Thiết kế đơn giản, trực quan, phù hợp cả với người mới.</a:t>
            </a:r>
          </a:p>
          <a:p>
            <a:pPr>
              <a:buNone/>
            </a:pPr>
            <a:r>
              <a:rPr lang="vi-VN" b="1">
                <a:latin typeface="Times New Roman" panose="02020603050405020304" pitchFamily="18" charset="0"/>
                <a:cs typeface="Times New Roman" panose="02020603050405020304" pitchFamily="18" charset="0"/>
              </a:rPr>
              <a:t>Đặc điểm chính:</a:t>
            </a:r>
            <a:endParaRPr lang="vi-VN">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a:latin typeface="Times New Roman" panose="02020603050405020304" pitchFamily="18" charset="0"/>
                <a:cs typeface="Times New Roman" panose="02020603050405020304" pitchFamily="18" charset="0"/>
              </a:rPr>
              <a:t> Người dùng có thể chọn nhiều file trong một lần thao tác.</a:t>
            </a:r>
          </a:p>
          <a:p>
            <a:pPr>
              <a:buFont typeface="Arial" panose="020B0604020202020204" pitchFamily="34" charset="0"/>
              <a:buChar char="•"/>
            </a:pPr>
            <a:r>
              <a:rPr lang="vi-VN">
                <a:latin typeface="Times New Roman" panose="02020603050405020304" pitchFamily="18" charset="0"/>
                <a:cs typeface="Times New Roman" panose="02020603050405020304" pitchFamily="18" charset="0"/>
              </a:rPr>
              <a:t> Mỗi file được hiển thị trong danh sách với: tên, dung lượng, trạng thái, % tiến độ, tốc độ trung bình, ETA.</a:t>
            </a:r>
          </a:p>
          <a:p>
            <a:pPr>
              <a:buFont typeface="Arial" panose="020B0604020202020204" pitchFamily="34" charset="0"/>
              <a:buChar char="•"/>
            </a:pPr>
            <a:r>
              <a:rPr lang="vi-VN">
                <a:latin typeface="Times New Roman" panose="02020603050405020304" pitchFamily="18" charset="0"/>
                <a:cs typeface="Times New Roman" panose="02020603050405020304" pitchFamily="18" charset="0"/>
              </a:rPr>
              <a:t> Thanh tiến trình cập nhật realtime.</a:t>
            </a:r>
          </a:p>
          <a:p>
            <a:pPr>
              <a:buFont typeface="Arial" panose="020B0604020202020204" pitchFamily="34" charset="0"/>
              <a:buChar char="•"/>
            </a:pPr>
            <a:r>
              <a:rPr lang="vi-VN">
                <a:latin typeface="Times New Roman" panose="02020603050405020304" pitchFamily="18" charset="0"/>
                <a:cs typeface="Times New Roman" panose="02020603050405020304" pitchFamily="18" charset="0"/>
              </a:rPr>
              <a:t> Các nút điều khiển (Start, Pause, Resume, Stop, Remove) hiển thị ngay cạnh từng file.</a:t>
            </a:r>
          </a:p>
          <a:p>
            <a:pPr>
              <a:buNone/>
            </a:pPr>
            <a:r>
              <a:rPr lang="vi-VN" b="1">
                <a:latin typeface="Times New Roman" panose="02020603050405020304" pitchFamily="18" charset="0"/>
                <a:cs typeface="Times New Roman" panose="02020603050405020304" pitchFamily="18" charset="0"/>
              </a:rPr>
              <a:t>Ưu điểm:</a:t>
            </a:r>
            <a:endParaRPr lang="vi-VN">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a:latin typeface="Times New Roman" panose="02020603050405020304" pitchFamily="18" charset="0"/>
                <a:cs typeface="Times New Roman" panose="02020603050405020304" pitchFamily="18" charset="0"/>
              </a:rPr>
              <a:t> Resume: tiếp tục upload từ vị trí dở dang khi tạm dừng hoặc mất kết nối, tiết kiệm thời gian, không phải upload lại từ đầu.</a:t>
            </a:r>
          </a:p>
          <a:p>
            <a:pPr>
              <a:buFont typeface="Arial" panose="020B0604020202020204" pitchFamily="34" charset="0"/>
              <a:buChar char="•"/>
            </a:pPr>
            <a:r>
              <a:rPr lang="vi-VN">
                <a:latin typeface="Times New Roman" panose="02020603050405020304" pitchFamily="18" charset="0"/>
                <a:cs typeface="Times New Roman" panose="02020603050405020304" pitchFamily="18" charset="0"/>
              </a:rPr>
              <a:t> Người dùng có thể kiểm soát độc lập từng file trong danh sách.</a:t>
            </a:r>
          </a:p>
          <a:p>
            <a:pPr>
              <a:buFont typeface="Arial" panose="020B0604020202020204" pitchFamily="34" charset="0"/>
              <a:buChar char="•"/>
            </a:pPr>
            <a:r>
              <a:rPr lang="vi-VN">
                <a:latin typeface="Times New Roman" panose="02020603050405020304" pitchFamily="18" charset="0"/>
                <a:cs typeface="Times New Roman" panose="02020603050405020304" pitchFamily="18" charset="0"/>
              </a:rPr>
              <a:t> Hỗ trợ nhiều file đồng thời (giới hạn mặc định 5), tránh nghẽn băng thông.</a:t>
            </a:r>
          </a:p>
        </p:txBody>
      </p:sp>
      <p:pic>
        <p:nvPicPr>
          <p:cNvPr id="4" name="Picture 3">
            <a:extLst>
              <a:ext uri="{FF2B5EF4-FFF2-40B4-BE49-F238E27FC236}">
                <a16:creationId xmlns:a16="http://schemas.microsoft.com/office/drawing/2014/main" id="{2E5D8B59-FB9D-1B75-C3DE-F3CA9AECC05B}"/>
              </a:ext>
            </a:extLst>
          </p:cNvPr>
          <p:cNvPicPr>
            <a:picLocks noChangeAspect="1"/>
          </p:cNvPicPr>
          <p:nvPr/>
        </p:nvPicPr>
        <p:blipFill>
          <a:blip r:embed="rId2"/>
          <a:stretch>
            <a:fillRect/>
          </a:stretch>
        </p:blipFill>
        <p:spPr>
          <a:xfrm>
            <a:off x="7312307" y="2719198"/>
            <a:ext cx="4476570" cy="2542541"/>
          </a:xfrm>
          <a:prstGeom prst="rect">
            <a:avLst/>
          </a:prstGeom>
        </p:spPr>
      </p:pic>
    </p:spTree>
    <p:extLst>
      <p:ext uri="{BB962C8B-B14F-4D97-AF65-F5344CB8AC3E}">
        <p14:creationId xmlns:p14="http://schemas.microsoft.com/office/powerpoint/2010/main" val="1233363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39DA5A-D59D-A00A-AA2D-5205719748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A65847-800F-26A0-8B5A-1F547A026984}"/>
              </a:ext>
            </a:extLst>
          </p:cNvPr>
          <p:cNvSpPr>
            <a:spLocks noGrp="1"/>
          </p:cNvSpPr>
          <p:nvPr>
            <p:ph type="ctrTitle"/>
          </p:nvPr>
        </p:nvSpPr>
        <p:spPr>
          <a:xfrm>
            <a:off x="2851355" y="1059426"/>
            <a:ext cx="6489290" cy="766763"/>
          </a:xfrm>
        </p:spPr>
        <p:txBody>
          <a:bodyPr>
            <a:noAutofit/>
          </a:bodyPr>
          <a:lstStyle/>
          <a:p>
            <a:pPr algn="l"/>
            <a:r>
              <a:rPr lang="en-US" sz="4000"/>
              <a:t>UX – Màn hình Download</a:t>
            </a:r>
            <a:endParaRPr lang="vi-VN" sz="4000"/>
          </a:p>
        </p:txBody>
      </p:sp>
      <p:sp>
        <p:nvSpPr>
          <p:cNvPr id="5" name="Rectangle 1">
            <a:extLst>
              <a:ext uri="{FF2B5EF4-FFF2-40B4-BE49-F238E27FC236}">
                <a16:creationId xmlns:a16="http://schemas.microsoft.com/office/drawing/2014/main" id="{884F600E-5D58-9637-8EEC-AA665DBCC84D}"/>
              </a:ext>
            </a:extLst>
          </p:cNvPr>
          <p:cNvSpPr>
            <a:spLocks noChangeArrowheads="1"/>
          </p:cNvSpPr>
          <p:nvPr/>
        </p:nvSpPr>
        <p:spPr bwMode="auto">
          <a:xfrm>
            <a:off x="845575" y="1898428"/>
            <a:ext cx="1000923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Vị trí:</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Trang Quản lý File (Flask) tại http://localhost:5000 (templates: index.html/admin.html).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vi-VN"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Nguồn dữ liệu:</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File cá nhân nằm trong remote_uploads/&lt;username&gt;/, thông tin lưu DB (files).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vi-VN"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Cách tải:</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Người dùng chọn một hoặc nhiều file trong danh sách → tải về qua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HTTP</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(/api/files/&lt;id&gt;/download). Trình duyệt có thể xử lý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tải song song</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nhiều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Trạng thái hiển thị (từ DB):</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vi-VN"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Uploading</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file đang được tải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lên</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(xuất hiện trong giai đoạn upload).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vi-VN"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Completed</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file đã upload xong, có sẵn để download.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vi-VN"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Failed/Stopped</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upload lỗi hoặc dừng giữa chừng.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Giới hạn hiện tại:</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vi-VN"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Pause/Resume/Stop chỉ áp dụng cho Upload</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(WebSocket).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vi-VN"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Download chỉ hỗ trợ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khởi tạo tải về &amp; theo dõi kết quả</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chưa có Resume</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(HTTP Range).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Log sự kiện:</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vi-VN"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Flask ghi log các request download để tiện kiểm tra/đối soát.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3844465"/>
      </p:ext>
    </p:extLst>
  </p:cSld>
  <p:clrMapOvr>
    <a:masterClrMapping/>
  </p:clrMapOvr>
</p:sld>
</file>

<file path=ppt/theme/theme1.xml><?xml version="1.0" encoding="utf-8"?>
<a:theme xmlns:a="http://schemas.openxmlformats.org/drawingml/2006/main" name="UTH-Slide-Theme_v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TH-Slide-Theme_v2" id="{B57B3C46-F69E-4F32-A0BE-F43C130A983D}" vid="{73CFE558-8CE4-470B-B272-15CF44A13F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UTH-Slide-Theme_v2</Template>
  <TotalTime>1016</TotalTime>
  <Words>3615</Words>
  <Application>Microsoft Office PowerPoint</Application>
  <PresentationFormat>Widescreen</PresentationFormat>
  <Paragraphs>333</Paragraphs>
  <Slides>26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Arial</vt:lpstr>
      <vt:lpstr>Calibri</vt:lpstr>
      <vt:lpstr>Segoe UI Black</vt:lpstr>
      <vt:lpstr>Times New Roman</vt:lpstr>
      <vt:lpstr>UTH-Slide-Theme_v2</vt:lpstr>
      <vt:lpstr>LẬP TRÌNH MẠNG</vt:lpstr>
      <vt:lpstr>THÀNH VIÊN</vt:lpstr>
      <vt:lpstr>Giới thiệu đề tài </vt:lpstr>
      <vt:lpstr>Tổng quan hệ thống (Client–Server)</vt:lpstr>
      <vt:lpstr>Kiến trúc sản phẩm</vt:lpstr>
      <vt:lpstr>Các Công nghệ Nền tảng Sử dụng</vt:lpstr>
      <vt:lpstr>Quy trình người dùng</vt:lpstr>
      <vt:lpstr>UX – Màn hình Upload</vt:lpstr>
      <vt:lpstr>UX – Màn hình Download</vt:lpstr>
      <vt:lpstr>Quản lý theo người dùng</vt:lpstr>
      <vt:lpstr>Tổ chức dữ liệu &amp; Thư mục</vt:lpstr>
      <vt:lpstr>Thùng rác (Recycle Bin)</vt:lpstr>
      <vt:lpstr>Preview &amp; Tìm kiếm</vt:lpstr>
      <vt:lpstr>Quản lý Session &amp; Trạng thái</vt:lpstr>
      <vt:lpstr>Cơ chế Chunk &amp; Resume</vt:lpstr>
      <vt:lpstr>Bảo toàn dữ liệu &amp; Xử lý lỗi</vt:lpstr>
      <vt:lpstr>Bảo mật &amp; Xác thực</vt:lpstr>
      <vt:lpstr>API WebSocket</vt:lpstr>
      <vt:lpstr>API Flask – File Manager</vt:lpstr>
      <vt:lpstr>Logging &amp; Theo dõi</vt:lpstr>
      <vt:lpstr>Edge Cases &amp; Xử lý</vt:lpstr>
      <vt:lpstr>Demo sản phẩm</vt:lpstr>
      <vt:lpstr>Kết quả đạt được</vt:lpstr>
      <vt:lpstr>Kiểm thử</vt:lpstr>
      <vt:lpstr>Hạn chế &amp; Hướng phát triển</vt:lpstr>
      <vt:lpstr>Thank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TG - Bùi Dương Thế - 2001201093</dc:creator>
  <cp:lastModifiedBy>Minh Hoàng Công</cp:lastModifiedBy>
  <cp:revision>9</cp:revision>
  <dcterms:created xsi:type="dcterms:W3CDTF">2024-10-27T02:21:01Z</dcterms:created>
  <dcterms:modified xsi:type="dcterms:W3CDTF">2025-08-27T04:33:43Z</dcterms:modified>
</cp:coreProperties>
</file>