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58" r:id="rId13"/>
    <p:sldId id="259" r:id="rId14"/>
    <p:sldId id="260" r:id="rId15"/>
    <p:sldId id="261" r:id="rId16"/>
    <p:sldId id="262" r:id="rId17"/>
    <p:sldId id="26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ADF759-D524-4801-8BEC-79D595DD98BE}">
          <p14:sldIdLst>
            <p14:sldId id="256"/>
            <p14:sldId id="257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58"/>
            <p14:sldId id="259"/>
            <p14:sldId id="260"/>
            <p14:sldId id="261"/>
            <p14:sldId id="262"/>
            <p14:sldId id="26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C9EF6B-82B8-49EA-9AAF-03A397D56E1E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8F8B2-A249-4124-A9A6-9B023D0A5CDB}">
      <dgm:prSet phldrT="[Text]"/>
      <dgm:spPr/>
      <dgm:t>
        <a:bodyPr/>
        <a:lstStyle/>
        <a:p>
          <a:r>
            <a:rPr lang="en-US" dirty="0"/>
            <a:t>Drug</a:t>
          </a:r>
        </a:p>
      </dgm:t>
    </dgm:pt>
    <dgm:pt modelId="{898916DF-3C67-4284-8AC5-BA0156ADB224}" type="parTrans" cxnId="{7A79D69E-4BAD-461E-A535-638548D7B6BF}">
      <dgm:prSet/>
      <dgm:spPr/>
      <dgm:t>
        <a:bodyPr/>
        <a:lstStyle/>
        <a:p>
          <a:endParaRPr lang="en-US"/>
        </a:p>
      </dgm:t>
    </dgm:pt>
    <dgm:pt modelId="{0E25B2C0-3C70-4860-9A29-05847033717F}" type="sibTrans" cxnId="{7A79D69E-4BAD-461E-A535-638548D7B6BF}">
      <dgm:prSet/>
      <dgm:spPr/>
      <dgm:t>
        <a:bodyPr/>
        <a:lstStyle/>
        <a:p>
          <a:endParaRPr lang="en-US"/>
        </a:p>
      </dgm:t>
    </dgm:pt>
    <dgm:pt modelId="{207EBD4F-E503-4890-8904-F9C9735439EF}">
      <dgm:prSet phldrT="[Text]"/>
      <dgm:spPr/>
      <dgm:t>
        <a:bodyPr/>
        <a:lstStyle/>
        <a:p>
          <a:r>
            <a:rPr lang="en-US" dirty="0"/>
            <a:t>D1</a:t>
          </a:r>
        </a:p>
      </dgm:t>
    </dgm:pt>
    <dgm:pt modelId="{0034A4E2-D76D-4E92-B846-A11B586BCEB0}" type="parTrans" cxnId="{6B4491F2-7AAE-419C-AC34-A3D8106AB6BA}">
      <dgm:prSet/>
      <dgm:spPr/>
      <dgm:t>
        <a:bodyPr/>
        <a:lstStyle/>
        <a:p>
          <a:endParaRPr lang="en-US"/>
        </a:p>
      </dgm:t>
    </dgm:pt>
    <dgm:pt modelId="{362A95D8-2998-4FA7-8603-D9532495CC4D}" type="sibTrans" cxnId="{6B4491F2-7AAE-419C-AC34-A3D8106AB6BA}">
      <dgm:prSet/>
      <dgm:spPr/>
      <dgm:t>
        <a:bodyPr/>
        <a:lstStyle/>
        <a:p>
          <a:endParaRPr lang="en-US"/>
        </a:p>
      </dgm:t>
    </dgm:pt>
    <dgm:pt modelId="{4D1691C2-E90A-4959-A3F2-028865E47ABB}">
      <dgm:prSet phldrT="[Text]"/>
      <dgm:spPr/>
      <dgm:t>
        <a:bodyPr/>
        <a:lstStyle/>
        <a:p>
          <a:r>
            <a:rPr lang="en-US" dirty="0"/>
            <a:t>D2</a:t>
          </a:r>
        </a:p>
      </dgm:t>
    </dgm:pt>
    <dgm:pt modelId="{25FD4F81-9003-48E7-8D18-A9A541D98DB3}" type="parTrans" cxnId="{CD03C64C-9AA4-4719-840B-1E910D4C2032}">
      <dgm:prSet/>
      <dgm:spPr/>
      <dgm:t>
        <a:bodyPr/>
        <a:lstStyle/>
        <a:p>
          <a:endParaRPr lang="en-US"/>
        </a:p>
      </dgm:t>
    </dgm:pt>
    <dgm:pt modelId="{ACEAB206-B5FD-4A37-BB83-F1132A337221}" type="sibTrans" cxnId="{CD03C64C-9AA4-4719-840B-1E910D4C2032}">
      <dgm:prSet/>
      <dgm:spPr/>
      <dgm:t>
        <a:bodyPr/>
        <a:lstStyle/>
        <a:p>
          <a:endParaRPr lang="en-US"/>
        </a:p>
      </dgm:t>
    </dgm:pt>
    <dgm:pt modelId="{D2368483-72A3-459E-9C67-447EDAFA45A6}">
      <dgm:prSet phldrT="[Text]"/>
      <dgm:spPr/>
      <dgm:t>
        <a:bodyPr/>
        <a:lstStyle/>
        <a:p>
          <a:r>
            <a:rPr lang="en-US" dirty="0"/>
            <a:t>Adverse Event</a:t>
          </a:r>
        </a:p>
      </dgm:t>
    </dgm:pt>
    <dgm:pt modelId="{04011083-810F-474C-84F6-F38708F8E962}" type="parTrans" cxnId="{85857263-CF77-4209-82F2-BC842CF293B6}">
      <dgm:prSet/>
      <dgm:spPr/>
      <dgm:t>
        <a:bodyPr/>
        <a:lstStyle/>
        <a:p>
          <a:endParaRPr lang="en-US"/>
        </a:p>
      </dgm:t>
    </dgm:pt>
    <dgm:pt modelId="{16B426FB-C006-41F0-8184-1182B8AB65CB}" type="sibTrans" cxnId="{85857263-CF77-4209-82F2-BC842CF293B6}">
      <dgm:prSet/>
      <dgm:spPr/>
      <dgm:t>
        <a:bodyPr/>
        <a:lstStyle/>
        <a:p>
          <a:endParaRPr lang="en-US"/>
        </a:p>
      </dgm:t>
    </dgm:pt>
    <dgm:pt modelId="{5B3BE475-4FE3-4B29-B286-7D28AEFB36A4}">
      <dgm:prSet phldrT="[Text]"/>
      <dgm:spPr/>
      <dgm:t>
        <a:bodyPr/>
        <a:lstStyle/>
        <a:p>
          <a:r>
            <a:rPr lang="en-US" dirty="0"/>
            <a:t>AE1</a:t>
          </a:r>
        </a:p>
      </dgm:t>
    </dgm:pt>
    <dgm:pt modelId="{8874CBF3-25A5-467A-A3D5-A71C56CBC7C8}" type="parTrans" cxnId="{0CAF5C15-F6F8-4ABB-9246-DF0E02E9D0C8}">
      <dgm:prSet/>
      <dgm:spPr/>
      <dgm:t>
        <a:bodyPr/>
        <a:lstStyle/>
        <a:p>
          <a:endParaRPr lang="en-US"/>
        </a:p>
      </dgm:t>
    </dgm:pt>
    <dgm:pt modelId="{681C3286-1A35-4C49-8B74-871455333D1A}" type="sibTrans" cxnId="{0CAF5C15-F6F8-4ABB-9246-DF0E02E9D0C8}">
      <dgm:prSet/>
      <dgm:spPr/>
      <dgm:t>
        <a:bodyPr/>
        <a:lstStyle/>
        <a:p>
          <a:endParaRPr lang="en-US"/>
        </a:p>
      </dgm:t>
    </dgm:pt>
    <dgm:pt modelId="{C60D9D7D-DDEA-49CD-8ED9-6FFA8C7D8BDA}">
      <dgm:prSet phldrT="[Text]"/>
      <dgm:spPr/>
      <dgm:t>
        <a:bodyPr/>
        <a:lstStyle/>
        <a:p>
          <a:r>
            <a:rPr lang="en-US" dirty="0"/>
            <a:t>AE2</a:t>
          </a:r>
        </a:p>
      </dgm:t>
    </dgm:pt>
    <dgm:pt modelId="{3C8F34B6-5CCF-43B3-9340-F182F25AF6E2}" type="parTrans" cxnId="{99062902-BF48-4A90-9543-FFB6DF735DD6}">
      <dgm:prSet/>
      <dgm:spPr/>
      <dgm:t>
        <a:bodyPr/>
        <a:lstStyle/>
        <a:p>
          <a:endParaRPr lang="en-US"/>
        </a:p>
      </dgm:t>
    </dgm:pt>
    <dgm:pt modelId="{FD26BD7F-A11C-4F65-942A-BEE12C7FB39A}" type="sibTrans" cxnId="{99062902-BF48-4A90-9543-FFB6DF735DD6}">
      <dgm:prSet/>
      <dgm:spPr/>
      <dgm:t>
        <a:bodyPr/>
        <a:lstStyle/>
        <a:p>
          <a:endParaRPr lang="en-US"/>
        </a:p>
      </dgm:t>
    </dgm:pt>
    <dgm:pt modelId="{82308A2E-92F8-41ED-8FCB-FAB992AB8C80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C7562D5B-691A-4B82-B023-E0F78707676A}" type="parTrans" cxnId="{7D99297A-DC7C-4C4A-805B-B6974705189C}">
      <dgm:prSet/>
      <dgm:spPr/>
      <dgm:t>
        <a:bodyPr/>
        <a:lstStyle/>
        <a:p>
          <a:endParaRPr lang="en-US"/>
        </a:p>
      </dgm:t>
    </dgm:pt>
    <dgm:pt modelId="{ADFA4743-BCF5-421B-A5D8-AFB7061F1EFE}" type="sibTrans" cxnId="{7D99297A-DC7C-4C4A-805B-B6974705189C}">
      <dgm:prSet/>
      <dgm:spPr/>
      <dgm:t>
        <a:bodyPr/>
        <a:lstStyle/>
        <a:p>
          <a:endParaRPr lang="en-US"/>
        </a:p>
      </dgm:t>
    </dgm:pt>
    <dgm:pt modelId="{46131144-D30B-4314-9CBB-EEA0139413B2}">
      <dgm:prSet phldrT="[Text]"/>
      <dgm:spPr/>
      <dgm:t>
        <a:bodyPr/>
        <a:lstStyle/>
        <a:p>
          <a:r>
            <a:rPr lang="en-US" dirty="0" err="1"/>
            <a:t>Dp</a:t>
          </a:r>
          <a:endParaRPr lang="en-US" dirty="0"/>
        </a:p>
      </dgm:t>
    </dgm:pt>
    <dgm:pt modelId="{84242534-211F-4CE0-8A73-4233694EC1CC}" type="parTrans" cxnId="{8C9835F5-2C3F-4403-BA11-A1CD137EA21A}">
      <dgm:prSet/>
      <dgm:spPr/>
      <dgm:t>
        <a:bodyPr/>
        <a:lstStyle/>
        <a:p>
          <a:endParaRPr lang="en-US"/>
        </a:p>
      </dgm:t>
    </dgm:pt>
    <dgm:pt modelId="{D402EE27-9B23-4465-B84E-CE9AC5A6A874}" type="sibTrans" cxnId="{8C9835F5-2C3F-4403-BA11-A1CD137EA21A}">
      <dgm:prSet/>
      <dgm:spPr/>
      <dgm:t>
        <a:bodyPr/>
        <a:lstStyle/>
        <a:p>
          <a:endParaRPr lang="en-US"/>
        </a:p>
      </dgm:t>
    </dgm:pt>
    <dgm:pt modelId="{026CBAA8-0106-4D3F-9D6B-8A808AE5A16D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71B99BBF-3A98-4488-A989-16384364D731}" type="parTrans" cxnId="{77CCA756-37A8-4F4B-9B87-D7438CADCEEA}">
      <dgm:prSet/>
      <dgm:spPr/>
      <dgm:t>
        <a:bodyPr/>
        <a:lstStyle/>
        <a:p>
          <a:endParaRPr lang="en-US"/>
        </a:p>
      </dgm:t>
    </dgm:pt>
    <dgm:pt modelId="{AC8739C9-C1F4-4BCB-AA55-2EA9DFE7B341}" type="sibTrans" cxnId="{77CCA756-37A8-4F4B-9B87-D7438CADCEEA}">
      <dgm:prSet/>
      <dgm:spPr/>
      <dgm:t>
        <a:bodyPr/>
        <a:lstStyle/>
        <a:p>
          <a:endParaRPr lang="en-US"/>
        </a:p>
      </dgm:t>
    </dgm:pt>
    <dgm:pt modelId="{89D7D231-418F-4C01-BB31-D369E1F09409}">
      <dgm:prSet phldrT="[Text]"/>
      <dgm:spPr/>
      <dgm:t>
        <a:bodyPr/>
        <a:lstStyle/>
        <a:p>
          <a:r>
            <a:rPr lang="en-US" dirty="0" err="1"/>
            <a:t>AEq</a:t>
          </a:r>
          <a:endParaRPr lang="en-US" dirty="0"/>
        </a:p>
      </dgm:t>
    </dgm:pt>
    <dgm:pt modelId="{FDABD076-DC7C-4DF3-A321-8178F291433A}" type="parTrans" cxnId="{E07DD440-DAA8-40F2-8550-D045E148C65B}">
      <dgm:prSet/>
      <dgm:spPr/>
      <dgm:t>
        <a:bodyPr/>
        <a:lstStyle/>
        <a:p>
          <a:endParaRPr lang="en-US"/>
        </a:p>
      </dgm:t>
    </dgm:pt>
    <dgm:pt modelId="{0DF57AA9-E8E0-40C6-8220-E2F033C50C06}" type="sibTrans" cxnId="{E07DD440-DAA8-40F2-8550-D045E148C65B}">
      <dgm:prSet/>
      <dgm:spPr/>
      <dgm:t>
        <a:bodyPr/>
        <a:lstStyle/>
        <a:p>
          <a:endParaRPr lang="en-US"/>
        </a:p>
      </dgm:t>
    </dgm:pt>
    <dgm:pt modelId="{0ED0B00B-461B-4BB1-8270-EA0B50E30E78}">
      <dgm:prSet/>
      <dgm:spPr/>
      <dgm:t>
        <a:bodyPr/>
        <a:lstStyle/>
        <a:p>
          <a:r>
            <a:rPr lang="en-US" dirty="0"/>
            <a:t>D3</a:t>
          </a:r>
        </a:p>
      </dgm:t>
    </dgm:pt>
    <dgm:pt modelId="{44503922-5D5D-4DDB-BFEA-1613D2DA8A11}" type="parTrans" cxnId="{C0DABC5B-7043-4B45-A762-D2905764357E}">
      <dgm:prSet/>
      <dgm:spPr/>
      <dgm:t>
        <a:bodyPr/>
        <a:lstStyle/>
        <a:p>
          <a:endParaRPr lang="en-US"/>
        </a:p>
      </dgm:t>
    </dgm:pt>
    <dgm:pt modelId="{D1AFE1EC-4253-4CA3-8C79-3ED6D8388443}" type="sibTrans" cxnId="{C0DABC5B-7043-4B45-A762-D2905764357E}">
      <dgm:prSet/>
      <dgm:spPr/>
      <dgm:t>
        <a:bodyPr/>
        <a:lstStyle/>
        <a:p>
          <a:endParaRPr lang="en-US"/>
        </a:p>
      </dgm:t>
    </dgm:pt>
    <dgm:pt modelId="{FFB9A2AA-1A2F-4E3E-9443-FB028E61E9AD}">
      <dgm:prSet/>
      <dgm:spPr/>
      <dgm:t>
        <a:bodyPr/>
        <a:lstStyle/>
        <a:p>
          <a:r>
            <a:rPr lang="en-US" dirty="0"/>
            <a:t>AE3</a:t>
          </a:r>
        </a:p>
      </dgm:t>
    </dgm:pt>
    <dgm:pt modelId="{F1ECFD24-9AF6-46E6-B62B-369913EEF816}" type="parTrans" cxnId="{61C70E3A-4B02-4878-AF1F-63A61F0F6483}">
      <dgm:prSet/>
      <dgm:spPr/>
      <dgm:t>
        <a:bodyPr/>
        <a:lstStyle/>
        <a:p>
          <a:endParaRPr lang="en-US"/>
        </a:p>
      </dgm:t>
    </dgm:pt>
    <dgm:pt modelId="{638B0B22-9E2F-4BBC-B360-8C1FC835E5F6}" type="sibTrans" cxnId="{61C70E3A-4B02-4878-AF1F-63A61F0F6483}">
      <dgm:prSet/>
      <dgm:spPr/>
      <dgm:t>
        <a:bodyPr/>
        <a:lstStyle/>
        <a:p>
          <a:endParaRPr lang="en-US"/>
        </a:p>
      </dgm:t>
    </dgm:pt>
    <dgm:pt modelId="{EEA0D6DF-13C8-486C-82A4-C3C6B7D36B0F}" type="pres">
      <dgm:prSet presAssocID="{BFC9EF6B-82B8-49EA-9AAF-03A397D56E1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0AFE11-52EA-4E49-A559-2A02EECC01D5}" type="pres">
      <dgm:prSet presAssocID="{3B38F8B2-A249-4124-A9A6-9B023D0A5CDB}" presName="root" presStyleCnt="0"/>
      <dgm:spPr/>
    </dgm:pt>
    <dgm:pt modelId="{1F8FAD4F-DFD8-4288-9C69-14C88D96DE84}" type="pres">
      <dgm:prSet presAssocID="{3B38F8B2-A249-4124-A9A6-9B023D0A5CDB}" presName="rootComposite" presStyleCnt="0"/>
      <dgm:spPr/>
    </dgm:pt>
    <dgm:pt modelId="{555A9681-A0CB-40B0-8B76-37E9060F19E7}" type="pres">
      <dgm:prSet presAssocID="{3B38F8B2-A249-4124-A9A6-9B023D0A5CDB}" presName="rootText" presStyleLbl="node1" presStyleIdx="0" presStyleCnt="2"/>
      <dgm:spPr/>
    </dgm:pt>
    <dgm:pt modelId="{389E3984-56F4-4047-BFCC-C499312E7E90}" type="pres">
      <dgm:prSet presAssocID="{3B38F8B2-A249-4124-A9A6-9B023D0A5CDB}" presName="rootConnector" presStyleLbl="node1" presStyleIdx="0" presStyleCnt="2"/>
      <dgm:spPr/>
    </dgm:pt>
    <dgm:pt modelId="{2CBAAFCE-896F-4E73-AFE8-524749C74CE3}" type="pres">
      <dgm:prSet presAssocID="{3B38F8B2-A249-4124-A9A6-9B023D0A5CDB}" presName="childShape" presStyleCnt="0"/>
      <dgm:spPr/>
    </dgm:pt>
    <dgm:pt modelId="{EC17FB06-19D1-45EE-814F-6EF780469EAA}" type="pres">
      <dgm:prSet presAssocID="{0034A4E2-D76D-4E92-B846-A11B586BCEB0}" presName="Name13" presStyleLbl="parChTrans1D2" presStyleIdx="0" presStyleCnt="10"/>
      <dgm:spPr/>
    </dgm:pt>
    <dgm:pt modelId="{4A6A17EA-3BF6-4D50-A4B1-3986B2FB21B9}" type="pres">
      <dgm:prSet presAssocID="{207EBD4F-E503-4890-8904-F9C9735439EF}" presName="childText" presStyleLbl="bgAcc1" presStyleIdx="0" presStyleCnt="10">
        <dgm:presLayoutVars>
          <dgm:bulletEnabled val="1"/>
        </dgm:presLayoutVars>
      </dgm:prSet>
      <dgm:spPr/>
    </dgm:pt>
    <dgm:pt modelId="{5B1E473E-7422-470D-AFBB-A18A29231CEC}" type="pres">
      <dgm:prSet presAssocID="{25FD4F81-9003-48E7-8D18-A9A541D98DB3}" presName="Name13" presStyleLbl="parChTrans1D2" presStyleIdx="1" presStyleCnt="10"/>
      <dgm:spPr/>
    </dgm:pt>
    <dgm:pt modelId="{B9EBD1F0-518A-4C2E-8343-BC26FD4FCC7F}" type="pres">
      <dgm:prSet presAssocID="{4D1691C2-E90A-4959-A3F2-028865E47ABB}" presName="childText" presStyleLbl="bgAcc1" presStyleIdx="1" presStyleCnt="10">
        <dgm:presLayoutVars>
          <dgm:bulletEnabled val="1"/>
        </dgm:presLayoutVars>
      </dgm:prSet>
      <dgm:spPr/>
    </dgm:pt>
    <dgm:pt modelId="{2879FE28-6F8C-4CFE-97B3-7948DB468A47}" type="pres">
      <dgm:prSet presAssocID="{44503922-5D5D-4DDB-BFEA-1613D2DA8A11}" presName="Name13" presStyleLbl="parChTrans1D2" presStyleIdx="2" presStyleCnt="10"/>
      <dgm:spPr/>
    </dgm:pt>
    <dgm:pt modelId="{15E1E485-8590-4541-ACC4-28873EE4DABD}" type="pres">
      <dgm:prSet presAssocID="{0ED0B00B-461B-4BB1-8270-EA0B50E30E78}" presName="childText" presStyleLbl="bgAcc1" presStyleIdx="2" presStyleCnt="10">
        <dgm:presLayoutVars>
          <dgm:bulletEnabled val="1"/>
        </dgm:presLayoutVars>
      </dgm:prSet>
      <dgm:spPr/>
    </dgm:pt>
    <dgm:pt modelId="{FA9DB613-84DC-4A0D-80CF-EAD84FDC0613}" type="pres">
      <dgm:prSet presAssocID="{C7562D5B-691A-4B82-B023-E0F78707676A}" presName="Name13" presStyleLbl="parChTrans1D2" presStyleIdx="3" presStyleCnt="10"/>
      <dgm:spPr/>
    </dgm:pt>
    <dgm:pt modelId="{B0202ACD-BEF8-4785-A6A6-DFD8A75BFBBD}" type="pres">
      <dgm:prSet presAssocID="{82308A2E-92F8-41ED-8FCB-FAB992AB8C80}" presName="childText" presStyleLbl="bgAcc1" presStyleIdx="3" presStyleCnt="10">
        <dgm:presLayoutVars>
          <dgm:bulletEnabled val="1"/>
        </dgm:presLayoutVars>
      </dgm:prSet>
      <dgm:spPr/>
    </dgm:pt>
    <dgm:pt modelId="{502D6AB2-37EC-4CA5-8D3A-9291BAC01CF3}" type="pres">
      <dgm:prSet presAssocID="{84242534-211F-4CE0-8A73-4233694EC1CC}" presName="Name13" presStyleLbl="parChTrans1D2" presStyleIdx="4" presStyleCnt="10"/>
      <dgm:spPr/>
    </dgm:pt>
    <dgm:pt modelId="{1A9AA115-C170-4B96-B206-0208438718E0}" type="pres">
      <dgm:prSet presAssocID="{46131144-D30B-4314-9CBB-EEA0139413B2}" presName="childText" presStyleLbl="bgAcc1" presStyleIdx="4" presStyleCnt="10">
        <dgm:presLayoutVars>
          <dgm:bulletEnabled val="1"/>
        </dgm:presLayoutVars>
      </dgm:prSet>
      <dgm:spPr/>
    </dgm:pt>
    <dgm:pt modelId="{08FA5939-B726-47BB-8CBD-006E3A440F9B}" type="pres">
      <dgm:prSet presAssocID="{D2368483-72A3-459E-9C67-447EDAFA45A6}" presName="root" presStyleCnt="0"/>
      <dgm:spPr/>
    </dgm:pt>
    <dgm:pt modelId="{DB717CA1-F0AF-4924-93B4-7439F2B706C3}" type="pres">
      <dgm:prSet presAssocID="{D2368483-72A3-459E-9C67-447EDAFA45A6}" presName="rootComposite" presStyleCnt="0"/>
      <dgm:spPr/>
    </dgm:pt>
    <dgm:pt modelId="{6A2971F0-DC5B-4B35-82CB-6248B289992A}" type="pres">
      <dgm:prSet presAssocID="{D2368483-72A3-459E-9C67-447EDAFA45A6}" presName="rootText" presStyleLbl="node1" presStyleIdx="1" presStyleCnt="2"/>
      <dgm:spPr/>
    </dgm:pt>
    <dgm:pt modelId="{7840055E-762F-4B99-AD8F-4DA2D56166B2}" type="pres">
      <dgm:prSet presAssocID="{D2368483-72A3-459E-9C67-447EDAFA45A6}" presName="rootConnector" presStyleLbl="node1" presStyleIdx="1" presStyleCnt="2"/>
      <dgm:spPr/>
    </dgm:pt>
    <dgm:pt modelId="{6BAFCEBE-F8D7-4B1A-B623-B3D582D9D15D}" type="pres">
      <dgm:prSet presAssocID="{D2368483-72A3-459E-9C67-447EDAFA45A6}" presName="childShape" presStyleCnt="0"/>
      <dgm:spPr/>
    </dgm:pt>
    <dgm:pt modelId="{C86A78E1-9367-4373-9961-F7FBFB65418D}" type="pres">
      <dgm:prSet presAssocID="{8874CBF3-25A5-467A-A3D5-A71C56CBC7C8}" presName="Name13" presStyleLbl="parChTrans1D2" presStyleIdx="5" presStyleCnt="10"/>
      <dgm:spPr/>
    </dgm:pt>
    <dgm:pt modelId="{C81F6B64-C85E-4884-AE9F-47EFA9821EFE}" type="pres">
      <dgm:prSet presAssocID="{5B3BE475-4FE3-4B29-B286-7D28AEFB36A4}" presName="childText" presStyleLbl="bgAcc1" presStyleIdx="5" presStyleCnt="10">
        <dgm:presLayoutVars>
          <dgm:bulletEnabled val="1"/>
        </dgm:presLayoutVars>
      </dgm:prSet>
      <dgm:spPr/>
    </dgm:pt>
    <dgm:pt modelId="{5BE6D5EE-2EB8-4C68-8FAC-DA5DB7CDB7BC}" type="pres">
      <dgm:prSet presAssocID="{3C8F34B6-5CCF-43B3-9340-F182F25AF6E2}" presName="Name13" presStyleLbl="parChTrans1D2" presStyleIdx="6" presStyleCnt="10"/>
      <dgm:spPr/>
    </dgm:pt>
    <dgm:pt modelId="{F04C5011-D2C5-4E94-8DD3-1D0306A94B05}" type="pres">
      <dgm:prSet presAssocID="{C60D9D7D-DDEA-49CD-8ED9-6FFA8C7D8BDA}" presName="childText" presStyleLbl="bgAcc1" presStyleIdx="6" presStyleCnt="10">
        <dgm:presLayoutVars>
          <dgm:bulletEnabled val="1"/>
        </dgm:presLayoutVars>
      </dgm:prSet>
      <dgm:spPr/>
    </dgm:pt>
    <dgm:pt modelId="{58FC75C9-9587-4502-9A24-FE81A9AA6763}" type="pres">
      <dgm:prSet presAssocID="{F1ECFD24-9AF6-46E6-B62B-369913EEF816}" presName="Name13" presStyleLbl="parChTrans1D2" presStyleIdx="7" presStyleCnt="10"/>
      <dgm:spPr/>
    </dgm:pt>
    <dgm:pt modelId="{2C828FF5-3BD2-4689-8D8A-5EE02132DBD8}" type="pres">
      <dgm:prSet presAssocID="{FFB9A2AA-1A2F-4E3E-9443-FB028E61E9AD}" presName="childText" presStyleLbl="bgAcc1" presStyleIdx="7" presStyleCnt="10">
        <dgm:presLayoutVars>
          <dgm:bulletEnabled val="1"/>
        </dgm:presLayoutVars>
      </dgm:prSet>
      <dgm:spPr/>
    </dgm:pt>
    <dgm:pt modelId="{BC3EE7B7-1740-4FE6-B41D-2EDFCF27291E}" type="pres">
      <dgm:prSet presAssocID="{71B99BBF-3A98-4488-A989-16384364D731}" presName="Name13" presStyleLbl="parChTrans1D2" presStyleIdx="8" presStyleCnt="10"/>
      <dgm:spPr/>
    </dgm:pt>
    <dgm:pt modelId="{64ECE249-2BD7-4251-AE9F-45F7AF77F000}" type="pres">
      <dgm:prSet presAssocID="{026CBAA8-0106-4D3F-9D6B-8A808AE5A16D}" presName="childText" presStyleLbl="bgAcc1" presStyleIdx="8" presStyleCnt="10">
        <dgm:presLayoutVars>
          <dgm:bulletEnabled val="1"/>
        </dgm:presLayoutVars>
      </dgm:prSet>
      <dgm:spPr/>
    </dgm:pt>
    <dgm:pt modelId="{B6BE1F19-A380-4490-B845-7CD94008F597}" type="pres">
      <dgm:prSet presAssocID="{FDABD076-DC7C-4DF3-A321-8178F291433A}" presName="Name13" presStyleLbl="parChTrans1D2" presStyleIdx="9" presStyleCnt="10"/>
      <dgm:spPr/>
    </dgm:pt>
    <dgm:pt modelId="{0A2A9DF9-0421-4065-9771-ABE0680886E0}" type="pres">
      <dgm:prSet presAssocID="{89D7D231-418F-4C01-BB31-D369E1F09409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99062902-BF48-4A90-9543-FFB6DF735DD6}" srcId="{D2368483-72A3-459E-9C67-447EDAFA45A6}" destId="{C60D9D7D-DDEA-49CD-8ED9-6FFA8C7D8BDA}" srcOrd="1" destOrd="0" parTransId="{3C8F34B6-5CCF-43B3-9340-F182F25AF6E2}" sibTransId="{FD26BD7F-A11C-4F65-942A-BEE12C7FB39A}"/>
    <dgm:cxn modelId="{1BFF4A10-33FA-430F-A5E6-2173A4061DF2}" type="presOf" srcId="{82308A2E-92F8-41ED-8FCB-FAB992AB8C80}" destId="{B0202ACD-BEF8-4785-A6A6-DFD8A75BFBBD}" srcOrd="0" destOrd="0" presId="urn:microsoft.com/office/officeart/2005/8/layout/hierarchy3"/>
    <dgm:cxn modelId="{0CAF5C15-F6F8-4ABB-9246-DF0E02E9D0C8}" srcId="{D2368483-72A3-459E-9C67-447EDAFA45A6}" destId="{5B3BE475-4FE3-4B29-B286-7D28AEFB36A4}" srcOrd="0" destOrd="0" parTransId="{8874CBF3-25A5-467A-A3D5-A71C56CBC7C8}" sibTransId="{681C3286-1A35-4C49-8B74-871455333D1A}"/>
    <dgm:cxn modelId="{845F2627-58BE-41AE-B3ED-6F9BE26D2CBE}" type="presOf" srcId="{0034A4E2-D76D-4E92-B846-A11B586BCEB0}" destId="{EC17FB06-19D1-45EE-814F-6EF780469EAA}" srcOrd="0" destOrd="0" presId="urn:microsoft.com/office/officeart/2005/8/layout/hierarchy3"/>
    <dgm:cxn modelId="{61C70E3A-4B02-4878-AF1F-63A61F0F6483}" srcId="{D2368483-72A3-459E-9C67-447EDAFA45A6}" destId="{FFB9A2AA-1A2F-4E3E-9443-FB028E61E9AD}" srcOrd="2" destOrd="0" parTransId="{F1ECFD24-9AF6-46E6-B62B-369913EEF816}" sibTransId="{638B0B22-9E2F-4BBC-B360-8C1FC835E5F6}"/>
    <dgm:cxn modelId="{E07DD440-DAA8-40F2-8550-D045E148C65B}" srcId="{D2368483-72A3-459E-9C67-447EDAFA45A6}" destId="{89D7D231-418F-4C01-BB31-D369E1F09409}" srcOrd="4" destOrd="0" parTransId="{FDABD076-DC7C-4DF3-A321-8178F291433A}" sibTransId="{0DF57AA9-E8E0-40C6-8220-E2F033C50C06}"/>
    <dgm:cxn modelId="{C0DABC5B-7043-4B45-A762-D2905764357E}" srcId="{3B38F8B2-A249-4124-A9A6-9B023D0A5CDB}" destId="{0ED0B00B-461B-4BB1-8270-EA0B50E30E78}" srcOrd="2" destOrd="0" parTransId="{44503922-5D5D-4DDB-BFEA-1613D2DA8A11}" sibTransId="{D1AFE1EC-4253-4CA3-8C79-3ED6D8388443}"/>
    <dgm:cxn modelId="{88C14560-20CC-430C-84F5-A83A3FF07844}" type="presOf" srcId="{3B38F8B2-A249-4124-A9A6-9B023D0A5CDB}" destId="{555A9681-A0CB-40B0-8B76-37E9060F19E7}" srcOrd="0" destOrd="0" presId="urn:microsoft.com/office/officeart/2005/8/layout/hierarchy3"/>
    <dgm:cxn modelId="{85857263-CF77-4209-82F2-BC842CF293B6}" srcId="{BFC9EF6B-82B8-49EA-9AAF-03A397D56E1E}" destId="{D2368483-72A3-459E-9C67-447EDAFA45A6}" srcOrd="1" destOrd="0" parTransId="{04011083-810F-474C-84F6-F38708F8E962}" sibTransId="{16B426FB-C006-41F0-8184-1182B8AB65CB}"/>
    <dgm:cxn modelId="{E3732866-D293-4BB7-8958-A15B24CB9353}" type="presOf" srcId="{25FD4F81-9003-48E7-8D18-A9A541D98DB3}" destId="{5B1E473E-7422-470D-AFBB-A18A29231CEC}" srcOrd="0" destOrd="0" presId="urn:microsoft.com/office/officeart/2005/8/layout/hierarchy3"/>
    <dgm:cxn modelId="{D5461C6C-8070-45DD-A252-7779832418B1}" type="presOf" srcId="{89D7D231-418F-4C01-BB31-D369E1F09409}" destId="{0A2A9DF9-0421-4065-9771-ABE0680886E0}" srcOrd="0" destOrd="0" presId="urn:microsoft.com/office/officeart/2005/8/layout/hierarchy3"/>
    <dgm:cxn modelId="{CD03C64C-9AA4-4719-840B-1E910D4C2032}" srcId="{3B38F8B2-A249-4124-A9A6-9B023D0A5CDB}" destId="{4D1691C2-E90A-4959-A3F2-028865E47ABB}" srcOrd="1" destOrd="0" parTransId="{25FD4F81-9003-48E7-8D18-A9A541D98DB3}" sibTransId="{ACEAB206-B5FD-4A37-BB83-F1132A337221}"/>
    <dgm:cxn modelId="{6549A26F-A0AE-44CE-A432-7142D113160C}" type="presOf" srcId="{5B3BE475-4FE3-4B29-B286-7D28AEFB36A4}" destId="{C81F6B64-C85E-4884-AE9F-47EFA9821EFE}" srcOrd="0" destOrd="0" presId="urn:microsoft.com/office/officeart/2005/8/layout/hierarchy3"/>
    <dgm:cxn modelId="{9C84C94F-0C96-400A-A775-D14099FF2350}" type="presOf" srcId="{026CBAA8-0106-4D3F-9D6B-8A808AE5A16D}" destId="{64ECE249-2BD7-4251-AE9F-45F7AF77F000}" srcOrd="0" destOrd="0" presId="urn:microsoft.com/office/officeart/2005/8/layout/hierarchy3"/>
    <dgm:cxn modelId="{74947E73-D0B7-4BC9-857A-ADE2C1992A41}" type="presOf" srcId="{3C8F34B6-5CCF-43B3-9340-F182F25AF6E2}" destId="{5BE6D5EE-2EB8-4C68-8FAC-DA5DB7CDB7BC}" srcOrd="0" destOrd="0" presId="urn:microsoft.com/office/officeart/2005/8/layout/hierarchy3"/>
    <dgm:cxn modelId="{77CCA756-37A8-4F4B-9B87-D7438CADCEEA}" srcId="{D2368483-72A3-459E-9C67-447EDAFA45A6}" destId="{026CBAA8-0106-4D3F-9D6B-8A808AE5A16D}" srcOrd="3" destOrd="0" parTransId="{71B99BBF-3A98-4488-A989-16384364D731}" sibTransId="{AC8739C9-C1F4-4BCB-AA55-2EA9DFE7B341}"/>
    <dgm:cxn modelId="{C11DD376-5684-4A32-8FF2-E89826A64653}" type="presOf" srcId="{BFC9EF6B-82B8-49EA-9AAF-03A397D56E1E}" destId="{EEA0D6DF-13C8-486C-82A4-C3C6B7D36B0F}" srcOrd="0" destOrd="0" presId="urn:microsoft.com/office/officeart/2005/8/layout/hierarchy3"/>
    <dgm:cxn modelId="{7D99297A-DC7C-4C4A-805B-B6974705189C}" srcId="{3B38F8B2-A249-4124-A9A6-9B023D0A5CDB}" destId="{82308A2E-92F8-41ED-8FCB-FAB992AB8C80}" srcOrd="3" destOrd="0" parTransId="{C7562D5B-691A-4B82-B023-E0F78707676A}" sibTransId="{ADFA4743-BCF5-421B-A5D8-AFB7061F1EFE}"/>
    <dgm:cxn modelId="{8833BA7B-8CA1-44E9-A861-6A421AA662A0}" type="presOf" srcId="{FFB9A2AA-1A2F-4E3E-9443-FB028E61E9AD}" destId="{2C828FF5-3BD2-4689-8D8A-5EE02132DBD8}" srcOrd="0" destOrd="0" presId="urn:microsoft.com/office/officeart/2005/8/layout/hierarchy3"/>
    <dgm:cxn modelId="{FC22467D-4B5F-4A0F-A6FF-1A2A09265632}" type="presOf" srcId="{46131144-D30B-4314-9CBB-EEA0139413B2}" destId="{1A9AA115-C170-4B96-B206-0208438718E0}" srcOrd="0" destOrd="0" presId="urn:microsoft.com/office/officeart/2005/8/layout/hierarchy3"/>
    <dgm:cxn modelId="{39953B7F-6203-417A-86CB-90D476395B5F}" type="presOf" srcId="{F1ECFD24-9AF6-46E6-B62B-369913EEF816}" destId="{58FC75C9-9587-4502-9A24-FE81A9AA6763}" srcOrd="0" destOrd="0" presId="urn:microsoft.com/office/officeart/2005/8/layout/hierarchy3"/>
    <dgm:cxn modelId="{DA9A1180-E801-4ED5-BA64-D2B49AE69AAC}" type="presOf" srcId="{3B38F8B2-A249-4124-A9A6-9B023D0A5CDB}" destId="{389E3984-56F4-4047-BFCC-C499312E7E90}" srcOrd="1" destOrd="0" presId="urn:microsoft.com/office/officeart/2005/8/layout/hierarchy3"/>
    <dgm:cxn modelId="{10340A90-AC2E-4FF2-A683-DB79CA4B0228}" type="presOf" srcId="{207EBD4F-E503-4890-8904-F9C9735439EF}" destId="{4A6A17EA-3BF6-4D50-A4B1-3986B2FB21B9}" srcOrd="0" destOrd="0" presId="urn:microsoft.com/office/officeart/2005/8/layout/hierarchy3"/>
    <dgm:cxn modelId="{7A79D69E-4BAD-461E-A535-638548D7B6BF}" srcId="{BFC9EF6B-82B8-49EA-9AAF-03A397D56E1E}" destId="{3B38F8B2-A249-4124-A9A6-9B023D0A5CDB}" srcOrd="0" destOrd="0" parTransId="{898916DF-3C67-4284-8AC5-BA0156ADB224}" sibTransId="{0E25B2C0-3C70-4860-9A29-05847033717F}"/>
    <dgm:cxn modelId="{039A66A0-7DEE-484D-BDCC-B2E63438B0F5}" type="presOf" srcId="{D2368483-72A3-459E-9C67-447EDAFA45A6}" destId="{6A2971F0-DC5B-4B35-82CB-6248B289992A}" srcOrd="0" destOrd="0" presId="urn:microsoft.com/office/officeart/2005/8/layout/hierarchy3"/>
    <dgm:cxn modelId="{C7164DA2-543B-475F-8F9C-063305F56845}" type="presOf" srcId="{D2368483-72A3-459E-9C67-447EDAFA45A6}" destId="{7840055E-762F-4B99-AD8F-4DA2D56166B2}" srcOrd="1" destOrd="0" presId="urn:microsoft.com/office/officeart/2005/8/layout/hierarchy3"/>
    <dgm:cxn modelId="{8F4F4EB1-6CD6-4C73-9F39-E1F6A6DD6C71}" type="presOf" srcId="{84242534-211F-4CE0-8A73-4233694EC1CC}" destId="{502D6AB2-37EC-4CA5-8D3A-9291BAC01CF3}" srcOrd="0" destOrd="0" presId="urn:microsoft.com/office/officeart/2005/8/layout/hierarchy3"/>
    <dgm:cxn modelId="{B3D99DBA-1DB9-437F-B274-2782C6A51FAF}" type="presOf" srcId="{8874CBF3-25A5-467A-A3D5-A71C56CBC7C8}" destId="{C86A78E1-9367-4373-9961-F7FBFB65418D}" srcOrd="0" destOrd="0" presId="urn:microsoft.com/office/officeart/2005/8/layout/hierarchy3"/>
    <dgm:cxn modelId="{1E50DAC2-0D86-4193-9233-D383858E263B}" type="presOf" srcId="{71B99BBF-3A98-4488-A989-16384364D731}" destId="{BC3EE7B7-1740-4FE6-B41D-2EDFCF27291E}" srcOrd="0" destOrd="0" presId="urn:microsoft.com/office/officeart/2005/8/layout/hierarchy3"/>
    <dgm:cxn modelId="{BFCF5ECF-D95D-4660-BAC8-1D14F00F2C48}" type="presOf" srcId="{4D1691C2-E90A-4959-A3F2-028865E47ABB}" destId="{B9EBD1F0-518A-4C2E-8343-BC26FD4FCC7F}" srcOrd="0" destOrd="0" presId="urn:microsoft.com/office/officeart/2005/8/layout/hierarchy3"/>
    <dgm:cxn modelId="{296804D8-CE23-4728-9EF2-C70475C0047E}" type="presOf" srcId="{FDABD076-DC7C-4DF3-A321-8178F291433A}" destId="{B6BE1F19-A380-4490-B845-7CD94008F597}" srcOrd="0" destOrd="0" presId="urn:microsoft.com/office/officeart/2005/8/layout/hierarchy3"/>
    <dgm:cxn modelId="{6B4491F2-7AAE-419C-AC34-A3D8106AB6BA}" srcId="{3B38F8B2-A249-4124-A9A6-9B023D0A5CDB}" destId="{207EBD4F-E503-4890-8904-F9C9735439EF}" srcOrd="0" destOrd="0" parTransId="{0034A4E2-D76D-4E92-B846-A11B586BCEB0}" sibTransId="{362A95D8-2998-4FA7-8603-D9532495CC4D}"/>
    <dgm:cxn modelId="{8C9835F5-2C3F-4403-BA11-A1CD137EA21A}" srcId="{3B38F8B2-A249-4124-A9A6-9B023D0A5CDB}" destId="{46131144-D30B-4314-9CBB-EEA0139413B2}" srcOrd="4" destOrd="0" parTransId="{84242534-211F-4CE0-8A73-4233694EC1CC}" sibTransId="{D402EE27-9B23-4465-B84E-CE9AC5A6A874}"/>
    <dgm:cxn modelId="{549F71F5-5B3F-494D-BACE-212551891C46}" type="presOf" srcId="{44503922-5D5D-4DDB-BFEA-1613D2DA8A11}" destId="{2879FE28-6F8C-4CFE-97B3-7948DB468A47}" srcOrd="0" destOrd="0" presId="urn:microsoft.com/office/officeart/2005/8/layout/hierarchy3"/>
    <dgm:cxn modelId="{E4D7F8F6-E608-47A6-B910-E2B343864CF9}" type="presOf" srcId="{0ED0B00B-461B-4BB1-8270-EA0B50E30E78}" destId="{15E1E485-8590-4541-ACC4-28873EE4DABD}" srcOrd="0" destOrd="0" presId="urn:microsoft.com/office/officeart/2005/8/layout/hierarchy3"/>
    <dgm:cxn modelId="{9F2595FA-D568-4D4C-984D-243C14C61895}" type="presOf" srcId="{C60D9D7D-DDEA-49CD-8ED9-6FFA8C7D8BDA}" destId="{F04C5011-D2C5-4E94-8DD3-1D0306A94B05}" srcOrd="0" destOrd="0" presId="urn:microsoft.com/office/officeart/2005/8/layout/hierarchy3"/>
    <dgm:cxn modelId="{EC73C2FF-E612-41D2-9E0B-50C0E0FF58EA}" type="presOf" srcId="{C7562D5B-691A-4B82-B023-E0F78707676A}" destId="{FA9DB613-84DC-4A0D-80CF-EAD84FDC0613}" srcOrd="0" destOrd="0" presId="urn:microsoft.com/office/officeart/2005/8/layout/hierarchy3"/>
    <dgm:cxn modelId="{17896560-9FAD-40F7-88BA-03B6F9A82729}" type="presParOf" srcId="{EEA0D6DF-13C8-486C-82A4-C3C6B7D36B0F}" destId="{7C0AFE11-52EA-4E49-A559-2A02EECC01D5}" srcOrd="0" destOrd="0" presId="urn:microsoft.com/office/officeart/2005/8/layout/hierarchy3"/>
    <dgm:cxn modelId="{C9A41380-F104-4DDE-9F2B-FD0F412400E3}" type="presParOf" srcId="{7C0AFE11-52EA-4E49-A559-2A02EECC01D5}" destId="{1F8FAD4F-DFD8-4288-9C69-14C88D96DE84}" srcOrd="0" destOrd="0" presId="urn:microsoft.com/office/officeart/2005/8/layout/hierarchy3"/>
    <dgm:cxn modelId="{3D08C014-6E7E-4AAD-A2E4-587E47A4706B}" type="presParOf" srcId="{1F8FAD4F-DFD8-4288-9C69-14C88D96DE84}" destId="{555A9681-A0CB-40B0-8B76-37E9060F19E7}" srcOrd="0" destOrd="0" presId="urn:microsoft.com/office/officeart/2005/8/layout/hierarchy3"/>
    <dgm:cxn modelId="{D22C922C-1C3F-42E6-8DD1-1726D67F4162}" type="presParOf" srcId="{1F8FAD4F-DFD8-4288-9C69-14C88D96DE84}" destId="{389E3984-56F4-4047-BFCC-C499312E7E90}" srcOrd="1" destOrd="0" presId="urn:microsoft.com/office/officeart/2005/8/layout/hierarchy3"/>
    <dgm:cxn modelId="{EE5F78D1-2BAA-4AF1-9C62-225E3D635785}" type="presParOf" srcId="{7C0AFE11-52EA-4E49-A559-2A02EECC01D5}" destId="{2CBAAFCE-896F-4E73-AFE8-524749C74CE3}" srcOrd="1" destOrd="0" presId="urn:microsoft.com/office/officeart/2005/8/layout/hierarchy3"/>
    <dgm:cxn modelId="{322A09C8-CF1A-47F5-9709-C3172A6E06D7}" type="presParOf" srcId="{2CBAAFCE-896F-4E73-AFE8-524749C74CE3}" destId="{EC17FB06-19D1-45EE-814F-6EF780469EAA}" srcOrd="0" destOrd="0" presId="urn:microsoft.com/office/officeart/2005/8/layout/hierarchy3"/>
    <dgm:cxn modelId="{91D1559F-10B5-4F81-BD74-C73E13B4F384}" type="presParOf" srcId="{2CBAAFCE-896F-4E73-AFE8-524749C74CE3}" destId="{4A6A17EA-3BF6-4D50-A4B1-3986B2FB21B9}" srcOrd="1" destOrd="0" presId="urn:microsoft.com/office/officeart/2005/8/layout/hierarchy3"/>
    <dgm:cxn modelId="{88E7714E-EAFA-483D-A12F-C9791856C7B8}" type="presParOf" srcId="{2CBAAFCE-896F-4E73-AFE8-524749C74CE3}" destId="{5B1E473E-7422-470D-AFBB-A18A29231CEC}" srcOrd="2" destOrd="0" presId="urn:microsoft.com/office/officeart/2005/8/layout/hierarchy3"/>
    <dgm:cxn modelId="{22879FC8-46FB-4E69-B405-4525384BB119}" type="presParOf" srcId="{2CBAAFCE-896F-4E73-AFE8-524749C74CE3}" destId="{B9EBD1F0-518A-4C2E-8343-BC26FD4FCC7F}" srcOrd="3" destOrd="0" presId="urn:microsoft.com/office/officeart/2005/8/layout/hierarchy3"/>
    <dgm:cxn modelId="{95526C70-2541-49AB-8F73-310FA6D8B480}" type="presParOf" srcId="{2CBAAFCE-896F-4E73-AFE8-524749C74CE3}" destId="{2879FE28-6F8C-4CFE-97B3-7948DB468A47}" srcOrd="4" destOrd="0" presId="urn:microsoft.com/office/officeart/2005/8/layout/hierarchy3"/>
    <dgm:cxn modelId="{2BC45B88-7E56-4B3D-B439-5FB6DB2DE881}" type="presParOf" srcId="{2CBAAFCE-896F-4E73-AFE8-524749C74CE3}" destId="{15E1E485-8590-4541-ACC4-28873EE4DABD}" srcOrd="5" destOrd="0" presId="urn:microsoft.com/office/officeart/2005/8/layout/hierarchy3"/>
    <dgm:cxn modelId="{669BD862-9FB4-4C73-AFB1-5BC45F191021}" type="presParOf" srcId="{2CBAAFCE-896F-4E73-AFE8-524749C74CE3}" destId="{FA9DB613-84DC-4A0D-80CF-EAD84FDC0613}" srcOrd="6" destOrd="0" presId="urn:microsoft.com/office/officeart/2005/8/layout/hierarchy3"/>
    <dgm:cxn modelId="{9FFB912B-9686-479E-A938-2B7DED71503E}" type="presParOf" srcId="{2CBAAFCE-896F-4E73-AFE8-524749C74CE3}" destId="{B0202ACD-BEF8-4785-A6A6-DFD8A75BFBBD}" srcOrd="7" destOrd="0" presId="urn:microsoft.com/office/officeart/2005/8/layout/hierarchy3"/>
    <dgm:cxn modelId="{6AA6D6C6-8485-4DE9-B95E-B2B1DE43109C}" type="presParOf" srcId="{2CBAAFCE-896F-4E73-AFE8-524749C74CE3}" destId="{502D6AB2-37EC-4CA5-8D3A-9291BAC01CF3}" srcOrd="8" destOrd="0" presId="urn:microsoft.com/office/officeart/2005/8/layout/hierarchy3"/>
    <dgm:cxn modelId="{F32D714B-DAC9-4279-B4E5-06693A6B2599}" type="presParOf" srcId="{2CBAAFCE-896F-4E73-AFE8-524749C74CE3}" destId="{1A9AA115-C170-4B96-B206-0208438718E0}" srcOrd="9" destOrd="0" presId="urn:microsoft.com/office/officeart/2005/8/layout/hierarchy3"/>
    <dgm:cxn modelId="{0D9E8F44-94B0-4203-BFA7-65F6AEAEE635}" type="presParOf" srcId="{EEA0D6DF-13C8-486C-82A4-C3C6B7D36B0F}" destId="{08FA5939-B726-47BB-8CBD-006E3A440F9B}" srcOrd="1" destOrd="0" presId="urn:microsoft.com/office/officeart/2005/8/layout/hierarchy3"/>
    <dgm:cxn modelId="{AF21D9E6-DCD1-474E-A2D4-C892029E9A51}" type="presParOf" srcId="{08FA5939-B726-47BB-8CBD-006E3A440F9B}" destId="{DB717CA1-F0AF-4924-93B4-7439F2B706C3}" srcOrd="0" destOrd="0" presId="urn:microsoft.com/office/officeart/2005/8/layout/hierarchy3"/>
    <dgm:cxn modelId="{5D1EF09D-65AF-4667-9762-645C1C267B62}" type="presParOf" srcId="{DB717CA1-F0AF-4924-93B4-7439F2B706C3}" destId="{6A2971F0-DC5B-4B35-82CB-6248B289992A}" srcOrd="0" destOrd="0" presId="urn:microsoft.com/office/officeart/2005/8/layout/hierarchy3"/>
    <dgm:cxn modelId="{82BB5EF6-2A30-47DC-BCE3-9E391A873451}" type="presParOf" srcId="{DB717CA1-F0AF-4924-93B4-7439F2B706C3}" destId="{7840055E-762F-4B99-AD8F-4DA2D56166B2}" srcOrd="1" destOrd="0" presId="urn:microsoft.com/office/officeart/2005/8/layout/hierarchy3"/>
    <dgm:cxn modelId="{9E665CD8-9213-44AD-BBA6-E6BC9FF0B975}" type="presParOf" srcId="{08FA5939-B726-47BB-8CBD-006E3A440F9B}" destId="{6BAFCEBE-F8D7-4B1A-B623-B3D582D9D15D}" srcOrd="1" destOrd="0" presId="urn:microsoft.com/office/officeart/2005/8/layout/hierarchy3"/>
    <dgm:cxn modelId="{9D1D067B-D2D7-470F-A079-591E33210253}" type="presParOf" srcId="{6BAFCEBE-F8D7-4B1A-B623-B3D582D9D15D}" destId="{C86A78E1-9367-4373-9961-F7FBFB65418D}" srcOrd="0" destOrd="0" presId="urn:microsoft.com/office/officeart/2005/8/layout/hierarchy3"/>
    <dgm:cxn modelId="{AAFDA68C-4B13-4C7C-82C6-E991393E2440}" type="presParOf" srcId="{6BAFCEBE-F8D7-4B1A-B623-B3D582D9D15D}" destId="{C81F6B64-C85E-4884-AE9F-47EFA9821EFE}" srcOrd="1" destOrd="0" presId="urn:microsoft.com/office/officeart/2005/8/layout/hierarchy3"/>
    <dgm:cxn modelId="{EB8839F1-1A06-44E5-9C05-D838A32D198F}" type="presParOf" srcId="{6BAFCEBE-F8D7-4B1A-B623-B3D582D9D15D}" destId="{5BE6D5EE-2EB8-4C68-8FAC-DA5DB7CDB7BC}" srcOrd="2" destOrd="0" presId="urn:microsoft.com/office/officeart/2005/8/layout/hierarchy3"/>
    <dgm:cxn modelId="{C109EF6A-2908-43A0-BF35-29A64FDA59EB}" type="presParOf" srcId="{6BAFCEBE-F8D7-4B1A-B623-B3D582D9D15D}" destId="{F04C5011-D2C5-4E94-8DD3-1D0306A94B05}" srcOrd="3" destOrd="0" presId="urn:microsoft.com/office/officeart/2005/8/layout/hierarchy3"/>
    <dgm:cxn modelId="{0148200A-3F7A-4855-B3E6-CAFD6E208219}" type="presParOf" srcId="{6BAFCEBE-F8D7-4B1A-B623-B3D582D9D15D}" destId="{58FC75C9-9587-4502-9A24-FE81A9AA6763}" srcOrd="4" destOrd="0" presId="urn:microsoft.com/office/officeart/2005/8/layout/hierarchy3"/>
    <dgm:cxn modelId="{71823394-E8BC-406D-BCF5-5CC28F59766D}" type="presParOf" srcId="{6BAFCEBE-F8D7-4B1A-B623-B3D582D9D15D}" destId="{2C828FF5-3BD2-4689-8D8A-5EE02132DBD8}" srcOrd="5" destOrd="0" presId="urn:microsoft.com/office/officeart/2005/8/layout/hierarchy3"/>
    <dgm:cxn modelId="{373ADE7F-2974-4ADC-8AB7-9C0B8D4FCC01}" type="presParOf" srcId="{6BAFCEBE-F8D7-4B1A-B623-B3D582D9D15D}" destId="{BC3EE7B7-1740-4FE6-B41D-2EDFCF27291E}" srcOrd="6" destOrd="0" presId="urn:microsoft.com/office/officeart/2005/8/layout/hierarchy3"/>
    <dgm:cxn modelId="{5FD534C3-7129-4638-89CF-39E4CDAB5F04}" type="presParOf" srcId="{6BAFCEBE-F8D7-4B1A-B623-B3D582D9D15D}" destId="{64ECE249-2BD7-4251-AE9F-45F7AF77F000}" srcOrd="7" destOrd="0" presId="urn:microsoft.com/office/officeart/2005/8/layout/hierarchy3"/>
    <dgm:cxn modelId="{85B814A0-A434-4469-A6E9-A518A0D49488}" type="presParOf" srcId="{6BAFCEBE-F8D7-4B1A-B623-B3D582D9D15D}" destId="{B6BE1F19-A380-4490-B845-7CD94008F597}" srcOrd="8" destOrd="0" presId="urn:microsoft.com/office/officeart/2005/8/layout/hierarchy3"/>
    <dgm:cxn modelId="{47DEF02F-4341-4A19-8F3E-A77B6F0CB2F3}" type="presParOf" srcId="{6BAFCEBE-F8D7-4B1A-B623-B3D582D9D15D}" destId="{0A2A9DF9-0421-4065-9771-ABE0680886E0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A9681-A0CB-40B0-8B76-37E9060F19E7}">
      <dsp:nvSpPr>
        <dsp:cNvPr id="0" name=""/>
        <dsp:cNvSpPr/>
      </dsp:nvSpPr>
      <dsp:spPr>
        <a:xfrm>
          <a:off x="499285" y="305"/>
          <a:ext cx="1196842" cy="598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Drug</a:t>
          </a:r>
        </a:p>
      </dsp:txBody>
      <dsp:txXfrm>
        <a:off x="516812" y="17832"/>
        <a:ext cx="1161788" cy="563367"/>
      </dsp:txXfrm>
    </dsp:sp>
    <dsp:sp modelId="{EC17FB06-19D1-45EE-814F-6EF780469EAA}">
      <dsp:nvSpPr>
        <dsp:cNvPr id="0" name=""/>
        <dsp:cNvSpPr/>
      </dsp:nvSpPr>
      <dsp:spPr>
        <a:xfrm>
          <a:off x="618969" y="598726"/>
          <a:ext cx="119684" cy="448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816"/>
              </a:lnTo>
              <a:lnTo>
                <a:pt x="119684" y="4488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A17EA-3BF6-4D50-A4B1-3986B2FB21B9}">
      <dsp:nvSpPr>
        <dsp:cNvPr id="0" name=""/>
        <dsp:cNvSpPr/>
      </dsp:nvSpPr>
      <dsp:spPr>
        <a:xfrm>
          <a:off x="738653" y="748332"/>
          <a:ext cx="957474" cy="598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D1</a:t>
          </a:r>
        </a:p>
      </dsp:txBody>
      <dsp:txXfrm>
        <a:off x="756180" y="765859"/>
        <a:ext cx="922420" cy="563367"/>
      </dsp:txXfrm>
    </dsp:sp>
    <dsp:sp modelId="{5B1E473E-7422-470D-AFBB-A18A29231CEC}">
      <dsp:nvSpPr>
        <dsp:cNvPr id="0" name=""/>
        <dsp:cNvSpPr/>
      </dsp:nvSpPr>
      <dsp:spPr>
        <a:xfrm>
          <a:off x="618969" y="598726"/>
          <a:ext cx="119684" cy="1196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6842"/>
              </a:lnTo>
              <a:lnTo>
                <a:pt x="119684" y="11968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BD1F0-518A-4C2E-8343-BC26FD4FCC7F}">
      <dsp:nvSpPr>
        <dsp:cNvPr id="0" name=""/>
        <dsp:cNvSpPr/>
      </dsp:nvSpPr>
      <dsp:spPr>
        <a:xfrm>
          <a:off x="738653" y="1496358"/>
          <a:ext cx="957474" cy="598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D2</a:t>
          </a:r>
        </a:p>
      </dsp:txBody>
      <dsp:txXfrm>
        <a:off x="756180" y="1513885"/>
        <a:ext cx="922420" cy="563367"/>
      </dsp:txXfrm>
    </dsp:sp>
    <dsp:sp modelId="{2879FE28-6F8C-4CFE-97B3-7948DB468A47}">
      <dsp:nvSpPr>
        <dsp:cNvPr id="0" name=""/>
        <dsp:cNvSpPr/>
      </dsp:nvSpPr>
      <dsp:spPr>
        <a:xfrm>
          <a:off x="618969" y="598726"/>
          <a:ext cx="119684" cy="1944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4869"/>
              </a:lnTo>
              <a:lnTo>
                <a:pt x="119684" y="194486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1E485-8590-4541-ACC4-28873EE4DABD}">
      <dsp:nvSpPr>
        <dsp:cNvPr id="0" name=""/>
        <dsp:cNvSpPr/>
      </dsp:nvSpPr>
      <dsp:spPr>
        <a:xfrm>
          <a:off x="738653" y="2244385"/>
          <a:ext cx="957474" cy="598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D3</a:t>
          </a:r>
        </a:p>
      </dsp:txBody>
      <dsp:txXfrm>
        <a:off x="756180" y="2261912"/>
        <a:ext cx="922420" cy="563367"/>
      </dsp:txXfrm>
    </dsp:sp>
    <dsp:sp modelId="{FA9DB613-84DC-4A0D-80CF-EAD84FDC0613}">
      <dsp:nvSpPr>
        <dsp:cNvPr id="0" name=""/>
        <dsp:cNvSpPr/>
      </dsp:nvSpPr>
      <dsp:spPr>
        <a:xfrm>
          <a:off x="618969" y="598726"/>
          <a:ext cx="119684" cy="2692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2896"/>
              </a:lnTo>
              <a:lnTo>
                <a:pt x="119684" y="269289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02ACD-BEF8-4785-A6A6-DFD8A75BFBBD}">
      <dsp:nvSpPr>
        <dsp:cNvPr id="0" name=""/>
        <dsp:cNvSpPr/>
      </dsp:nvSpPr>
      <dsp:spPr>
        <a:xfrm>
          <a:off x="738653" y="2992412"/>
          <a:ext cx="957474" cy="598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…</a:t>
          </a:r>
        </a:p>
      </dsp:txBody>
      <dsp:txXfrm>
        <a:off x="756180" y="3009939"/>
        <a:ext cx="922420" cy="563367"/>
      </dsp:txXfrm>
    </dsp:sp>
    <dsp:sp modelId="{502D6AB2-37EC-4CA5-8D3A-9291BAC01CF3}">
      <dsp:nvSpPr>
        <dsp:cNvPr id="0" name=""/>
        <dsp:cNvSpPr/>
      </dsp:nvSpPr>
      <dsp:spPr>
        <a:xfrm>
          <a:off x="618969" y="598726"/>
          <a:ext cx="119684" cy="3440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0923"/>
              </a:lnTo>
              <a:lnTo>
                <a:pt x="119684" y="34409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AA115-C170-4B96-B206-0208438718E0}">
      <dsp:nvSpPr>
        <dsp:cNvPr id="0" name=""/>
        <dsp:cNvSpPr/>
      </dsp:nvSpPr>
      <dsp:spPr>
        <a:xfrm>
          <a:off x="738653" y="3740439"/>
          <a:ext cx="957474" cy="598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Dp</a:t>
          </a:r>
          <a:endParaRPr lang="en-US" sz="3700" kern="1200" dirty="0"/>
        </a:p>
      </dsp:txBody>
      <dsp:txXfrm>
        <a:off x="756180" y="3757966"/>
        <a:ext cx="922420" cy="563367"/>
      </dsp:txXfrm>
    </dsp:sp>
    <dsp:sp modelId="{6A2971F0-DC5B-4B35-82CB-6248B289992A}">
      <dsp:nvSpPr>
        <dsp:cNvPr id="0" name=""/>
        <dsp:cNvSpPr/>
      </dsp:nvSpPr>
      <dsp:spPr>
        <a:xfrm>
          <a:off x="1995338" y="305"/>
          <a:ext cx="1196842" cy="598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Adverse Event</a:t>
          </a:r>
        </a:p>
      </dsp:txBody>
      <dsp:txXfrm>
        <a:off x="2012865" y="17832"/>
        <a:ext cx="1161788" cy="563367"/>
      </dsp:txXfrm>
    </dsp:sp>
    <dsp:sp modelId="{C86A78E1-9367-4373-9961-F7FBFB65418D}">
      <dsp:nvSpPr>
        <dsp:cNvPr id="0" name=""/>
        <dsp:cNvSpPr/>
      </dsp:nvSpPr>
      <dsp:spPr>
        <a:xfrm>
          <a:off x="2115023" y="598726"/>
          <a:ext cx="119684" cy="448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816"/>
              </a:lnTo>
              <a:lnTo>
                <a:pt x="119684" y="4488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F6B64-C85E-4884-AE9F-47EFA9821EFE}">
      <dsp:nvSpPr>
        <dsp:cNvPr id="0" name=""/>
        <dsp:cNvSpPr/>
      </dsp:nvSpPr>
      <dsp:spPr>
        <a:xfrm>
          <a:off x="2234707" y="748332"/>
          <a:ext cx="957474" cy="598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AE1</a:t>
          </a:r>
        </a:p>
      </dsp:txBody>
      <dsp:txXfrm>
        <a:off x="2252234" y="765859"/>
        <a:ext cx="922420" cy="563367"/>
      </dsp:txXfrm>
    </dsp:sp>
    <dsp:sp modelId="{5BE6D5EE-2EB8-4C68-8FAC-DA5DB7CDB7BC}">
      <dsp:nvSpPr>
        <dsp:cNvPr id="0" name=""/>
        <dsp:cNvSpPr/>
      </dsp:nvSpPr>
      <dsp:spPr>
        <a:xfrm>
          <a:off x="2115023" y="598726"/>
          <a:ext cx="119684" cy="1196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6842"/>
              </a:lnTo>
              <a:lnTo>
                <a:pt x="119684" y="11968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C5011-D2C5-4E94-8DD3-1D0306A94B05}">
      <dsp:nvSpPr>
        <dsp:cNvPr id="0" name=""/>
        <dsp:cNvSpPr/>
      </dsp:nvSpPr>
      <dsp:spPr>
        <a:xfrm>
          <a:off x="2234707" y="1496358"/>
          <a:ext cx="957474" cy="598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AE2</a:t>
          </a:r>
        </a:p>
      </dsp:txBody>
      <dsp:txXfrm>
        <a:off x="2252234" y="1513885"/>
        <a:ext cx="922420" cy="563367"/>
      </dsp:txXfrm>
    </dsp:sp>
    <dsp:sp modelId="{58FC75C9-9587-4502-9A24-FE81A9AA6763}">
      <dsp:nvSpPr>
        <dsp:cNvPr id="0" name=""/>
        <dsp:cNvSpPr/>
      </dsp:nvSpPr>
      <dsp:spPr>
        <a:xfrm>
          <a:off x="2115023" y="598726"/>
          <a:ext cx="119684" cy="1944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4869"/>
              </a:lnTo>
              <a:lnTo>
                <a:pt x="119684" y="194486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28FF5-3BD2-4689-8D8A-5EE02132DBD8}">
      <dsp:nvSpPr>
        <dsp:cNvPr id="0" name=""/>
        <dsp:cNvSpPr/>
      </dsp:nvSpPr>
      <dsp:spPr>
        <a:xfrm>
          <a:off x="2234707" y="2244385"/>
          <a:ext cx="957474" cy="598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AE3</a:t>
          </a:r>
        </a:p>
      </dsp:txBody>
      <dsp:txXfrm>
        <a:off x="2252234" y="2261912"/>
        <a:ext cx="922420" cy="563367"/>
      </dsp:txXfrm>
    </dsp:sp>
    <dsp:sp modelId="{BC3EE7B7-1740-4FE6-B41D-2EDFCF27291E}">
      <dsp:nvSpPr>
        <dsp:cNvPr id="0" name=""/>
        <dsp:cNvSpPr/>
      </dsp:nvSpPr>
      <dsp:spPr>
        <a:xfrm>
          <a:off x="2115023" y="598726"/>
          <a:ext cx="119684" cy="2692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2896"/>
              </a:lnTo>
              <a:lnTo>
                <a:pt x="119684" y="269289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CE249-2BD7-4251-AE9F-45F7AF77F000}">
      <dsp:nvSpPr>
        <dsp:cNvPr id="0" name=""/>
        <dsp:cNvSpPr/>
      </dsp:nvSpPr>
      <dsp:spPr>
        <a:xfrm>
          <a:off x="2234707" y="2992412"/>
          <a:ext cx="957474" cy="598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…</a:t>
          </a:r>
        </a:p>
      </dsp:txBody>
      <dsp:txXfrm>
        <a:off x="2252234" y="3009939"/>
        <a:ext cx="922420" cy="563367"/>
      </dsp:txXfrm>
    </dsp:sp>
    <dsp:sp modelId="{B6BE1F19-A380-4490-B845-7CD94008F597}">
      <dsp:nvSpPr>
        <dsp:cNvPr id="0" name=""/>
        <dsp:cNvSpPr/>
      </dsp:nvSpPr>
      <dsp:spPr>
        <a:xfrm>
          <a:off x="2115023" y="598726"/>
          <a:ext cx="119684" cy="3440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0923"/>
              </a:lnTo>
              <a:lnTo>
                <a:pt x="119684" y="34409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A9DF9-0421-4065-9771-ABE0680886E0}">
      <dsp:nvSpPr>
        <dsp:cNvPr id="0" name=""/>
        <dsp:cNvSpPr/>
      </dsp:nvSpPr>
      <dsp:spPr>
        <a:xfrm>
          <a:off x="2234707" y="3740439"/>
          <a:ext cx="957474" cy="598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AEq</a:t>
          </a:r>
          <a:endParaRPr lang="en-US" sz="3700" kern="1200" dirty="0"/>
        </a:p>
      </dsp:txBody>
      <dsp:txXfrm>
        <a:off x="2252234" y="3757966"/>
        <a:ext cx="922420" cy="563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F368F-BDEA-4F12-B4F8-FBCEDBC975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D6607-E88C-4E01-90FB-11784CFF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3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D6607-E88C-4E01-90FB-11784CFF6A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0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D6607-E88C-4E01-90FB-11784CFF6A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0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71C5EDB-7A68-4DD5-9649-351111853A25}" type="datetime1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3DBBBCF-96E2-4298-873E-6CD7757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0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9402-5D9E-4773-8F90-DCE4F2181207}" type="datetime1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0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B225-384D-44C9-82E4-E00813109253}" type="datetime1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FC12-D446-4C08-A005-D687C22176A8}" type="datetime1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318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827-E5E5-4A36-9EC7-8B90B458539F}" type="datetime1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0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1F495-FAC1-4F75-8FC2-EBB15A1B43AD}" type="datetime1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27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BAF3-9700-4E2C-B299-68EBF18B8B1B}" type="datetime1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079E-58B0-4A8D-98DC-5BFE48164251}" type="datetime1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13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7185-B89E-4E3F-9AE3-A23DEA48C81F}" type="datetime1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FEDE-BC71-49AA-9CCF-1CFB6BAD8CE6}" type="datetime1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1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2A09-1D9C-46DF-8AB2-FC5DBB383AF5}" type="datetime1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81BE-B545-48E8-A6D8-7A5BD7732725}" type="datetime1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8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19A9-C6AA-4FBA-B682-0632ED8C18FC}" type="datetime1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1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8CB1-7A02-405F-B604-B60E566BDD78}" type="datetime1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8580-98AF-49F0-A4E3-D8E8AE1C0C6F}" type="datetime1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9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64C7-6DED-4CD6-8C9B-E03FB615F3D5}" type="datetime1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3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686B-79D2-4AF0-AF4E-F6A3B1C1E4D6}" type="datetime1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2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D1B0-042F-4C70-9271-BF5FA2269A40}" type="datetime1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BBBCF-96E2-4298-873E-6CD7757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48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E183-4676-4169-9BE3-C85D520A6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Association Study of Drugs and Adverse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CC2AD-F5C2-43EC-90DF-95F60CFA7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Minh Pham, Department of Mathematics &amp; statistics, University of south Florida</a:t>
            </a:r>
          </a:p>
          <a:p>
            <a:r>
              <a:rPr lang="en-US" sz="1600" dirty="0"/>
              <a:t>Feng Cheng, </a:t>
            </a:r>
            <a:r>
              <a:rPr lang="en-US" sz="1600" dirty="0" err="1"/>
              <a:t>Dept</a:t>
            </a:r>
            <a:r>
              <a:rPr lang="en-US" sz="1600" dirty="0"/>
              <a:t> of </a:t>
            </a:r>
            <a:r>
              <a:rPr lang="en-US" sz="1600"/>
              <a:t>Pharmaceutical Science &amp; </a:t>
            </a:r>
            <a:r>
              <a:rPr lang="en-US" sz="1600" dirty="0" err="1"/>
              <a:t>dept</a:t>
            </a:r>
            <a:r>
              <a:rPr lang="en-US" sz="1600" dirty="0"/>
              <a:t> of Epidemiology &amp; Biostatistics, University of south </a:t>
            </a:r>
            <a:r>
              <a:rPr lang="en-US" sz="1600" dirty="0" err="1"/>
              <a:t>florida</a:t>
            </a:r>
            <a:endParaRPr lang="en-US" sz="1600" dirty="0"/>
          </a:p>
          <a:p>
            <a:r>
              <a:rPr lang="en-US" sz="1600" dirty="0" err="1"/>
              <a:t>Kandethody</a:t>
            </a:r>
            <a:r>
              <a:rPr lang="en-US" sz="1600" dirty="0"/>
              <a:t> Ramachandran, Department of Mathematics &amp; statistics, University of south Florida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316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0DE4-7472-42FC-BE3C-99114677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(OTHER) literature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B2211-9AFF-4430-9958-120C4EF1D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488197"/>
              </a:xfrm>
            </p:spPr>
            <p:txBody>
              <a:bodyPr/>
              <a:lstStyle/>
              <a:p>
                <a:r>
                  <a:rPr lang="en-US" dirty="0"/>
                  <a:t>Need improvement: drug interaction</a:t>
                </a:r>
              </a:p>
              <a:p>
                <a:r>
                  <a:rPr lang="en-US" dirty="0"/>
                  <a:t>Borrowed ideas from Genome-wide Association Study:</a:t>
                </a:r>
              </a:p>
              <a:p>
                <a:pPr lvl="1"/>
                <a:r>
                  <a:rPr lang="en-US" dirty="0"/>
                  <a:t>Random Forests: rank drugs by variable important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Monte Carlo Logic Regression: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B2211-9AFF-4430-9958-120C4EF1D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488197"/>
              </a:xfrm>
              <a:blipFill>
                <a:blip r:embed="rId2"/>
                <a:stretch>
                  <a:fillRect l="-1231" t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B02E9-D2CD-4B51-A98F-C5B0A71A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8DF6C-3B3E-4B4E-803F-DD8F75074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892" y="1879600"/>
            <a:ext cx="2834857" cy="28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4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0DE4-7472-42FC-BE3C-99114677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testing bed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2211-9AFF-4430-9958-120C4EF1D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88197"/>
          </a:xfrm>
        </p:spPr>
        <p:txBody>
          <a:bodyPr/>
          <a:lstStyle/>
          <a:p>
            <a:r>
              <a:rPr lang="en-US" dirty="0"/>
              <a:t>Observational Medical Outcomes Partnership (OMOP) Gold Standard</a:t>
            </a:r>
          </a:p>
          <a:p>
            <a:pPr lvl="1"/>
            <a:r>
              <a:rPr lang="en-US" dirty="0"/>
              <a:t>Made by expert consensus</a:t>
            </a:r>
          </a:p>
          <a:p>
            <a:pPr lvl="1"/>
            <a:r>
              <a:rPr lang="en-US" dirty="0"/>
              <a:t>165 positive controls</a:t>
            </a:r>
          </a:p>
          <a:p>
            <a:pPr lvl="1"/>
            <a:r>
              <a:rPr lang="en-US" dirty="0"/>
              <a:t>233 negative controls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EEDBD-A80D-4C75-A8E0-A3165750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3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CA81-585D-4026-AEAB-C26CBB7E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C8116D-501A-4367-A337-C91A9155F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0402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52D84-D924-453E-AEDA-93344ACD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6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A79B-FBCD-40A3-A704-D79DE5AA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722061-59B6-4EEB-9E4C-7B221779A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7278C-76FF-4850-933A-42BFA299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92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134A-8D66-4AC8-B925-C83CF7D0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F29F0-0999-4868-BE2D-673006566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BD3D-0437-4012-8051-DD556E0C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00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DB11-D25C-4B66-9BA8-0C3EDC2C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ECBEB-CBB0-4D48-A271-D7B247831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0C8E1-590C-4BB9-8ED5-7F6D49F8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7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866E-427B-4743-B430-F3B341BD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2D4A42-7AC1-409C-9B94-0CB122444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8952" cy="685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DCF8D-20A2-465E-BCF5-95422BE4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CD6195-D2F4-488B-98A6-96E277EED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165635"/>
              </p:ext>
            </p:extLst>
          </p:nvPr>
        </p:nvGraphicFramePr>
        <p:xfrm>
          <a:off x="0" y="2431625"/>
          <a:ext cx="6400800" cy="442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05990903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39606937"/>
                    </a:ext>
                  </a:extLst>
                </a:gridCol>
              </a:tblGrid>
              <a:tr h="4227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052979"/>
                  </a:ext>
                </a:extLst>
              </a:tr>
              <a:tr h="493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</a:rPr>
                        <a:t>RGPS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0.7091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23939445"/>
                  </a:ext>
                </a:extLst>
              </a:tr>
              <a:tr h="493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</a:rPr>
                        <a:t>BCPNN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0.6939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13141072"/>
                  </a:ext>
                </a:extLst>
              </a:tr>
              <a:tr h="493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</a:rPr>
                        <a:t>GPS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0.6803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52447566"/>
                  </a:ext>
                </a:extLst>
              </a:tr>
              <a:tr h="493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800080"/>
                          </a:highlight>
                          <a:latin typeface="Times New Roman" panose="02020603050405020304" pitchFamily="18" charset="0"/>
                        </a:rPr>
                        <a:t>ROR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0.6653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9201094"/>
                  </a:ext>
                </a:extLst>
              </a:tr>
              <a:tr h="50493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Logistic Reg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0.6604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48949219"/>
                  </a:ext>
                </a:extLst>
              </a:tr>
              <a:tr h="493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800080"/>
                          </a:highlight>
                          <a:latin typeface="Times New Roman" panose="02020603050405020304" pitchFamily="18" charset="0"/>
                        </a:rPr>
                        <a:t>PRR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0.6514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32738736"/>
                  </a:ext>
                </a:extLst>
              </a:tr>
              <a:tr h="493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808000"/>
                          </a:highlight>
                          <a:latin typeface="Times New Roman" panose="02020603050405020304" pitchFamily="18" charset="0"/>
                        </a:rPr>
                        <a:t>MC Logic Reg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0.5850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2837375"/>
                  </a:ext>
                </a:extLst>
              </a:tr>
              <a:tr h="5412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8080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Forests</a:t>
                      </a:r>
                      <a:endParaRPr lang="en-US" sz="1800" dirty="0">
                        <a:effectLst/>
                        <a:highlight>
                          <a:srgbClr val="808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0.5208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229884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151D81-E6FE-4F7C-9194-09EA275AA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23081"/>
              </p:ext>
            </p:extLst>
          </p:nvPr>
        </p:nvGraphicFramePr>
        <p:xfrm>
          <a:off x="6646332" y="2431626"/>
          <a:ext cx="5545668" cy="442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834">
                  <a:extLst>
                    <a:ext uri="{9D8B030D-6E8A-4147-A177-3AD203B41FA5}">
                      <a16:colId xmlns:a16="http://schemas.microsoft.com/office/drawing/2014/main" val="4027295554"/>
                    </a:ext>
                  </a:extLst>
                </a:gridCol>
                <a:gridCol w="2772834">
                  <a:extLst>
                    <a:ext uri="{9D8B030D-6E8A-4147-A177-3AD203B41FA5}">
                      <a16:colId xmlns:a16="http://schemas.microsoft.com/office/drawing/2014/main" val="3719280526"/>
                    </a:ext>
                  </a:extLst>
                </a:gridCol>
              </a:tblGrid>
              <a:tr h="4085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Computing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850470"/>
                  </a:ext>
                </a:extLst>
              </a:tr>
              <a:tr h="502229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Logistic Reg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8.04 minutes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714430"/>
                  </a:ext>
                </a:extLst>
              </a:tr>
              <a:tr h="502229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800080"/>
                          </a:highlight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12.73 minutes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3846746"/>
                  </a:ext>
                </a:extLst>
              </a:tr>
              <a:tr h="502229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800080"/>
                          </a:highlight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12.73 minutes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036465"/>
                  </a:ext>
                </a:extLst>
              </a:tr>
              <a:tr h="502229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GPS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12.73 minutes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6084977"/>
                  </a:ext>
                </a:extLst>
              </a:tr>
              <a:tr h="502229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BCPNN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12.81 minutes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959582"/>
                  </a:ext>
                </a:extLst>
              </a:tr>
              <a:tr h="502229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RGPS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14.13 minutes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3525707"/>
                  </a:ext>
                </a:extLst>
              </a:tr>
              <a:tr h="502229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808000"/>
                          </a:highlight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MC Logic Reg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14.21 minutes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1207082"/>
                  </a:ext>
                </a:extLst>
              </a:tr>
              <a:tr h="502229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808000"/>
                          </a:highlight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Random Forests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8.17 hours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284238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81B81E0-C9FF-470C-A9E9-0232D291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Area Under Curve &amp; speed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868CCF-A23E-45AE-99BE-FCC7123F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9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1B81E0-C9FF-470C-A9E9-0232D291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2C26-3AF9-4547-8ED0-64DBD8F9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detect drug interactions without specifying</a:t>
            </a:r>
          </a:p>
          <a:p>
            <a:r>
              <a:rPr lang="en-US" dirty="0"/>
              <a:t>GPS and RGPS: can be improved by using EM algorithm to estimate parameters instead of Newton-type algorithm</a:t>
            </a:r>
          </a:p>
          <a:p>
            <a:r>
              <a:rPr lang="en-US" dirty="0"/>
              <a:t>Automate the screening process and make public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CBF74-7F64-43CC-BF37-77F50AF2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69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47DF-CE46-43C4-A6F2-4FA7A971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50218"/>
            <a:ext cx="9905998" cy="147857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FB11-AFD5-4B02-B389-66A879FB8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9200"/>
            <a:ext cx="9905999" cy="57658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Evans, S. J. W., Waller, P. C., &amp; Davis, S. (2001). Use of proportional reporting ratios (PRRs) for signal generation from spontaneous adverse drug reaction reports. Pharmacoepidemiology and drug safety, 10(6), 483-486.</a:t>
            </a:r>
          </a:p>
          <a:p>
            <a:r>
              <a:rPr lang="en-US" dirty="0"/>
              <a:t>Rothman, K. J., Lanes, S., &amp; Sacks, S. T. (2004). The reporting odds ratio and its advantages over the proportional reporting ratio. Pharmacoepidemiology and drug safety, 13(8), 519-523.</a:t>
            </a:r>
          </a:p>
          <a:p>
            <a:r>
              <a:rPr lang="en-US" dirty="0"/>
              <a:t>Waller, P., Van </a:t>
            </a:r>
            <a:r>
              <a:rPr lang="en-US" dirty="0" err="1"/>
              <a:t>Puijenbroek</a:t>
            </a:r>
            <a:r>
              <a:rPr lang="en-US" dirty="0"/>
              <a:t>, E. P., Egberts, A. C. G., &amp; Evans, S. (2004). The reporting odds ratio versus the proportional reporting </a:t>
            </a:r>
            <a:r>
              <a:rPr lang="en-US" dirty="0" err="1"/>
              <a:t>ratio:'deuce</a:t>
            </a:r>
            <a:r>
              <a:rPr lang="en-US" dirty="0"/>
              <a:t>'. Pharmacoepidemiology and drug safety, 13(8), 525-526.</a:t>
            </a:r>
          </a:p>
          <a:p>
            <a:r>
              <a:rPr lang="en-US" dirty="0" err="1"/>
              <a:t>DuMouchel</a:t>
            </a:r>
            <a:r>
              <a:rPr lang="en-US" dirty="0"/>
              <a:t>, W., &amp; </a:t>
            </a:r>
            <a:r>
              <a:rPr lang="en-US" dirty="0" err="1"/>
              <a:t>Pregibon</a:t>
            </a:r>
            <a:r>
              <a:rPr lang="en-US" dirty="0"/>
              <a:t>, D. (2001, August). Empirical </a:t>
            </a:r>
            <a:r>
              <a:rPr lang="en-US" dirty="0" err="1"/>
              <a:t>bayes</a:t>
            </a:r>
            <a:r>
              <a:rPr lang="en-US" dirty="0"/>
              <a:t> screening for multi-item associations. In Proceedings of the seventh ACM SIGKDD international conference on Knowledge discovery and data mining (pp. 67-76). ACM.</a:t>
            </a:r>
          </a:p>
          <a:p>
            <a:r>
              <a:rPr lang="en-US" dirty="0" err="1"/>
              <a:t>DuMouchel</a:t>
            </a:r>
            <a:r>
              <a:rPr lang="en-US" dirty="0"/>
              <a:t>, W. (1999). Bayesian data mining in large frequency tables, with an application to the FDA spontaneous reporting system. The American Statistician, 53(3), 177-190.</a:t>
            </a:r>
          </a:p>
          <a:p>
            <a:r>
              <a:rPr lang="en-US" dirty="0" err="1"/>
              <a:t>DuMouchel</a:t>
            </a:r>
            <a:r>
              <a:rPr lang="en-US" dirty="0"/>
              <a:t>, W., </a:t>
            </a:r>
            <a:r>
              <a:rPr lang="en-US" dirty="0" err="1"/>
              <a:t>Fram</a:t>
            </a:r>
            <a:r>
              <a:rPr lang="en-US" dirty="0"/>
              <a:t>, D., Yang, X., Mahmoud, R. A., </a:t>
            </a:r>
            <a:r>
              <a:rPr lang="en-US" dirty="0" err="1"/>
              <a:t>Grogg</a:t>
            </a:r>
            <a:r>
              <a:rPr lang="en-US" dirty="0"/>
              <a:t>, A. L., </a:t>
            </a:r>
            <a:r>
              <a:rPr lang="en-US" dirty="0" err="1"/>
              <a:t>Engelhart</a:t>
            </a:r>
            <a:r>
              <a:rPr lang="en-US" dirty="0"/>
              <a:t>, L., &amp; </a:t>
            </a:r>
            <a:r>
              <a:rPr lang="en-US" dirty="0" err="1"/>
              <a:t>Ramaswamy</a:t>
            </a:r>
            <a:r>
              <a:rPr lang="en-US" dirty="0"/>
              <a:t>, K. (2008). Antipsychotics, glycemic disorders, and life-threatening diabetic events: a Bayesian data-mining analysis of the FDA adverse event reporting system (1968–2004). Annals of Clinical Psychiatry, 20(1), 21-31.</a:t>
            </a:r>
          </a:p>
          <a:p>
            <a:r>
              <a:rPr lang="en-US" dirty="0"/>
              <a:t>Ryan, P. B., Madigan, D., </a:t>
            </a:r>
            <a:r>
              <a:rPr lang="en-US" dirty="0" err="1"/>
              <a:t>Stang</a:t>
            </a:r>
            <a:r>
              <a:rPr lang="en-US" dirty="0"/>
              <a:t>, P. E., Marc </a:t>
            </a:r>
            <a:r>
              <a:rPr lang="en-US" dirty="0" err="1"/>
              <a:t>Overhage</a:t>
            </a:r>
            <a:r>
              <a:rPr lang="en-US" dirty="0"/>
              <a:t>, J., </a:t>
            </a:r>
            <a:r>
              <a:rPr lang="en-US" dirty="0" err="1"/>
              <a:t>Racoosin</a:t>
            </a:r>
            <a:r>
              <a:rPr lang="en-US" dirty="0"/>
              <a:t>, J. A., &amp; </a:t>
            </a:r>
            <a:r>
              <a:rPr lang="en-US" dirty="0" err="1"/>
              <a:t>Hartzema</a:t>
            </a:r>
            <a:r>
              <a:rPr lang="en-US" dirty="0"/>
              <a:t>, A. G. (2012). Empirical assessment of methods for risk identification in healthcare data: results from the experiments of the Observational Medical Outcomes Partnership. Statistics in medicine, 31(30), 4401-4415.</a:t>
            </a:r>
          </a:p>
          <a:p>
            <a:r>
              <a:rPr lang="en-US" dirty="0"/>
              <a:t>A. </a:t>
            </a:r>
            <a:r>
              <a:rPr lang="en-US" dirty="0" err="1"/>
              <a:t>Liaw</a:t>
            </a:r>
            <a:r>
              <a:rPr lang="en-US" dirty="0"/>
              <a:t> and M. Wiener (2002). Classification and Regression by </a:t>
            </a:r>
            <a:r>
              <a:rPr lang="en-US" dirty="0" err="1"/>
              <a:t>randomForest</a:t>
            </a:r>
            <a:r>
              <a:rPr lang="en-US" dirty="0"/>
              <a:t>. R News 2(3), 18--22.</a:t>
            </a:r>
          </a:p>
          <a:p>
            <a:r>
              <a:rPr lang="en-US" dirty="0" err="1"/>
              <a:t>Kooperberg</a:t>
            </a:r>
            <a:r>
              <a:rPr lang="en-US" dirty="0"/>
              <a:t>, C., &amp; </a:t>
            </a:r>
            <a:r>
              <a:rPr lang="en-US" dirty="0" err="1"/>
              <a:t>Ruczinski</a:t>
            </a:r>
            <a:r>
              <a:rPr lang="en-US" dirty="0"/>
              <a:t>, I. (2011). </a:t>
            </a:r>
            <a:r>
              <a:rPr lang="en-US" dirty="0" err="1"/>
              <a:t>LogicReg</a:t>
            </a:r>
            <a:r>
              <a:rPr lang="en-US" dirty="0"/>
              <a:t>: Logic Regression. R package version, 1(10).</a:t>
            </a:r>
          </a:p>
          <a:p>
            <a:r>
              <a:rPr lang="en-US" dirty="0"/>
              <a:t>Bate, A., Lindquist, M., Edwards, I. R., Olsson, S., </a:t>
            </a:r>
            <a:r>
              <a:rPr lang="en-US" dirty="0" err="1"/>
              <a:t>Orre</a:t>
            </a:r>
            <a:r>
              <a:rPr lang="en-US" dirty="0"/>
              <a:t>, R., </a:t>
            </a:r>
            <a:r>
              <a:rPr lang="en-US" dirty="0" err="1"/>
              <a:t>Lansner</a:t>
            </a:r>
            <a:r>
              <a:rPr lang="en-US" dirty="0"/>
              <a:t>, A., &amp; De Freitas, R. M. (1998). A Bayesian neural network method for adverse drug reaction signal generation. European journal of clinical pharmacology, 54(4), 315-321.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94DCA-D54C-425F-B3E2-A327D48F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ADBD-C732-485C-95D8-8DC19575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A6048-C71A-49C4-98BC-A72D2A531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8133"/>
            <a:ext cx="9905999" cy="4470400"/>
          </a:xfrm>
        </p:spPr>
        <p:txBody>
          <a:bodyPr>
            <a:normAutofit/>
          </a:bodyPr>
          <a:lstStyle/>
          <a:p>
            <a:r>
              <a:rPr lang="en-US" dirty="0"/>
              <a:t>Preliminary detection of drugs’ side effects</a:t>
            </a:r>
          </a:p>
          <a:p>
            <a:pPr lvl="1"/>
            <a:r>
              <a:rPr lang="en-US" dirty="0"/>
              <a:t>For regulators</a:t>
            </a:r>
          </a:p>
          <a:p>
            <a:pPr lvl="1"/>
            <a:r>
              <a:rPr lang="en-US" dirty="0"/>
              <a:t>For the public</a:t>
            </a:r>
          </a:p>
          <a:p>
            <a:endParaRPr lang="en-US" dirty="0"/>
          </a:p>
          <a:p>
            <a:pPr lvl="1"/>
            <a:r>
              <a:rPr lang="en-US" dirty="0"/>
              <a:t>Automate signal detection from the FAERS database</a:t>
            </a:r>
          </a:p>
          <a:p>
            <a:pPr lvl="2"/>
            <a:r>
              <a:rPr lang="en-US" dirty="0"/>
              <a:t>Which statistical method can drive this process?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Too many drugs and AEs</a:t>
            </a:r>
          </a:p>
          <a:p>
            <a:pPr lvl="1"/>
            <a:r>
              <a:rPr lang="en-US" dirty="0"/>
              <a:t>Sparseness of the data</a:t>
            </a:r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C66F05D-0337-4EDF-BB61-313AE36FDF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242785"/>
              </p:ext>
            </p:extLst>
          </p:nvPr>
        </p:nvGraphicFramePr>
        <p:xfrm>
          <a:off x="7797800" y="1659468"/>
          <a:ext cx="3691467" cy="4339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559A31-4C9A-4D3C-8014-2BF60818765F}"/>
              </a:ext>
            </a:extLst>
          </p:cNvPr>
          <p:cNvCxnSpPr>
            <a:cxnSpLocks/>
          </p:cNvCxnSpPr>
          <p:nvPr/>
        </p:nvCxnSpPr>
        <p:spPr>
          <a:xfrm>
            <a:off x="9508067" y="2700867"/>
            <a:ext cx="474133" cy="77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BED5E0E-2F51-4893-8E9A-A64993993B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26085" y="3558684"/>
            <a:ext cx="731231" cy="567266"/>
          </a:xfrm>
          <a:prstGeom prst="curvedConnector3">
            <a:avLst>
              <a:gd name="adj1" fmla="val 97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12A621-9085-4D31-8DE5-0309651289FF}"/>
              </a:ext>
            </a:extLst>
          </p:cNvPr>
          <p:cNvCxnSpPr/>
          <p:nvPr/>
        </p:nvCxnSpPr>
        <p:spPr>
          <a:xfrm>
            <a:off x="9508067" y="4207933"/>
            <a:ext cx="474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7B00963-048D-4102-8A7E-33126881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1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214D-80A7-41AB-9D51-472CD78E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 and why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07F56A-871C-434A-8DC1-FE792FF2D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166051"/>
              </p:ext>
            </p:extLst>
          </p:nvPr>
        </p:nvGraphicFramePr>
        <p:xfrm>
          <a:off x="1464734" y="2097088"/>
          <a:ext cx="9355665" cy="443917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850515">
                  <a:extLst>
                    <a:ext uri="{9D8B030D-6E8A-4147-A177-3AD203B41FA5}">
                      <a16:colId xmlns:a16="http://schemas.microsoft.com/office/drawing/2014/main" val="3203117244"/>
                    </a:ext>
                  </a:extLst>
                </a:gridCol>
                <a:gridCol w="850515">
                  <a:extLst>
                    <a:ext uri="{9D8B030D-6E8A-4147-A177-3AD203B41FA5}">
                      <a16:colId xmlns:a16="http://schemas.microsoft.com/office/drawing/2014/main" val="3460838584"/>
                    </a:ext>
                  </a:extLst>
                </a:gridCol>
                <a:gridCol w="850515">
                  <a:extLst>
                    <a:ext uri="{9D8B030D-6E8A-4147-A177-3AD203B41FA5}">
                      <a16:colId xmlns:a16="http://schemas.microsoft.com/office/drawing/2014/main" val="2662129217"/>
                    </a:ext>
                  </a:extLst>
                </a:gridCol>
                <a:gridCol w="850515">
                  <a:extLst>
                    <a:ext uri="{9D8B030D-6E8A-4147-A177-3AD203B41FA5}">
                      <a16:colId xmlns:a16="http://schemas.microsoft.com/office/drawing/2014/main" val="3309985742"/>
                    </a:ext>
                  </a:extLst>
                </a:gridCol>
                <a:gridCol w="850515">
                  <a:extLst>
                    <a:ext uri="{9D8B030D-6E8A-4147-A177-3AD203B41FA5}">
                      <a16:colId xmlns:a16="http://schemas.microsoft.com/office/drawing/2014/main" val="1553386315"/>
                    </a:ext>
                  </a:extLst>
                </a:gridCol>
                <a:gridCol w="850515">
                  <a:extLst>
                    <a:ext uri="{9D8B030D-6E8A-4147-A177-3AD203B41FA5}">
                      <a16:colId xmlns:a16="http://schemas.microsoft.com/office/drawing/2014/main" val="872164707"/>
                    </a:ext>
                  </a:extLst>
                </a:gridCol>
                <a:gridCol w="850515">
                  <a:extLst>
                    <a:ext uri="{9D8B030D-6E8A-4147-A177-3AD203B41FA5}">
                      <a16:colId xmlns:a16="http://schemas.microsoft.com/office/drawing/2014/main" val="1265263116"/>
                    </a:ext>
                  </a:extLst>
                </a:gridCol>
                <a:gridCol w="850515">
                  <a:extLst>
                    <a:ext uri="{9D8B030D-6E8A-4147-A177-3AD203B41FA5}">
                      <a16:colId xmlns:a16="http://schemas.microsoft.com/office/drawing/2014/main" val="277722639"/>
                    </a:ext>
                  </a:extLst>
                </a:gridCol>
                <a:gridCol w="850515">
                  <a:extLst>
                    <a:ext uri="{9D8B030D-6E8A-4147-A177-3AD203B41FA5}">
                      <a16:colId xmlns:a16="http://schemas.microsoft.com/office/drawing/2014/main" val="2490104647"/>
                    </a:ext>
                  </a:extLst>
                </a:gridCol>
                <a:gridCol w="850515">
                  <a:extLst>
                    <a:ext uri="{9D8B030D-6E8A-4147-A177-3AD203B41FA5}">
                      <a16:colId xmlns:a16="http://schemas.microsoft.com/office/drawing/2014/main" val="4140074481"/>
                    </a:ext>
                  </a:extLst>
                </a:gridCol>
                <a:gridCol w="850515">
                  <a:extLst>
                    <a:ext uri="{9D8B030D-6E8A-4147-A177-3AD203B41FA5}">
                      <a16:colId xmlns:a16="http://schemas.microsoft.com/office/drawing/2014/main" val="27023996"/>
                    </a:ext>
                  </a:extLst>
                </a:gridCol>
              </a:tblGrid>
              <a:tr h="28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primaryid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…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Dp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AE1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AE2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AE3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…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Aeq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1503369"/>
                  </a:ext>
                </a:extLst>
              </a:tr>
              <a:tr h="524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88438052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3486336"/>
                  </a:ext>
                </a:extLst>
              </a:tr>
              <a:tr h="524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53841413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9376073"/>
                  </a:ext>
                </a:extLst>
              </a:tr>
              <a:tr h="524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77175049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5170202"/>
                  </a:ext>
                </a:extLst>
              </a:tr>
              <a:tr h="524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62598515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41434448"/>
                  </a:ext>
                </a:extLst>
              </a:tr>
              <a:tr h="524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37699682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0059813"/>
                  </a:ext>
                </a:extLst>
              </a:tr>
              <a:tr h="524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65866064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7075892"/>
                  </a:ext>
                </a:extLst>
              </a:tr>
              <a:tr h="524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18502693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…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8808496"/>
                  </a:ext>
                </a:extLst>
              </a:tr>
              <a:tr h="4824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59014545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…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58544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2FBA7-4802-4363-8CB5-1171FF4E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8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53A0-5D87-4376-985F-D722DD52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E4367-0B89-4577-AF53-CBC703DF4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in the literature</a:t>
            </a:r>
          </a:p>
          <a:p>
            <a:r>
              <a:rPr lang="en-US" dirty="0"/>
              <a:t>A gold standard for comparison study</a:t>
            </a:r>
          </a:p>
          <a:p>
            <a:r>
              <a:rPr lang="en-US" dirty="0"/>
              <a:t>Results of comparison study</a:t>
            </a:r>
          </a:p>
          <a:p>
            <a:r>
              <a:rPr lang="en-US" dirty="0"/>
              <a:t>Future consideration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DA10B-1E51-4E7F-8138-FD209B06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9708-5665-4386-AE3D-05943FAF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the literature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1D65-581D-44A2-9853-F307DB8941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9905999" cy="4219046"/>
              </a:xfrm>
            </p:spPr>
            <p:txBody>
              <a:bodyPr/>
              <a:lstStyle/>
              <a:p>
                <a:r>
                  <a:rPr lang="en-US" dirty="0"/>
                  <a:t>Disproportionality (Univariate) methods: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Proportional Reporting Ratio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Reporting Odds Ratio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𝑅𝑂𝑅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1D65-581D-44A2-9853-F307DB894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9905999" cy="4219046"/>
              </a:xfrm>
              <a:blipFill>
                <a:blip r:embed="rId2"/>
                <a:stretch>
                  <a:fillRect l="-1231" t="-1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37CB606-453A-40F5-A43C-7AF17005C1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539111"/>
                  </p:ext>
                </p:extLst>
              </p:nvPr>
            </p:nvGraphicFramePr>
            <p:xfrm>
              <a:off x="3814126" y="2715164"/>
              <a:ext cx="4560570" cy="150228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20190">
                      <a:extLst>
                        <a:ext uri="{9D8B030D-6E8A-4147-A177-3AD203B41FA5}">
                          <a16:colId xmlns:a16="http://schemas.microsoft.com/office/drawing/2014/main" val="239757884"/>
                        </a:ext>
                      </a:extLst>
                    </a:gridCol>
                    <a:gridCol w="1520190">
                      <a:extLst>
                        <a:ext uri="{9D8B030D-6E8A-4147-A177-3AD203B41FA5}">
                          <a16:colId xmlns:a16="http://schemas.microsoft.com/office/drawing/2014/main" val="1712803625"/>
                        </a:ext>
                      </a:extLst>
                    </a:gridCol>
                    <a:gridCol w="1520190">
                      <a:extLst>
                        <a:ext uri="{9D8B030D-6E8A-4147-A177-3AD203B41FA5}">
                          <a16:colId xmlns:a16="http://schemas.microsoft.com/office/drawing/2014/main" val="32437774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Drug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Other drugs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608788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Effect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b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84503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Other effects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d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6588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37CB606-453A-40F5-A43C-7AF17005C1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539111"/>
                  </p:ext>
                </p:extLst>
              </p:nvPr>
            </p:nvGraphicFramePr>
            <p:xfrm>
              <a:off x="3814126" y="2715164"/>
              <a:ext cx="4560570" cy="13051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20190">
                      <a:extLst>
                        <a:ext uri="{9D8B030D-6E8A-4147-A177-3AD203B41FA5}">
                          <a16:colId xmlns:a16="http://schemas.microsoft.com/office/drawing/2014/main" val="239757884"/>
                        </a:ext>
                      </a:extLst>
                    </a:gridCol>
                    <a:gridCol w="1520190">
                      <a:extLst>
                        <a:ext uri="{9D8B030D-6E8A-4147-A177-3AD203B41FA5}">
                          <a16:colId xmlns:a16="http://schemas.microsoft.com/office/drawing/2014/main" val="1712803625"/>
                        </a:ext>
                      </a:extLst>
                    </a:gridCol>
                    <a:gridCol w="1520190">
                      <a:extLst>
                        <a:ext uri="{9D8B030D-6E8A-4147-A177-3AD203B41FA5}">
                          <a16:colId xmlns:a16="http://schemas.microsoft.com/office/drawing/2014/main" val="324377748"/>
                        </a:ext>
                      </a:extLst>
                    </a:gridCol>
                  </a:tblGrid>
                  <a:tr h="41903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803" t="-1449" r="-102008" b="-240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Other drugs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60878809"/>
                      </a:ext>
                    </a:extLst>
                  </a:tr>
                  <a:tr h="4671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0" t="-90909" r="-201200" b="-1155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b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8450304"/>
                      </a:ext>
                    </a:extLst>
                  </a:tr>
                  <a:tr h="41903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Other effects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d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658810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15BBA-3E63-468A-8C03-5B26914F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8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9708-5665-4386-AE3D-05943FAF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the literature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1D65-581D-44A2-9853-F307DB8941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96533"/>
                <a:ext cx="9905999" cy="4876800"/>
              </a:xfrm>
            </p:spPr>
            <p:txBody>
              <a:bodyPr/>
              <a:lstStyle/>
              <a:p>
                <a:r>
                  <a:rPr lang="en-US" dirty="0"/>
                  <a:t>Bayesian Confidence Propagation Neural Network (BCPNN)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𝐷𝑖𝑟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1.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1D65-581D-44A2-9853-F307DB894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96533"/>
                <a:ext cx="9905999" cy="4876800"/>
              </a:xfrm>
              <a:blipFill>
                <a:blip r:embed="rId2"/>
                <a:stretch>
                  <a:fillRect l="-1231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37CB606-453A-40F5-A43C-7AF17005C1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948847"/>
                  </p:ext>
                </p:extLst>
              </p:nvPr>
            </p:nvGraphicFramePr>
            <p:xfrm>
              <a:off x="2552593" y="2444230"/>
              <a:ext cx="3983673" cy="150228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27891">
                      <a:extLst>
                        <a:ext uri="{9D8B030D-6E8A-4147-A177-3AD203B41FA5}">
                          <a16:colId xmlns:a16="http://schemas.microsoft.com/office/drawing/2014/main" val="239757884"/>
                        </a:ext>
                      </a:extLst>
                    </a:gridCol>
                    <a:gridCol w="1327891">
                      <a:extLst>
                        <a:ext uri="{9D8B030D-6E8A-4147-A177-3AD203B41FA5}">
                          <a16:colId xmlns:a16="http://schemas.microsoft.com/office/drawing/2014/main" val="1712803625"/>
                        </a:ext>
                      </a:extLst>
                    </a:gridCol>
                    <a:gridCol w="1327891">
                      <a:extLst>
                        <a:ext uri="{9D8B030D-6E8A-4147-A177-3AD203B41FA5}">
                          <a16:colId xmlns:a16="http://schemas.microsoft.com/office/drawing/2014/main" val="324377748"/>
                        </a:ext>
                      </a:extLst>
                    </a:gridCol>
                  </a:tblGrid>
                  <a:tr h="40304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Drug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Other drugs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60878809"/>
                      </a:ext>
                    </a:extLst>
                  </a:tr>
                  <a:tr h="44114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Effect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8450304"/>
                      </a:ext>
                    </a:extLst>
                  </a:tr>
                  <a:tr h="40304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Other effects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6588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37CB606-453A-40F5-A43C-7AF17005C1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948847"/>
                  </p:ext>
                </p:extLst>
              </p:nvPr>
            </p:nvGraphicFramePr>
            <p:xfrm>
              <a:off x="2552593" y="2444230"/>
              <a:ext cx="3983673" cy="13943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27891">
                      <a:extLst>
                        <a:ext uri="{9D8B030D-6E8A-4147-A177-3AD203B41FA5}">
                          <a16:colId xmlns:a16="http://schemas.microsoft.com/office/drawing/2014/main" val="239757884"/>
                        </a:ext>
                      </a:extLst>
                    </a:gridCol>
                    <a:gridCol w="1327891">
                      <a:extLst>
                        <a:ext uri="{9D8B030D-6E8A-4147-A177-3AD203B41FA5}">
                          <a16:colId xmlns:a16="http://schemas.microsoft.com/office/drawing/2014/main" val="1712803625"/>
                        </a:ext>
                      </a:extLst>
                    </a:gridCol>
                    <a:gridCol w="1327891">
                      <a:extLst>
                        <a:ext uri="{9D8B030D-6E8A-4147-A177-3AD203B41FA5}">
                          <a16:colId xmlns:a16="http://schemas.microsoft.com/office/drawing/2014/main" val="324377748"/>
                        </a:ext>
                      </a:extLst>
                    </a:gridCol>
                  </a:tblGrid>
                  <a:tr h="41903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000" t="-1449" r="-101370" b="-246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Other drugs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60878809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59" t="-86420" r="-202294" b="-109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000" t="-86420" r="-101370" b="-109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917" t="-86420" r="-1835" b="-109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45030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Other effects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000" t="-188750" r="-101370" b="-1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917" t="-188750" r="-1835" b="-1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810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433C2C6-3924-4E15-BC48-6E21EEDDDD0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566" y="5536353"/>
            <a:ext cx="3564890" cy="12369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2A23A-0C14-4713-8501-1771A4A4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4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9708-5665-4386-AE3D-05943FAF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the literature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1D65-581D-44A2-9853-F307DB8941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96533"/>
                <a:ext cx="9905999" cy="4876800"/>
              </a:xfrm>
            </p:spPr>
            <p:txBody>
              <a:bodyPr/>
              <a:lstStyle/>
              <a:p>
                <a:r>
                  <a:rPr lang="en-US" dirty="0"/>
                  <a:t>Gamma-Poisson Shrinkage model (GPS)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𝑗𝑙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: count of drug </a:t>
                </a:r>
                <a:r>
                  <a:rPr lang="en-US" i="1" dirty="0" err="1"/>
                  <a:t>i</a:t>
                </a:r>
                <a:r>
                  <a:rPr lang="en-US" dirty="0"/>
                  <a:t> and event </a:t>
                </a:r>
                <a:r>
                  <a:rPr lang="en-US" i="1" dirty="0"/>
                  <a:t>j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𝑚𝑖𝑥𝑡𝑢𝑟𝑒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𝐺𝑎𝑚𝑚𝑎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𝑑𝑖𝑠𝑡𝑟𝑖𝑏𝑢𝑡𝑖𝑜𝑛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posterior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to raise signal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1D65-581D-44A2-9853-F307DB894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96533"/>
                <a:ext cx="9905999" cy="4876800"/>
              </a:xfrm>
              <a:blipFill>
                <a:blip r:embed="rId2"/>
                <a:stretch>
                  <a:fillRect l="-1231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3F558-C7FB-4C57-BCFB-2046E99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89471B9-825A-45D4-94F6-CF865441BA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7986371"/>
                  </p:ext>
                </p:extLst>
              </p:nvPr>
            </p:nvGraphicFramePr>
            <p:xfrm>
              <a:off x="7039926" y="2171499"/>
              <a:ext cx="4560570" cy="150228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20190">
                      <a:extLst>
                        <a:ext uri="{9D8B030D-6E8A-4147-A177-3AD203B41FA5}">
                          <a16:colId xmlns:a16="http://schemas.microsoft.com/office/drawing/2014/main" val="239757884"/>
                        </a:ext>
                      </a:extLst>
                    </a:gridCol>
                    <a:gridCol w="1520190">
                      <a:extLst>
                        <a:ext uri="{9D8B030D-6E8A-4147-A177-3AD203B41FA5}">
                          <a16:colId xmlns:a16="http://schemas.microsoft.com/office/drawing/2014/main" val="1712803625"/>
                        </a:ext>
                      </a:extLst>
                    </a:gridCol>
                    <a:gridCol w="1520190">
                      <a:extLst>
                        <a:ext uri="{9D8B030D-6E8A-4147-A177-3AD203B41FA5}">
                          <a16:colId xmlns:a16="http://schemas.microsoft.com/office/drawing/2014/main" val="32437774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Drug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Other drugs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608788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Effect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b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84503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Other effects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c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d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6588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89471B9-825A-45D4-94F6-CF865441BA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7986371"/>
                  </p:ext>
                </p:extLst>
              </p:nvPr>
            </p:nvGraphicFramePr>
            <p:xfrm>
              <a:off x="7039926" y="2171499"/>
              <a:ext cx="4560570" cy="150914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20190">
                      <a:extLst>
                        <a:ext uri="{9D8B030D-6E8A-4147-A177-3AD203B41FA5}">
                          <a16:colId xmlns:a16="http://schemas.microsoft.com/office/drawing/2014/main" val="239757884"/>
                        </a:ext>
                      </a:extLst>
                    </a:gridCol>
                    <a:gridCol w="1520190">
                      <a:extLst>
                        <a:ext uri="{9D8B030D-6E8A-4147-A177-3AD203B41FA5}">
                          <a16:colId xmlns:a16="http://schemas.microsoft.com/office/drawing/2014/main" val="1712803625"/>
                        </a:ext>
                      </a:extLst>
                    </a:gridCol>
                    <a:gridCol w="1520190">
                      <a:extLst>
                        <a:ext uri="{9D8B030D-6E8A-4147-A177-3AD203B41FA5}">
                          <a16:colId xmlns:a16="http://schemas.microsoft.com/office/drawing/2014/main" val="324377748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803" t="-1250" r="-102410" b="-22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Other drugs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60878809"/>
                      </a:ext>
                    </a:extLst>
                  </a:tr>
                  <a:tr h="5337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0" t="-92045" r="-201600" b="-1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b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845030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Other effects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c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d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658810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0550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9708-5665-4386-AE3D-05943FAF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the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1D65-581D-44A2-9853-F307DB894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6533"/>
            <a:ext cx="9905999" cy="4876800"/>
          </a:xfrm>
        </p:spPr>
        <p:txBody>
          <a:bodyPr/>
          <a:lstStyle/>
          <a:p>
            <a:r>
              <a:rPr lang="en-US" dirty="0"/>
              <a:t>Disproportionality analysis:</a:t>
            </a:r>
          </a:p>
          <a:p>
            <a:pPr lvl="1"/>
            <a:r>
              <a:rPr lang="en-US" dirty="0"/>
              <a:t>Frequentist: PRR and ROR</a:t>
            </a:r>
          </a:p>
          <a:p>
            <a:pPr lvl="1"/>
            <a:r>
              <a:rPr lang="en-US" dirty="0"/>
              <a:t>Bayesian: BCPNN and GPS</a:t>
            </a:r>
          </a:p>
          <a:p>
            <a:r>
              <a:rPr lang="en-US" dirty="0"/>
              <a:t>Going multivariate:</a:t>
            </a:r>
          </a:p>
          <a:p>
            <a:pPr lvl="1"/>
            <a:r>
              <a:rPr lang="en-US" dirty="0"/>
              <a:t>Reason: multi-</a:t>
            </a:r>
            <a:r>
              <a:rPr lang="en-US" dirty="0" err="1"/>
              <a:t>pharmarcy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F0B226-9C6B-4E15-B332-1106CCE64D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484081"/>
              </p:ext>
            </p:extLst>
          </p:nvPr>
        </p:nvGraphicFramePr>
        <p:xfrm>
          <a:off x="1141412" y="4490451"/>
          <a:ext cx="10522017" cy="52818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956547">
                  <a:extLst>
                    <a:ext uri="{9D8B030D-6E8A-4147-A177-3AD203B41FA5}">
                      <a16:colId xmlns:a16="http://schemas.microsoft.com/office/drawing/2014/main" val="3203117244"/>
                    </a:ext>
                  </a:extLst>
                </a:gridCol>
                <a:gridCol w="956547">
                  <a:extLst>
                    <a:ext uri="{9D8B030D-6E8A-4147-A177-3AD203B41FA5}">
                      <a16:colId xmlns:a16="http://schemas.microsoft.com/office/drawing/2014/main" val="3460838584"/>
                    </a:ext>
                  </a:extLst>
                </a:gridCol>
                <a:gridCol w="956547">
                  <a:extLst>
                    <a:ext uri="{9D8B030D-6E8A-4147-A177-3AD203B41FA5}">
                      <a16:colId xmlns:a16="http://schemas.microsoft.com/office/drawing/2014/main" val="2662129217"/>
                    </a:ext>
                  </a:extLst>
                </a:gridCol>
                <a:gridCol w="956547">
                  <a:extLst>
                    <a:ext uri="{9D8B030D-6E8A-4147-A177-3AD203B41FA5}">
                      <a16:colId xmlns:a16="http://schemas.microsoft.com/office/drawing/2014/main" val="3309985742"/>
                    </a:ext>
                  </a:extLst>
                </a:gridCol>
                <a:gridCol w="956547">
                  <a:extLst>
                    <a:ext uri="{9D8B030D-6E8A-4147-A177-3AD203B41FA5}">
                      <a16:colId xmlns:a16="http://schemas.microsoft.com/office/drawing/2014/main" val="1553386315"/>
                    </a:ext>
                  </a:extLst>
                </a:gridCol>
                <a:gridCol w="956547">
                  <a:extLst>
                    <a:ext uri="{9D8B030D-6E8A-4147-A177-3AD203B41FA5}">
                      <a16:colId xmlns:a16="http://schemas.microsoft.com/office/drawing/2014/main" val="872164707"/>
                    </a:ext>
                  </a:extLst>
                </a:gridCol>
                <a:gridCol w="956547">
                  <a:extLst>
                    <a:ext uri="{9D8B030D-6E8A-4147-A177-3AD203B41FA5}">
                      <a16:colId xmlns:a16="http://schemas.microsoft.com/office/drawing/2014/main" val="1265263116"/>
                    </a:ext>
                  </a:extLst>
                </a:gridCol>
                <a:gridCol w="956547">
                  <a:extLst>
                    <a:ext uri="{9D8B030D-6E8A-4147-A177-3AD203B41FA5}">
                      <a16:colId xmlns:a16="http://schemas.microsoft.com/office/drawing/2014/main" val="277722639"/>
                    </a:ext>
                  </a:extLst>
                </a:gridCol>
                <a:gridCol w="956547">
                  <a:extLst>
                    <a:ext uri="{9D8B030D-6E8A-4147-A177-3AD203B41FA5}">
                      <a16:colId xmlns:a16="http://schemas.microsoft.com/office/drawing/2014/main" val="2490104647"/>
                    </a:ext>
                  </a:extLst>
                </a:gridCol>
                <a:gridCol w="956547">
                  <a:extLst>
                    <a:ext uri="{9D8B030D-6E8A-4147-A177-3AD203B41FA5}">
                      <a16:colId xmlns:a16="http://schemas.microsoft.com/office/drawing/2014/main" val="4140074481"/>
                    </a:ext>
                  </a:extLst>
                </a:gridCol>
                <a:gridCol w="956547">
                  <a:extLst>
                    <a:ext uri="{9D8B030D-6E8A-4147-A177-3AD203B41FA5}">
                      <a16:colId xmlns:a16="http://schemas.microsoft.com/office/drawing/2014/main" val="27023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primaryid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…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Dp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AE1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AE2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AE3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…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Aeq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1503369"/>
                  </a:ext>
                </a:extLst>
              </a:tr>
              <a:tr h="308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88438052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348633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E58A0-BEF5-4121-A527-C4A76098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1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9708-5665-4386-AE3D-05943FAF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the literature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1D65-581D-44A2-9853-F307DB8941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96533"/>
                <a:ext cx="9905999" cy="4876800"/>
              </a:xfrm>
            </p:spPr>
            <p:txBody>
              <a:bodyPr/>
              <a:lstStyle/>
              <a:p>
                <a:r>
                  <a:rPr lang="en-US" dirty="0"/>
                  <a:t>Logistic Regression (LR):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Regression-adjusted Gamma-Poisson Shrinkage Model (RGPS):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regular GPS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1D65-581D-44A2-9853-F307DB894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96533"/>
                <a:ext cx="9905999" cy="4876800"/>
              </a:xfrm>
              <a:blipFill>
                <a:blip r:embed="rId2"/>
                <a:stretch>
                  <a:fillRect l="-1231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0AE81-E813-451B-9375-990AB678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BCF-96E2-4298-873E-6CD7757E87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9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360</TotalTime>
  <Words>1093</Words>
  <Application>Microsoft Office PowerPoint</Application>
  <PresentationFormat>Widescreen</PresentationFormat>
  <Paragraphs>302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Trebuchet MS</vt:lpstr>
      <vt:lpstr>Tw Cen MT</vt:lpstr>
      <vt:lpstr>Circuit</vt:lpstr>
      <vt:lpstr>Association Study of Drugs and Adverse Events</vt:lpstr>
      <vt:lpstr>What is the problem and why</vt:lpstr>
      <vt:lpstr>What is the problem and why</vt:lpstr>
      <vt:lpstr>outline</vt:lpstr>
      <vt:lpstr>Methods in the literature</vt:lpstr>
      <vt:lpstr>Methods in the literature</vt:lpstr>
      <vt:lpstr>Methods in the literature</vt:lpstr>
      <vt:lpstr>Methods in the literature</vt:lpstr>
      <vt:lpstr>Methods in the literature</vt:lpstr>
      <vt:lpstr>Methods in (OTHER) literature</vt:lpstr>
      <vt:lpstr>The testing bed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Area Under Curve &amp; speed</vt:lpstr>
      <vt:lpstr>Future development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Pham, Minh</dc:creator>
  <cp:lastModifiedBy>Pham, Minh</cp:lastModifiedBy>
  <cp:revision>28</cp:revision>
  <dcterms:created xsi:type="dcterms:W3CDTF">2018-05-11T01:49:35Z</dcterms:created>
  <dcterms:modified xsi:type="dcterms:W3CDTF">2018-05-11T15:40:45Z</dcterms:modified>
</cp:coreProperties>
</file>