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embeddedFontLst>
    <p:embeddedFont>
      <p:font typeface="Roboto Mono" panose="00000009000000000000" pitchFamily="49"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7565A9C-B083-4FAB-9E5C-CFEF8F3E0A54}">
  <a:tblStyle styleId="{C7565A9C-B083-4FAB-9E5C-CFEF8F3E0A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1" d="100"/>
          <a:sy n="141" d="100"/>
        </p:scale>
        <p:origin x="74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a75f89b8ea_0_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a75f89b8ea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a75f89b8e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a75f89b8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2a75f89b8ea_0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2a75f89b8e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a75f89b8ea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a75f89b8ea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a75f89b8ea_0_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a75f89b8ea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731c9fe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731c9fe8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a731c9fe84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a731c9fe84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a731c9fe84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a731c9fe84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731c9fe8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731c9fe8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2a731c9fe84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2a731c9fe8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2a731c9fe84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2a731c9fe84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a75f89b8ea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a75f89b8ea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2a75f89b8ea_0_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2a75f89b8ea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vi"/>
              <a:t>Bài 7: Bitmask</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vi"/>
              <a:t>Phan Hoàng Trung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Ví dụ</a:t>
            </a:r>
            <a:endParaRPr sz="2800"/>
          </a:p>
        </p:txBody>
      </p:sp>
      <p:sp>
        <p:nvSpPr>
          <p:cNvPr id="122" name="Google Shape;122;p22"/>
          <p:cNvSpPr txBox="1"/>
          <p:nvPr/>
        </p:nvSpPr>
        <p:spPr>
          <a:xfrm>
            <a:off x="397800" y="1490650"/>
            <a:ext cx="8298000" cy="3507300"/>
          </a:xfrm>
          <a:prstGeom prst="rect">
            <a:avLst/>
          </a:prstGeom>
          <a:noFill/>
          <a:ln>
            <a:noFill/>
          </a:ln>
        </p:spPr>
        <p:txBody>
          <a:bodyPr spcFirstLastPara="1" wrap="square" lIns="91425" tIns="91425" rIns="91425" bIns="91425" anchor="t" anchorCtr="0">
            <a:noAutofit/>
          </a:bodyPr>
          <a:lstStyle/>
          <a:p>
            <a:pPr marL="0" lvl="0" indent="457200" algn="just"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123" name="Google Shape;123;p22"/>
          <p:cNvGraphicFramePr/>
          <p:nvPr/>
        </p:nvGraphicFramePr>
        <p:xfrm>
          <a:off x="2754300" y="2373650"/>
          <a:ext cx="3000000" cy="3000000"/>
        </p:xfrm>
        <a:graphic>
          <a:graphicData uri="http://schemas.openxmlformats.org/drawingml/2006/table">
            <a:tbl>
              <a:tblPr>
                <a:noFill/>
                <a:tableStyleId>{C7565A9C-B083-4FAB-9E5C-CFEF8F3E0A54}</a:tableStyleId>
              </a:tblPr>
              <a:tblGrid>
                <a:gridCol w="675000">
                  <a:extLst>
                    <a:ext uri="{9D8B030D-6E8A-4147-A177-3AD203B41FA5}">
                      <a16:colId xmlns:a16="http://schemas.microsoft.com/office/drawing/2014/main" val="20000"/>
                    </a:ext>
                  </a:extLst>
                </a:gridCol>
                <a:gridCol w="675000">
                  <a:extLst>
                    <a:ext uri="{9D8B030D-6E8A-4147-A177-3AD203B41FA5}">
                      <a16:colId xmlns:a16="http://schemas.microsoft.com/office/drawing/2014/main" val="20001"/>
                    </a:ext>
                  </a:extLst>
                </a:gridCol>
                <a:gridCol w="675000">
                  <a:extLst>
                    <a:ext uri="{9D8B030D-6E8A-4147-A177-3AD203B41FA5}">
                      <a16:colId xmlns:a16="http://schemas.microsoft.com/office/drawing/2014/main" val="20002"/>
                    </a:ext>
                  </a:extLst>
                </a:gridCol>
                <a:gridCol w="675000">
                  <a:extLst>
                    <a:ext uri="{9D8B030D-6E8A-4147-A177-3AD203B41FA5}">
                      <a16:colId xmlns:a16="http://schemas.microsoft.com/office/drawing/2014/main" val="20003"/>
                    </a:ext>
                  </a:extLst>
                </a:gridCol>
                <a:gridCol w="675000">
                  <a:extLst>
                    <a:ext uri="{9D8B030D-6E8A-4147-A177-3AD203B41FA5}">
                      <a16:colId xmlns:a16="http://schemas.microsoft.com/office/drawing/2014/main" val="20004"/>
                    </a:ext>
                  </a:extLst>
                </a:gridCol>
                <a:gridCol w="675000">
                  <a:extLst>
                    <a:ext uri="{9D8B030D-6E8A-4147-A177-3AD203B41FA5}">
                      <a16:colId xmlns:a16="http://schemas.microsoft.com/office/drawing/2014/main" val="20005"/>
                    </a:ext>
                  </a:extLst>
                </a:gridCol>
                <a:gridCol w="675000">
                  <a:extLst>
                    <a:ext uri="{9D8B030D-6E8A-4147-A177-3AD203B41FA5}">
                      <a16:colId xmlns:a16="http://schemas.microsoft.com/office/drawing/2014/main" val="20006"/>
                    </a:ext>
                  </a:extLst>
                </a:gridCol>
                <a:gridCol w="675000">
                  <a:extLst>
                    <a:ext uri="{9D8B030D-6E8A-4147-A177-3AD203B41FA5}">
                      <a16:colId xmlns:a16="http://schemas.microsoft.com/office/drawing/2014/main" val="20007"/>
                    </a:ext>
                  </a:extLst>
                </a:gridCol>
              </a:tblGrid>
              <a:tr h="381000">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1</a:t>
                      </a:r>
                      <a:endParaRPr/>
                    </a:p>
                  </a:txBody>
                  <a:tcPr marL="91425" marR="91425" marT="91425" marB="91425"/>
                </a:tc>
                <a:tc>
                  <a:txBody>
                    <a:bodyPr/>
                    <a:lstStyle/>
                    <a:p>
                      <a:pPr marL="0" lvl="0" indent="0" algn="l" rtl="0">
                        <a:spcBef>
                          <a:spcPts val="0"/>
                        </a:spcBef>
                        <a:spcAft>
                          <a:spcPts val="0"/>
                        </a:spcAft>
                        <a:buNone/>
                      </a:pPr>
                      <a:r>
                        <a:rPr lang="vi"/>
                        <a:t>1</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1</a:t>
                      </a:r>
                      <a:endParaRPr/>
                    </a:p>
                  </a:txBody>
                  <a:tcPr marL="91425" marR="91425" marT="91425" marB="91425"/>
                </a:tc>
                <a:extLst>
                  <a:ext uri="{0D108BD9-81ED-4DB2-BD59-A6C34878D82A}">
                    <a16:rowId xmlns:a16="http://schemas.microsoft.com/office/drawing/2014/main" val="10000"/>
                  </a:ext>
                </a:extLst>
              </a:tr>
            </a:tbl>
          </a:graphicData>
        </a:graphic>
      </p:graphicFrame>
      <p:sp>
        <p:nvSpPr>
          <p:cNvPr id="124" name="Google Shape;124;p22"/>
          <p:cNvSpPr txBox="1"/>
          <p:nvPr/>
        </p:nvSpPr>
        <p:spPr>
          <a:xfrm>
            <a:off x="904775" y="1881750"/>
            <a:ext cx="9867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25" name="Google Shape;125;p22"/>
          <p:cNvSpPr txBox="1"/>
          <p:nvPr/>
        </p:nvSpPr>
        <p:spPr>
          <a:xfrm>
            <a:off x="952500" y="1953925"/>
            <a:ext cx="7436100" cy="3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800">
                <a:solidFill>
                  <a:schemeClr val="dk2"/>
                </a:solidFill>
              </a:rPr>
              <a:t>						       …	          shoes  hat    tshirt	gender</a:t>
            </a:r>
            <a:endParaRPr sz="1800">
              <a:solidFill>
                <a:schemeClr val="dk2"/>
              </a:solidFill>
            </a:endParaRPr>
          </a:p>
        </p:txBody>
      </p:sp>
      <p:sp>
        <p:nvSpPr>
          <p:cNvPr id="126" name="Google Shape;126;p22"/>
          <p:cNvSpPr txBox="1"/>
          <p:nvPr/>
        </p:nvSpPr>
        <p:spPr>
          <a:xfrm>
            <a:off x="577425" y="2310000"/>
            <a:ext cx="1975500" cy="5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800">
                <a:solidFill>
                  <a:schemeClr val="dk2"/>
                </a:solidFill>
              </a:rPr>
              <a:t>uint8_t options = </a:t>
            </a:r>
            <a:endParaRPr sz="18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Ví dụ</a:t>
            </a:r>
            <a:endParaRPr sz="2800"/>
          </a:p>
        </p:txBody>
      </p:sp>
      <p:sp>
        <p:nvSpPr>
          <p:cNvPr id="132" name="Google Shape;132;p23"/>
          <p:cNvSpPr/>
          <p:nvPr/>
        </p:nvSpPr>
        <p:spPr>
          <a:xfrm>
            <a:off x="568875" y="1447875"/>
            <a:ext cx="7367700" cy="35502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&lt;stdint.h&gt;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GENDER        1 &lt;&lt; 0  </a:t>
            </a:r>
            <a:r>
              <a:rPr lang="vi" sz="1000" i="1">
                <a:solidFill>
                  <a:srgbClr val="A05000"/>
                </a:solidFill>
                <a:highlight>
                  <a:srgbClr val="F0F0F0"/>
                </a:highlight>
                <a:latin typeface="Roboto Mono"/>
                <a:ea typeface="Roboto Mono"/>
                <a:cs typeface="Roboto Mono"/>
                <a:sym typeface="Roboto Mono"/>
              </a:rPr>
              <a:t>// Bit 0: Giới tính (0 = Nữ, 1 = Nam)</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TSHIRT        1 &lt;&lt; 1  </a:t>
            </a:r>
            <a:r>
              <a:rPr lang="vi" sz="1000" i="1">
                <a:solidFill>
                  <a:srgbClr val="A05000"/>
                </a:solidFill>
                <a:highlight>
                  <a:srgbClr val="F0F0F0"/>
                </a:highlight>
                <a:latin typeface="Roboto Mono"/>
                <a:ea typeface="Roboto Mono"/>
                <a:cs typeface="Roboto Mono"/>
                <a:sym typeface="Roboto Mono"/>
              </a:rPr>
              <a:t>// Bit 1: Áo thun (0 = Không, 1 = Có)</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HAT           1 &lt;&lt; 2  </a:t>
            </a:r>
            <a:r>
              <a:rPr lang="vi" sz="1000" i="1">
                <a:solidFill>
                  <a:srgbClr val="A05000"/>
                </a:solidFill>
                <a:highlight>
                  <a:srgbClr val="F0F0F0"/>
                </a:highlight>
                <a:latin typeface="Roboto Mono"/>
                <a:ea typeface="Roboto Mono"/>
                <a:cs typeface="Roboto Mono"/>
                <a:sym typeface="Roboto Mono"/>
              </a:rPr>
              <a:t>// Bit 2: Nón (0 = Không, 1 = Có)</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SHOES         1 &lt;&lt; 3  </a:t>
            </a:r>
            <a:r>
              <a:rPr lang="vi" sz="1000" i="1">
                <a:solidFill>
                  <a:srgbClr val="A05000"/>
                </a:solidFill>
                <a:highlight>
                  <a:srgbClr val="F0F0F0"/>
                </a:highlight>
                <a:latin typeface="Roboto Mono"/>
                <a:ea typeface="Roboto Mono"/>
                <a:cs typeface="Roboto Mono"/>
                <a:sym typeface="Roboto Mono"/>
              </a:rPr>
              <a:t>// Bit 3: Giày (0 = Không, 1 = Có)</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i="1">
                <a:solidFill>
                  <a:srgbClr val="A05000"/>
                </a:solidFill>
                <a:highlight>
                  <a:srgbClr val="F0F0F0"/>
                </a:highlight>
                <a:latin typeface="Roboto Mono"/>
                <a:ea typeface="Roboto Mono"/>
                <a:cs typeface="Roboto Mono"/>
                <a:sym typeface="Roboto Mono"/>
              </a:rPr>
              <a:t>// Tự thêm tính năng khác</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FEATURE1      1 &lt;&lt; 4  </a:t>
            </a:r>
            <a:r>
              <a:rPr lang="vi" sz="1000" i="1">
                <a:solidFill>
                  <a:srgbClr val="A05000"/>
                </a:solidFill>
                <a:highlight>
                  <a:srgbClr val="F0F0F0"/>
                </a:highlight>
                <a:latin typeface="Roboto Mono"/>
                <a:ea typeface="Roboto Mono"/>
                <a:cs typeface="Roboto Mono"/>
                <a:sym typeface="Roboto Mono"/>
              </a:rPr>
              <a:t>// Bit 4: Tính năng 1</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FEATURE2      1 &lt;&lt; 5  </a:t>
            </a:r>
            <a:r>
              <a:rPr lang="vi" sz="1000" i="1">
                <a:solidFill>
                  <a:srgbClr val="A05000"/>
                </a:solidFill>
                <a:highlight>
                  <a:srgbClr val="F0F0F0"/>
                </a:highlight>
                <a:latin typeface="Roboto Mono"/>
                <a:ea typeface="Roboto Mono"/>
                <a:cs typeface="Roboto Mono"/>
                <a:sym typeface="Roboto Mono"/>
              </a:rPr>
              <a:t>// Bit 5: Tính năng 2</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FEATURE3      1 &lt;&lt; 6  </a:t>
            </a:r>
            <a:r>
              <a:rPr lang="vi" sz="1000" i="1">
                <a:solidFill>
                  <a:srgbClr val="A05000"/>
                </a:solidFill>
                <a:highlight>
                  <a:srgbClr val="F0F0F0"/>
                </a:highlight>
                <a:latin typeface="Roboto Mono"/>
                <a:ea typeface="Roboto Mono"/>
                <a:cs typeface="Roboto Mono"/>
                <a:sym typeface="Roboto Mono"/>
              </a:rPr>
              <a:t>// Bit 6: Tính năng 3</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FEATURE4      1 &lt;&lt; 7  </a:t>
            </a:r>
            <a:r>
              <a:rPr lang="vi" sz="1000" i="1">
                <a:solidFill>
                  <a:srgbClr val="A05000"/>
                </a:solidFill>
                <a:highlight>
                  <a:srgbClr val="F0F0F0"/>
                </a:highlight>
                <a:latin typeface="Roboto Mono"/>
                <a:ea typeface="Roboto Mono"/>
                <a:cs typeface="Roboto Mono"/>
                <a:sym typeface="Roboto Mono"/>
              </a:rPr>
              <a:t>// Bit 7: Tính năng 4</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enableFeature</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disableFeature</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isFeatureEnabled</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listSelectedFeatures</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"Selected Features:\n"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GENDER</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 Gender\n"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TSHIRT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 T-Shirt\n"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 Hat\n"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SHOES</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 Shoes\n"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"feature selected: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features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&gt;&gt;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i</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i="1">
                <a:solidFill>
                  <a:srgbClr val="A05000"/>
                </a:solidFill>
                <a:highlight>
                  <a:srgbClr val="F0F0F0"/>
                </a:highlight>
                <a:latin typeface="Roboto Mono"/>
                <a:ea typeface="Roboto Mono"/>
                <a:cs typeface="Roboto Mono"/>
                <a:sym typeface="Roboto Mono"/>
              </a:rPr>
              <a:t>// Thêm các điều kiện kiểm tra cho các tính năng khác</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i="1">
                <a:solidFill>
                  <a:srgbClr val="A05000"/>
                </a:solidFill>
                <a:highlight>
                  <a:srgbClr val="F0F0F0"/>
                </a:highlight>
                <a:latin typeface="Roboto Mono"/>
                <a:ea typeface="Roboto Mono"/>
                <a:cs typeface="Roboto Mono"/>
                <a:sym typeface="Roboto Mono"/>
              </a:rPr>
              <a:t>// Thêm tính năng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enableFeature</a:t>
            </a:r>
            <a:r>
              <a:rPr lang="vi" sz="1000">
                <a:highlight>
                  <a:srgbClr val="F0F0F0"/>
                </a:highlight>
                <a:latin typeface="Roboto Mono"/>
                <a:ea typeface="Roboto Mono"/>
                <a:cs typeface="Roboto Mono"/>
                <a:sym typeface="Roboto Mono"/>
              </a:rPr>
              <a:t>(</a:t>
            </a:r>
            <a:r>
              <a:rPr lang="vi" sz="1000" b="1">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options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GENDER</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TSHIRT</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HAT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disableFeature</a:t>
            </a:r>
            <a:r>
              <a:rPr lang="vi" sz="1000">
                <a:highlight>
                  <a:srgbClr val="F0F0F0"/>
                </a:highlight>
                <a:latin typeface="Roboto Mono"/>
                <a:ea typeface="Roboto Mono"/>
                <a:cs typeface="Roboto Mono"/>
                <a:sym typeface="Roboto Mono"/>
              </a:rPr>
              <a:t>(</a:t>
            </a:r>
            <a:r>
              <a:rPr lang="vi" sz="1000" b="1">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options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TSHIRT</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i="1">
                <a:solidFill>
                  <a:srgbClr val="A05000"/>
                </a:solidFill>
                <a:highlight>
                  <a:srgbClr val="F0F0F0"/>
                </a:highlight>
                <a:latin typeface="Roboto Mono"/>
                <a:ea typeface="Roboto Mono"/>
                <a:cs typeface="Roboto Mono"/>
                <a:sym typeface="Roboto Mono"/>
              </a:rPr>
              <a:t>// Liệt kê các tính năng đã chọn</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listSelectedFeatures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options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None/>
            </a:pPr>
            <a:endParaRPr sz="1000">
              <a:highlight>
                <a:srgbClr val="F0F0F0"/>
              </a:highlight>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Ví dụ</a:t>
            </a:r>
            <a:endParaRPr sz="2800"/>
          </a:p>
        </p:txBody>
      </p:sp>
      <p:sp>
        <p:nvSpPr>
          <p:cNvPr id="138" name="Google Shape;138;p24"/>
          <p:cNvSpPr/>
          <p:nvPr/>
        </p:nvSpPr>
        <p:spPr>
          <a:xfrm>
            <a:off x="568875" y="1447875"/>
            <a:ext cx="7367700" cy="35502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LED1 1 &lt;&lt; 0 </a:t>
            </a:r>
            <a:r>
              <a:rPr lang="vi" sz="1000" i="1">
                <a:solidFill>
                  <a:srgbClr val="A05000"/>
                </a:solidFill>
                <a:highlight>
                  <a:srgbClr val="F0F0F0"/>
                </a:highlight>
                <a:latin typeface="Roboto Mono"/>
                <a:ea typeface="Roboto Mono"/>
                <a:cs typeface="Roboto Mono"/>
                <a:sym typeface="Roboto Mono"/>
              </a:rPr>
              <a:t>// 0001</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LED2 1 &lt;&lt; 1 </a:t>
            </a:r>
            <a:r>
              <a:rPr lang="vi" sz="1000" i="1">
                <a:solidFill>
                  <a:srgbClr val="A05000"/>
                </a:solidFill>
                <a:highlight>
                  <a:srgbClr val="F0F0F0"/>
                </a:highlight>
                <a:latin typeface="Roboto Mono"/>
                <a:ea typeface="Roboto Mono"/>
                <a:cs typeface="Roboto Mono"/>
                <a:sym typeface="Roboto Mono"/>
              </a:rPr>
              <a:t>// 0010</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LED3 1 &lt;&lt; 2 </a:t>
            </a:r>
            <a:r>
              <a:rPr lang="vi" sz="1000" i="1">
                <a:solidFill>
                  <a:srgbClr val="A05000"/>
                </a:solidFill>
                <a:highlight>
                  <a:srgbClr val="F0F0F0"/>
                </a:highlight>
                <a:latin typeface="Roboto Mono"/>
                <a:ea typeface="Roboto Mono"/>
                <a:cs typeface="Roboto Mono"/>
                <a:sym typeface="Roboto Mono"/>
              </a:rPr>
              <a:t>// 0100</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LED4 1 &lt;&lt; 3 </a:t>
            </a:r>
            <a:r>
              <a:rPr lang="vi" sz="1000" i="1">
                <a:solidFill>
                  <a:srgbClr val="A05000"/>
                </a:solidFill>
                <a:highlight>
                  <a:srgbClr val="F0F0F0"/>
                </a:highlight>
                <a:latin typeface="Roboto Mono"/>
                <a:ea typeface="Roboto Mono"/>
                <a:cs typeface="Roboto Mono"/>
                <a:sym typeface="Roboto Mono"/>
              </a:rPr>
              <a:t>// 1000</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enableLED</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disableLED</a:t>
            </a:r>
            <a:r>
              <a:rPr lang="vi" sz="1000">
                <a:highlight>
                  <a:srgbClr val="F0F0F0"/>
                </a:highlight>
                <a:latin typeface="Roboto Mono"/>
                <a:ea typeface="Roboto Mono"/>
                <a:cs typeface="Roboto Mono"/>
                <a:sym typeface="Roboto Mono"/>
              </a:rPr>
              <a:t>(</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unsigned</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i="1">
                <a:solidFill>
                  <a:srgbClr val="A05000"/>
                </a:solidFill>
                <a:highlight>
                  <a:srgbClr val="F0F0F0"/>
                </a:highlight>
                <a:latin typeface="Roboto Mono"/>
                <a:ea typeface="Roboto Mono"/>
                <a:cs typeface="Roboto Mono"/>
                <a:sym typeface="Roboto Mono"/>
              </a:rPr>
              <a:t>// Giả sử là biến điều khiển cổng GPIO</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i="1">
                <a:solidFill>
                  <a:srgbClr val="A05000"/>
                </a:solidFill>
                <a:highlight>
                  <a:srgbClr val="F0F0F0"/>
                </a:highlight>
                <a:latin typeface="Roboto Mono"/>
                <a:ea typeface="Roboto Mono"/>
                <a:cs typeface="Roboto Mono"/>
                <a:sym typeface="Roboto Mono"/>
              </a:rPr>
              <a:t>// Bật LED1 và LED3</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enableLED</a:t>
            </a:r>
            <a:r>
              <a:rPr lang="vi" sz="1000">
                <a:highlight>
                  <a:srgbClr val="F0F0F0"/>
                </a:highlight>
                <a:latin typeface="Roboto Mono"/>
                <a:ea typeface="Roboto Mono"/>
                <a:cs typeface="Roboto Mono"/>
                <a:sym typeface="Roboto Mono"/>
              </a:rPr>
              <a:t>(</a:t>
            </a:r>
            <a:r>
              <a:rPr lang="vi" sz="1000" b="1">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LED1</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LED3</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"LED1 is on\n"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"LED2 is on\n"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LED3</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"LED3 is on\n"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i="1">
                <a:solidFill>
                  <a:srgbClr val="A05000"/>
                </a:solidFill>
                <a:highlight>
                  <a:srgbClr val="F0F0F0"/>
                </a:highlight>
                <a:latin typeface="Roboto Mono"/>
                <a:ea typeface="Roboto Mono"/>
                <a:cs typeface="Roboto Mono"/>
                <a:sym typeface="Roboto Mono"/>
              </a:rPr>
              <a:t>// Tắt LED1 và bật LED2</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disableLED</a:t>
            </a:r>
            <a:r>
              <a:rPr lang="vi" sz="1000">
                <a:highlight>
                  <a:srgbClr val="F0F0F0"/>
                </a:highlight>
                <a:latin typeface="Roboto Mono"/>
                <a:ea typeface="Roboto Mono"/>
                <a:cs typeface="Roboto Mono"/>
                <a:sym typeface="Roboto Mono"/>
              </a:rPr>
              <a:t>(</a:t>
            </a:r>
            <a:r>
              <a:rPr lang="vi" sz="1000" b="1">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enableLED</a:t>
            </a:r>
            <a:r>
              <a:rPr lang="vi" sz="1000">
                <a:highlight>
                  <a:srgbClr val="F0F0F0"/>
                </a:highlight>
                <a:latin typeface="Roboto Mono"/>
                <a:ea typeface="Roboto Mono"/>
                <a:cs typeface="Roboto Mono"/>
                <a:sym typeface="Roboto Mono"/>
              </a:rPr>
              <a:t>(</a:t>
            </a:r>
            <a:r>
              <a:rPr lang="vi" sz="1000" b="1">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LED1</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"LED1 is on\n"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"LED2 is on\n"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if</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GPIO_PORT</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LED3</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"LED3 is on\n"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i="1">
                <a:solidFill>
                  <a:srgbClr val="A05000"/>
                </a:solidFill>
                <a:highlight>
                  <a:srgbClr val="F0F0F0"/>
                </a:highlight>
                <a:latin typeface="Roboto Mono"/>
                <a:ea typeface="Roboto Mono"/>
                <a:cs typeface="Roboto Mono"/>
                <a:sym typeface="Roboto Mono"/>
              </a:rPr>
              <a:t>// Cập nhật trạng thái của GPIO_PORT tương ứng với hardware</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None/>
            </a:pPr>
            <a:endParaRPr sz="1000">
              <a:highlight>
                <a:srgbClr val="F0F0F0"/>
              </a:highlight>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Ví dụ</a:t>
            </a:r>
            <a:endParaRPr sz="2800"/>
          </a:p>
        </p:txBody>
      </p:sp>
      <p:sp>
        <p:nvSpPr>
          <p:cNvPr id="144" name="Google Shape;144;p25"/>
          <p:cNvSpPr/>
          <p:nvPr/>
        </p:nvSpPr>
        <p:spPr>
          <a:xfrm>
            <a:off x="568875" y="1447875"/>
            <a:ext cx="7367700" cy="35502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&lt;stdint.h&gt;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ENABLE 1</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DISABLE 0</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b="1">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struct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LED1</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LED2</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LED3</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LED4</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LED5</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LED6</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LED7</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LED8</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displayAllStatusLed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status</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statusPtr</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a:t>
            </a:r>
            <a:r>
              <a:rPr lang="vi" sz="1000" b="1">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status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for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&lt;</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8</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"LED%d: %d\n"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b="1">
                <a:solidFill>
                  <a:srgbClr val="EE11FF"/>
                </a:solidFill>
                <a:highlight>
                  <a:srgbClr val="F0F0F0"/>
                </a:highlight>
                <a:latin typeface="Roboto Mono"/>
                <a:ea typeface="Roboto Mono"/>
                <a:cs typeface="Roboto Mono"/>
                <a:sym typeface="Roboto Mono"/>
              </a:rPr>
              <a:t>+</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statusPtr</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&gt;&gt;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j</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LED7</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LED5</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i="1">
                <a:solidFill>
                  <a:srgbClr val="A05000"/>
                </a:solidFill>
                <a:highlight>
                  <a:srgbClr val="F0F0F0"/>
                </a:highlight>
                <a:latin typeface="Roboto Mono"/>
                <a:ea typeface="Roboto Mono"/>
                <a:cs typeface="Roboto Mono"/>
                <a:sym typeface="Roboto Mono"/>
              </a:rPr>
              <a:t>// Bật LED 1 và 3</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LED1</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LED3</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ENABLE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displayAllStatusLed</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ledStatus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None/>
            </a:pPr>
            <a:endParaRPr sz="1000">
              <a:highlight>
                <a:srgbClr val="F0F0F0"/>
              </a:highlight>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Ví dụ</a:t>
            </a:r>
            <a:endParaRPr sz="2800"/>
          </a:p>
        </p:txBody>
      </p:sp>
      <p:sp>
        <p:nvSpPr>
          <p:cNvPr id="150" name="Google Shape;150;p26"/>
          <p:cNvSpPr/>
          <p:nvPr/>
        </p:nvSpPr>
        <p:spPr>
          <a:xfrm>
            <a:off x="568875" y="1447875"/>
            <a:ext cx="7367700" cy="35502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&lt;stdio.h&gt;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#include &lt;stdint.h&gt;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COLOR_RED 0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COLOR_BLUE 1</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COLOR_BLACK 2</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COLOR_WHITE 3</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POWER_100HP 0</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POWER_150HP 1</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POWER_200HP 2</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ENGINE_1_5L 0</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ENGINE_2_0L 1</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b="1">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CarColor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b="1">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CarPower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b="1">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CarEngine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SUNROOF_MASK 1 &lt;&lt; 0     </a:t>
            </a:r>
            <a:r>
              <a:rPr lang="vi" sz="1000" i="1">
                <a:solidFill>
                  <a:srgbClr val="A05000"/>
                </a:solidFill>
                <a:highlight>
                  <a:srgbClr val="F0F0F0"/>
                </a:highlight>
                <a:latin typeface="Roboto Mono"/>
                <a:ea typeface="Roboto Mono"/>
                <a:cs typeface="Roboto Mono"/>
                <a:sym typeface="Roboto Mono"/>
              </a:rPr>
              <a:t>// 0001</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PREMIUM_AUDIO_MASK 1 &lt;&lt; 1 </a:t>
            </a:r>
            <a:r>
              <a:rPr lang="vi" sz="1000" i="1">
                <a:solidFill>
                  <a:srgbClr val="A05000"/>
                </a:solidFill>
                <a:highlight>
                  <a:srgbClr val="F0F0F0"/>
                </a:highlight>
                <a:latin typeface="Roboto Mono"/>
                <a:ea typeface="Roboto Mono"/>
                <a:cs typeface="Roboto Mono"/>
                <a:sym typeface="Roboto Mono"/>
              </a:rPr>
              <a:t>// 0010</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505050"/>
                </a:solidFill>
                <a:highlight>
                  <a:srgbClr val="F0F0F0"/>
                </a:highlight>
                <a:latin typeface="Roboto Mono"/>
                <a:ea typeface="Roboto Mono"/>
                <a:cs typeface="Roboto Mono"/>
                <a:sym typeface="Roboto Mono"/>
              </a:rPr>
              <a:t>#define SPORTS_PACKAGE_MASK 1 &lt;&lt; 2 </a:t>
            </a:r>
            <a:r>
              <a:rPr lang="vi" sz="1000" i="1">
                <a:solidFill>
                  <a:srgbClr val="A05000"/>
                </a:solidFill>
                <a:highlight>
                  <a:srgbClr val="F0F0F0"/>
                </a:highlight>
                <a:latin typeface="Roboto Mono"/>
                <a:ea typeface="Roboto Mono"/>
                <a:cs typeface="Roboto Mono"/>
                <a:sym typeface="Roboto Mono"/>
              </a:rPr>
              <a:t>// 0100</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i="1">
                <a:solidFill>
                  <a:srgbClr val="A05000"/>
                </a:solidFill>
                <a:highlight>
                  <a:srgbClr val="F0F0F0"/>
                </a:highlight>
                <a:latin typeface="Roboto Mono"/>
                <a:ea typeface="Roboto Mono"/>
                <a:cs typeface="Roboto Mono"/>
                <a:sym typeface="Roboto Mono"/>
              </a:rPr>
              <a:t>// Thêm các bit masks khác tùy thuộc vào tùy chọn</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b="1">
                <a:solidFill>
                  <a:srgbClr val="700080"/>
                </a:solidFill>
                <a:highlight>
                  <a:srgbClr val="F0F0F0"/>
                </a:highlight>
                <a:latin typeface="Roboto Mono"/>
                <a:ea typeface="Roboto Mono"/>
                <a:cs typeface="Roboto Mono"/>
                <a:sym typeface="Roboto Mono"/>
              </a:rPr>
              <a:t>typedef</a:t>
            </a: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struct</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3</a:t>
            </a:r>
            <a:r>
              <a:rPr lang="vi" sz="1000">
                <a:highlight>
                  <a:srgbClr val="F0F0F0"/>
                </a:highlight>
                <a:latin typeface="Roboto Mono"/>
                <a:ea typeface="Roboto Mono"/>
                <a:cs typeface="Roboto Mono"/>
                <a:sym typeface="Roboto Mono"/>
              </a:rPr>
              <a:t>; </a:t>
            </a:r>
            <a:r>
              <a:rPr lang="vi" sz="1000" i="1">
                <a:solidFill>
                  <a:srgbClr val="A05000"/>
                </a:solidFill>
                <a:highlight>
                  <a:srgbClr val="F0F0F0"/>
                </a:highlight>
                <a:latin typeface="Roboto Mono"/>
                <a:ea typeface="Roboto Mono"/>
                <a:cs typeface="Roboto Mono"/>
                <a:sym typeface="Roboto Mono"/>
              </a:rPr>
              <a:t>// 3 bits cho các tùy chọn bổ sung</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CarPower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power</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2</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CarEngine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engine</a:t>
            </a:r>
            <a:r>
              <a:rPr lang="vi" sz="1000">
                <a:highlight>
                  <a:srgbClr val="F0F0F0"/>
                </a:highlight>
                <a:latin typeface="Roboto Mono"/>
                <a:ea typeface="Roboto Mono"/>
                <a:cs typeface="Roboto Mono"/>
                <a:sym typeface="Roboto Mono"/>
              </a:rPr>
              <a:t> : </a:t>
            </a:r>
            <a:r>
              <a:rPr lang="vi" sz="1000">
                <a:solidFill>
                  <a:srgbClr val="106040"/>
                </a:solidFill>
                <a:highlight>
                  <a:srgbClr val="F0F0F0"/>
                </a:highlight>
                <a:latin typeface="Roboto Mono"/>
                <a:ea typeface="Roboto Mono"/>
                <a:cs typeface="Roboto Mono"/>
                <a:sym typeface="Roboto Mono"/>
              </a:rPr>
              <a:t>1</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configureCar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CarPower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power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CarEngine</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engine</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options</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b="1">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b="1">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power</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power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b="1">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engine</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engine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b="1">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setOption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optionMask</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b="1">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optionMask</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unsetOption</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uint8_t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optionMask</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b="1">
                <a:solidFill>
                  <a:srgbClr val="EE11FF"/>
                </a:solidFill>
                <a:highlight>
                  <a:srgbClr val="F0F0F0"/>
                </a:highlight>
                <a:latin typeface="Roboto Mono"/>
                <a:ea typeface="Roboto Mono"/>
                <a:cs typeface="Roboto Mono"/>
                <a:sym typeface="Roboto Mono"/>
              </a:rPr>
              <a:t>-&gt;</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~optionMask</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void</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displayCarOptions</a:t>
            </a:r>
            <a:r>
              <a:rPr lang="vi" sz="1000">
                <a:highlight>
                  <a:srgbClr val="F0F0F0"/>
                </a:highlight>
                <a:latin typeface="Roboto Mono"/>
                <a:ea typeface="Roboto Mono"/>
                <a:cs typeface="Roboto Mono"/>
                <a:sym typeface="Roboto Mono"/>
              </a:rPr>
              <a:t>(</a:t>
            </a:r>
            <a:r>
              <a:rPr lang="vi" sz="1000" b="1">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colors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"Red"</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"Blue"</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"Black"</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"White"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powers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"100HP"</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"150HP"</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"200HP"</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const</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char</a:t>
            </a:r>
            <a:r>
              <a:rPr lang="vi" sz="1000">
                <a:highlight>
                  <a:srgbClr val="F0F0F0"/>
                </a:highlight>
                <a:latin typeface="Roboto Mono"/>
                <a:ea typeface="Roboto Mono"/>
                <a:cs typeface="Roboto Mono"/>
                <a:sym typeface="Roboto Mono"/>
              </a:rPr>
              <a:t> </a:t>
            </a:r>
            <a:r>
              <a:rPr lang="vi" sz="1000">
                <a:solidFill>
                  <a:srgbClr val="008050"/>
                </a:solidFill>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engines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"1.5L"</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"2.0L"</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"Car Configuration: \n"</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"Color: %s\n"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color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"Power: %s\n"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powers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power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"Engine: %s\n"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engines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engine</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"Sunroof: %s\n"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SUNROOF_MASK</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"Yes"</a:t>
            </a:r>
            <a:r>
              <a:rPr lang="vi" sz="1000">
                <a:highlight>
                  <a:srgbClr val="F0F0F0"/>
                </a:highlight>
                <a:latin typeface="Roboto Mono"/>
                <a:ea typeface="Roboto Mono"/>
                <a:cs typeface="Roboto Mono"/>
                <a:sym typeface="Roboto Mono"/>
              </a:rPr>
              <a:t> : </a:t>
            </a:r>
            <a:r>
              <a:rPr lang="vi" sz="1000">
                <a:solidFill>
                  <a:srgbClr val="A01010"/>
                </a:solidFill>
                <a:highlight>
                  <a:srgbClr val="F0F0F0"/>
                </a:highlight>
                <a:latin typeface="Roboto Mono"/>
                <a:ea typeface="Roboto Mono"/>
                <a:cs typeface="Roboto Mono"/>
                <a:sym typeface="Roboto Mono"/>
              </a:rPr>
              <a:t>"No"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"Premium Audio: %s\n"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PREMIUM_AUDIO_MASK</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"Yes"</a:t>
            </a:r>
            <a:r>
              <a:rPr lang="vi" sz="1000">
                <a:highlight>
                  <a:srgbClr val="F0F0F0"/>
                </a:highlight>
                <a:latin typeface="Roboto Mono"/>
                <a:ea typeface="Roboto Mono"/>
                <a:cs typeface="Roboto Mono"/>
                <a:sym typeface="Roboto Mono"/>
              </a:rPr>
              <a:t> : </a:t>
            </a:r>
            <a:r>
              <a:rPr lang="vi" sz="1000">
                <a:solidFill>
                  <a:srgbClr val="A01010"/>
                </a:solidFill>
                <a:highlight>
                  <a:srgbClr val="F0F0F0"/>
                </a:highlight>
                <a:latin typeface="Roboto Mono"/>
                <a:ea typeface="Roboto Mono"/>
                <a:cs typeface="Roboto Mono"/>
                <a:sym typeface="Roboto Mono"/>
              </a:rPr>
              <a:t>"No"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"Sports Package: %s\n"</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additionalOptions</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&amp;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SPORTS_PACKAGE_MASK</a:t>
            </a:r>
            <a:r>
              <a:rPr lang="vi" sz="1000">
                <a:highlight>
                  <a:srgbClr val="F0F0F0"/>
                </a:highlight>
                <a:latin typeface="Roboto Mono"/>
                <a:ea typeface="Roboto Mono"/>
                <a:cs typeface="Roboto Mono"/>
                <a:sym typeface="Roboto Mono"/>
              </a:rPr>
              <a:t>) </a:t>
            </a:r>
            <a:r>
              <a:rPr lang="vi" sz="1000" b="1">
                <a:solidFill>
                  <a:srgbClr val="EE11FF"/>
                </a:solidFill>
                <a:highlight>
                  <a:srgbClr val="F0F0F0"/>
                </a:highlight>
                <a:latin typeface="Roboto Mono"/>
                <a:ea typeface="Roboto Mono"/>
                <a:cs typeface="Roboto Mono"/>
                <a:sym typeface="Roboto Mono"/>
              </a:rPr>
              <a:t>?</a:t>
            </a:r>
            <a:r>
              <a:rPr lang="vi" sz="1000">
                <a:highlight>
                  <a:srgbClr val="F0F0F0"/>
                </a:highlight>
                <a:latin typeface="Roboto Mono"/>
                <a:ea typeface="Roboto Mono"/>
                <a:cs typeface="Roboto Mono"/>
                <a:sym typeface="Roboto Mono"/>
              </a:rPr>
              <a:t> </a:t>
            </a:r>
            <a:r>
              <a:rPr lang="vi" sz="1000">
                <a:solidFill>
                  <a:srgbClr val="A01010"/>
                </a:solidFill>
                <a:highlight>
                  <a:srgbClr val="F0F0F0"/>
                </a:highlight>
                <a:latin typeface="Roboto Mono"/>
                <a:ea typeface="Roboto Mono"/>
                <a:cs typeface="Roboto Mono"/>
                <a:sym typeface="Roboto Mono"/>
              </a:rPr>
              <a:t>"Yes"</a:t>
            </a:r>
            <a:r>
              <a:rPr lang="vi" sz="1000">
                <a:highlight>
                  <a:srgbClr val="F0F0F0"/>
                </a:highlight>
                <a:latin typeface="Roboto Mono"/>
                <a:ea typeface="Roboto Mono"/>
                <a:cs typeface="Roboto Mono"/>
                <a:sym typeface="Roboto Mono"/>
              </a:rPr>
              <a:t> : </a:t>
            </a:r>
            <a:r>
              <a:rPr lang="vi" sz="1000">
                <a:solidFill>
                  <a:srgbClr val="A01010"/>
                </a:solidFill>
                <a:highlight>
                  <a:srgbClr val="F0F0F0"/>
                </a:highlight>
                <a:latin typeface="Roboto Mono"/>
                <a:ea typeface="Roboto Mono"/>
                <a:cs typeface="Roboto Mono"/>
                <a:sym typeface="Roboto Mono"/>
              </a:rPr>
              <a:t>"No"</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solidFill>
                  <a:srgbClr val="008050"/>
                </a:solidFill>
                <a:highlight>
                  <a:srgbClr val="F0F0F0"/>
                </a:highlight>
                <a:latin typeface="Roboto Mono"/>
                <a:ea typeface="Roboto Mono"/>
                <a:cs typeface="Roboto Mono"/>
                <a:sym typeface="Roboto Mono"/>
              </a:rPr>
              <a:t>int</a:t>
            </a:r>
            <a:r>
              <a:rPr lang="vi" sz="1000">
                <a:highlight>
                  <a:srgbClr val="F0F0F0"/>
                </a:highlight>
                <a:latin typeface="Roboto Mono"/>
                <a:ea typeface="Roboto Mono"/>
                <a:cs typeface="Roboto Mono"/>
                <a:sym typeface="Roboto Mono"/>
              </a:rPr>
              <a:t> </a:t>
            </a:r>
            <a:r>
              <a:rPr lang="vi" sz="1000">
                <a:solidFill>
                  <a:srgbClr val="0000F0"/>
                </a:solidFill>
                <a:highlight>
                  <a:srgbClr val="F0F0F0"/>
                </a:highlight>
                <a:latin typeface="Roboto Mono"/>
                <a:ea typeface="Roboto Mono"/>
                <a:cs typeface="Roboto Mono"/>
                <a:sym typeface="Roboto Mono"/>
              </a:rPr>
              <a:t>main</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configureCar</a:t>
            </a:r>
            <a:r>
              <a:rPr lang="vi" sz="1000">
                <a:highlight>
                  <a:srgbClr val="F0F0F0"/>
                </a:highlight>
                <a:latin typeface="Roboto Mono"/>
                <a:ea typeface="Roboto Mono"/>
                <a:cs typeface="Roboto Mono"/>
                <a:sym typeface="Roboto Mono"/>
              </a:rPr>
              <a:t>(</a:t>
            </a:r>
            <a:r>
              <a:rPr lang="vi" sz="1000" b="1">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COLOR_BLACK</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POWER_150HP</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ENGINE_2_0L</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setOption</a:t>
            </a:r>
            <a:r>
              <a:rPr lang="vi" sz="1000">
                <a:highlight>
                  <a:srgbClr val="F0F0F0"/>
                </a:highlight>
                <a:latin typeface="Roboto Mono"/>
                <a:ea typeface="Roboto Mono"/>
                <a:cs typeface="Roboto Mono"/>
                <a:sym typeface="Roboto Mono"/>
              </a:rPr>
              <a:t>(</a:t>
            </a:r>
            <a:r>
              <a:rPr lang="vi" sz="1000" b="1">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SUNROOF_MASK</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setOption</a:t>
            </a:r>
            <a:r>
              <a:rPr lang="vi" sz="1000">
                <a:highlight>
                  <a:srgbClr val="F0F0F0"/>
                </a:highlight>
                <a:latin typeface="Roboto Mono"/>
                <a:ea typeface="Roboto Mono"/>
                <a:cs typeface="Roboto Mono"/>
                <a:sym typeface="Roboto Mono"/>
              </a:rPr>
              <a:t>(</a:t>
            </a:r>
            <a:r>
              <a:rPr lang="vi" sz="1000" b="1">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PREMIUM_AUDIO_MASK</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displayCarOptions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unsetOption</a:t>
            </a:r>
            <a:r>
              <a:rPr lang="vi" sz="1000">
                <a:highlight>
                  <a:srgbClr val="F0F0F0"/>
                </a:highlight>
                <a:latin typeface="Roboto Mono"/>
                <a:ea typeface="Roboto Mono"/>
                <a:cs typeface="Roboto Mono"/>
                <a:sym typeface="Roboto Mono"/>
              </a:rPr>
              <a:t>(</a:t>
            </a:r>
            <a:r>
              <a:rPr lang="vi" sz="1000" b="1">
                <a:solidFill>
                  <a:srgbClr val="EE11FF"/>
                </a:solidFill>
                <a:highlight>
                  <a:srgbClr val="F0F0F0"/>
                </a:highlight>
                <a:latin typeface="Roboto Mono"/>
                <a:ea typeface="Roboto Mono"/>
                <a:cs typeface="Roboto Mono"/>
                <a:sym typeface="Roboto Mono"/>
              </a:rPr>
              <a:t>&amp;</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PREMIUM_AUDIO_MASK</a:t>
            </a:r>
            <a:r>
              <a:rPr lang="vi" sz="1000">
                <a:highlight>
                  <a:srgbClr val="F0F0F0"/>
                </a:highlight>
                <a:latin typeface="Roboto Mono"/>
                <a:ea typeface="Roboto Mono"/>
                <a:cs typeface="Roboto Mono"/>
                <a:sym typeface="Roboto Mono"/>
              </a:rPr>
              <a:t>); </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displayCarOptions</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myCar</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a:solidFill>
                  <a:srgbClr val="1AB1CD"/>
                </a:solidFill>
                <a:highlight>
                  <a:srgbClr val="F0F0F0"/>
                </a:highlight>
                <a:latin typeface="Roboto Mono"/>
                <a:ea typeface="Roboto Mono"/>
                <a:cs typeface="Roboto Mono"/>
                <a:sym typeface="Roboto Mono"/>
              </a:rPr>
              <a:t>printf</a:t>
            </a:r>
            <a:r>
              <a:rPr lang="vi" sz="1000">
                <a:highlight>
                  <a:srgbClr val="F0F0F0"/>
                </a:highlight>
                <a:latin typeface="Roboto Mono"/>
                <a:ea typeface="Roboto Mono"/>
                <a:cs typeface="Roboto Mono"/>
                <a:sym typeface="Roboto Mono"/>
              </a:rPr>
              <a:t>(</a:t>
            </a:r>
            <a:r>
              <a:rPr lang="vi" sz="1000">
                <a:solidFill>
                  <a:srgbClr val="A01010"/>
                </a:solidFill>
                <a:highlight>
                  <a:srgbClr val="F0F0F0"/>
                </a:highlight>
                <a:latin typeface="Roboto Mono"/>
                <a:ea typeface="Roboto Mono"/>
                <a:cs typeface="Roboto Mono"/>
                <a:sym typeface="Roboto Mono"/>
              </a:rPr>
              <a:t>"size of my car: %d\n"</a:t>
            </a: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sizeof</a:t>
            </a:r>
            <a:r>
              <a:rPr lang="vi" sz="1000">
                <a:highlight>
                  <a:srgbClr val="F0F0F0"/>
                </a:highlight>
                <a:latin typeface="Roboto Mono"/>
                <a:ea typeface="Roboto Mono"/>
                <a:cs typeface="Roboto Mono"/>
                <a:sym typeface="Roboto Mono"/>
              </a:rPr>
              <a:t>(</a:t>
            </a:r>
            <a:r>
              <a:rPr lang="vi" sz="1000">
                <a:solidFill>
                  <a:srgbClr val="1AB1CD"/>
                </a:solidFill>
                <a:highlight>
                  <a:srgbClr val="F0F0F0"/>
                </a:highlight>
                <a:latin typeface="Roboto Mono"/>
                <a:ea typeface="Roboto Mono"/>
                <a:cs typeface="Roboto Mono"/>
                <a:sym typeface="Roboto Mono"/>
              </a:rPr>
              <a:t>CarOptions</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    </a:t>
            </a:r>
            <a:r>
              <a:rPr lang="vi" sz="1000" b="1">
                <a:solidFill>
                  <a:srgbClr val="700080"/>
                </a:solidFill>
                <a:highlight>
                  <a:srgbClr val="F0F0F0"/>
                </a:highlight>
                <a:latin typeface="Roboto Mono"/>
                <a:ea typeface="Roboto Mono"/>
                <a:cs typeface="Roboto Mono"/>
                <a:sym typeface="Roboto Mono"/>
              </a:rPr>
              <a:t>return</a:t>
            </a:r>
            <a:r>
              <a:rPr lang="vi" sz="1000">
                <a:highlight>
                  <a:srgbClr val="F0F0F0"/>
                </a:highlight>
                <a:latin typeface="Roboto Mono"/>
                <a:ea typeface="Roboto Mono"/>
                <a:cs typeface="Roboto Mono"/>
                <a:sym typeface="Roboto Mono"/>
              </a:rPr>
              <a:t> </a:t>
            </a:r>
            <a:r>
              <a:rPr lang="vi" sz="1000">
                <a:solidFill>
                  <a:srgbClr val="106040"/>
                </a:solidFill>
                <a:highlight>
                  <a:srgbClr val="F0F0F0"/>
                </a:highlight>
                <a:latin typeface="Roboto Mono"/>
                <a:ea typeface="Roboto Mono"/>
                <a:cs typeface="Roboto Mono"/>
                <a:sym typeface="Roboto Mono"/>
              </a:rPr>
              <a:t>0</a:t>
            </a: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r>
              <a:rPr lang="vi" sz="1000">
                <a:highlight>
                  <a:srgbClr val="F0F0F0"/>
                </a:highlight>
                <a:latin typeface="Roboto Mono"/>
                <a:ea typeface="Roboto Mono"/>
                <a:cs typeface="Roboto Mono"/>
                <a:sym typeface="Roboto Mono"/>
              </a:rPr>
              <a:t>}</a:t>
            </a: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Clr>
                <a:schemeClr val="dk1"/>
              </a:buClr>
              <a:buSzPts val="1100"/>
              <a:buFont typeface="Arial"/>
              <a:buNone/>
            </a:pPr>
            <a:endParaRPr sz="1000">
              <a:highlight>
                <a:srgbClr val="F0F0F0"/>
              </a:highlight>
              <a:latin typeface="Roboto Mono"/>
              <a:ea typeface="Roboto Mono"/>
              <a:cs typeface="Roboto Mono"/>
              <a:sym typeface="Roboto Mono"/>
            </a:endParaRPr>
          </a:p>
          <a:p>
            <a:pPr marL="0" lvl="0" indent="0" algn="l" rtl="0">
              <a:lnSpc>
                <a:spcPct val="115000"/>
              </a:lnSpc>
              <a:spcBef>
                <a:spcPts val="0"/>
              </a:spcBef>
              <a:spcAft>
                <a:spcPts val="0"/>
              </a:spcAft>
              <a:buNone/>
            </a:pPr>
            <a:endParaRPr sz="1000">
              <a:highlight>
                <a:srgbClr val="F0F0F0"/>
              </a:highlight>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Khái niệm</a:t>
            </a:r>
            <a:endParaRPr sz="2800"/>
          </a:p>
        </p:txBody>
      </p:sp>
      <p:sp>
        <p:nvSpPr>
          <p:cNvPr id="61" name="Google Shape;61;p14"/>
          <p:cNvSpPr txBox="1"/>
          <p:nvPr/>
        </p:nvSpPr>
        <p:spPr>
          <a:xfrm>
            <a:off x="397800" y="1490650"/>
            <a:ext cx="8298000" cy="3507300"/>
          </a:xfrm>
          <a:prstGeom prst="rect">
            <a:avLst/>
          </a:prstGeom>
          <a:noFill/>
          <a:ln>
            <a:noFill/>
          </a:ln>
        </p:spPr>
        <p:txBody>
          <a:bodyPr spcFirstLastPara="1" wrap="square" lIns="91425" tIns="91425" rIns="91425" bIns="91425" anchor="t" anchorCtr="0">
            <a:noAutofit/>
          </a:bodyPr>
          <a:lstStyle/>
          <a:p>
            <a:pPr marL="0" lvl="0" indent="457200" algn="just" rtl="0">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Bitmask là một kỹ thuật sử dụng các bit để lưu trữ và thao tác với các cờ (flags) hoặc trạng thái. Có thể sử dụng bitmask để đặt, xóa và kiểm tra trạng thái của các bit cụ thể trong một từ (word).</a:t>
            </a:r>
            <a:endParaRPr sz="1800">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	Bitmask thường được sử dụng để tối ưu hóa bộ nhớ, thực hiện các phép toán logic trên một cụm bit, và quản lý các trạng thái, quyền truy cập, hoặc các thuộc tính khác của một đối tượng.</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NOT bitwise</a:t>
            </a:r>
            <a:endParaRPr sz="2800"/>
          </a:p>
        </p:txBody>
      </p:sp>
      <p:sp>
        <p:nvSpPr>
          <p:cNvPr id="67" name="Google Shape;67;p15"/>
          <p:cNvSpPr txBox="1"/>
          <p:nvPr/>
        </p:nvSpPr>
        <p:spPr>
          <a:xfrm>
            <a:off x="397800" y="1490650"/>
            <a:ext cx="8298000" cy="3507300"/>
          </a:xfrm>
          <a:prstGeom prst="rect">
            <a:avLst/>
          </a:prstGeom>
          <a:noFill/>
          <a:ln>
            <a:noFill/>
          </a:ln>
        </p:spPr>
        <p:txBody>
          <a:bodyPr spcFirstLastPara="1" wrap="square" lIns="91425" tIns="91425" rIns="91425" bIns="91425" anchor="t" anchorCtr="0">
            <a:noAutofit/>
          </a:bodyPr>
          <a:lstStyle/>
          <a:p>
            <a:pPr marL="0" lvl="0" indent="457200" algn="just" rtl="0">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Dùng để thực hiện phép NOT bitwise trên từng bit của một số. Kết quả là bit đảo ngược của số đó.</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2"/>
              </a:solidFill>
              <a:latin typeface="Times New Roman"/>
              <a:ea typeface="Times New Roman"/>
              <a:cs typeface="Times New Roman"/>
              <a:sym typeface="Times New Roman"/>
            </a:endParaRPr>
          </a:p>
        </p:txBody>
      </p:sp>
      <p:sp>
        <p:nvSpPr>
          <p:cNvPr id="68" name="Google Shape;68;p15"/>
          <p:cNvSpPr/>
          <p:nvPr/>
        </p:nvSpPr>
        <p:spPr>
          <a:xfrm>
            <a:off x="2921425" y="2987725"/>
            <a:ext cx="3207900" cy="13152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Clr>
                <a:schemeClr val="dk1"/>
              </a:buClr>
              <a:buSzPts val="1100"/>
              <a:buFont typeface="Arial"/>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result</a:t>
            </a:r>
            <a:r>
              <a:rPr lang="vi">
                <a:highlight>
                  <a:srgbClr val="F0F0F0"/>
                </a:highlight>
                <a:latin typeface="Roboto Mono"/>
                <a:ea typeface="Roboto Mono"/>
                <a:cs typeface="Roboto Mono"/>
                <a:sym typeface="Roboto Mono"/>
              </a:rPr>
              <a:t> </a:t>
            </a:r>
            <a:r>
              <a:rPr lang="vi" b="1">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a:t>
            </a:r>
            <a:r>
              <a:rPr lang="vi">
                <a:highlight>
                  <a:srgbClr val="F0F0F0"/>
                </a:highlight>
                <a:latin typeface="Roboto Mono"/>
                <a:ea typeface="Roboto Mono"/>
                <a:cs typeface="Roboto Mono"/>
                <a:sym typeface="Roboto Mono"/>
              </a:rPr>
              <a:t> ;</a:t>
            </a:r>
            <a:endParaRPr>
              <a:latin typeface="Roboto Mono"/>
              <a:ea typeface="Roboto Mono"/>
              <a:cs typeface="Roboto Mono"/>
              <a:sym typeface="Roboto Mon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AND bitwise</a:t>
            </a:r>
            <a:endParaRPr sz="2800"/>
          </a:p>
        </p:txBody>
      </p:sp>
      <p:sp>
        <p:nvSpPr>
          <p:cNvPr id="74" name="Google Shape;74;p16"/>
          <p:cNvSpPr txBox="1"/>
          <p:nvPr/>
        </p:nvSpPr>
        <p:spPr>
          <a:xfrm>
            <a:off x="397800" y="1490650"/>
            <a:ext cx="8298000" cy="3507300"/>
          </a:xfrm>
          <a:prstGeom prst="rect">
            <a:avLst/>
          </a:prstGeom>
          <a:noFill/>
          <a:ln>
            <a:noFill/>
          </a:ln>
        </p:spPr>
        <p:txBody>
          <a:bodyPr spcFirstLastPara="1" wrap="square" lIns="91425" tIns="91425" rIns="91425" bIns="91425" anchor="t" anchorCtr="0">
            <a:noAutofit/>
          </a:bodyPr>
          <a:lstStyle/>
          <a:p>
            <a:pPr marL="0" lvl="0" indent="457200" algn="just" rtl="0">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Dùng để thực hiện phép AND bitwise giữa từng cặp bit của hai số. Kết quả là 1 nếu cả hai bit tương ứng đều là 1, ngược lại là 0.</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2"/>
              </a:solidFill>
              <a:latin typeface="Times New Roman"/>
              <a:ea typeface="Times New Roman"/>
              <a:cs typeface="Times New Roman"/>
              <a:sym typeface="Times New Roman"/>
            </a:endParaRPr>
          </a:p>
        </p:txBody>
      </p:sp>
      <p:sp>
        <p:nvSpPr>
          <p:cNvPr id="75" name="Google Shape;75;p16"/>
          <p:cNvSpPr/>
          <p:nvPr/>
        </p:nvSpPr>
        <p:spPr>
          <a:xfrm>
            <a:off x="2921425" y="2987725"/>
            <a:ext cx="3207900" cy="13152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result</a:t>
            </a:r>
            <a:r>
              <a:rPr lang="vi">
                <a:highlight>
                  <a:srgbClr val="F0F0F0"/>
                </a:highlight>
                <a:latin typeface="Roboto Mono"/>
                <a:ea typeface="Roboto Mono"/>
                <a:cs typeface="Roboto Mono"/>
                <a:sym typeface="Roboto Mono"/>
              </a:rPr>
              <a:t> </a:t>
            </a:r>
            <a:r>
              <a:rPr lang="vi" b="1">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num1</a:t>
            </a:r>
            <a:r>
              <a:rPr lang="vi">
                <a:highlight>
                  <a:srgbClr val="F0F0F0"/>
                </a:highlight>
                <a:latin typeface="Roboto Mono"/>
                <a:ea typeface="Roboto Mono"/>
                <a:cs typeface="Roboto Mono"/>
                <a:sym typeface="Roboto Mono"/>
              </a:rPr>
              <a:t> </a:t>
            </a:r>
            <a:r>
              <a:rPr lang="vi" b="1">
                <a:solidFill>
                  <a:srgbClr val="EE11FF"/>
                </a:solidFill>
                <a:highlight>
                  <a:srgbClr val="F0F0F0"/>
                </a:highlight>
                <a:latin typeface="Roboto Mono"/>
                <a:ea typeface="Roboto Mono"/>
                <a:cs typeface="Roboto Mono"/>
                <a:sym typeface="Roboto Mono"/>
              </a:rPr>
              <a:t>&amp;</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num2</a:t>
            </a: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OR bitwise</a:t>
            </a:r>
            <a:endParaRPr sz="2800"/>
          </a:p>
        </p:txBody>
      </p:sp>
      <p:sp>
        <p:nvSpPr>
          <p:cNvPr id="81" name="Google Shape;81;p17"/>
          <p:cNvSpPr txBox="1"/>
          <p:nvPr/>
        </p:nvSpPr>
        <p:spPr>
          <a:xfrm>
            <a:off x="397800" y="1566850"/>
            <a:ext cx="8298000" cy="3507300"/>
          </a:xfrm>
          <a:prstGeom prst="rect">
            <a:avLst/>
          </a:prstGeom>
          <a:noFill/>
          <a:ln>
            <a:noFill/>
          </a:ln>
        </p:spPr>
        <p:txBody>
          <a:bodyPr spcFirstLastPara="1" wrap="square" lIns="91425" tIns="91425" rIns="91425" bIns="91425" anchor="t" anchorCtr="0">
            <a:noAutofit/>
          </a:bodyPr>
          <a:lstStyle/>
          <a:p>
            <a:pPr marL="0" lvl="0" indent="457200" algn="just" rtl="0">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Dùng để thực hiện phép OR bitwise giữa từng cặp bit của hai số. Kết quả là 1 nếu có hơn một bit tương ứng là 1.</a:t>
            </a:r>
            <a:endParaRPr sz="18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800">
              <a:solidFill>
                <a:schemeClr val="dk2"/>
              </a:solidFill>
              <a:latin typeface="Times New Roman"/>
              <a:ea typeface="Times New Roman"/>
              <a:cs typeface="Times New Roman"/>
              <a:sym typeface="Times New Roman"/>
            </a:endParaRPr>
          </a:p>
        </p:txBody>
      </p:sp>
      <p:sp>
        <p:nvSpPr>
          <p:cNvPr id="82" name="Google Shape;82;p17"/>
          <p:cNvSpPr/>
          <p:nvPr/>
        </p:nvSpPr>
        <p:spPr>
          <a:xfrm>
            <a:off x="2921425" y="2987725"/>
            <a:ext cx="3207900" cy="13152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result</a:t>
            </a:r>
            <a:r>
              <a:rPr lang="vi">
                <a:highlight>
                  <a:srgbClr val="F0F0F0"/>
                </a:highlight>
                <a:latin typeface="Roboto Mono"/>
                <a:ea typeface="Roboto Mono"/>
                <a:cs typeface="Roboto Mono"/>
                <a:sym typeface="Roboto Mono"/>
              </a:rPr>
              <a:t> </a:t>
            </a:r>
            <a:r>
              <a:rPr lang="vi" b="1">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num1</a:t>
            </a:r>
            <a:r>
              <a:rPr lang="vi">
                <a:highlight>
                  <a:srgbClr val="F0F0F0"/>
                </a:highlight>
                <a:latin typeface="Roboto Mono"/>
                <a:ea typeface="Roboto Mono"/>
                <a:cs typeface="Roboto Mono"/>
                <a:sym typeface="Roboto Mono"/>
              </a:rPr>
              <a:t> </a:t>
            </a:r>
            <a:r>
              <a:rPr lang="vi" b="1">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num2</a:t>
            </a: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8"/>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XOR bitwise</a:t>
            </a:r>
            <a:endParaRPr sz="2800"/>
          </a:p>
        </p:txBody>
      </p:sp>
      <p:sp>
        <p:nvSpPr>
          <p:cNvPr id="88" name="Google Shape;88;p18"/>
          <p:cNvSpPr txBox="1"/>
          <p:nvPr/>
        </p:nvSpPr>
        <p:spPr>
          <a:xfrm>
            <a:off x="397800" y="1490650"/>
            <a:ext cx="8298000" cy="3507300"/>
          </a:xfrm>
          <a:prstGeom prst="rect">
            <a:avLst/>
          </a:prstGeom>
          <a:noFill/>
          <a:ln>
            <a:noFill/>
          </a:ln>
        </p:spPr>
        <p:txBody>
          <a:bodyPr spcFirstLastPara="1" wrap="square" lIns="91425" tIns="91425" rIns="91425" bIns="91425" anchor="t" anchorCtr="0">
            <a:noAutofit/>
          </a:bodyPr>
          <a:lstStyle/>
          <a:p>
            <a:pPr marL="0" lvl="0" indent="457200" algn="just" rtl="0">
              <a:lnSpc>
                <a:spcPct val="150000"/>
              </a:lnSpc>
              <a:spcBef>
                <a:spcPts val="0"/>
              </a:spcBef>
              <a:spcAft>
                <a:spcPts val="0"/>
              </a:spcAft>
              <a:buClr>
                <a:schemeClr val="dk1"/>
              </a:buClr>
              <a:buSzPts val="1100"/>
              <a:buFont typeface="Arial"/>
              <a:buNone/>
            </a:pPr>
            <a:r>
              <a:rPr lang="vi" sz="1800">
                <a:solidFill>
                  <a:schemeClr val="dk1"/>
                </a:solidFill>
                <a:latin typeface="Times New Roman"/>
                <a:ea typeface="Times New Roman"/>
                <a:cs typeface="Times New Roman"/>
                <a:sym typeface="Times New Roman"/>
              </a:rPr>
              <a:t>Dùng để thực hiện phép XOR bitwise giữa từng cặp bit của hai số. Kết quả là 1 nếu chỉ có một bit tương ứng là 1.</a:t>
            </a:r>
            <a:endParaRPr sz="1800">
              <a:solidFill>
                <a:schemeClr val="dk2"/>
              </a:solidFill>
              <a:latin typeface="Times New Roman"/>
              <a:ea typeface="Times New Roman"/>
              <a:cs typeface="Times New Roman"/>
              <a:sym typeface="Times New Roman"/>
            </a:endParaRPr>
          </a:p>
        </p:txBody>
      </p:sp>
      <p:sp>
        <p:nvSpPr>
          <p:cNvPr id="89" name="Google Shape;89;p18"/>
          <p:cNvSpPr/>
          <p:nvPr/>
        </p:nvSpPr>
        <p:spPr>
          <a:xfrm>
            <a:off x="2921425" y="2987725"/>
            <a:ext cx="3207900" cy="13152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50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result</a:t>
            </a:r>
            <a:r>
              <a:rPr lang="vi">
                <a:highlight>
                  <a:srgbClr val="F0F0F0"/>
                </a:highlight>
                <a:latin typeface="Roboto Mono"/>
                <a:ea typeface="Roboto Mono"/>
                <a:cs typeface="Roboto Mono"/>
                <a:sym typeface="Roboto Mono"/>
              </a:rPr>
              <a:t> </a:t>
            </a:r>
            <a:r>
              <a:rPr lang="vi" b="1">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num1</a:t>
            </a:r>
            <a:r>
              <a:rPr lang="vi">
                <a:highlight>
                  <a:srgbClr val="F0F0F0"/>
                </a:highlight>
                <a:latin typeface="Roboto Mono"/>
                <a:ea typeface="Roboto Mono"/>
                <a:cs typeface="Roboto Mono"/>
                <a:sym typeface="Roboto Mono"/>
              </a:rPr>
              <a:t> </a:t>
            </a:r>
            <a:r>
              <a:rPr lang="vi" b="1">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num2</a:t>
            </a: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9"/>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Shift left và Shift right bitwise</a:t>
            </a:r>
            <a:endParaRPr sz="2800"/>
          </a:p>
        </p:txBody>
      </p:sp>
      <p:sp>
        <p:nvSpPr>
          <p:cNvPr id="95" name="Google Shape;95;p19"/>
          <p:cNvSpPr txBox="1"/>
          <p:nvPr/>
        </p:nvSpPr>
        <p:spPr>
          <a:xfrm>
            <a:off x="397800" y="1490650"/>
            <a:ext cx="8298000" cy="3507300"/>
          </a:xfrm>
          <a:prstGeom prst="rect">
            <a:avLst/>
          </a:prstGeom>
          <a:noFill/>
          <a:ln>
            <a:noFill/>
          </a:ln>
        </p:spPr>
        <p:txBody>
          <a:bodyPr spcFirstLastPara="1" wrap="square" lIns="91425" tIns="91425" rIns="91425" bIns="91425" anchor="t" anchorCtr="0">
            <a:noAutofit/>
          </a:bodyPr>
          <a:lstStyle/>
          <a:p>
            <a:pPr marL="0" lvl="0" indent="457200" algn="just" rtl="0">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Dùng để di chuyển bit sang trái hoặc sang phải.</a:t>
            </a:r>
            <a:endParaRPr sz="1800">
              <a:solidFill>
                <a:schemeClr val="dk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Trong trường hợp &lt;&lt;, các bit ở bên phải sẽ được dịch sang trái, và các bit trái cùng sẽ được đặt giá trị 0.</a:t>
            </a:r>
            <a:endParaRPr sz="1800">
              <a:solidFill>
                <a:schemeClr val="dk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r>
              <a:rPr lang="vi" sz="1800">
                <a:solidFill>
                  <a:schemeClr val="dk1"/>
                </a:solidFill>
                <a:latin typeface="Times New Roman"/>
                <a:ea typeface="Times New Roman"/>
                <a:cs typeface="Times New Roman"/>
                <a:sym typeface="Times New Roman"/>
              </a:rPr>
              <a:t>Trong trường hợp &gt;&gt;, các bit ở bên trái sẽ được dịch sang phải, và các bit phải cùng sẽ được đặt giá trị 0 hoặc 1 tùy thuộc vào giá trị của bit cao nhất (bit dấu).</a:t>
            </a:r>
            <a:endParaRPr sz="1800">
              <a:solidFill>
                <a:schemeClr val="dk1"/>
              </a:solidFill>
              <a:latin typeface="Times New Roman"/>
              <a:ea typeface="Times New Roman"/>
              <a:cs typeface="Times New Roman"/>
              <a:sym typeface="Times New Roman"/>
            </a:endParaRPr>
          </a:p>
          <a:p>
            <a:pPr marL="0" lvl="0" indent="457200" algn="just"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sp>
        <p:nvSpPr>
          <p:cNvPr id="96" name="Google Shape;96;p19"/>
          <p:cNvSpPr/>
          <p:nvPr/>
        </p:nvSpPr>
        <p:spPr>
          <a:xfrm>
            <a:off x="2162200" y="3821800"/>
            <a:ext cx="4854900" cy="1176300"/>
          </a:xfrm>
          <a:prstGeom prst="snip1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resultLeftShift</a:t>
            </a:r>
            <a:r>
              <a:rPr lang="vi">
                <a:highlight>
                  <a:srgbClr val="F0F0F0"/>
                </a:highlight>
                <a:latin typeface="Roboto Mono"/>
                <a:ea typeface="Roboto Mono"/>
                <a:cs typeface="Roboto Mono"/>
                <a:sym typeface="Roboto Mono"/>
              </a:rPr>
              <a:t> </a:t>
            </a:r>
            <a:r>
              <a:rPr lang="vi" b="1">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a:t>
            </a:r>
            <a:r>
              <a:rPr lang="vi">
                <a:highlight>
                  <a:srgbClr val="F0F0F0"/>
                </a:highlight>
                <a:latin typeface="Roboto Mono"/>
                <a:ea typeface="Roboto Mono"/>
                <a:cs typeface="Roboto Mono"/>
                <a:sym typeface="Roboto Mono"/>
              </a:rPr>
              <a:t> </a:t>
            </a:r>
            <a:r>
              <a:rPr lang="vi" b="1">
                <a:solidFill>
                  <a:srgbClr val="EE11FF"/>
                </a:solidFill>
                <a:highlight>
                  <a:srgbClr val="F0F0F0"/>
                </a:highlight>
                <a:latin typeface="Roboto Mono"/>
                <a:ea typeface="Roboto Mono"/>
                <a:cs typeface="Roboto Mono"/>
                <a:sym typeface="Roboto Mono"/>
              </a:rPr>
              <a:t>&lt;&lt;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shiftAmount</a:t>
            </a:r>
            <a:r>
              <a:rPr lang="vi">
                <a:highlight>
                  <a:srgbClr val="F0F0F0"/>
                </a:highlight>
                <a:latin typeface="Roboto Mono"/>
                <a:ea typeface="Roboto Mono"/>
                <a:cs typeface="Roboto Mono"/>
                <a:sym typeface="Roboto Mono"/>
              </a:rPr>
              <a:t>;</a:t>
            </a:r>
            <a:br>
              <a:rPr lang="vi">
                <a:highlight>
                  <a:srgbClr val="F0F0F0"/>
                </a:highlight>
                <a:latin typeface="Roboto Mono"/>
                <a:ea typeface="Roboto Mono"/>
                <a:cs typeface="Roboto Mono"/>
                <a:sym typeface="Roboto Mono"/>
              </a:rPr>
            </a:br>
            <a:r>
              <a:rPr lang="vi">
                <a:solidFill>
                  <a:srgbClr val="008050"/>
                </a:solidFill>
                <a:highlight>
                  <a:srgbClr val="F0F0F0"/>
                </a:highlight>
                <a:latin typeface="Roboto Mono"/>
                <a:ea typeface="Roboto Mono"/>
                <a:cs typeface="Roboto Mono"/>
                <a:sym typeface="Roboto Mono"/>
              </a:rPr>
              <a:t>int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resultRightShift</a:t>
            </a:r>
            <a:r>
              <a:rPr lang="vi">
                <a:highlight>
                  <a:srgbClr val="F0F0F0"/>
                </a:highlight>
                <a:latin typeface="Roboto Mono"/>
                <a:ea typeface="Roboto Mono"/>
                <a:cs typeface="Roboto Mono"/>
                <a:sym typeface="Roboto Mono"/>
              </a:rPr>
              <a:t> </a:t>
            </a:r>
            <a:r>
              <a:rPr lang="vi" b="1">
                <a:solidFill>
                  <a:srgbClr val="EE11FF"/>
                </a:solidFill>
                <a:highlight>
                  <a:srgbClr val="F0F0F0"/>
                </a:highlight>
                <a:latin typeface="Roboto Mono"/>
                <a:ea typeface="Roboto Mono"/>
                <a:cs typeface="Roboto Mono"/>
                <a:sym typeface="Roboto Mono"/>
              </a:rPr>
              <a: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num</a:t>
            </a:r>
            <a:r>
              <a:rPr lang="vi">
                <a:highlight>
                  <a:srgbClr val="F0F0F0"/>
                </a:highlight>
                <a:latin typeface="Roboto Mono"/>
                <a:ea typeface="Roboto Mono"/>
                <a:cs typeface="Roboto Mono"/>
                <a:sym typeface="Roboto Mono"/>
              </a:rPr>
              <a:t> </a:t>
            </a:r>
            <a:r>
              <a:rPr lang="vi" b="1">
                <a:solidFill>
                  <a:srgbClr val="EE11FF"/>
                </a:solidFill>
                <a:highlight>
                  <a:srgbClr val="F0F0F0"/>
                </a:highlight>
                <a:latin typeface="Roboto Mono"/>
                <a:ea typeface="Roboto Mono"/>
                <a:cs typeface="Roboto Mono"/>
                <a:sym typeface="Roboto Mono"/>
              </a:rPr>
              <a:t>&gt;&gt;</a:t>
            </a:r>
            <a:r>
              <a:rPr lang="vi">
                <a:highlight>
                  <a:srgbClr val="F0F0F0"/>
                </a:highlight>
                <a:latin typeface="Roboto Mono"/>
                <a:ea typeface="Roboto Mono"/>
                <a:cs typeface="Roboto Mono"/>
                <a:sym typeface="Roboto Mono"/>
              </a:rPr>
              <a:t> </a:t>
            </a:r>
            <a:r>
              <a:rPr lang="vi">
                <a:solidFill>
                  <a:srgbClr val="1AB1CD"/>
                </a:solidFill>
                <a:highlight>
                  <a:srgbClr val="F0F0F0"/>
                </a:highlight>
                <a:latin typeface="Roboto Mono"/>
                <a:ea typeface="Roboto Mono"/>
                <a:cs typeface="Roboto Mono"/>
                <a:sym typeface="Roboto Mono"/>
              </a:rPr>
              <a:t>shiftAmount</a:t>
            </a:r>
            <a:r>
              <a:rPr lang="vi">
                <a:highlight>
                  <a:srgbClr val="F0F0F0"/>
                </a:highlight>
                <a:latin typeface="Roboto Mono"/>
                <a:ea typeface="Roboto Mono"/>
                <a:cs typeface="Roboto Mono"/>
                <a:sym typeface="Roboto Mono"/>
              </a:rPr>
              <a:t>;</a:t>
            </a:r>
            <a:endParaRPr>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0"/>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Ví dụ</a:t>
            </a:r>
            <a:endParaRPr sz="2800"/>
          </a:p>
        </p:txBody>
      </p:sp>
      <p:sp>
        <p:nvSpPr>
          <p:cNvPr id="102" name="Google Shape;102;p20"/>
          <p:cNvSpPr txBox="1"/>
          <p:nvPr/>
        </p:nvSpPr>
        <p:spPr>
          <a:xfrm>
            <a:off x="397800" y="1490650"/>
            <a:ext cx="8298000" cy="3507300"/>
          </a:xfrm>
          <a:prstGeom prst="rect">
            <a:avLst/>
          </a:prstGeom>
          <a:noFill/>
          <a:ln>
            <a:noFill/>
          </a:ln>
        </p:spPr>
        <p:txBody>
          <a:bodyPr spcFirstLastPara="1" wrap="square" lIns="91425" tIns="91425" rIns="91425" bIns="91425" anchor="t" anchorCtr="0">
            <a:noAutofit/>
          </a:bodyPr>
          <a:lstStyle/>
          <a:p>
            <a:pPr marL="0" lvl="0" indent="457200" algn="just"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103" name="Google Shape;103;p20"/>
          <p:cNvGraphicFramePr/>
          <p:nvPr/>
        </p:nvGraphicFramePr>
        <p:xfrm>
          <a:off x="2754300" y="2373650"/>
          <a:ext cx="3000000" cy="3000000"/>
        </p:xfrm>
        <a:graphic>
          <a:graphicData uri="http://schemas.openxmlformats.org/drawingml/2006/table">
            <a:tbl>
              <a:tblPr>
                <a:noFill/>
                <a:tableStyleId>{C7565A9C-B083-4FAB-9E5C-CFEF8F3E0A54}</a:tableStyleId>
              </a:tblPr>
              <a:tblGrid>
                <a:gridCol w="675000">
                  <a:extLst>
                    <a:ext uri="{9D8B030D-6E8A-4147-A177-3AD203B41FA5}">
                      <a16:colId xmlns:a16="http://schemas.microsoft.com/office/drawing/2014/main" val="20000"/>
                    </a:ext>
                  </a:extLst>
                </a:gridCol>
                <a:gridCol w="675000">
                  <a:extLst>
                    <a:ext uri="{9D8B030D-6E8A-4147-A177-3AD203B41FA5}">
                      <a16:colId xmlns:a16="http://schemas.microsoft.com/office/drawing/2014/main" val="20001"/>
                    </a:ext>
                  </a:extLst>
                </a:gridCol>
                <a:gridCol w="675000">
                  <a:extLst>
                    <a:ext uri="{9D8B030D-6E8A-4147-A177-3AD203B41FA5}">
                      <a16:colId xmlns:a16="http://schemas.microsoft.com/office/drawing/2014/main" val="20002"/>
                    </a:ext>
                  </a:extLst>
                </a:gridCol>
                <a:gridCol w="675000">
                  <a:extLst>
                    <a:ext uri="{9D8B030D-6E8A-4147-A177-3AD203B41FA5}">
                      <a16:colId xmlns:a16="http://schemas.microsoft.com/office/drawing/2014/main" val="20003"/>
                    </a:ext>
                  </a:extLst>
                </a:gridCol>
                <a:gridCol w="675000">
                  <a:extLst>
                    <a:ext uri="{9D8B030D-6E8A-4147-A177-3AD203B41FA5}">
                      <a16:colId xmlns:a16="http://schemas.microsoft.com/office/drawing/2014/main" val="20004"/>
                    </a:ext>
                  </a:extLst>
                </a:gridCol>
                <a:gridCol w="675000">
                  <a:extLst>
                    <a:ext uri="{9D8B030D-6E8A-4147-A177-3AD203B41FA5}">
                      <a16:colId xmlns:a16="http://schemas.microsoft.com/office/drawing/2014/main" val="20005"/>
                    </a:ext>
                  </a:extLst>
                </a:gridCol>
                <a:gridCol w="675000">
                  <a:extLst>
                    <a:ext uri="{9D8B030D-6E8A-4147-A177-3AD203B41FA5}">
                      <a16:colId xmlns:a16="http://schemas.microsoft.com/office/drawing/2014/main" val="20006"/>
                    </a:ext>
                  </a:extLst>
                </a:gridCol>
                <a:gridCol w="675000">
                  <a:extLst>
                    <a:ext uri="{9D8B030D-6E8A-4147-A177-3AD203B41FA5}">
                      <a16:colId xmlns:a16="http://schemas.microsoft.com/office/drawing/2014/main" val="20007"/>
                    </a:ext>
                  </a:extLst>
                </a:gridCol>
              </a:tblGrid>
              <a:tr h="381000">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extLst>
                  <a:ext uri="{0D108BD9-81ED-4DB2-BD59-A6C34878D82A}">
                    <a16:rowId xmlns:a16="http://schemas.microsoft.com/office/drawing/2014/main" val="10000"/>
                  </a:ext>
                </a:extLst>
              </a:tr>
            </a:tbl>
          </a:graphicData>
        </a:graphic>
      </p:graphicFrame>
      <p:sp>
        <p:nvSpPr>
          <p:cNvPr id="104" name="Google Shape;104;p20"/>
          <p:cNvSpPr txBox="1"/>
          <p:nvPr/>
        </p:nvSpPr>
        <p:spPr>
          <a:xfrm>
            <a:off x="904775" y="1881750"/>
            <a:ext cx="9867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05" name="Google Shape;105;p20"/>
          <p:cNvSpPr txBox="1"/>
          <p:nvPr/>
        </p:nvSpPr>
        <p:spPr>
          <a:xfrm>
            <a:off x="952500" y="1953925"/>
            <a:ext cx="7436100" cy="3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800">
                <a:solidFill>
                  <a:schemeClr val="dk2"/>
                </a:solidFill>
              </a:rPr>
              <a:t>						       …	          shoes  hat    tshirt	gender</a:t>
            </a:r>
            <a:endParaRPr sz="1800">
              <a:solidFill>
                <a:schemeClr val="dk2"/>
              </a:solidFill>
            </a:endParaRPr>
          </a:p>
        </p:txBody>
      </p:sp>
      <p:sp>
        <p:nvSpPr>
          <p:cNvPr id="106" name="Google Shape;106;p20"/>
          <p:cNvSpPr txBox="1"/>
          <p:nvPr/>
        </p:nvSpPr>
        <p:spPr>
          <a:xfrm>
            <a:off x="577425" y="2310000"/>
            <a:ext cx="1975500" cy="5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800">
                <a:solidFill>
                  <a:schemeClr val="dk2"/>
                </a:solidFill>
              </a:rPr>
              <a:t>uint8_t options = </a:t>
            </a:r>
            <a:endParaRPr sz="1800">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1"/>
          <p:cNvSpPr txBox="1">
            <a:spLocks noGrp="1"/>
          </p:cNvSpPr>
          <p:nvPr>
            <p:ph type="ctrTitle"/>
          </p:nvPr>
        </p:nvSpPr>
        <p:spPr>
          <a:xfrm>
            <a:off x="311700" y="744575"/>
            <a:ext cx="8520600" cy="6177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vi" sz="2800"/>
              <a:t>Ví dụ</a:t>
            </a:r>
            <a:endParaRPr sz="2800"/>
          </a:p>
        </p:txBody>
      </p:sp>
      <p:sp>
        <p:nvSpPr>
          <p:cNvPr id="112" name="Google Shape;112;p21"/>
          <p:cNvSpPr txBox="1"/>
          <p:nvPr/>
        </p:nvSpPr>
        <p:spPr>
          <a:xfrm>
            <a:off x="397800" y="1490650"/>
            <a:ext cx="8298000" cy="3507300"/>
          </a:xfrm>
          <a:prstGeom prst="rect">
            <a:avLst/>
          </a:prstGeom>
          <a:noFill/>
          <a:ln>
            <a:noFill/>
          </a:ln>
        </p:spPr>
        <p:txBody>
          <a:bodyPr spcFirstLastPara="1" wrap="square" lIns="91425" tIns="91425" rIns="91425" bIns="91425" anchor="t" anchorCtr="0">
            <a:noAutofit/>
          </a:bodyPr>
          <a:lstStyle/>
          <a:p>
            <a:pPr marL="0" lvl="0" indent="457200" algn="just" rtl="0">
              <a:lnSpc>
                <a:spcPct val="150000"/>
              </a:lnSpc>
              <a:spcBef>
                <a:spcPts val="0"/>
              </a:spcBef>
              <a:spcAft>
                <a:spcPts val="0"/>
              </a:spcAft>
              <a:buNone/>
            </a:pPr>
            <a:endParaRPr sz="1800">
              <a:solidFill>
                <a:schemeClr val="dk1"/>
              </a:solidFill>
              <a:latin typeface="Times New Roman"/>
              <a:ea typeface="Times New Roman"/>
              <a:cs typeface="Times New Roman"/>
              <a:sym typeface="Times New Roman"/>
            </a:endParaRPr>
          </a:p>
        </p:txBody>
      </p:sp>
      <p:graphicFrame>
        <p:nvGraphicFramePr>
          <p:cNvPr id="113" name="Google Shape;113;p21"/>
          <p:cNvGraphicFramePr/>
          <p:nvPr/>
        </p:nvGraphicFramePr>
        <p:xfrm>
          <a:off x="2754300" y="2373650"/>
          <a:ext cx="3000000" cy="3000000"/>
        </p:xfrm>
        <a:graphic>
          <a:graphicData uri="http://schemas.openxmlformats.org/drawingml/2006/table">
            <a:tbl>
              <a:tblPr>
                <a:noFill/>
                <a:tableStyleId>{C7565A9C-B083-4FAB-9E5C-CFEF8F3E0A54}</a:tableStyleId>
              </a:tblPr>
              <a:tblGrid>
                <a:gridCol w="675000">
                  <a:extLst>
                    <a:ext uri="{9D8B030D-6E8A-4147-A177-3AD203B41FA5}">
                      <a16:colId xmlns:a16="http://schemas.microsoft.com/office/drawing/2014/main" val="20000"/>
                    </a:ext>
                  </a:extLst>
                </a:gridCol>
                <a:gridCol w="675000">
                  <a:extLst>
                    <a:ext uri="{9D8B030D-6E8A-4147-A177-3AD203B41FA5}">
                      <a16:colId xmlns:a16="http://schemas.microsoft.com/office/drawing/2014/main" val="20001"/>
                    </a:ext>
                  </a:extLst>
                </a:gridCol>
                <a:gridCol w="675000">
                  <a:extLst>
                    <a:ext uri="{9D8B030D-6E8A-4147-A177-3AD203B41FA5}">
                      <a16:colId xmlns:a16="http://schemas.microsoft.com/office/drawing/2014/main" val="20002"/>
                    </a:ext>
                  </a:extLst>
                </a:gridCol>
                <a:gridCol w="675000">
                  <a:extLst>
                    <a:ext uri="{9D8B030D-6E8A-4147-A177-3AD203B41FA5}">
                      <a16:colId xmlns:a16="http://schemas.microsoft.com/office/drawing/2014/main" val="20003"/>
                    </a:ext>
                  </a:extLst>
                </a:gridCol>
                <a:gridCol w="675000">
                  <a:extLst>
                    <a:ext uri="{9D8B030D-6E8A-4147-A177-3AD203B41FA5}">
                      <a16:colId xmlns:a16="http://schemas.microsoft.com/office/drawing/2014/main" val="20004"/>
                    </a:ext>
                  </a:extLst>
                </a:gridCol>
                <a:gridCol w="675000">
                  <a:extLst>
                    <a:ext uri="{9D8B030D-6E8A-4147-A177-3AD203B41FA5}">
                      <a16:colId xmlns:a16="http://schemas.microsoft.com/office/drawing/2014/main" val="20005"/>
                    </a:ext>
                  </a:extLst>
                </a:gridCol>
                <a:gridCol w="675000">
                  <a:extLst>
                    <a:ext uri="{9D8B030D-6E8A-4147-A177-3AD203B41FA5}">
                      <a16:colId xmlns:a16="http://schemas.microsoft.com/office/drawing/2014/main" val="20006"/>
                    </a:ext>
                  </a:extLst>
                </a:gridCol>
                <a:gridCol w="675000">
                  <a:extLst>
                    <a:ext uri="{9D8B030D-6E8A-4147-A177-3AD203B41FA5}">
                      <a16:colId xmlns:a16="http://schemas.microsoft.com/office/drawing/2014/main" val="20007"/>
                    </a:ext>
                  </a:extLst>
                </a:gridCol>
              </a:tblGrid>
              <a:tr h="381000">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0</a:t>
                      </a:r>
                      <a:endParaRPr/>
                    </a:p>
                  </a:txBody>
                  <a:tcPr marL="91425" marR="91425" marT="91425" marB="91425"/>
                </a:tc>
                <a:tc>
                  <a:txBody>
                    <a:bodyPr/>
                    <a:lstStyle/>
                    <a:p>
                      <a:pPr marL="0" lvl="0" indent="0" algn="l" rtl="0">
                        <a:spcBef>
                          <a:spcPts val="0"/>
                        </a:spcBef>
                        <a:spcAft>
                          <a:spcPts val="0"/>
                        </a:spcAft>
                        <a:buNone/>
                      </a:pPr>
                      <a:r>
                        <a:rPr lang="vi"/>
                        <a:t>1</a:t>
                      </a:r>
                      <a:endParaRPr/>
                    </a:p>
                  </a:txBody>
                  <a:tcPr marL="91425" marR="91425" marT="91425" marB="91425"/>
                </a:tc>
                <a:extLst>
                  <a:ext uri="{0D108BD9-81ED-4DB2-BD59-A6C34878D82A}">
                    <a16:rowId xmlns:a16="http://schemas.microsoft.com/office/drawing/2014/main" val="10000"/>
                  </a:ext>
                </a:extLst>
              </a:tr>
            </a:tbl>
          </a:graphicData>
        </a:graphic>
      </p:graphicFrame>
      <p:sp>
        <p:nvSpPr>
          <p:cNvPr id="114" name="Google Shape;114;p21"/>
          <p:cNvSpPr txBox="1"/>
          <p:nvPr/>
        </p:nvSpPr>
        <p:spPr>
          <a:xfrm>
            <a:off x="904775" y="1881750"/>
            <a:ext cx="986700" cy="372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800">
              <a:solidFill>
                <a:schemeClr val="dk2"/>
              </a:solidFill>
            </a:endParaRPr>
          </a:p>
        </p:txBody>
      </p:sp>
      <p:sp>
        <p:nvSpPr>
          <p:cNvPr id="115" name="Google Shape;115;p21"/>
          <p:cNvSpPr txBox="1"/>
          <p:nvPr/>
        </p:nvSpPr>
        <p:spPr>
          <a:xfrm>
            <a:off x="952500" y="1953925"/>
            <a:ext cx="7436100" cy="300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800">
                <a:solidFill>
                  <a:schemeClr val="dk2"/>
                </a:solidFill>
              </a:rPr>
              <a:t>						       …	          shoes  hat    tshirt	gender</a:t>
            </a:r>
            <a:endParaRPr sz="1800">
              <a:solidFill>
                <a:schemeClr val="dk2"/>
              </a:solidFill>
            </a:endParaRPr>
          </a:p>
        </p:txBody>
      </p:sp>
      <p:sp>
        <p:nvSpPr>
          <p:cNvPr id="116" name="Google Shape;116;p21"/>
          <p:cNvSpPr txBox="1"/>
          <p:nvPr/>
        </p:nvSpPr>
        <p:spPr>
          <a:xfrm>
            <a:off x="577425" y="2310000"/>
            <a:ext cx="1975500" cy="523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vi" sz="1800">
                <a:solidFill>
                  <a:schemeClr val="dk2"/>
                </a:solidFill>
              </a:rPr>
              <a:t>uint8_t options = </a:t>
            </a:r>
            <a:endParaRPr sz="1800">
              <a:solidFill>
                <a:schemeClr val="dk2"/>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1939</Words>
  <Application>Microsoft Office PowerPoint</Application>
  <PresentationFormat>On-screen Show (16:9)</PresentationFormat>
  <Paragraphs>305</Paragraphs>
  <Slides>14</Slides>
  <Notes>14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Roboto Mono</vt:lpstr>
      <vt:lpstr>Times New Roman</vt:lpstr>
      <vt:lpstr>Simple Light</vt:lpstr>
      <vt:lpstr>Bài 7: Bitmask</vt:lpstr>
      <vt:lpstr>Khái niệm</vt:lpstr>
      <vt:lpstr>NOT bitwise</vt:lpstr>
      <vt:lpstr>AND bitwise</vt:lpstr>
      <vt:lpstr>OR bitwise</vt:lpstr>
      <vt:lpstr>XOR bitwise</vt:lpstr>
      <vt:lpstr>Shift left và Shift right bitwise</vt:lpstr>
      <vt:lpstr>Ví dụ</vt:lpstr>
      <vt:lpstr>Ví dụ</vt:lpstr>
      <vt:lpstr>Ví dụ</vt:lpstr>
      <vt:lpstr>Ví dụ</vt:lpstr>
      <vt:lpstr>Ví dụ</vt:lpstr>
      <vt:lpstr>Ví dụ</vt:lpstr>
      <vt:lpstr>Ví dụ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Lê Minh Hưng</cp:lastModifiedBy>
  <cp:revision>1</cp:revision>
  <dcterms:modified xsi:type="dcterms:W3CDTF">2024-06-23T10:28:02Z</dcterms:modified>
</cp:coreProperties>
</file>