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Roboto Mon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41F9E91-D8F1-4499-BED9-6D44691FED78}">
  <a:tblStyle styleId="{F41F9E91-D8F1-4499-BED9-6D44691FED7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Mono-bold.fntdata"/><Relationship Id="rId30" Type="http://schemas.openxmlformats.org/officeDocument/2006/relationships/font" Target="fonts/RobotoMono-regular.fntdata"/><Relationship Id="rId11" Type="http://schemas.openxmlformats.org/officeDocument/2006/relationships/slide" Target="slides/slide5.xml"/><Relationship Id="rId33" Type="http://schemas.openxmlformats.org/officeDocument/2006/relationships/font" Target="fonts/RobotoMono-boldItalic.fntdata"/><Relationship Id="rId10" Type="http://schemas.openxmlformats.org/officeDocument/2006/relationships/slide" Target="slides/slide4.xml"/><Relationship Id="rId32" Type="http://schemas.openxmlformats.org/officeDocument/2006/relationships/font" Target="fonts/RobotoMono-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c00b4e627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c00b4e627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c00b4e6275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c00b4e6275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c00b4e6275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c00b4e6275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a8cd42eaf0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a8cd42eaf0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c00b4e6275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c00b4e627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c00b4e6275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c00b4e6275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a8cd42eaf0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a8cd42eaf0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a8cd42eaf0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a8cd42eaf0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a8cd42eaf0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a8cd42eaf0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a8b11fa6e7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a8b11fa6e7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a8b11fa6e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a8b11fa6e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a8b11fa6e7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a8b11fa6e7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a8cd42eaf0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a8cd42eaf0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a8b11fa6e7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a8b11fa6e7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a8b11fa6e7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a8b11fa6e7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a8b11fa6e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a8b11fa6e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c00b4e627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c00b4e627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a8b11fa6e7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a8b11fa6e7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c00b4e6275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c00b4e6275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a8b11fa6e7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a8b11fa6e7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c00b4e627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c00b4e627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a8b11fa6e7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a8b11fa6e7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vi"/>
              <a:t>Bài 4: Memory layout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vi"/>
              <a:t>Phan Hoàng Trung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2"/>
          <p:cNvSpPr txBox="1"/>
          <p:nvPr>
            <p:ph type="ctrTitle"/>
          </p:nvPr>
        </p:nvSpPr>
        <p:spPr>
          <a:xfrm>
            <a:off x="311700" y="744575"/>
            <a:ext cx="8520600" cy="67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2800"/>
              <a:t>Stack</a:t>
            </a:r>
            <a:endParaRPr sz="2800"/>
          </a:p>
        </p:txBody>
      </p:sp>
      <p:pic>
        <p:nvPicPr>
          <p:cNvPr id="124" name="Google Shape;124;p22"/>
          <p:cNvPicPr preferRelativeResize="0"/>
          <p:nvPr/>
        </p:nvPicPr>
        <p:blipFill>
          <a:blip r:embed="rId3">
            <a:alphaModFix/>
          </a:blip>
          <a:stretch>
            <a:fillRect/>
          </a:stretch>
        </p:blipFill>
        <p:spPr>
          <a:xfrm>
            <a:off x="6994943" y="42775"/>
            <a:ext cx="2005965" cy="5143500"/>
          </a:xfrm>
          <a:prstGeom prst="rect">
            <a:avLst/>
          </a:prstGeom>
          <a:noFill/>
          <a:ln>
            <a:noFill/>
          </a:ln>
        </p:spPr>
      </p:pic>
      <p:sp>
        <p:nvSpPr>
          <p:cNvPr id="125" name="Google Shape;125;p22"/>
          <p:cNvSpPr/>
          <p:nvPr/>
        </p:nvSpPr>
        <p:spPr>
          <a:xfrm>
            <a:off x="6493000" y="455550"/>
            <a:ext cx="545400" cy="2247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6" name="Google Shape;126;p22"/>
          <p:cNvSpPr/>
          <p:nvPr/>
        </p:nvSpPr>
        <p:spPr>
          <a:xfrm>
            <a:off x="313075" y="1545525"/>
            <a:ext cx="6063000" cy="31806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vi" sz="1000">
                <a:solidFill>
                  <a:srgbClr val="505050"/>
                </a:solidFill>
                <a:latin typeface="Roboto Mono"/>
                <a:ea typeface="Roboto Mono"/>
                <a:cs typeface="Roboto Mono"/>
                <a:sym typeface="Roboto Mono"/>
              </a:rPr>
              <a:t>#include &lt;stdio.h&gt;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void</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test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test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test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5</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"test: %d\n"</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test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sum</a:t>
            </a:r>
            <a:r>
              <a:rPr lang="vi" sz="1000">
                <a:latin typeface="Roboto Mono"/>
                <a:ea typeface="Roboto Mono"/>
                <a:cs typeface="Roboto Mono"/>
                <a:sym typeface="Roboto Mono"/>
              </a:rPr>
              <a:t>(</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b</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b</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"sum: %d\n"</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c</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main</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sum</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3</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5</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i="1" lang="vi" sz="1000">
                <a:solidFill>
                  <a:srgbClr val="A05000"/>
                </a:solidFill>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i="1" lang="vi" sz="1000">
                <a:solidFill>
                  <a:srgbClr val="A05000"/>
                </a:solidFill>
                <a:latin typeface="Roboto Mono"/>
                <a:ea typeface="Roboto Mono"/>
                <a:cs typeface="Roboto Mono"/>
                <a:sym typeface="Roboto Mono"/>
              </a:rPr>
              <a:t>0x01</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i="1" lang="vi" sz="1000">
                <a:solidFill>
                  <a:srgbClr val="A05000"/>
                </a:solidFill>
                <a:latin typeface="Roboto Mono"/>
                <a:ea typeface="Roboto Mono"/>
                <a:cs typeface="Roboto Mono"/>
                <a:sym typeface="Roboto Mono"/>
              </a:rPr>
              <a:t>0x02</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i="1" lang="vi" sz="1000">
                <a:solidFill>
                  <a:srgbClr val="A05000"/>
                </a:solidFill>
                <a:latin typeface="Roboto Mono"/>
                <a:ea typeface="Roboto Mono"/>
                <a:cs typeface="Roboto Mono"/>
                <a:sym typeface="Roboto Mono"/>
              </a:rPr>
              <a:t>0x03</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i="1" lang="vi" sz="1000">
                <a:solidFill>
                  <a:srgbClr val="A05000"/>
                </a:solidFill>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test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i="1" lang="vi" sz="1000">
                <a:solidFill>
                  <a:srgbClr val="A05000"/>
                </a:solidFill>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i="1" lang="vi" sz="1000">
                <a:solidFill>
                  <a:srgbClr val="A05000"/>
                </a:solidFill>
                <a:latin typeface="Roboto Mono"/>
                <a:ea typeface="Roboto Mono"/>
                <a:cs typeface="Roboto Mono"/>
                <a:sym typeface="Roboto Mono"/>
              </a:rPr>
              <a:t>int test = 0; // 0x01</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i="1" lang="vi" sz="1000">
                <a:solidFill>
                  <a:srgbClr val="A05000"/>
                </a:solidFill>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ctrTitle"/>
          </p:nvPr>
        </p:nvSpPr>
        <p:spPr>
          <a:xfrm>
            <a:off x="311700" y="744575"/>
            <a:ext cx="8520600" cy="67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2800"/>
              <a:t>Heap</a:t>
            </a:r>
            <a:endParaRPr sz="2800"/>
          </a:p>
        </p:txBody>
      </p:sp>
      <p:graphicFrame>
        <p:nvGraphicFramePr>
          <p:cNvPr id="132" name="Google Shape;132;p23"/>
          <p:cNvGraphicFramePr/>
          <p:nvPr/>
        </p:nvGraphicFramePr>
        <p:xfrm>
          <a:off x="2772000" y="2228500"/>
          <a:ext cx="3000000" cy="3000000"/>
        </p:xfrm>
        <a:graphic>
          <a:graphicData uri="http://schemas.openxmlformats.org/drawingml/2006/table">
            <a:tbl>
              <a:tblPr>
                <a:noFill/>
                <a:tableStyleId>{F41F9E91-D8F1-4499-BED9-6D44691FED78}</a:tableStyleId>
              </a:tblPr>
              <a:tblGrid>
                <a:gridCol w="720000"/>
                <a:gridCol w="720000"/>
                <a:gridCol w="720000"/>
                <a:gridCol w="720000"/>
                <a:gridCol w="720000"/>
              </a:tblGrid>
              <a:tr h="381000">
                <a:tc>
                  <a:txBody>
                    <a:bodyPr/>
                    <a:lstStyle/>
                    <a:p>
                      <a:pPr indent="0" lvl="0" marL="0" rtl="0" algn="l">
                        <a:spcBef>
                          <a:spcPts val="0"/>
                        </a:spcBef>
                        <a:spcAft>
                          <a:spcPts val="0"/>
                        </a:spcAft>
                        <a:buNone/>
                      </a:pPr>
                      <a:r>
                        <a:rPr lang="vi"/>
                        <a:t>0x01</a:t>
                      </a:r>
                      <a:endParaRPr/>
                    </a:p>
                  </a:txBody>
                  <a:tcPr marT="91425" marB="91425" marR="91425" marL="91425"/>
                </a:tc>
                <a:tc>
                  <a:txBody>
                    <a:bodyPr/>
                    <a:lstStyle/>
                    <a:p>
                      <a:pPr indent="0" lvl="0" marL="0" rtl="0" algn="l">
                        <a:spcBef>
                          <a:spcPts val="0"/>
                        </a:spcBef>
                        <a:spcAft>
                          <a:spcPts val="0"/>
                        </a:spcAft>
                        <a:buNone/>
                      </a:pPr>
                      <a:r>
                        <a:rPr lang="vi"/>
                        <a:t>0x02</a:t>
                      </a:r>
                      <a:endParaRPr/>
                    </a:p>
                  </a:txBody>
                  <a:tcPr marT="91425" marB="91425" marR="91425" marL="91425"/>
                </a:tc>
                <a:tc>
                  <a:txBody>
                    <a:bodyPr/>
                    <a:lstStyle/>
                    <a:p>
                      <a:pPr indent="0" lvl="0" marL="0" rtl="0" algn="l">
                        <a:spcBef>
                          <a:spcPts val="0"/>
                        </a:spcBef>
                        <a:spcAft>
                          <a:spcPts val="0"/>
                        </a:spcAft>
                        <a:buNone/>
                      </a:pPr>
                      <a:r>
                        <a:rPr lang="vi"/>
                        <a:t>0x03</a:t>
                      </a:r>
                      <a:endParaRPr/>
                    </a:p>
                  </a:txBody>
                  <a:tcPr marT="91425" marB="91425" marR="91425" marL="91425"/>
                </a:tc>
                <a:tc>
                  <a:txBody>
                    <a:bodyPr/>
                    <a:lstStyle/>
                    <a:p>
                      <a:pPr indent="0" lvl="0" marL="0" rtl="0" algn="l">
                        <a:spcBef>
                          <a:spcPts val="0"/>
                        </a:spcBef>
                        <a:spcAft>
                          <a:spcPts val="0"/>
                        </a:spcAft>
                        <a:buNone/>
                      </a:pPr>
                      <a:r>
                        <a:rPr lang="vi"/>
                        <a:t>0x04</a:t>
                      </a:r>
                      <a:endParaRPr/>
                    </a:p>
                  </a:txBody>
                  <a:tcPr marT="91425" marB="91425" marR="91425" marL="91425"/>
                </a:tc>
                <a:tc>
                  <a:txBody>
                    <a:bodyPr/>
                    <a:lstStyle/>
                    <a:p>
                      <a:pPr indent="0" lvl="0" marL="0" rtl="0" algn="l">
                        <a:spcBef>
                          <a:spcPts val="0"/>
                        </a:spcBef>
                        <a:spcAft>
                          <a:spcPts val="0"/>
                        </a:spcAft>
                        <a:buNone/>
                      </a:pPr>
                      <a:r>
                        <a:rPr lang="vi"/>
                        <a:t>0x05</a:t>
                      </a:r>
                      <a:endParaRPr/>
                    </a:p>
                  </a:txBody>
                  <a:tcPr marT="91425" marB="91425" marR="91425" marL="91425"/>
                </a:tc>
              </a:tr>
              <a:tr h="381000">
                <a:tc>
                  <a:txBody>
                    <a:bodyPr/>
                    <a:lstStyle/>
                    <a:p>
                      <a:pPr indent="0" lvl="0" marL="0" rtl="0" algn="l">
                        <a:spcBef>
                          <a:spcPts val="0"/>
                        </a:spcBef>
                        <a:spcAft>
                          <a:spcPts val="0"/>
                        </a:spcAft>
                        <a:buNone/>
                      </a:pPr>
                      <a:r>
                        <a:rPr lang="vi"/>
                        <a:t>2</a:t>
                      </a:r>
                      <a:endParaRPr/>
                    </a:p>
                  </a:txBody>
                  <a:tcPr marT="91425" marB="91425" marR="91425" marL="91425"/>
                </a:tc>
                <a:tc>
                  <a:txBody>
                    <a:bodyPr/>
                    <a:lstStyle/>
                    <a:p>
                      <a:pPr indent="0" lvl="0" marL="0" rtl="0" algn="l">
                        <a:spcBef>
                          <a:spcPts val="0"/>
                        </a:spcBef>
                        <a:spcAft>
                          <a:spcPts val="0"/>
                        </a:spcAft>
                        <a:buNone/>
                      </a:pPr>
                      <a:r>
                        <a:rPr lang="vi"/>
                        <a:t>3</a:t>
                      </a:r>
                      <a:endParaRPr/>
                    </a:p>
                  </a:txBody>
                  <a:tcPr marT="91425" marB="91425" marR="91425" marL="91425"/>
                </a:tc>
                <a:tc>
                  <a:txBody>
                    <a:bodyPr/>
                    <a:lstStyle/>
                    <a:p>
                      <a:pPr indent="0" lvl="0" marL="0" rtl="0" algn="l">
                        <a:spcBef>
                          <a:spcPts val="0"/>
                        </a:spcBef>
                        <a:spcAft>
                          <a:spcPts val="0"/>
                        </a:spcAft>
                        <a:buNone/>
                      </a:pPr>
                      <a:r>
                        <a:rPr lang="vi"/>
                        <a:t>5</a:t>
                      </a:r>
                      <a:endParaRPr/>
                    </a:p>
                  </a:txBody>
                  <a:tcPr marT="91425" marB="91425" marR="91425" marL="91425"/>
                </a:tc>
                <a:tc>
                  <a:txBody>
                    <a:bodyPr/>
                    <a:lstStyle/>
                    <a:p>
                      <a:pPr indent="0" lvl="0" marL="0" rtl="0" algn="l">
                        <a:spcBef>
                          <a:spcPts val="0"/>
                        </a:spcBef>
                        <a:spcAft>
                          <a:spcPts val="0"/>
                        </a:spcAft>
                        <a:buNone/>
                      </a:pPr>
                      <a:r>
                        <a:rPr lang="vi"/>
                        <a:t>6</a:t>
                      </a:r>
                      <a:endParaRPr/>
                    </a:p>
                  </a:txBody>
                  <a:tcPr marT="91425" marB="91425" marR="91425" marL="91425"/>
                </a:tc>
                <a:tc>
                  <a:txBody>
                    <a:bodyPr/>
                    <a:lstStyle/>
                    <a:p>
                      <a:pPr indent="0" lvl="0" marL="0" rtl="0" algn="l">
                        <a:spcBef>
                          <a:spcPts val="0"/>
                        </a:spcBef>
                        <a:spcAft>
                          <a:spcPts val="0"/>
                        </a:spcAft>
                        <a:buNone/>
                      </a:pPr>
                      <a:r>
                        <a:rPr lang="vi"/>
                        <a:t>8</a:t>
                      </a:r>
                      <a:endParaRPr/>
                    </a:p>
                  </a:txBody>
                  <a:tcPr marT="91425" marB="91425" marR="91425" marL="91425"/>
                </a:tc>
              </a:tr>
            </a:tbl>
          </a:graphicData>
        </a:graphic>
      </p:graphicFrame>
      <p:sp>
        <p:nvSpPr>
          <p:cNvPr id="133" name="Google Shape;133;p23"/>
          <p:cNvSpPr txBox="1"/>
          <p:nvPr/>
        </p:nvSpPr>
        <p:spPr>
          <a:xfrm>
            <a:off x="2946400" y="1614488"/>
            <a:ext cx="3076800" cy="41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uint8_t arr[] = {2,3,5,6,8}</a:t>
            </a:r>
            <a:endParaRPr sz="1800">
              <a:solidFill>
                <a:schemeClr val="dk2"/>
              </a:solidFill>
            </a:endParaRPr>
          </a:p>
        </p:txBody>
      </p:sp>
      <p:graphicFrame>
        <p:nvGraphicFramePr>
          <p:cNvPr id="134" name="Google Shape;134;p23"/>
          <p:cNvGraphicFramePr/>
          <p:nvPr/>
        </p:nvGraphicFramePr>
        <p:xfrm>
          <a:off x="2772000" y="3828700"/>
          <a:ext cx="3000000" cy="3000000"/>
        </p:xfrm>
        <a:graphic>
          <a:graphicData uri="http://schemas.openxmlformats.org/drawingml/2006/table">
            <a:tbl>
              <a:tblPr>
                <a:noFill/>
                <a:tableStyleId>{F41F9E91-D8F1-4499-BED9-6D44691FED78}</a:tableStyleId>
              </a:tblPr>
              <a:tblGrid>
                <a:gridCol w="720000"/>
                <a:gridCol w="720000"/>
                <a:gridCol w="720000"/>
                <a:gridCol w="720000"/>
                <a:gridCol w="720000"/>
              </a:tblGrid>
              <a:tr h="381000">
                <a:tc>
                  <a:txBody>
                    <a:bodyPr/>
                    <a:lstStyle/>
                    <a:p>
                      <a:pPr indent="0" lvl="0" marL="0" rtl="0" algn="l">
                        <a:spcBef>
                          <a:spcPts val="0"/>
                        </a:spcBef>
                        <a:spcAft>
                          <a:spcPts val="0"/>
                        </a:spcAft>
                        <a:buNone/>
                      </a:pPr>
                      <a:r>
                        <a:rPr lang="vi"/>
                        <a:t>0x01</a:t>
                      </a:r>
                      <a:endParaRPr/>
                    </a:p>
                  </a:txBody>
                  <a:tcPr marT="91425" marB="91425" marR="91425" marL="91425"/>
                </a:tc>
                <a:tc>
                  <a:txBody>
                    <a:bodyPr/>
                    <a:lstStyle/>
                    <a:p>
                      <a:pPr indent="0" lvl="0" marL="0" rtl="0" algn="l">
                        <a:spcBef>
                          <a:spcPts val="0"/>
                        </a:spcBef>
                        <a:spcAft>
                          <a:spcPts val="0"/>
                        </a:spcAft>
                        <a:buNone/>
                      </a:pPr>
                      <a:r>
                        <a:rPr lang="vi"/>
                        <a:t>0x05</a:t>
                      </a:r>
                      <a:endParaRPr/>
                    </a:p>
                  </a:txBody>
                  <a:tcPr marT="91425" marB="91425" marR="91425" marL="91425"/>
                </a:tc>
                <a:tc>
                  <a:txBody>
                    <a:bodyPr/>
                    <a:lstStyle/>
                    <a:p>
                      <a:pPr indent="0" lvl="0" marL="0" rtl="0" algn="l">
                        <a:spcBef>
                          <a:spcPts val="0"/>
                        </a:spcBef>
                        <a:spcAft>
                          <a:spcPts val="0"/>
                        </a:spcAft>
                        <a:buNone/>
                      </a:pPr>
                      <a:r>
                        <a:rPr lang="vi"/>
                        <a:t>0x09</a:t>
                      </a:r>
                      <a:endParaRPr/>
                    </a:p>
                  </a:txBody>
                  <a:tcPr marT="91425" marB="91425" marR="91425" marL="91425"/>
                </a:tc>
                <a:tc>
                  <a:txBody>
                    <a:bodyPr/>
                    <a:lstStyle/>
                    <a:p>
                      <a:pPr indent="0" lvl="0" marL="0" rtl="0" algn="l">
                        <a:spcBef>
                          <a:spcPts val="0"/>
                        </a:spcBef>
                        <a:spcAft>
                          <a:spcPts val="0"/>
                        </a:spcAft>
                        <a:buNone/>
                      </a:pPr>
                      <a:r>
                        <a:rPr lang="vi"/>
                        <a:t>0x0D</a:t>
                      </a:r>
                      <a:endParaRPr/>
                    </a:p>
                  </a:txBody>
                  <a:tcPr marT="91425" marB="91425" marR="91425" marL="91425"/>
                </a:tc>
                <a:tc>
                  <a:txBody>
                    <a:bodyPr/>
                    <a:lstStyle/>
                    <a:p>
                      <a:pPr indent="0" lvl="0" marL="0" rtl="0" algn="l">
                        <a:spcBef>
                          <a:spcPts val="0"/>
                        </a:spcBef>
                        <a:spcAft>
                          <a:spcPts val="0"/>
                        </a:spcAft>
                        <a:buNone/>
                      </a:pPr>
                      <a:r>
                        <a:rPr lang="vi"/>
                        <a:t>0x11</a:t>
                      </a:r>
                      <a:endParaRPr/>
                    </a:p>
                  </a:txBody>
                  <a:tcPr marT="91425" marB="91425" marR="91425" marL="91425"/>
                </a:tc>
              </a:tr>
              <a:tr h="381000">
                <a:tc>
                  <a:txBody>
                    <a:bodyPr/>
                    <a:lstStyle/>
                    <a:p>
                      <a:pPr indent="0" lvl="0" marL="0" rtl="0" algn="l">
                        <a:spcBef>
                          <a:spcPts val="0"/>
                        </a:spcBef>
                        <a:spcAft>
                          <a:spcPts val="0"/>
                        </a:spcAft>
                        <a:buNone/>
                      </a:pPr>
                      <a:r>
                        <a:rPr lang="vi"/>
                        <a:t>2</a:t>
                      </a:r>
                      <a:endParaRPr/>
                    </a:p>
                  </a:txBody>
                  <a:tcPr marT="91425" marB="91425" marR="91425" marL="91425"/>
                </a:tc>
                <a:tc>
                  <a:txBody>
                    <a:bodyPr/>
                    <a:lstStyle/>
                    <a:p>
                      <a:pPr indent="0" lvl="0" marL="0" rtl="0" algn="l">
                        <a:spcBef>
                          <a:spcPts val="0"/>
                        </a:spcBef>
                        <a:spcAft>
                          <a:spcPts val="0"/>
                        </a:spcAft>
                        <a:buNone/>
                      </a:pPr>
                      <a:r>
                        <a:rPr lang="vi"/>
                        <a:t>3</a:t>
                      </a:r>
                      <a:endParaRPr/>
                    </a:p>
                  </a:txBody>
                  <a:tcPr marT="91425" marB="91425" marR="91425" marL="91425"/>
                </a:tc>
                <a:tc>
                  <a:txBody>
                    <a:bodyPr/>
                    <a:lstStyle/>
                    <a:p>
                      <a:pPr indent="0" lvl="0" marL="0" rtl="0" algn="l">
                        <a:spcBef>
                          <a:spcPts val="0"/>
                        </a:spcBef>
                        <a:spcAft>
                          <a:spcPts val="0"/>
                        </a:spcAft>
                        <a:buNone/>
                      </a:pPr>
                      <a:r>
                        <a:rPr lang="vi"/>
                        <a:t>5</a:t>
                      </a:r>
                      <a:endParaRPr/>
                    </a:p>
                  </a:txBody>
                  <a:tcPr marT="91425" marB="91425" marR="91425" marL="91425"/>
                </a:tc>
                <a:tc>
                  <a:txBody>
                    <a:bodyPr/>
                    <a:lstStyle/>
                    <a:p>
                      <a:pPr indent="0" lvl="0" marL="0" rtl="0" algn="l">
                        <a:spcBef>
                          <a:spcPts val="0"/>
                        </a:spcBef>
                        <a:spcAft>
                          <a:spcPts val="0"/>
                        </a:spcAft>
                        <a:buNone/>
                      </a:pPr>
                      <a:r>
                        <a:rPr lang="vi"/>
                        <a:t>6</a:t>
                      </a:r>
                      <a:endParaRPr/>
                    </a:p>
                  </a:txBody>
                  <a:tcPr marT="91425" marB="91425" marR="91425" marL="91425"/>
                </a:tc>
                <a:tc>
                  <a:txBody>
                    <a:bodyPr/>
                    <a:lstStyle/>
                    <a:p>
                      <a:pPr indent="0" lvl="0" marL="0" rtl="0" algn="l">
                        <a:spcBef>
                          <a:spcPts val="0"/>
                        </a:spcBef>
                        <a:spcAft>
                          <a:spcPts val="0"/>
                        </a:spcAft>
                        <a:buNone/>
                      </a:pPr>
                      <a:r>
                        <a:rPr lang="vi"/>
                        <a:t>8</a:t>
                      </a:r>
                      <a:endParaRPr/>
                    </a:p>
                  </a:txBody>
                  <a:tcPr marT="91425" marB="91425" marR="91425" marL="91425"/>
                </a:tc>
              </a:tr>
            </a:tbl>
          </a:graphicData>
        </a:graphic>
      </p:graphicFrame>
      <p:sp>
        <p:nvSpPr>
          <p:cNvPr id="135" name="Google Shape;135;p23"/>
          <p:cNvSpPr txBox="1"/>
          <p:nvPr/>
        </p:nvSpPr>
        <p:spPr>
          <a:xfrm>
            <a:off x="2946400" y="3214688"/>
            <a:ext cx="3076800" cy="41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uint32_t arr[] = {2,3,5,6,8}</a:t>
            </a:r>
            <a:endParaRPr sz="18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ctrTitle"/>
          </p:nvPr>
        </p:nvSpPr>
        <p:spPr>
          <a:xfrm>
            <a:off x="311700" y="744575"/>
            <a:ext cx="8520600" cy="67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2800"/>
              <a:t>Heap</a:t>
            </a:r>
            <a:endParaRPr sz="2800"/>
          </a:p>
        </p:txBody>
      </p:sp>
      <p:sp>
        <p:nvSpPr>
          <p:cNvPr id="141" name="Google Shape;141;p24"/>
          <p:cNvSpPr/>
          <p:nvPr/>
        </p:nvSpPr>
        <p:spPr>
          <a:xfrm>
            <a:off x="2106475" y="1579850"/>
            <a:ext cx="4511100" cy="23499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vi" sz="1000">
                <a:solidFill>
                  <a:srgbClr val="505050"/>
                </a:solidFill>
                <a:latin typeface="Roboto Mono"/>
                <a:ea typeface="Roboto Mono"/>
                <a:cs typeface="Roboto Mono"/>
                <a:sym typeface="Roboto Mono"/>
              </a:rPr>
              <a:t>#include &lt;stdio.h&gt;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505050"/>
                </a:solidFill>
                <a:latin typeface="Roboto Mono"/>
                <a:ea typeface="Roboto Mono"/>
                <a:cs typeface="Roboto Mono"/>
                <a:sym typeface="Roboto Mono"/>
              </a:rPr>
              <a:t>#include &lt;stdint.h&gt;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uint32_t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arr</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2</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3</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5</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6</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8</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main</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for</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5</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"Address: %p\n"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arr</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"Value: %d\n"</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ctrTitle"/>
          </p:nvPr>
        </p:nvSpPr>
        <p:spPr>
          <a:xfrm>
            <a:off x="311700" y="744575"/>
            <a:ext cx="8520600" cy="67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2800"/>
              <a:t>Heap</a:t>
            </a:r>
            <a:endParaRPr sz="2800"/>
          </a:p>
        </p:txBody>
      </p:sp>
      <p:sp>
        <p:nvSpPr>
          <p:cNvPr id="147" name="Google Shape;147;p25"/>
          <p:cNvSpPr txBox="1"/>
          <p:nvPr/>
        </p:nvSpPr>
        <p:spPr>
          <a:xfrm>
            <a:off x="1955475" y="1614500"/>
            <a:ext cx="5086800" cy="128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Đặt vấn đề:</a:t>
            </a:r>
            <a:endParaRPr sz="1800">
              <a:solidFill>
                <a:schemeClr val="dk2"/>
              </a:solidFill>
            </a:endParaRPr>
          </a:p>
          <a:p>
            <a:pPr indent="0" lvl="0" marL="0" rtl="0" algn="l">
              <a:spcBef>
                <a:spcPts val="0"/>
              </a:spcBef>
              <a:spcAft>
                <a:spcPts val="0"/>
              </a:spcAft>
              <a:buNone/>
            </a:pPr>
            <a:r>
              <a:rPr lang="vi" sz="1800">
                <a:solidFill>
                  <a:schemeClr val="dk2"/>
                </a:solidFill>
              </a:rPr>
              <a:t>Viết chương trình yêu cầu người dùng nhập tên, sau đó hiển thị tên vừa nhập</a:t>
            </a:r>
            <a:endParaRPr sz="18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6"/>
          <p:cNvSpPr txBox="1"/>
          <p:nvPr>
            <p:ph type="ctrTitle"/>
          </p:nvPr>
        </p:nvSpPr>
        <p:spPr>
          <a:xfrm>
            <a:off x="311700" y="744575"/>
            <a:ext cx="8520600" cy="67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2800"/>
              <a:t>Heap</a:t>
            </a:r>
            <a:endParaRPr sz="2800"/>
          </a:p>
        </p:txBody>
      </p:sp>
      <p:pic>
        <p:nvPicPr>
          <p:cNvPr id="153" name="Google Shape;153;p26"/>
          <p:cNvPicPr preferRelativeResize="0"/>
          <p:nvPr/>
        </p:nvPicPr>
        <p:blipFill>
          <a:blip r:embed="rId3">
            <a:alphaModFix/>
          </a:blip>
          <a:stretch>
            <a:fillRect/>
          </a:stretch>
        </p:blipFill>
        <p:spPr>
          <a:xfrm>
            <a:off x="6994943" y="42775"/>
            <a:ext cx="2005965" cy="5143500"/>
          </a:xfrm>
          <a:prstGeom prst="rect">
            <a:avLst/>
          </a:prstGeom>
          <a:noFill/>
          <a:ln>
            <a:noFill/>
          </a:ln>
        </p:spPr>
      </p:pic>
      <p:sp>
        <p:nvSpPr>
          <p:cNvPr id="154" name="Google Shape;154;p26"/>
          <p:cNvSpPr txBox="1"/>
          <p:nvPr/>
        </p:nvSpPr>
        <p:spPr>
          <a:xfrm>
            <a:off x="55600" y="1405100"/>
            <a:ext cx="6437400" cy="3625200"/>
          </a:xfrm>
          <a:prstGeom prst="rect">
            <a:avLst/>
          </a:prstGeom>
          <a:noFill/>
          <a:ln>
            <a:noFill/>
          </a:ln>
        </p:spPr>
        <p:txBody>
          <a:bodyPr anchorCtr="0" anchor="t" bIns="91425" lIns="91425" spcFirstLastPara="1" rIns="91425" wrap="square" tIns="91425">
            <a:noAutofit/>
          </a:bodyPr>
          <a:lstStyle/>
          <a:p>
            <a:pPr indent="-342900" lvl="0" marL="457200" rtl="0" algn="just">
              <a:lnSpc>
                <a:spcPct val="150000"/>
              </a:lnSpc>
              <a:spcBef>
                <a:spcPts val="0"/>
              </a:spcBef>
              <a:spcAft>
                <a:spcPts val="0"/>
              </a:spcAft>
              <a:buClr>
                <a:schemeClr val="dk1"/>
              </a:buClr>
              <a:buSzPts val="1800"/>
              <a:buFont typeface="Times New Roman"/>
              <a:buChar char="-"/>
            </a:pPr>
            <a:r>
              <a:rPr lang="vi" sz="1800">
                <a:solidFill>
                  <a:schemeClr val="dk1"/>
                </a:solidFill>
                <a:latin typeface="Times New Roman"/>
                <a:ea typeface="Times New Roman"/>
                <a:cs typeface="Times New Roman"/>
                <a:sym typeface="Times New Roman"/>
              </a:rPr>
              <a:t>Cấp phát động:</a:t>
            </a:r>
            <a:endParaRPr sz="1800">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vi" sz="1800">
                <a:solidFill>
                  <a:schemeClr val="dk1"/>
                </a:solidFill>
                <a:latin typeface="Times New Roman"/>
                <a:ea typeface="Times New Roman"/>
                <a:cs typeface="Times New Roman"/>
                <a:sym typeface="Times New Roman"/>
              </a:rPr>
              <a:t>Heap được sử dụng để cấp phát bộ nhớ động trong quá trình thực thi của chương trình.</a:t>
            </a:r>
            <a:endParaRPr sz="1800">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vi" sz="1800">
                <a:solidFill>
                  <a:schemeClr val="dk1"/>
                </a:solidFill>
                <a:latin typeface="Times New Roman"/>
                <a:ea typeface="Times New Roman"/>
                <a:cs typeface="Times New Roman"/>
                <a:sym typeface="Times New Roman"/>
              </a:rPr>
              <a:t>Điều này cho phép chương trình tạo ra và giải phóng bộ nhớ theo nhu cầu, thích ứng với sự biến đổi của dữ liệu trong quá trình chạy.</a:t>
            </a:r>
            <a:endParaRPr sz="1800">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vi" sz="1800">
                <a:solidFill>
                  <a:schemeClr val="dk1"/>
                </a:solidFill>
                <a:latin typeface="Times New Roman"/>
                <a:ea typeface="Times New Roman"/>
                <a:cs typeface="Times New Roman"/>
                <a:sym typeface="Times New Roman"/>
              </a:rPr>
              <a:t>Các hàm như malloc(), calloc(), realloc(), và free() được sử dụng để cấp phát và giải phóng bộ nhớ trên heap.</a:t>
            </a:r>
            <a:endParaRPr sz="1800">
              <a:solidFill>
                <a:schemeClr val="dk1"/>
              </a:solidFill>
              <a:latin typeface="Times New Roman"/>
              <a:ea typeface="Times New Roman"/>
              <a:cs typeface="Times New Roman"/>
              <a:sym typeface="Times New Roman"/>
            </a:endParaRPr>
          </a:p>
          <a:p>
            <a:pPr indent="457200" lvl="0" marL="0" rtl="0" algn="just">
              <a:lnSpc>
                <a:spcPct val="150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55" name="Google Shape;155;p26"/>
          <p:cNvSpPr/>
          <p:nvPr/>
        </p:nvSpPr>
        <p:spPr>
          <a:xfrm>
            <a:off x="6493000" y="2665350"/>
            <a:ext cx="545400" cy="2247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7"/>
          <p:cNvSpPr txBox="1"/>
          <p:nvPr>
            <p:ph type="ctrTitle"/>
          </p:nvPr>
        </p:nvSpPr>
        <p:spPr>
          <a:xfrm>
            <a:off x="311700" y="744575"/>
            <a:ext cx="8520600" cy="67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2800"/>
              <a:t>Heap</a:t>
            </a:r>
            <a:endParaRPr sz="2800"/>
          </a:p>
        </p:txBody>
      </p:sp>
      <p:pic>
        <p:nvPicPr>
          <p:cNvPr id="161" name="Google Shape;161;p27"/>
          <p:cNvPicPr preferRelativeResize="0"/>
          <p:nvPr/>
        </p:nvPicPr>
        <p:blipFill>
          <a:blip r:embed="rId3">
            <a:alphaModFix/>
          </a:blip>
          <a:stretch>
            <a:fillRect/>
          </a:stretch>
        </p:blipFill>
        <p:spPr>
          <a:xfrm>
            <a:off x="6994943" y="42775"/>
            <a:ext cx="2005965" cy="5143500"/>
          </a:xfrm>
          <a:prstGeom prst="rect">
            <a:avLst/>
          </a:prstGeom>
          <a:noFill/>
          <a:ln>
            <a:noFill/>
          </a:ln>
        </p:spPr>
      </p:pic>
      <p:sp>
        <p:nvSpPr>
          <p:cNvPr id="162" name="Google Shape;162;p27"/>
          <p:cNvSpPr txBox="1"/>
          <p:nvPr/>
        </p:nvSpPr>
        <p:spPr>
          <a:xfrm>
            <a:off x="55600" y="1405100"/>
            <a:ext cx="6437400" cy="3625200"/>
          </a:xfrm>
          <a:prstGeom prst="rect">
            <a:avLst/>
          </a:prstGeom>
          <a:noFill/>
          <a:ln>
            <a:noFill/>
          </a:ln>
        </p:spPr>
        <p:txBody>
          <a:bodyPr anchorCtr="0" anchor="t" bIns="91425" lIns="91425" spcFirstLastPara="1" rIns="91425" wrap="square" tIns="91425">
            <a:noAutofit/>
          </a:bodyPr>
          <a:lstStyle/>
          <a:p>
            <a:pPr indent="-342900" lvl="0" marL="457200" rtl="0" algn="just">
              <a:lnSpc>
                <a:spcPct val="150000"/>
              </a:lnSpc>
              <a:spcBef>
                <a:spcPts val="0"/>
              </a:spcBef>
              <a:spcAft>
                <a:spcPts val="0"/>
              </a:spcAft>
              <a:buClr>
                <a:schemeClr val="dk1"/>
              </a:buClr>
              <a:buSzPts val="1800"/>
              <a:buFont typeface="Times New Roman"/>
              <a:buChar char="-"/>
            </a:pPr>
            <a:r>
              <a:rPr lang="vi" sz="1800">
                <a:solidFill>
                  <a:schemeClr val="dk1"/>
                </a:solidFill>
                <a:latin typeface="Times New Roman"/>
                <a:ea typeface="Times New Roman"/>
                <a:cs typeface="Times New Roman"/>
                <a:sym typeface="Times New Roman"/>
              </a:rPr>
              <a:t>malloc()</a:t>
            </a:r>
            <a:r>
              <a:rPr lang="vi" sz="1800">
                <a:solidFill>
                  <a:schemeClr val="dk1"/>
                </a:solidFill>
                <a:latin typeface="Times New Roman"/>
                <a:ea typeface="Times New Roman"/>
                <a:cs typeface="Times New Roman"/>
                <a:sym typeface="Times New Roman"/>
              </a:rPr>
              <a:t>:</a:t>
            </a:r>
            <a:endParaRPr sz="1800">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vi" sz="1800">
                <a:solidFill>
                  <a:schemeClr val="dk1"/>
                </a:solidFill>
                <a:latin typeface="Times New Roman"/>
                <a:ea typeface="Times New Roman"/>
                <a:cs typeface="Times New Roman"/>
                <a:sym typeface="Times New Roman"/>
              </a:rPr>
              <a:t>Tham số truyền vào: kích thước mong muốn ( byte)</a:t>
            </a:r>
            <a:endParaRPr sz="1800">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vi" sz="1800">
                <a:solidFill>
                  <a:schemeClr val="dk1"/>
                </a:solidFill>
                <a:latin typeface="Times New Roman"/>
                <a:ea typeface="Times New Roman"/>
                <a:cs typeface="Times New Roman"/>
                <a:sym typeface="Times New Roman"/>
              </a:rPr>
              <a:t>Giá trị trả về: con trỏ void</a:t>
            </a:r>
            <a:endParaRPr sz="1800">
              <a:solidFill>
                <a:schemeClr val="dk1"/>
              </a:solidFill>
              <a:latin typeface="Times New Roman"/>
              <a:ea typeface="Times New Roman"/>
              <a:cs typeface="Times New Roman"/>
              <a:sym typeface="Times New Roman"/>
            </a:endParaRPr>
          </a:p>
          <a:p>
            <a:pPr indent="457200" lvl="0" marL="0" rtl="0" algn="just">
              <a:lnSpc>
                <a:spcPct val="150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63" name="Google Shape;163;p27"/>
          <p:cNvSpPr/>
          <p:nvPr/>
        </p:nvSpPr>
        <p:spPr>
          <a:xfrm>
            <a:off x="6493000" y="2665350"/>
            <a:ext cx="545400" cy="2247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8"/>
          <p:cNvSpPr txBox="1"/>
          <p:nvPr>
            <p:ph type="ctrTitle"/>
          </p:nvPr>
        </p:nvSpPr>
        <p:spPr>
          <a:xfrm>
            <a:off x="311700" y="744575"/>
            <a:ext cx="8520600" cy="67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2800"/>
              <a:t>Heap</a:t>
            </a:r>
            <a:endParaRPr sz="2800"/>
          </a:p>
        </p:txBody>
      </p:sp>
      <p:pic>
        <p:nvPicPr>
          <p:cNvPr id="169" name="Google Shape;169;p28"/>
          <p:cNvPicPr preferRelativeResize="0"/>
          <p:nvPr/>
        </p:nvPicPr>
        <p:blipFill>
          <a:blip r:embed="rId3">
            <a:alphaModFix/>
          </a:blip>
          <a:stretch>
            <a:fillRect/>
          </a:stretch>
        </p:blipFill>
        <p:spPr>
          <a:xfrm>
            <a:off x="6994943" y="42775"/>
            <a:ext cx="2005965" cy="5143500"/>
          </a:xfrm>
          <a:prstGeom prst="rect">
            <a:avLst/>
          </a:prstGeom>
          <a:noFill/>
          <a:ln>
            <a:noFill/>
          </a:ln>
        </p:spPr>
      </p:pic>
      <p:sp>
        <p:nvSpPr>
          <p:cNvPr id="170" name="Google Shape;170;p28"/>
          <p:cNvSpPr/>
          <p:nvPr/>
        </p:nvSpPr>
        <p:spPr>
          <a:xfrm>
            <a:off x="6493000" y="2665350"/>
            <a:ext cx="545400" cy="2247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1" name="Google Shape;171;p28"/>
          <p:cNvSpPr/>
          <p:nvPr/>
        </p:nvSpPr>
        <p:spPr>
          <a:xfrm>
            <a:off x="141150" y="1447875"/>
            <a:ext cx="5261100" cy="37854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vi" sz="1000">
                <a:solidFill>
                  <a:srgbClr val="505050"/>
                </a:solidFill>
                <a:latin typeface="Roboto Mono"/>
                <a:ea typeface="Roboto Mono"/>
                <a:cs typeface="Roboto Mono"/>
                <a:sym typeface="Roboto Mono"/>
              </a:rPr>
              <a:t>#include &lt;stdlib.h&gt;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main</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arr_malloc</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arr_calloc</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size_t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size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5</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i="1" lang="vi" sz="1000">
                <a:solidFill>
                  <a:srgbClr val="A05000"/>
                </a:solidFill>
                <a:latin typeface="Roboto Mono"/>
                <a:ea typeface="Roboto Mono"/>
                <a:cs typeface="Roboto Mono"/>
                <a:sym typeface="Roboto Mono"/>
              </a:rPr>
              <a:t>// Sử dụng malloc</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arr_malloc</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malloc</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size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sizeof</a:t>
            </a:r>
            <a:r>
              <a:rPr lang="vi" sz="1000">
                <a:latin typeface="Roboto Mono"/>
                <a:ea typeface="Roboto Mono"/>
                <a:cs typeface="Roboto Mono"/>
                <a:sym typeface="Roboto Mono"/>
              </a:rPr>
              <a:t>(</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i="1" lang="vi" sz="1000">
                <a:solidFill>
                  <a:srgbClr val="A05000"/>
                </a:solidFill>
                <a:latin typeface="Roboto Mono"/>
                <a:ea typeface="Roboto Mono"/>
                <a:cs typeface="Roboto Mono"/>
                <a:sym typeface="Roboto Mono"/>
              </a:rPr>
              <a:t>// Sử dụng calloc</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arr_calloc</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calloc</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size</a:t>
            </a: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sizeof</a:t>
            </a:r>
            <a:r>
              <a:rPr lang="vi" sz="1000">
                <a:latin typeface="Roboto Mono"/>
                <a:ea typeface="Roboto Mono"/>
                <a:cs typeface="Roboto Mono"/>
                <a:sym typeface="Roboto Mono"/>
              </a:rPr>
              <a:t>(</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i="1" lang="vi" sz="1000">
                <a:solidFill>
                  <a:srgbClr val="A05000"/>
                </a:solidFill>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i="1" lang="vi" sz="1000">
                <a:solidFill>
                  <a:srgbClr val="A05000"/>
                </a:solidFill>
                <a:latin typeface="Roboto Mono"/>
                <a:ea typeface="Roboto Mono"/>
                <a:cs typeface="Roboto Mono"/>
                <a:sym typeface="Roboto Mono"/>
              </a:rPr>
              <a:t>// Giải phóng bộ nhớ</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free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arr_malloc</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free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arr_calloc</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9"/>
          <p:cNvSpPr txBox="1"/>
          <p:nvPr>
            <p:ph type="ctrTitle"/>
          </p:nvPr>
        </p:nvSpPr>
        <p:spPr>
          <a:xfrm>
            <a:off x="311700" y="744575"/>
            <a:ext cx="8520600" cy="67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2800"/>
              <a:t>Heap</a:t>
            </a:r>
            <a:endParaRPr sz="2800"/>
          </a:p>
        </p:txBody>
      </p:sp>
      <p:pic>
        <p:nvPicPr>
          <p:cNvPr id="177" name="Google Shape;177;p29"/>
          <p:cNvPicPr preferRelativeResize="0"/>
          <p:nvPr/>
        </p:nvPicPr>
        <p:blipFill>
          <a:blip r:embed="rId3">
            <a:alphaModFix/>
          </a:blip>
          <a:stretch>
            <a:fillRect/>
          </a:stretch>
        </p:blipFill>
        <p:spPr>
          <a:xfrm>
            <a:off x="6994943" y="42775"/>
            <a:ext cx="2005965" cy="5143500"/>
          </a:xfrm>
          <a:prstGeom prst="rect">
            <a:avLst/>
          </a:prstGeom>
          <a:noFill/>
          <a:ln>
            <a:noFill/>
          </a:ln>
        </p:spPr>
      </p:pic>
      <p:sp>
        <p:nvSpPr>
          <p:cNvPr id="178" name="Google Shape;178;p29"/>
          <p:cNvSpPr/>
          <p:nvPr/>
        </p:nvSpPr>
        <p:spPr>
          <a:xfrm>
            <a:off x="6493000" y="2665350"/>
            <a:ext cx="545400" cy="2247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9" name="Google Shape;179;p29"/>
          <p:cNvSpPr/>
          <p:nvPr/>
        </p:nvSpPr>
        <p:spPr>
          <a:xfrm>
            <a:off x="141150" y="1447875"/>
            <a:ext cx="5261100" cy="37854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vi" sz="1000">
                <a:solidFill>
                  <a:srgbClr val="505050"/>
                </a:solidFill>
                <a:latin typeface="Roboto Mono"/>
                <a:ea typeface="Roboto Mono"/>
                <a:cs typeface="Roboto Mono"/>
                <a:sym typeface="Roboto Mono"/>
              </a:rPr>
              <a:t>#include &lt;stdio.h&gt;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505050"/>
                </a:solidFill>
                <a:latin typeface="Roboto Mono"/>
                <a:ea typeface="Roboto Mono"/>
                <a:cs typeface="Roboto Mono"/>
                <a:sym typeface="Roboto Mono"/>
              </a:rPr>
              <a:t>#include &lt;stdlib.h&gt;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main</a:t>
            </a:r>
            <a:r>
              <a:rPr lang="vi" sz="1000">
                <a:latin typeface="Roboto Mono"/>
                <a:ea typeface="Roboto Mono"/>
                <a:cs typeface="Roboto Mono"/>
                <a:sym typeface="Roboto Mono"/>
              </a:rPr>
              <a:t>(</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argc</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char</a:t>
            </a: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const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argv</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soluongkytu</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char*</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ten</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char*</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malloc</a:t>
            </a:r>
            <a:r>
              <a:rPr lang="vi" sz="1000">
                <a:latin typeface="Roboto Mono"/>
                <a:ea typeface="Roboto Mono"/>
                <a:cs typeface="Roboto Mono"/>
                <a:sym typeface="Roboto Mono"/>
              </a:rPr>
              <a:t>(</a:t>
            </a:r>
            <a:r>
              <a:rPr b="1" lang="vi" sz="1000">
                <a:solidFill>
                  <a:srgbClr val="700080"/>
                </a:solidFill>
                <a:latin typeface="Roboto Mono"/>
                <a:ea typeface="Roboto Mono"/>
                <a:cs typeface="Roboto Mono"/>
                <a:sym typeface="Roboto Mono"/>
              </a:rPr>
              <a:t>sizeof</a:t>
            </a:r>
            <a:r>
              <a:rPr lang="vi" sz="1000">
                <a:latin typeface="Roboto Mono"/>
                <a:ea typeface="Roboto Mono"/>
                <a:cs typeface="Roboto Mono"/>
                <a:sym typeface="Roboto Mono"/>
              </a:rPr>
              <a:t>(</a:t>
            </a:r>
            <a:r>
              <a:rPr lang="vi" sz="1000">
                <a:solidFill>
                  <a:srgbClr val="008050"/>
                </a:solidFill>
                <a:latin typeface="Roboto Mono"/>
                <a:ea typeface="Roboto Mono"/>
                <a:cs typeface="Roboto Mono"/>
                <a:sym typeface="Roboto Mono"/>
              </a:rPr>
              <a:t>char</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soluongkytu</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for</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3</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"Nhap so luong ky tu trong ten: \n"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scanf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"%d"</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&amp;</a:t>
            </a:r>
            <a:r>
              <a:rPr lang="vi" sz="1000">
                <a:solidFill>
                  <a:srgbClr val="1AB1CD"/>
                </a:solidFill>
                <a:latin typeface="Roboto Mono"/>
                <a:ea typeface="Roboto Mono"/>
                <a:cs typeface="Roboto Mono"/>
                <a:sym typeface="Roboto Mono"/>
              </a:rPr>
              <a:t>soluongkytu</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ten</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realloc</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ten</a:t>
            </a: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sizeof</a:t>
            </a:r>
            <a:r>
              <a:rPr lang="vi" sz="1000">
                <a:latin typeface="Roboto Mono"/>
                <a:ea typeface="Roboto Mono"/>
                <a:cs typeface="Roboto Mono"/>
                <a:sym typeface="Roboto Mono"/>
              </a:rPr>
              <a:t>(</a:t>
            </a:r>
            <a:r>
              <a:rPr lang="vi" sz="1000">
                <a:solidFill>
                  <a:srgbClr val="008050"/>
                </a:solidFill>
                <a:latin typeface="Roboto Mono"/>
                <a:ea typeface="Roboto Mono"/>
                <a:cs typeface="Roboto Mono"/>
                <a:sym typeface="Roboto Mono"/>
              </a:rPr>
              <a:t>char</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soluongkytu</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"Nhap ten cua ban: \n"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scanf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"%s"</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ten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"Hello %s\n"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ten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0"/>
          <p:cNvSpPr txBox="1"/>
          <p:nvPr>
            <p:ph type="ctrTitle"/>
          </p:nvPr>
        </p:nvSpPr>
        <p:spPr>
          <a:xfrm>
            <a:off x="311700" y="744575"/>
            <a:ext cx="8520600" cy="67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2800"/>
              <a:t>Heap</a:t>
            </a:r>
            <a:endParaRPr sz="2800"/>
          </a:p>
        </p:txBody>
      </p:sp>
      <p:pic>
        <p:nvPicPr>
          <p:cNvPr id="185" name="Google Shape;185;p30"/>
          <p:cNvPicPr preferRelativeResize="0"/>
          <p:nvPr/>
        </p:nvPicPr>
        <p:blipFill>
          <a:blip r:embed="rId3">
            <a:alphaModFix/>
          </a:blip>
          <a:stretch>
            <a:fillRect/>
          </a:stretch>
        </p:blipFill>
        <p:spPr>
          <a:xfrm>
            <a:off x="6994943" y="42775"/>
            <a:ext cx="2005965" cy="5143500"/>
          </a:xfrm>
          <a:prstGeom prst="rect">
            <a:avLst/>
          </a:prstGeom>
          <a:noFill/>
          <a:ln>
            <a:noFill/>
          </a:ln>
        </p:spPr>
      </p:pic>
      <p:sp>
        <p:nvSpPr>
          <p:cNvPr id="186" name="Google Shape;186;p30"/>
          <p:cNvSpPr txBox="1"/>
          <p:nvPr/>
        </p:nvSpPr>
        <p:spPr>
          <a:xfrm>
            <a:off x="55600" y="1405100"/>
            <a:ext cx="6437400" cy="36252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dk1"/>
              </a:buClr>
              <a:buSzPts val="1800"/>
              <a:buFont typeface="Times New Roman"/>
              <a:buChar char="-"/>
            </a:pPr>
            <a:r>
              <a:rPr lang="vi" sz="1800">
                <a:solidFill>
                  <a:schemeClr val="dk1"/>
                </a:solidFill>
                <a:latin typeface="Times New Roman"/>
                <a:ea typeface="Times New Roman"/>
                <a:cs typeface="Times New Roman"/>
                <a:sym typeface="Times New Roman"/>
              </a:rPr>
              <a:t>Quyền truy cập: có quyền đọc và ghi, nghĩa là có thể đọc và thay đổi giá trị của biến trong suốt thời gian chương trình chạy.</a:t>
            </a:r>
            <a:endParaRPr sz="1800">
              <a:solidFill>
                <a:schemeClr val="dk1"/>
              </a:solidFill>
              <a:latin typeface="Times New Roman"/>
              <a:ea typeface="Times New Roman"/>
              <a:cs typeface="Times New Roman"/>
              <a:sym typeface="Times New Roman"/>
            </a:endParaRPr>
          </a:p>
          <a:p>
            <a:pPr indent="457200" lvl="0" marL="0" rtl="0" algn="just">
              <a:lnSpc>
                <a:spcPct val="150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87" name="Google Shape;187;p30"/>
          <p:cNvSpPr/>
          <p:nvPr/>
        </p:nvSpPr>
        <p:spPr>
          <a:xfrm>
            <a:off x="6493000" y="2665350"/>
            <a:ext cx="545400" cy="2247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1"/>
          <p:cNvSpPr txBox="1"/>
          <p:nvPr>
            <p:ph type="ctrTitle"/>
          </p:nvPr>
        </p:nvSpPr>
        <p:spPr>
          <a:xfrm>
            <a:off x="311700" y="744575"/>
            <a:ext cx="8520600" cy="67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2800"/>
              <a:t>Stack và Heap</a:t>
            </a:r>
            <a:endParaRPr sz="2800"/>
          </a:p>
        </p:txBody>
      </p:sp>
      <p:pic>
        <p:nvPicPr>
          <p:cNvPr id="193" name="Google Shape;193;p31"/>
          <p:cNvPicPr preferRelativeResize="0"/>
          <p:nvPr/>
        </p:nvPicPr>
        <p:blipFill>
          <a:blip r:embed="rId3">
            <a:alphaModFix/>
          </a:blip>
          <a:stretch>
            <a:fillRect/>
          </a:stretch>
        </p:blipFill>
        <p:spPr>
          <a:xfrm>
            <a:off x="6994943" y="42775"/>
            <a:ext cx="2005965" cy="5143500"/>
          </a:xfrm>
          <a:prstGeom prst="rect">
            <a:avLst/>
          </a:prstGeom>
          <a:noFill/>
          <a:ln>
            <a:noFill/>
          </a:ln>
        </p:spPr>
      </p:pic>
      <p:sp>
        <p:nvSpPr>
          <p:cNvPr id="194" name="Google Shape;194;p31"/>
          <p:cNvSpPr txBox="1"/>
          <p:nvPr/>
        </p:nvSpPr>
        <p:spPr>
          <a:xfrm>
            <a:off x="55600" y="1405100"/>
            <a:ext cx="6437400" cy="3625200"/>
          </a:xfrm>
          <a:prstGeom prst="rect">
            <a:avLst/>
          </a:prstGeom>
          <a:noFill/>
          <a:ln>
            <a:noFill/>
          </a:ln>
        </p:spPr>
        <p:txBody>
          <a:bodyPr anchorCtr="0" anchor="t" bIns="91425" lIns="91425" spcFirstLastPara="1" rIns="91425" wrap="square" tIns="91425">
            <a:noAutofit/>
          </a:bodyPr>
          <a:lstStyle/>
          <a:p>
            <a:pPr indent="457200" lvl="0" marL="0" rtl="0" algn="l">
              <a:lnSpc>
                <a:spcPct val="150000"/>
              </a:lnSpc>
              <a:spcBef>
                <a:spcPts val="0"/>
              </a:spcBef>
              <a:spcAft>
                <a:spcPts val="0"/>
              </a:spcAft>
              <a:buClr>
                <a:schemeClr val="dk1"/>
              </a:buClr>
              <a:buSzPts val="1100"/>
              <a:buFont typeface="Arial"/>
              <a:buNone/>
            </a:pPr>
            <a:r>
              <a:rPr lang="vi" sz="1800">
                <a:solidFill>
                  <a:schemeClr val="dk1"/>
                </a:solidFill>
                <a:latin typeface="Times New Roman"/>
                <a:ea typeface="Times New Roman"/>
                <a:cs typeface="Times New Roman"/>
                <a:sym typeface="Times New Roman"/>
              </a:rPr>
              <a:t>Bộ nhớ Stack được dùng để lưu trữ các biến cục bộ trong hàm, tham số truyền vào... Truy cập vào bộ nhớ này rất nhanh và được thực thi khi chương trình được biên dịch.</a:t>
            </a:r>
            <a:endParaRPr sz="18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rPr lang="vi" sz="1800">
                <a:solidFill>
                  <a:schemeClr val="dk1"/>
                </a:solidFill>
                <a:latin typeface="Times New Roman"/>
                <a:ea typeface="Times New Roman"/>
                <a:cs typeface="Times New Roman"/>
                <a:sym typeface="Times New Roman"/>
              </a:rPr>
              <a:t>	Bộ nhớ Heap được dùng để lưu trữ vùng nhớ cho những biến được cấp phát động bởi các hàm </a:t>
            </a:r>
            <a:r>
              <a:rPr i="1" lang="vi" sz="1800">
                <a:solidFill>
                  <a:schemeClr val="dk1"/>
                </a:solidFill>
                <a:latin typeface="Times New Roman"/>
                <a:ea typeface="Times New Roman"/>
                <a:cs typeface="Times New Roman"/>
                <a:sym typeface="Times New Roman"/>
              </a:rPr>
              <a:t>malloc - calloc - realloc</a:t>
            </a:r>
            <a:r>
              <a:rPr lang="vi" sz="1800">
                <a:solidFill>
                  <a:schemeClr val="dk1"/>
                </a:solidFill>
                <a:latin typeface="Times New Roman"/>
                <a:ea typeface="Times New Roman"/>
                <a:cs typeface="Times New Roman"/>
                <a:sym typeface="Times New Roman"/>
              </a:rPr>
              <a:t> (trong C).</a:t>
            </a:r>
            <a:endParaRPr sz="1800">
              <a:solidFill>
                <a:schemeClr val="dk1"/>
              </a:solidFill>
              <a:latin typeface="Times New Roman"/>
              <a:ea typeface="Times New Roman"/>
              <a:cs typeface="Times New Roman"/>
              <a:sym typeface="Times New Roman"/>
            </a:endParaRPr>
          </a:p>
        </p:txBody>
      </p:sp>
      <p:sp>
        <p:nvSpPr>
          <p:cNvPr id="195" name="Google Shape;195;p31"/>
          <p:cNvSpPr/>
          <p:nvPr/>
        </p:nvSpPr>
        <p:spPr>
          <a:xfrm>
            <a:off x="6493000" y="455550"/>
            <a:ext cx="545400" cy="2247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6" name="Google Shape;196;p31"/>
          <p:cNvSpPr/>
          <p:nvPr/>
        </p:nvSpPr>
        <p:spPr>
          <a:xfrm>
            <a:off x="6493000" y="2665350"/>
            <a:ext cx="545400" cy="2247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0" y="744575"/>
            <a:ext cx="8520600" cy="67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2800"/>
              <a:t>Memory layout</a:t>
            </a:r>
            <a:endParaRPr sz="2800"/>
          </a:p>
        </p:txBody>
      </p:sp>
      <p:pic>
        <p:nvPicPr>
          <p:cNvPr id="61" name="Google Shape;61;p14"/>
          <p:cNvPicPr preferRelativeResize="0"/>
          <p:nvPr/>
        </p:nvPicPr>
        <p:blipFill>
          <a:blip r:embed="rId3">
            <a:alphaModFix/>
          </a:blip>
          <a:stretch>
            <a:fillRect/>
          </a:stretch>
        </p:blipFill>
        <p:spPr>
          <a:xfrm>
            <a:off x="6994943" y="42775"/>
            <a:ext cx="2005965" cy="5143500"/>
          </a:xfrm>
          <a:prstGeom prst="rect">
            <a:avLst/>
          </a:prstGeom>
          <a:noFill/>
          <a:ln>
            <a:noFill/>
          </a:ln>
        </p:spPr>
      </p:pic>
      <p:sp>
        <p:nvSpPr>
          <p:cNvPr id="62" name="Google Shape;62;p14"/>
          <p:cNvSpPr txBox="1"/>
          <p:nvPr/>
        </p:nvSpPr>
        <p:spPr>
          <a:xfrm>
            <a:off x="55600" y="1405100"/>
            <a:ext cx="7100400" cy="3625200"/>
          </a:xfrm>
          <a:prstGeom prst="rect">
            <a:avLst/>
          </a:prstGeom>
          <a:noFill/>
          <a:ln>
            <a:noFill/>
          </a:ln>
        </p:spPr>
        <p:txBody>
          <a:bodyPr anchorCtr="0" anchor="t" bIns="91425" lIns="91425" spcFirstLastPara="1" rIns="91425" wrap="square" tIns="91425">
            <a:noAutofit/>
          </a:bodyPr>
          <a:lstStyle/>
          <a:p>
            <a:pPr indent="457200" lvl="0" marL="0" rtl="0" algn="just">
              <a:lnSpc>
                <a:spcPct val="150000"/>
              </a:lnSpc>
              <a:spcBef>
                <a:spcPts val="0"/>
              </a:spcBef>
              <a:spcAft>
                <a:spcPts val="0"/>
              </a:spcAft>
              <a:buClr>
                <a:schemeClr val="dk1"/>
              </a:buClr>
              <a:buSzPts val="1100"/>
              <a:buFont typeface="Arial"/>
              <a:buNone/>
            </a:pPr>
            <a:r>
              <a:rPr lang="vi" sz="1800">
                <a:solidFill>
                  <a:schemeClr val="dk1"/>
                </a:solidFill>
                <a:latin typeface="Times New Roman"/>
                <a:ea typeface="Times New Roman"/>
                <a:cs typeface="Times New Roman"/>
                <a:sym typeface="Times New Roman"/>
              </a:rPr>
              <a:t>Chương trình main.exe ( trên window), main.hex ( nạp vào vi điều khiển) được lưu ở bộ nhớ SSD hoặc FLASH. Khi nhấn run chương trình trên window ( cấp nguồn cho vi điều khiển) thì những chương trình này sẽ được copy vào bộ nhớ RAM để thực thi.</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2"/>
          <p:cNvSpPr txBox="1"/>
          <p:nvPr>
            <p:ph type="ctrTitle"/>
          </p:nvPr>
        </p:nvSpPr>
        <p:spPr>
          <a:xfrm>
            <a:off x="311700" y="744575"/>
            <a:ext cx="8520600" cy="67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2800"/>
              <a:t>Stack và Heap</a:t>
            </a:r>
            <a:endParaRPr sz="2800"/>
          </a:p>
        </p:txBody>
      </p:sp>
      <p:pic>
        <p:nvPicPr>
          <p:cNvPr id="202" name="Google Shape;202;p32"/>
          <p:cNvPicPr preferRelativeResize="0"/>
          <p:nvPr/>
        </p:nvPicPr>
        <p:blipFill>
          <a:blip r:embed="rId3">
            <a:alphaModFix/>
          </a:blip>
          <a:stretch>
            <a:fillRect/>
          </a:stretch>
        </p:blipFill>
        <p:spPr>
          <a:xfrm>
            <a:off x="6994943" y="42775"/>
            <a:ext cx="2005965" cy="5143500"/>
          </a:xfrm>
          <a:prstGeom prst="rect">
            <a:avLst/>
          </a:prstGeom>
          <a:noFill/>
          <a:ln>
            <a:noFill/>
          </a:ln>
        </p:spPr>
      </p:pic>
      <p:sp>
        <p:nvSpPr>
          <p:cNvPr id="203" name="Google Shape;203;p32"/>
          <p:cNvSpPr txBox="1"/>
          <p:nvPr/>
        </p:nvSpPr>
        <p:spPr>
          <a:xfrm>
            <a:off x="55600" y="1405100"/>
            <a:ext cx="6437400" cy="36252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dk1"/>
              </a:buClr>
              <a:buSzPts val="1800"/>
              <a:buFont typeface="Times New Roman"/>
              <a:buChar char="-"/>
            </a:pPr>
            <a:r>
              <a:rPr lang="vi" sz="1800">
                <a:solidFill>
                  <a:schemeClr val="dk1"/>
                </a:solidFill>
                <a:latin typeface="Times New Roman"/>
                <a:ea typeface="Times New Roman"/>
                <a:cs typeface="Times New Roman"/>
                <a:sym typeface="Times New Roman"/>
              </a:rPr>
              <a:t>Stack: vùng nhớ Stack được quản lý bởi hệ điều hành, dữ liệu được lưu trong Stack sẽ tự động giải phóng khi hàm thực hiện xong công việc của mình.</a:t>
            </a:r>
            <a:endParaRPr sz="1800">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vi" sz="1800">
                <a:solidFill>
                  <a:schemeClr val="dk1"/>
                </a:solidFill>
                <a:latin typeface="Times New Roman"/>
                <a:ea typeface="Times New Roman"/>
                <a:cs typeface="Times New Roman"/>
                <a:sym typeface="Times New Roman"/>
              </a:rPr>
              <a:t>Heap: Vùng nhớ Heap được quản lý bởi lập trình viên (trong C hoặc C++), dữ liệu trong Heap sẽ không bị hủy khi hàm thực hiện xong, điều đó có nghĩa bạn phải tự tay giải phóng vùng nhớ bằng câu lệnh free (trong C), và delete hoặc delete [] (trong C++), nếu không sẽ xảy ra hiện tượng rò rỉ bộ nhớ. </a:t>
            </a:r>
            <a:endParaRPr sz="18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204" name="Google Shape;204;p32"/>
          <p:cNvSpPr/>
          <p:nvPr/>
        </p:nvSpPr>
        <p:spPr>
          <a:xfrm>
            <a:off x="6493000" y="455550"/>
            <a:ext cx="545400" cy="2247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5" name="Google Shape;205;p32"/>
          <p:cNvSpPr/>
          <p:nvPr/>
        </p:nvSpPr>
        <p:spPr>
          <a:xfrm>
            <a:off x="6493000" y="2665350"/>
            <a:ext cx="545400" cy="2247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3"/>
          <p:cNvSpPr txBox="1"/>
          <p:nvPr>
            <p:ph type="ctrTitle"/>
          </p:nvPr>
        </p:nvSpPr>
        <p:spPr>
          <a:xfrm>
            <a:off x="311700" y="744575"/>
            <a:ext cx="8520600" cy="67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2800"/>
              <a:t>Stack và Heap</a:t>
            </a:r>
            <a:endParaRPr sz="2800"/>
          </a:p>
        </p:txBody>
      </p:sp>
      <p:pic>
        <p:nvPicPr>
          <p:cNvPr id="211" name="Google Shape;211;p33"/>
          <p:cNvPicPr preferRelativeResize="0"/>
          <p:nvPr/>
        </p:nvPicPr>
        <p:blipFill>
          <a:blip r:embed="rId3">
            <a:alphaModFix/>
          </a:blip>
          <a:stretch>
            <a:fillRect/>
          </a:stretch>
        </p:blipFill>
        <p:spPr>
          <a:xfrm>
            <a:off x="6994943" y="42775"/>
            <a:ext cx="2005965" cy="5143500"/>
          </a:xfrm>
          <a:prstGeom prst="rect">
            <a:avLst/>
          </a:prstGeom>
          <a:noFill/>
          <a:ln>
            <a:noFill/>
          </a:ln>
        </p:spPr>
      </p:pic>
      <p:sp>
        <p:nvSpPr>
          <p:cNvPr id="212" name="Google Shape;212;p33"/>
          <p:cNvSpPr txBox="1"/>
          <p:nvPr/>
        </p:nvSpPr>
        <p:spPr>
          <a:xfrm>
            <a:off x="55600" y="1405100"/>
            <a:ext cx="6437400" cy="3625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213" name="Google Shape;213;p33"/>
          <p:cNvSpPr/>
          <p:nvPr/>
        </p:nvSpPr>
        <p:spPr>
          <a:xfrm>
            <a:off x="6493000" y="455550"/>
            <a:ext cx="545400" cy="2247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4" name="Google Shape;214;p33"/>
          <p:cNvSpPr/>
          <p:nvPr/>
        </p:nvSpPr>
        <p:spPr>
          <a:xfrm>
            <a:off x="6493000" y="2665350"/>
            <a:ext cx="545400" cy="2247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5" name="Google Shape;215;p33"/>
          <p:cNvSpPr/>
          <p:nvPr/>
        </p:nvSpPr>
        <p:spPr>
          <a:xfrm>
            <a:off x="333625" y="1447875"/>
            <a:ext cx="6063000" cy="36036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vi" sz="1000">
                <a:solidFill>
                  <a:srgbClr val="505050"/>
                </a:solidFill>
                <a:latin typeface="Roboto Mono"/>
                <a:ea typeface="Roboto Mono"/>
                <a:cs typeface="Roboto Mono"/>
                <a:sym typeface="Roboto Mono"/>
              </a:rPr>
              <a:t>#include &lt;stdio.h&gt;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505050"/>
                </a:solidFill>
                <a:latin typeface="Roboto Mono"/>
                <a:ea typeface="Roboto Mono"/>
                <a:cs typeface="Roboto Mono"/>
                <a:sym typeface="Roboto Mono"/>
              </a:rPr>
              <a:t>#include &lt;stdlib.h&gt;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void</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test1</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array</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3</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for</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3</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"address of array[%d]: %p\n"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array</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void</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test2</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array</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malloc</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3</a:t>
            </a:r>
            <a:r>
              <a:rPr b="1" lang="vi" sz="1000">
                <a:solidFill>
                  <a:srgbClr val="EE11FF"/>
                </a:solidFill>
                <a:latin typeface="Roboto Mono"/>
                <a:ea typeface="Roboto Mono"/>
                <a:cs typeface="Roboto Mono"/>
                <a:sym typeface="Roboto Mono"/>
              </a:rPr>
              <a:t>*</a:t>
            </a:r>
            <a:r>
              <a:rPr b="1" lang="vi" sz="1000">
                <a:solidFill>
                  <a:srgbClr val="700080"/>
                </a:solidFill>
                <a:latin typeface="Roboto Mono"/>
                <a:ea typeface="Roboto Mono"/>
                <a:cs typeface="Roboto Mono"/>
                <a:sym typeface="Roboto Mono"/>
              </a:rPr>
              <a:t>sizeof</a:t>
            </a:r>
            <a:r>
              <a:rPr lang="vi" sz="1000">
                <a:latin typeface="Roboto Mono"/>
                <a:ea typeface="Roboto Mono"/>
                <a:cs typeface="Roboto Mono"/>
                <a:sym typeface="Roboto Mono"/>
              </a:rPr>
              <a:t>(</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for</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3</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"address of array[%d]: %p\n"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array</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i="1" lang="vi" sz="1000">
                <a:solidFill>
                  <a:srgbClr val="A05000"/>
                </a:solidFill>
                <a:latin typeface="Roboto Mono"/>
                <a:ea typeface="Roboto Mono"/>
                <a:cs typeface="Roboto Mono"/>
                <a:sym typeface="Roboto Mono"/>
              </a:rPr>
              <a:t>//free(array);</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main</a:t>
            </a:r>
            <a:r>
              <a:rPr lang="vi" sz="1000">
                <a:latin typeface="Roboto Mono"/>
                <a:ea typeface="Roboto Mono"/>
                <a:cs typeface="Roboto Mono"/>
                <a:sym typeface="Roboto Mono"/>
              </a:rPr>
              <a:t>(</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argc</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char</a:t>
            </a: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const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argv</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test1</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test1</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test2</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test2</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4"/>
          <p:cNvSpPr txBox="1"/>
          <p:nvPr>
            <p:ph type="ctrTitle"/>
          </p:nvPr>
        </p:nvSpPr>
        <p:spPr>
          <a:xfrm>
            <a:off x="311700" y="744575"/>
            <a:ext cx="8520600" cy="67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2800"/>
              <a:t>Stack và Heap</a:t>
            </a:r>
            <a:endParaRPr sz="2800"/>
          </a:p>
        </p:txBody>
      </p:sp>
      <p:pic>
        <p:nvPicPr>
          <p:cNvPr id="221" name="Google Shape;221;p34"/>
          <p:cNvPicPr preferRelativeResize="0"/>
          <p:nvPr/>
        </p:nvPicPr>
        <p:blipFill>
          <a:blip r:embed="rId3">
            <a:alphaModFix/>
          </a:blip>
          <a:stretch>
            <a:fillRect/>
          </a:stretch>
        </p:blipFill>
        <p:spPr>
          <a:xfrm>
            <a:off x="6994943" y="42775"/>
            <a:ext cx="2005965" cy="5143500"/>
          </a:xfrm>
          <a:prstGeom prst="rect">
            <a:avLst/>
          </a:prstGeom>
          <a:noFill/>
          <a:ln>
            <a:noFill/>
          </a:ln>
        </p:spPr>
      </p:pic>
      <p:sp>
        <p:nvSpPr>
          <p:cNvPr id="222" name="Google Shape;222;p34"/>
          <p:cNvSpPr txBox="1"/>
          <p:nvPr/>
        </p:nvSpPr>
        <p:spPr>
          <a:xfrm>
            <a:off x="55600" y="1481300"/>
            <a:ext cx="6437400" cy="36252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dk1"/>
              </a:buClr>
              <a:buSzPts val="1800"/>
              <a:buFont typeface="Times New Roman"/>
              <a:buChar char="-"/>
            </a:pPr>
            <a:r>
              <a:rPr lang="vi" sz="1800">
                <a:solidFill>
                  <a:schemeClr val="dk1"/>
                </a:solidFill>
                <a:latin typeface="Times New Roman"/>
                <a:ea typeface="Times New Roman"/>
                <a:cs typeface="Times New Roman"/>
                <a:sym typeface="Times New Roman"/>
              </a:rPr>
              <a:t>Stack: bởi vì bộ nhớ Stack cố định nên nếu chương trình bạn sử dụng quá nhiều bộ nhớ vượt quá khả năng lưu trữ của Stack chắc chắn sẽ xảy ra tình trạng tràn bộ nhớ Stack (Stack overflow), các trường hợp xảy ra như bạn khởi tạo quá nhiều biến cục bộ, hàm đệ quy vô hạn,...</a:t>
            </a:r>
            <a:endParaRPr sz="18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223" name="Google Shape;223;p34"/>
          <p:cNvSpPr/>
          <p:nvPr/>
        </p:nvSpPr>
        <p:spPr>
          <a:xfrm>
            <a:off x="6493000" y="455550"/>
            <a:ext cx="545400" cy="2247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4" name="Google Shape;224;p34"/>
          <p:cNvSpPr/>
          <p:nvPr/>
        </p:nvSpPr>
        <p:spPr>
          <a:xfrm>
            <a:off x="6493000" y="2665350"/>
            <a:ext cx="545400" cy="2247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5" name="Google Shape;225;p34"/>
          <p:cNvSpPr/>
          <p:nvPr/>
        </p:nvSpPr>
        <p:spPr>
          <a:xfrm>
            <a:off x="344325" y="3640025"/>
            <a:ext cx="5271900" cy="15036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vi">
                <a:solidFill>
                  <a:srgbClr val="008050"/>
                </a:solidFill>
                <a:highlight>
                  <a:srgbClr val="F0F0F0"/>
                </a:highlight>
                <a:latin typeface="Roboto Mono"/>
                <a:ea typeface="Roboto Mono"/>
                <a:cs typeface="Roboto Mono"/>
                <a:sym typeface="Roboto Mono"/>
              </a:rPr>
              <a:t>int</a:t>
            </a:r>
            <a:r>
              <a:rPr lang="vi">
                <a:highlight>
                  <a:srgbClr val="F0F0F0"/>
                </a:highlight>
                <a:latin typeface="Roboto Mono"/>
                <a:ea typeface="Roboto Mono"/>
                <a:cs typeface="Roboto Mono"/>
                <a:sym typeface="Roboto Mono"/>
              </a:rPr>
              <a:t> </a:t>
            </a:r>
            <a:r>
              <a:rPr lang="vi">
                <a:solidFill>
                  <a:srgbClr val="0000F0"/>
                </a:solidFill>
                <a:highlight>
                  <a:srgbClr val="F0F0F0"/>
                </a:highlight>
                <a:latin typeface="Roboto Mono"/>
                <a:ea typeface="Roboto Mono"/>
                <a:cs typeface="Roboto Mono"/>
                <a:sym typeface="Roboto Mono"/>
              </a:rPr>
              <a:t>foo</a:t>
            </a:r>
            <a:r>
              <a:rPr lang="vi">
                <a:highlight>
                  <a:srgbClr val="F0F0F0"/>
                </a:highlight>
                <a:latin typeface="Roboto Mono"/>
                <a:ea typeface="Roboto Mono"/>
                <a:cs typeface="Roboto Mono"/>
                <a:sym typeface="Roboto Mono"/>
              </a:rPr>
              <a:t>(</a:t>
            </a:r>
            <a:r>
              <a:rPr lang="vi">
                <a:solidFill>
                  <a:srgbClr val="008050"/>
                </a:solidFill>
                <a:highlight>
                  <a:srgbClr val="F0F0F0"/>
                </a:highlight>
                <a:latin typeface="Roboto Mono"/>
                <a:ea typeface="Roboto Mono"/>
                <a:cs typeface="Roboto Mono"/>
                <a:sym typeface="Roboto Mono"/>
              </a:rPr>
              <a:t>int</a:t>
            </a:r>
            <a:r>
              <a:rPr lang="vi">
                <a:highlight>
                  <a:srgbClr val="F0F0F0"/>
                </a:highlight>
                <a:latin typeface="Roboto Mono"/>
                <a:ea typeface="Roboto Mono"/>
                <a:cs typeface="Roboto Mono"/>
                <a:sym typeface="Roboto Mono"/>
              </a:rPr>
              <a:t> </a:t>
            </a:r>
            <a:r>
              <a:rPr lang="vi">
                <a:solidFill>
                  <a:srgbClr val="1AB1CD"/>
                </a:solidFill>
                <a:highlight>
                  <a:srgbClr val="F0F0F0"/>
                </a:highlight>
                <a:latin typeface="Roboto Mono"/>
                <a:ea typeface="Roboto Mono"/>
                <a:cs typeface="Roboto Mono"/>
                <a:sym typeface="Roboto Mono"/>
              </a:rPr>
              <a:t>x</a:t>
            </a:r>
            <a:r>
              <a:rPr lang="vi">
                <a:highlight>
                  <a:srgbClr val="F0F0F0"/>
                </a:highlight>
                <a:latin typeface="Roboto Mono"/>
                <a:ea typeface="Roboto Mono"/>
                <a:cs typeface="Roboto Mono"/>
                <a:sym typeface="Roboto Mono"/>
              </a:rPr>
              <a:t>){</a:t>
            </a:r>
            <a:br>
              <a:rPr lang="vi">
                <a:highlight>
                  <a:srgbClr val="F0F0F0"/>
                </a:highlight>
                <a:latin typeface="Roboto Mono"/>
                <a:ea typeface="Roboto Mono"/>
                <a:cs typeface="Roboto Mono"/>
                <a:sym typeface="Roboto Mono"/>
              </a:rPr>
            </a:br>
            <a:r>
              <a:rPr lang="vi">
                <a:highlight>
                  <a:srgbClr val="F0F0F0"/>
                </a:highlight>
                <a:latin typeface="Roboto Mono"/>
                <a:ea typeface="Roboto Mono"/>
                <a:cs typeface="Roboto Mono"/>
                <a:sym typeface="Roboto Mono"/>
              </a:rPr>
              <a:t>    </a:t>
            </a:r>
            <a:r>
              <a:rPr lang="vi">
                <a:solidFill>
                  <a:srgbClr val="1AB1CD"/>
                </a:solidFill>
                <a:highlight>
                  <a:srgbClr val="F0F0F0"/>
                </a:highlight>
                <a:latin typeface="Roboto Mono"/>
                <a:ea typeface="Roboto Mono"/>
                <a:cs typeface="Roboto Mono"/>
                <a:sym typeface="Roboto Mono"/>
              </a:rPr>
              <a:t>printf</a:t>
            </a:r>
            <a:r>
              <a:rPr lang="vi">
                <a:highlight>
                  <a:srgbClr val="F0F0F0"/>
                </a:highlight>
                <a:latin typeface="Roboto Mono"/>
                <a:ea typeface="Roboto Mono"/>
                <a:cs typeface="Roboto Mono"/>
                <a:sym typeface="Roboto Mono"/>
              </a:rPr>
              <a:t>(</a:t>
            </a:r>
            <a:r>
              <a:rPr lang="vi">
                <a:solidFill>
                  <a:srgbClr val="A01010"/>
                </a:solidFill>
                <a:highlight>
                  <a:srgbClr val="F0F0F0"/>
                </a:highlight>
                <a:latin typeface="Roboto Mono"/>
                <a:ea typeface="Roboto Mono"/>
                <a:cs typeface="Roboto Mono"/>
                <a:sym typeface="Roboto Mono"/>
              </a:rPr>
              <a:t>"De quy khong gioi han\n"</a:t>
            </a:r>
            <a:r>
              <a:rPr lang="vi">
                <a:highlight>
                  <a:srgbClr val="F0F0F0"/>
                </a:highlight>
                <a:latin typeface="Roboto Mono"/>
                <a:ea typeface="Roboto Mono"/>
                <a:cs typeface="Roboto Mono"/>
                <a:sym typeface="Roboto Mono"/>
              </a:rPr>
              <a:t>);</a:t>
            </a:r>
            <a:br>
              <a:rPr lang="vi">
                <a:highlight>
                  <a:srgbClr val="F0F0F0"/>
                </a:highlight>
                <a:latin typeface="Roboto Mono"/>
                <a:ea typeface="Roboto Mono"/>
                <a:cs typeface="Roboto Mono"/>
                <a:sym typeface="Roboto Mono"/>
              </a:rPr>
            </a:br>
            <a:r>
              <a:rPr lang="vi">
                <a:highlight>
                  <a:srgbClr val="F0F0F0"/>
                </a:highlight>
                <a:latin typeface="Roboto Mono"/>
                <a:ea typeface="Roboto Mono"/>
                <a:cs typeface="Roboto Mono"/>
                <a:sym typeface="Roboto Mono"/>
              </a:rPr>
              <a:t>    </a:t>
            </a:r>
            <a:r>
              <a:rPr b="1" lang="vi">
                <a:solidFill>
                  <a:srgbClr val="700080"/>
                </a:solidFill>
                <a:highlight>
                  <a:srgbClr val="F0F0F0"/>
                </a:highlight>
                <a:latin typeface="Roboto Mono"/>
                <a:ea typeface="Roboto Mono"/>
                <a:cs typeface="Roboto Mono"/>
                <a:sym typeface="Roboto Mono"/>
              </a:rPr>
              <a:t>return</a:t>
            </a:r>
            <a:r>
              <a:rPr lang="vi">
                <a:highlight>
                  <a:srgbClr val="F0F0F0"/>
                </a:highlight>
                <a:latin typeface="Roboto Mono"/>
                <a:ea typeface="Roboto Mono"/>
                <a:cs typeface="Roboto Mono"/>
                <a:sym typeface="Roboto Mono"/>
              </a:rPr>
              <a:t> </a:t>
            </a:r>
            <a:r>
              <a:rPr lang="vi">
                <a:solidFill>
                  <a:srgbClr val="1AB1CD"/>
                </a:solidFill>
                <a:highlight>
                  <a:srgbClr val="F0F0F0"/>
                </a:highlight>
                <a:latin typeface="Roboto Mono"/>
                <a:ea typeface="Roboto Mono"/>
                <a:cs typeface="Roboto Mono"/>
                <a:sym typeface="Roboto Mono"/>
              </a:rPr>
              <a:t>foo</a:t>
            </a:r>
            <a:r>
              <a:rPr lang="vi">
                <a:highlight>
                  <a:srgbClr val="F0F0F0"/>
                </a:highlight>
                <a:latin typeface="Roboto Mono"/>
                <a:ea typeface="Roboto Mono"/>
                <a:cs typeface="Roboto Mono"/>
                <a:sym typeface="Roboto Mono"/>
              </a:rPr>
              <a:t>(</a:t>
            </a:r>
            <a:r>
              <a:rPr lang="vi">
                <a:solidFill>
                  <a:srgbClr val="1AB1CD"/>
                </a:solidFill>
                <a:highlight>
                  <a:srgbClr val="F0F0F0"/>
                </a:highlight>
                <a:latin typeface="Roboto Mono"/>
                <a:ea typeface="Roboto Mono"/>
                <a:cs typeface="Roboto Mono"/>
                <a:sym typeface="Roboto Mono"/>
              </a:rPr>
              <a:t>x</a:t>
            </a:r>
            <a:r>
              <a:rPr lang="vi">
                <a:highlight>
                  <a:srgbClr val="F0F0F0"/>
                </a:highlight>
                <a:latin typeface="Roboto Mono"/>
                <a:ea typeface="Roboto Mono"/>
                <a:cs typeface="Roboto Mono"/>
                <a:sym typeface="Roboto Mono"/>
              </a:rPr>
              <a:t>);</a:t>
            </a:r>
            <a:br>
              <a:rPr lang="vi">
                <a:highlight>
                  <a:srgbClr val="F0F0F0"/>
                </a:highlight>
                <a:latin typeface="Roboto Mono"/>
                <a:ea typeface="Roboto Mono"/>
                <a:cs typeface="Roboto Mono"/>
                <a:sym typeface="Roboto Mono"/>
              </a:rPr>
            </a:br>
            <a:r>
              <a:rPr lang="vi">
                <a:highlight>
                  <a:srgbClr val="F0F0F0"/>
                </a:highlight>
                <a:latin typeface="Roboto Mono"/>
                <a:ea typeface="Roboto Mono"/>
                <a:cs typeface="Roboto Mono"/>
                <a:sym typeface="Roboto Mono"/>
              </a:rPr>
              <a:t>}</a:t>
            </a:r>
            <a:endParaRPr>
              <a:latin typeface="Roboto Mono"/>
              <a:ea typeface="Roboto Mono"/>
              <a:cs typeface="Roboto Mono"/>
              <a:sym typeface="Roboto Mon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5"/>
          <p:cNvSpPr txBox="1"/>
          <p:nvPr>
            <p:ph type="ctrTitle"/>
          </p:nvPr>
        </p:nvSpPr>
        <p:spPr>
          <a:xfrm>
            <a:off x="311700" y="744575"/>
            <a:ext cx="8520600" cy="67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2800"/>
              <a:t>Stack và Heap</a:t>
            </a:r>
            <a:endParaRPr sz="2800"/>
          </a:p>
        </p:txBody>
      </p:sp>
      <p:pic>
        <p:nvPicPr>
          <p:cNvPr id="231" name="Google Shape;231;p35"/>
          <p:cNvPicPr preferRelativeResize="0"/>
          <p:nvPr/>
        </p:nvPicPr>
        <p:blipFill>
          <a:blip r:embed="rId3">
            <a:alphaModFix/>
          </a:blip>
          <a:stretch>
            <a:fillRect/>
          </a:stretch>
        </p:blipFill>
        <p:spPr>
          <a:xfrm>
            <a:off x="6994943" y="42775"/>
            <a:ext cx="2005965" cy="5143500"/>
          </a:xfrm>
          <a:prstGeom prst="rect">
            <a:avLst/>
          </a:prstGeom>
          <a:noFill/>
          <a:ln>
            <a:noFill/>
          </a:ln>
        </p:spPr>
      </p:pic>
      <p:sp>
        <p:nvSpPr>
          <p:cNvPr id="232" name="Google Shape;232;p35"/>
          <p:cNvSpPr txBox="1"/>
          <p:nvPr/>
        </p:nvSpPr>
        <p:spPr>
          <a:xfrm>
            <a:off x="55600" y="1405100"/>
            <a:ext cx="6437400" cy="36252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dk1"/>
              </a:buClr>
              <a:buSzPts val="1800"/>
              <a:buFont typeface="Times New Roman"/>
              <a:buChar char="-"/>
            </a:pPr>
            <a:r>
              <a:rPr lang="vi" sz="1800">
                <a:solidFill>
                  <a:schemeClr val="dk1"/>
                </a:solidFill>
                <a:latin typeface="Times New Roman"/>
                <a:ea typeface="Times New Roman"/>
                <a:cs typeface="Times New Roman"/>
                <a:sym typeface="Times New Roman"/>
              </a:rPr>
              <a:t>Heap: Nếu bạn liên tục cấp phát vùng nhớ mà không giải phóng thì sẽ bị lỗi tràn vùng nhớ Heap (Heap overflow). Nếu bạn khởi tạo một vùng nhớ quá lớn mà vùng nhớ Heap không thể lưu trữ một lần được sẽ bị lỗi khởi tạo vùng nhớ Heap thất bại.</a:t>
            </a:r>
            <a:endParaRPr sz="1800">
              <a:solidFill>
                <a:schemeClr val="dk1"/>
              </a:solidFill>
              <a:latin typeface="Times New Roman"/>
              <a:ea typeface="Times New Roman"/>
              <a:cs typeface="Times New Roman"/>
              <a:sym typeface="Times New Roman"/>
            </a:endParaRPr>
          </a:p>
        </p:txBody>
      </p:sp>
      <p:sp>
        <p:nvSpPr>
          <p:cNvPr id="233" name="Google Shape;233;p35"/>
          <p:cNvSpPr/>
          <p:nvPr/>
        </p:nvSpPr>
        <p:spPr>
          <a:xfrm>
            <a:off x="6493000" y="455550"/>
            <a:ext cx="545400" cy="2247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4" name="Google Shape;234;p35"/>
          <p:cNvSpPr/>
          <p:nvPr/>
        </p:nvSpPr>
        <p:spPr>
          <a:xfrm>
            <a:off x="6493000" y="2665350"/>
            <a:ext cx="545400" cy="2247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5" name="Google Shape;235;p35"/>
          <p:cNvSpPr/>
          <p:nvPr/>
        </p:nvSpPr>
        <p:spPr>
          <a:xfrm>
            <a:off x="344325" y="3640025"/>
            <a:ext cx="5271900" cy="15036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rPr lang="vi">
                <a:solidFill>
                  <a:srgbClr val="008050"/>
                </a:solidFill>
                <a:highlight>
                  <a:srgbClr val="F0F0F0"/>
                </a:highlight>
                <a:latin typeface="Roboto Mono"/>
                <a:ea typeface="Roboto Mono"/>
                <a:cs typeface="Roboto Mono"/>
                <a:sym typeface="Roboto Mono"/>
              </a:rPr>
              <a:t>int</a:t>
            </a:r>
            <a:r>
              <a:rPr lang="vi">
                <a:highlight>
                  <a:srgbClr val="F0F0F0"/>
                </a:highlight>
                <a:latin typeface="Roboto Mono"/>
                <a:ea typeface="Roboto Mono"/>
                <a:cs typeface="Roboto Mono"/>
                <a:sym typeface="Roboto Mono"/>
              </a:rPr>
              <a:t> </a:t>
            </a:r>
            <a:r>
              <a:rPr lang="vi">
                <a:solidFill>
                  <a:srgbClr val="008050"/>
                </a:solidFill>
                <a:highlight>
                  <a:srgbClr val="F0F0F0"/>
                </a:highlight>
                <a:latin typeface="Roboto Mono"/>
                <a:ea typeface="Roboto Mono"/>
                <a:cs typeface="Roboto Mono"/>
                <a:sym typeface="Roboto Mono"/>
              </a:rPr>
              <a:t>*</a:t>
            </a:r>
            <a:r>
              <a:rPr lang="vi">
                <a:solidFill>
                  <a:srgbClr val="1AB1CD"/>
                </a:solidFill>
                <a:highlight>
                  <a:srgbClr val="F0F0F0"/>
                </a:highlight>
                <a:latin typeface="Roboto Mono"/>
                <a:ea typeface="Roboto Mono"/>
                <a:cs typeface="Roboto Mono"/>
                <a:sym typeface="Roboto Mono"/>
              </a:rPr>
              <a:t>A</a:t>
            </a:r>
            <a:r>
              <a:rPr lang="vi">
                <a:highlight>
                  <a:srgbClr val="F0F0F0"/>
                </a:highlight>
                <a:latin typeface="Roboto Mono"/>
                <a:ea typeface="Roboto Mono"/>
                <a:cs typeface="Roboto Mono"/>
                <a:sym typeface="Roboto Mono"/>
              </a:rPr>
              <a:t> </a:t>
            </a:r>
            <a:r>
              <a:rPr b="1" lang="vi">
                <a:solidFill>
                  <a:srgbClr val="EE11FF"/>
                </a:solidFill>
                <a:highlight>
                  <a:srgbClr val="F0F0F0"/>
                </a:highlight>
                <a:latin typeface="Roboto Mono"/>
                <a:ea typeface="Roboto Mono"/>
                <a:cs typeface="Roboto Mono"/>
                <a:sym typeface="Roboto Mono"/>
              </a:rPr>
              <a:t>=</a:t>
            </a:r>
            <a:r>
              <a:rPr lang="vi">
                <a:highlight>
                  <a:srgbClr val="F0F0F0"/>
                </a:highlight>
                <a:latin typeface="Roboto Mono"/>
                <a:ea typeface="Roboto Mono"/>
                <a:cs typeface="Roboto Mono"/>
                <a:sym typeface="Roboto Mono"/>
              </a:rPr>
              <a:t> (</a:t>
            </a:r>
            <a:r>
              <a:rPr lang="vi">
                <a:solidFill>
                  <a:srgbClr val="008050"/>
                </a:solidFill>
                <a:highlight>
                  <a:srgbClr val="F0F0F0"/>
                </a:highlight>
                <a:latin typeface="Roboto Mono"/>
                <a:ea typeface="Roboto Mono"/>
                <a:cs typeface="Roboto Mono"/>
                <a:sym typeface="Roboto Mono"/>
              </a:rPr>
              <a:t>int</a:t>
            </a:r>
            <a:r>
              <a:rPr lang="vi">
                <a:highlight>
                  <a:srgbClr val="F0F0F0"/>
                </a:highlight>
                <a:latin typeface="Roboto Mono"/>
                <a:ea typeface="Roboto Mono"/>
                <a:cs typeface="Roboto Mono"/>
                <a:sym typeface="Roboto Mono"/>
              </a:rPr>
              <a:t> </a:t>
            </a:r>
            <a:r>
              <a:rPr lang="vi">
                <a:solidFill>
                  <a:srgbClr val="008050"/>
                </a:solidFill>
                <a:highlight>
                  <a:srgbClr val="F0F0F0"/>
                </a:highlight>
                <a:latin typeface="Roboto Mono"/>
                <a:ea typeface="Roboto Mono"/>
                <a:cs typeface="Roboto Mono"/>
                <a:sym typeface="Roboto Mono"/>
              </a:rPr>
              <a:t>*</a:t>
            </a:r>
            <a:r>
              <a:rPr lang="vi">
                <a:highlight>
                  <a:srgbClr val="F0F0F0"/>
                </a:highlight>
                <a:latin typeface="Roboto Mono"/>
                <a:ea typeface="Roboto Mono"/>
                <a:cs typeface="Roboto Mono"/>
                <a:sym typeface="Roboto Mono"/>
              </a:rPr>
              <a:t>)</a:t>
            </a:r>
            <a:r>
              <a:rPr lang="vi">
                <a:solidFill>
                  <a:srgbClr val="1AB1CD"/>
                </a:solidFill>
                <a:highlight>
                  <a:srgbClr val="F0F0F0"/>
                </a:highlight>
                <a:latin typeface="Roboto Mono"/>
                <a:ea typeface="Roboto Mono"/>
                <a:cs typeface="Roboto Mono"/>
                <a:sym typeface="Roboto Mono"/>
              </a:rPr>
              <a:t>malloc</a:t>
            </a:r>
            <a:r>
              <a:rPr lang="vi">
                <a:highlight>
                  <a:srgbClr val="F0F0F0"/>
                </a:highlight>
                <a:latin typeface="Roboto Mono"/>
                <a:ea typeface="Roboto Mono"/>
                <a:cs typeface="Roboto Mono"/>
                <a:sym typeface="Roboto Mono"/>
              </a:rPr>
              <a:t>(</a:t>
            </a:r>
            <a:r>
              <a:rPr lang="vi">
                <a:solidFill>
                  <a:srgbClr val="106040"/>
                </a:solidFill>
                <a:highlight>
                  <a:srgbClr val="F0F0F0"/>
                </a:highlight>
                <a:latin typeface="Roboto Mono"/>
                <a:ea typeface="Roboto Mono"/>
                <a:cs typeface="Roboto Mono"/>
                <a:sym typeface="Roboto Mono"/>
              </a:rPr>
              <a:t>18446744073709551615</a:t>
            </a:r>
            <a:r>
              <a:rPr lang="vi">
                <a:highlight>
                  <a:srgbClr val="F0F0F0"/>
                </a:highlight>
                <a:latin typeface="Roboto Mono"/>
                <a:ea typeface="Roboto Mono"/>
                <a:cs typeface="Roboto Mono"/>
                <a:sym typeface="Roboto Mono"/>
              </a:rPr>
              <a:t>);</a:t>
            </a:r>
            <a:endParaRPr>
              <a:latin typeface="Roboto Mono"/>
              <a:ea typeface="Roboto Mono"/>
              <a:cs typeface="Roboto Mono"/>
              <a:sym typeface="Roboto Mon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ctrTitle"/>
          </p:nvPr>
        </p:nvSpPr>
        <p:spPr>
          <a:xfrm>
            <a:off x="311700" y="744575"/>
            <a:ext cx="8520600" cy="67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2800"/>
              <a:t>Text segment</a:t>
            </a:r>
            <a:endParaRPr sz="2800"/>
          </a:p>
        </p:txBody>
      </p:sp>
      <p:pic>
        <p:nvPicPr>
          <p:cNvPr id="68" name="Google Shape;68;p15"/>
          <p:cNvPicPr preferRelativeResize="0"/>
          <p:nvPr/>
        </p:nvPicPr>
        <p:blipFill>
          <a:blip r:embed="rId3">
            <a:alphaModFix/>
          </a:blip>
          <a:stretch>
            <a:fillRect/>
          </a:stretch>
        </p:blipFill>
        <p:spPr>
          <a:xfrm>
            <a:off x="6994943" y="42775"/>
            <a:ext cx="2005965" cy="5143500"/>
          </a:xfrm>
          <a:prstGeom prst="rect">
            <a:avLst/>
          </a:prstGeom>
          <a:noFill/>
          <a:ln>
            <a:noFill/>
          </a:ln>
        </p:spPr>
      </p:pic>
      <p:sp>
        <p:nvSpPr>
          <p:cNvPr id="69" name="Google Shape;69;p15"/>
          <p:cNvSpPr txBox="1"/>
          <p:nvPr/>
        </p:nvSpPr>
        <p:spPr>
          <a:xfrm>
            <a:off x="55600" y="1405100"/>
            <a:ext cx="6373200" cy="3625200"/>
          </a:xfrm>
          <a:prstGeom prst="rect">
            <a:avLst/>
          </a:prstGeom>
          <a:noFill/>
          <a:ln>
            <a:noFill/>
          </a:ln>
        </p:spPr>
        <p:txBody>
          <a:bodyPr anchorCtr="0" anchor="t" bIns="91425" lIns="91425" spcFirstLastPara="1" rIns="91425" wrap="square" tIns="91425">
            <a:noAutofit/>
          </a:bodyPr>
          <a:lstStyle/>
          <a:p>
            <a:pPr indent="-342900" lvl="0" marL="457200" rtl="0" algn="just">
              <a:lnSpc>
                <a:spcPct val="150000"/>
              </a:lnSpc>
              <a:spcBef>
                <a:spcPts val="0"/>
              </a:spcBef>
              <a:spcAft>
                <a:spcPts val="0"/>
              </a:spcAft>
              <a:buClr>
                <a:schemeClr val="dk1"/>
              </a:buClr>
              <a:buSzPts val="1800"/>
              <a:buFont typeface="Times New Roman"/>
              <a:buChar char="-"/>
            </a:pPr>
            <a:r>
              <a:rPr lang="vi" sz="1800">
                <a:solidFill>
                  <a:schemeClr val="dk1"/>
                </a:solidFill>
                <a:latin typeface="Times New Roman"/>
                <a:ea typeface="Times New Roman"/>
                <a:cs typeface="Times New Roman"/>
                <a:sym typeface="Times New Roman"/>
              </a:rPr>
              <a:t>Mã máy:</a:t>
            </a:r>
            <a:endParaRPr sz="1800">
              <a:solidFill>
                <a:schemeClr val="dk1"/>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chemeClr val="dk1"/>
              </a:buClr>
              <a:buSzPts val="1800"/>
              <a:buFont typeface="Times New Roman"/>
              <a:buChar char="●"/>
            </a:pPr>
            <a:r>
              <a:rPr lang="vi" sz="1800">
                <a:solidFill>
                  <a:schemeClr val="dk1"/>
                </a:solidFill>
                <a:latin typeface="Times New Roman"/>
                <a:ea typeface="Times New Roman"/>
                <a:cs typeface="Times New Roman"/>
                <a:sym typeface="Times New Roman"/>
              </a:rPr>
              <a:t>Chứa tập hợp các lệnh thực thi.</a:t>
            </a:r>
            <a:endParaRPr sz="1800">
              <a:solidFill>
                <a:schemeClr val="dk1"/>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chemeClr val="dk1"/>
              </a:buClr>
              <a:buSzPts val="1800"/>
              <a:buFont typeface="Times New Roman"/>
              <a:buChar char="-"/>
            </a:pPr>
            <a:r>
              <a:rPr lang="vi" sz="1800">
                <a:solidFill>
                  <a:schemeClr val="dk1"/>
                </a:solidFill>
                <a:latin typeface="Times New Roman"/>
                <a:ea typeface="Times New Roman"/>
                <a:cs typeface="Times New Roman"/>
                <a:sym typeface="Times New Roman"/>
              </a:rPr>
              <a:t>Quyền truy cập: Text Segment thường có quyền đọc và thực thi, nhưng không có quyền ghi. </a:t>
            </a:r>
            <a:endParaRPr sz="1800">
              <a:solidFill>
                <a:schemeClr val="dk1"/>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chemeClr val="dk1"/>
              </a:buClr>
              <a:buSzPts val="1800"/>
              <a:buFont typeface="Times New Roman"/>
              <a:buChar char="-"/>
            </a:pPr>
            <a:r>
              <a:rPr lang="vi" sz="1800">
                <a:solidFill>
                  <a:schemeClr val="dk1"/>
                </a:solidFill>
                <a:latin typeface="Times New Roman"/>
                <a:ea typeface="Times New Roman"/>
                <a:cs typeface="Times New Roman"/>
                <a:sym typeface="Times New Roman"/>
              </a:rPr>
              <a:t>Lưu hằng số, con trỏ kiểu char</a:t>
            </a:r>
            <a:endParaRPr sz="1800">
              <a:solidFill>
                <a:schemeClr val="dk1"/>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chemeClr val="dk1"/>
              </a:buClr>
              <a:buSzPts val="1800"/>
              <a:buFont typeface="Times New Roman"/>
              <a:buChar char="-"/>
            </a:pPr>
            <a:r>
              <a:rPr lang="vi" sz="1800">
                <a:solidFill>
                  <a:schemeClr val="dk1"/>
                </a:solidFill>
                <a:latin typeface="Times New Roman"/>
                <a:ea typeface="Times New Roman"/>
                <a:cs typeface="Times New Roman"/>
                <a:sym typeface="Times New Roman"/>
              </a:rPr>
              <a:t>Tất cả các biến lưu ở phần vùng Text đều không thể thay đổi giá trị mà chỉ được đọc.</a:t>
            </a:r>
            <a:endParaRPr sz="18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70" name="Google Shape;70;p15"/>
          <p:cNvSpPr/>
          <p:nvPr/>
        </p:nvSpPr>
        <p:spPr>
          <a:xfrm>
            <a:off x="6493000" y="4570350"/>
            <a:ext cx="545400" cy="2247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ctrTitle"/>
          </p:nvPr>
        </p:nvSpPr>
        <p:spPr>
          <a:xfrm>
            <a:off x="311700" y="744575"/>
            <a:ext cx="8520600" cy="67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2800"/>
              <a:t>Text segment</a:t>
            </a:r>
            <a:endParaRPr sz="2800"/>
          </a:p>
        </p:txBody>
      </p:sp>
      <p:pic>
        <p:nvPicPr>
          <p:cNvPr id="76" name="Google Shape;76;p16"/>
          <p:cNvPicPr preferRelativeResize="0"/>
          <p:nvPr/>
        </p:nvPicPr>
        <p:blipFill>
          <a:blip r:embed="rId3">
            <a:alphaModFix/>
          </a:blip>
          <a:stretch>
            <a:fillRect/>
          </a:stretch>
        </p:blipFill>
        <p:spPr>
          <a:xfrm>
            <a:off x="6994943" y="42775"/>
            <a:ext cx="2005965" cy="5143500"/>
          </a:xfrm>
          <a:prstGeom prst="rect">
            <a:avLst/>
          </a:prstGeom>
          <a:noFill/>
          <a:ln>
            <a:noFill/>
          </a:ln>
        </p:spPr>
      </p:pic>
      <p:sp>
        <p:nvSpPr>
          <p:cNvPr id="77" name="Google Shape;77;p16"/>
          <p:cNvSpPr/>
          <p:nvPr/>
        </p:nvSpPr>
        <p:spPr>
          <a:xfrm>
            <a:off x="6493000" y="4570350"/>
            <a:ext cx="545400" cy="2247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8" name="Google Shape;78;p16"/>
          <p:cNvSpPr/>
          <p:nvPr/>
        </p:nvSpPr>
        <p:spPr>
          <a:xfrm>
            <a:off x="518425" y="1658550"/>
            <a:ext cx="5260800" cy="32433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vi" sz="1000">
                <a:solidFill>
                  <a:srgbClr val="505050"/>
                </a:solidFill>
                <a:latin typeface="Roboto Mono"/>
                <a:ea typeface="Roboto Mono"/>
                <a:cs typeface="Roboto Mono"/>
                <a:sym typeface="Roboto Mono"/>
              </a:rPr>
              <a:t>#include &lt;stdio.h&gt;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vi" sz="1000">
                <a:solidFill>
                  <a:srgbClr val="700080"/>
                </a:solidFill>
                <a:latin typeface="Roboto Mono"/>
                <a:ea typeface="Roboto Mono"/>
                <a:cs typeface="Roboto Mono"/>
                <a:sym typeface="Roboto Mono"/>
              </a:rPr>
              <a:t>const</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10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char</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arr</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"Hello"</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char</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arr1</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"Hello"</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main</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"a: %d\n"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arr</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3</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'W'</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"arr: %s"</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arr</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arr1</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3</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"arr1: %s"</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arr1</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ctrTitle"/>
          </p:nvPr>
        </p:nvSpPr>
        <p:spPr>
          <a:xfrm>
            <a:off x="311700" y="744575"/>
            <a:ext cx="8520600" cy="67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2800"/>
              <a:t>Data segment</a:t>
            </a:r>
            <a:endParaRPr sz="2800"/>
          </a:p>
        </p:txBody>
      </p:sp>
      <p:pic>
        <p:nvPicPr>
          <p:cNvPr id="84" name="Google Shape;84;p17"/>
          <p:cNvPicPr preferRelativeResize="0"/>
          <p:nvPr/>
        </p:nvPicPr>
        <p:blipFill>
          <a:blip r:embed="rId3">
            <a:alphaModFix/>
          </a:blip>
          <a:stretch>
            <a:fillRect/>
          </a:stretch>
        </p:blipFill>
        <p:spPr>
          <a:xfrm>
            <a:off x="6994943" y="42775"/>
            <a:ext cx="2005965" cy="5143500"/>
          </a:xfrm>
          <a:prstGeom prst="rect">
            <a:avLst/>
          </a:prstGeom>
          <a:noFill/>
          <a:ln>
            <a:noFill/>
          </a:ln>
        </p:spPr>
      </p:pic>
      <p:sp>
        <p:nvSpPr>
          <p:cNvPr id="85" name="Google Shape;85;p17"/>
          <p:cNvSpPr txBox="1"/>
          <p:nvPr/>
        </p:nvSpPr>
        <p:spPr>
          <a:xfrm>
            <a:off x="55600" y="1405100"/>
            <a:ext cx="6437400" cy="3625200"/>
          </a:xfrm>
          <a:prstGeom prst="rect">
            <a:avLst/>
          </a:prstGeom>
          <a:noFill/>
          <a:ln>
            <a:noFill/>
          </a:ln>
        </p:spPr>
        <p:txBody>
          <a:bodyPr anchorCtr="0" anchor="t" bIns="91425" lIns="91425" spcFirstLastPara="1" rIns="91425" wrap="square" tIns="91425">
            <a:noAutofit/>
          </a:bodyPr>
          <a:lstStyle/>
          <a:p>
            <a:pPr indent="-342900" lvl="0" marL="457200" rtl="0" algn="just">
              <a:lnSpc>
                <a:spcPct val="150000"/>
              </a:lnSpc>
              <a:spcBef>
                <a:spcPts val="0"/>
              </a:spcBef>
              <a:spcAft>
                <a:spcPts val="0"/>
              </a:spcAft>
              <a:buClr>
                <a:schemeClr val="dk1"/>
              </a:buClr>
              <a:buSzPts val="1800"/>
              <a:buFont typeface="Times New Roman"/>
              <a:buChar char="-"/>
            </a:pPr>
            <a:r>
              <a:rPr lang="vi" sz="1800">
                <a:solidFill>
                  <a:schemeClr val="dk1"/>
                </a:solidFill>
                <a:latin typeface="Times New Roman"/>
                <a:ea typeface="Times New Roman"/>
                <a:cs typeface="Times New Roman"/>
                <a:sym typeface="Times New Roman"/>
              </a:rPr>
              <a:t>Initialized Data Segment (Dữ liệu Đã Khởi Tạo):</a:t>
            </a:r>
            <a:endParaRPr sz="1800">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vi" sz="1800">
                <a:solidFill>
                  <a:schemeClr val="dk1"/>
                </a:solidFill>
                <a:latin typeface="Times New Roman"/>
                <a:ea typeface="Times New Roman"/>
                <a:cs typeface="Times New Roman"/>
                <a:sym typeface="Times New Roman"/>
              </a:rPr>
              <a:t>Chứa các biến toàn cục được khởi tạo với giá trị khác 0.</a:t>
            </a:r>
            <a:endParaRPr sz="1800">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vi" sz="1800">
                <a:solidFill>
                  <a:schemeClr val="dk1"/>
                </a:solidFill>
                <a:latin typeface="Times New Roman"/>
                <a:ea typeface="Times New Roman"/>
                <a:cs typeface="Times New Roman"/>
                <a:sym typeface="Times New Roman"/>
              </a:rPr>
              <a:t>Chứa các biến static được khởi tạo với giá trị khác 0.</a:t>
            </a:r>
            <a:endParaRPr sz="1800">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vi" sz="1800">
                <a:solidFill>
                  <a:schemeClr val="dk1"/>
                </a:solidFill>
                <a:latin typeface="Times New Roman"/>
                <a:ea typeface="Times New Roman"/>
                <a:cs typeface="Times New Roman"/>
                <a:sym typeface="Times New Roman"/>
              </a:rPr>
              <a:t>Quyền truy cập là đọc và ghi, tức là có thể đọc và thay đổi giá trị của biến .</a:t>
            </a:r>
            <a:endParaRPr sz="1800">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vi" sz="1800">
                <a:solidFill>
                  <a:schemeClr val="dk1"/>
                </a:solidFill>
                <a:latin typeface="Times New Roman"/>
                <a:ea typeface="Times New Roman"/>
                <a:cs typeface="Times New Roman"/>
                <a:sym typeface="Times New Roman"/>
              </a:rPr>
              <a:t>Tất cả các biến sẽ được thu hồi sau khi chương trình kết thúc.</a:t>
            </a:r>
            <a:endParaRPr sz="1800">
              <a:solidFill>
                <a:schemeClr val="dk1"/>
              </a:solidFill>
              <a:latin typeface="Times New Roman"/>
              <a:ea typeface="Times New Roman"/>
              <a:cs typeface="Times New Roman"/>
              <a:sym typeface="Times New Roman"/>
            </a:endParaRPr>
          </a:p>
        </p:txBody>
      </p:sp>
      <p:sp>
        <p:nvSpPr>
          <p:cNvPr id="86" name="Google Shape;86;p17"/>
          <p:cNvSpPr/>
          <p:nvPr/>
        </p:nvSpPr>
        <p:spPr>
          <a:xfrm>
            <a:off x="6493000" y="4036950"/>
            <a:ext cx="545400" cy="2247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ctrTitle"/>
          </p:nvPr>
        </p:nvSpPr>
        <p:spPr>
          <a:xfrm>
            <a:off x="311700" y="744575"/>
            <a:ext cx="8520600" cy="67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2800"/>
              <a:t>Data segment</a:t>
            </a:r>
            <a:endParaRPr sz="2800"/>
          </a:p>
        </p:txBody>
      </p:sp>
      <p:pic>
        <p:nvPicPr>
          <p:cNvPr id="92" name="Google Shape;92;p18"/>
          <p:cNvPicPr preferRelativeResize="0"/>
          <p:nvPr/>
        </p:nvPicPr>
        <p:blipFill>
          <a:blip r:embed="rId3">
            <a:alphaModFix/>
          </a:blip>
          <a:stretch>
            <a:fillRect/>
          </a:stretch>
        </p:blipFill>
        <p:spPr>
          <a:xfrm>
            <a:off x="6994943" y="42775"/>
            <a:ext cx="2005965" cy="5143500"/>
          </a:xfrm>
          <a:prstGeom prst="rect">
            <a:avLst/>
          </a:prstGeom>
          <a:noFill/>
          <a:ln>
            <a:noFill/>
          </a:ln>
        </p:spPr>
      </p:pic>
      <p:sp>
        <p:nvSpPr>
          <p:cNvPr id="93" name="Google Shape;93;p18"/>
          <p:cNvSpPr/>
          <p:nvPr/>
        </p:nvSpPr>
        <p:spPr>
          <a:xfrm>
            <a:off x="6493000" y="4036950"/>
            <a:ext cx="545400" cy="2247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4" name="Google Shape;94;p18"/>
          <p:cNvSpPr/>
          <p:nvPr/>
        </p:nvSpPr>
        <p:spPr>
          <a:xfrm>
            <a:off x="462175" y="1669775"/>
            <a:ext cx="5963400" cy="34737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vi" sz="1000">
                <a:solidFill>
                  <a:srgbClr val="505050"/>
                </a:solidFill>
                <a:latin typeface="Roboto Mono"/>
                <a:ea typeface="Roboto Mono"/>
                <a:cs typeface="Roboto Mono"/>
                <a:sym typeface="Roboto Mono"/>
              </a:rPr>
              <a:t>#include &lt;stdio.h&gt;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10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double</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d</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20.5</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vi" sz="1000">
                <a:solidFill>
                  <a:srgbClr val="700080"/>
                </a:solidFill>
                <a:latin typeface="Roboto Mono"/>
                <a:ea typeface="Roboto Mono"/>
                <a:cs typeface="Roboto Mono"/>
                <a:sym typeface="Roboto Mono"/>
              </a:rPr>
              <a:t>static</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var</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5</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void</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test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static</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local</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10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main</a:t>
            </a:r>
            <a:r>
              <a:rPr lang="vi" sz="1000">
                <a:latin typeface="Roboto Mono"/>
                <a:ea typeface="Roboto Mono"/>
                <a:cs typeface="Roboto Mono"/>
                <a:sym typeface="Roboto Mono"/>
              </a:rPr>
              <a:t>(</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argc</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char</a:t>
            </a: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const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argv</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15</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d</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25.7</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var</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12</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"a: %d\n"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"d: %f\n"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d</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"var: %d\n"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var</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ctrTitle"/>
          </p:nvPr>
        </p:nvSpPr>
        <p:spPr>
          <a:xfrm>
            <a:off x="311700" y="744575"/>
            <a:ext cx="8520600" cy="67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2800"/>
              <a:t>Bss segment</a:t>
            </a:r>
            <a:endParaRPr sz="2800"/>
          </a:p>
        </p:txBody>
      </p:sp>
      <p:pic>
        <p:nvPicPr>
          <p:cNvPr id="100" name="Google Shape;100;p19"/>
          <p:cNvPicPr preferRelativeResize="0"/>
          <p:nvPr/>
        </p:nvPicPr>
        <p:blipFill>
          <a:blip r:embed="rId3">
            <a:alphaModFix/>
          </a:blip>
          <a:stretch>
            <a:fillRect/>
          </a:stretch>
        </p:blipFill>
        <p:spPr>
          <a:xfrm>
            <a:off x="6994943" y="42775"/>
            <a:ext cx="2005965" cy="5143500"/>
          </a:xfrm>
          <a:prstGeom prst="rect">
            <a:avLst/>
          </a:prstGeom>
          <a:noFill/>
          <a:ln>
            <a:noFill/>
          </a:ln>
        </p:spPr>
      </p:pic>
      <p:sp>
        <p:nvSpPr>
          <p:cNvPr id="101" name="Google Shape;101;p19"/>
          <p:cNvSpPr txBox="1"/>
          <p:nvPr/>
        </p:nvSpPr>
        <p:spPr>
          <a:xfrm>
            <a:off x="55600" y="1405100"/>
            <a:ext cx="6437400" cy="36252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dk1"/>
              </a:buClr>
              <a:buSzPts val="1800"/>
              <a:buFont typeface="Times New Roman"/>
              <a:buChar char="-"/>
            </a:pPr>
            <a:r>
              <a:rPr lang="vi" sz="1800">
                <a:solidFill>
                  <a:schemeClr val="dk1"/>
                </a:solidFill>
                <a:latin typeface="Times New Roman"/>
                <a:ea typeface="Times New Roman"/>
                <a:cs typeface="Times New Roman"/>
                <a:sym typeface="Times New Roman"/>
              </a:rPr>
              <a:t>Uninitialized Data Segment (Dữ liệu Chưa Khởi Tạo):</a:t>
            </a:r>
            <a:endParaRPr sz="1800">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vi" sz="1800">
                <a:solidFill>
                  <a:schemeClr val="dk1"/>
                </a:solidFill>
                <a:latin typeface="Times New Roman"/>
                <a:ea typeface="Times New Roman"/>
                <a:cs typeface="Times New Roman"/>
                <a:sym typeface="Times New Roman"/>
              </a:rPr>
              <a:t>Chứa các biến toàn cục khởi tạo với giá trị bằng 0 hoặc không gán giá trị.</a:t>
            </a:r>
            <a:endParaRPr sz="1800">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vi" sz="1800">
                <a:solidFill>
                  <a:schemeClr val="dk1"/>
                </a:solidFill>
                <a:latin typeface="Times New Roman"/>
                <a:ea typeface="Times New Roman"/>
                <a:cs typeface="Times New Roman"/>
                <a:sym typeface="Times New Roman"/>
              </a:rPr>
              <a:t>Chứa các biến static với giá trị khởi tạo bằng 0 hoặc không gán giá trị.</a:t>
            </a:r>
            <a:endParaRPr sz="1800">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vi" sz="1800">
                <a:solidFill>
                  <a:schemeClr val="dk1"/>
                </a:solidFill>
                <a:latin typeface="Times New Roman"/>
                <a:ea typeface="Times New Roman"/>
                <a:cs typeface="Times New Roman"/>
                <a:sym typeface="Times New Roman"/>
              </a:rPr>
              <a:t>Quyền truy cập là đọc và ghi, tức là có thể đọc và thay đổi giá trị của biến .</a:t>
            </a:r>
            <a:endParaRPr sz="1800">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vi" sz="1800">
                <a:solidFill>
                  <a:schemeClr val="dk1"/>
                </a:solidFill>
                <a:latin typeface="Times New Roman"/>
                <a:ea typeface="Times New Roman"/>
                <a:cs typeface="Times New Roman"/>
                <a:sym typeface="Times New Roman"/>
              </a:rPr>
              <a:t>Tất cả các biến sẽ được thu hồi sau khi chương trình kết thúc.</a:t>
            </a:r>
            <a:endParaRPr sz="1800">
              <a:solidFill>
                <a:schemeClr val="dk1"/>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02" name="Google Shape;102;p19"/>
          <p:cNvSpPr/>
          <p:nvPr/>
        </p:nvSpPr>
        <p:spPr>
          <a:xfrm>
            <a:off x="6493000" y="3503550"/>
            <a:ext cx="545400" cy="2247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ctrTitle"/>
          </p:nvPr>
        </p:nvSpPr>
        <p:spPr>
          <a:xfrm>
            <a:off x="311700" y="744575"/>
            <a:ext cx="8520600" cy="67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2800"/>
              <a:t>Bss segment</a:t>
            </a:r>
            <a:endParaRPr sz="2800"/>
          </a:p>
        </p:txBody>
      </p:sp>
      <p:pic>
        <p:nvPicPr>
          <p:cNvPr id="108" name="Google Shape;108;p20"/>
          <p:cNvPicPr preferRelativeResize="0"/>
          <p:nvPr/>
        </p:nvPicPr>
        <p:blipFill>
          <a:blip r:embed="rId3">
            <a:alphaModFix/>
          </a:blip>
          <a:stretch>
            <a:fillRect/>
          </a:stretch>
        </p:blipFill>
        <p:spPr>
          <a:xfrm>
            <a:off x="6994943" y="42775"/>
            <a:ext cx="2005965" cy="5143500"/>
          </a:xfrm>
          <a:prstGeom prst="rect">
            <a:avLst/>
          </a:prstGeom>
          <a:noFill/>
          <a:ln>
            <a:noFill/>
          </a:ln>
        </p:spPr>
      </p:pic>
      <p:sp>
        <p:nvSpPr>
          <p:cNvPr id="109" name="Google Shape;109;p20"/>
          <p:cNvSpPr/>
          <p:nvPr/>
        </p:nvSpPr>
        <p:spPr>
          <a:xfrm>
            <a:off x="6493000" y="3503550"/>
            <a:ext cx="545400" cy="2247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0" name="Google Shape;110;p20"/>
          <p:cNvSpPr/>
          <p:nvPr/>
        </p:nvSpPr>
        <p:spPr>
          <a:xfrm>
            <a:off x="648525" y="1669775"/>
            <a:ext cx="4994400" cy="29568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vi" sz="1000">
                <a:solidFill>
                  <a:srgbClr val="505050"/>
                </a:solidFill>
                <a:latin typeface="Roboto Mono"/>
                <a:ea typeface="Roboto Mono"/>
                <a:cs typeface="Roboto Mono"/>
                <a:sym typeface="Roboto Mono"/>
              </a:rPr>
              <a:t>#include &lt;stdio.h&gt;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vi" sz="1000">
                <a:solidFill>
                  <a:srgbClr val="700080"/>
                </a:solidFill>
                <a:latin typeface="Roboto Mono"/>
                <a:ea typeface="Roboto Mono"/>
                <a:cs typeface="Roboto Mono"/>
                <a:sym typeface="Roboto Mono"/>
              </a:rPr>
              <a:t>typedef</a:t>
            </a: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struct</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x</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y</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Point_Data</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b</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vi" sz="1000">
                <a:solidFill>
                  <a:srgbClr val="700080"/>
                </a:solidFill>
                <a:latin typeface="Roboto Mono"/>
                <a:ea typeface="Roboto Mono"/>
                <a:cs typeface="Roboto Mono"/>
                <a:sym typeface="Roboto Mono"/>
              </a:rPr>
              <a:t>static</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global</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vi" sz="1000">
                <a:solidFill>
                  <a:srgbClr val="700080"/>
                </a:solidFill>
                <a:latin typeface="Roboto Mono"/>
                <a:ea typeface="Roboto Mono"/>
                <a:cs typeface="Roboto Mono"/>
                <a:sym typeface="Roboto Mono"/>
              </a:rPr>
              <a:t>static</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global_2</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vi" sz="1000">
                <a:solidFill>
                  <a:srgbClr val="700080"/>
                </a:solidFill>
                <a:latin typeface="Roboto Mono"/>
                <a:ea typeface="Roboto Mono"/>
                <a:cs typeface="Roboto Mono"/>
                <a:sym typeface="Roboto Mono"/>
              </a:rPr>
              <a:t>static</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Point_Data</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p1</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5</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7</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void</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test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static</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local</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static</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local_2</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main</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"a: %d\n"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"global: %d\n"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global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ctrTitle"/>
          </p:nvPr>
        </p:nvSpPr>
        <p:spPr>
          <a:xfrm>
            <a:off x="311700" y="744575"/>
            <a:ext cx="8520600" cy="67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2800"/>
              <a:t>Stack</a:t>
            </a:r>
            <a:endParaRPr sz="2800"/>
          </a:p>
        </p:txBody>
      </p:sp>
      <p:pic>
        <p:nvPicPr>
          <p:cNvPr id="116" name="Google Shape;116;p21"/>
          <p:cNvPicPr preferRelativeResize="0"/>
          <p:nvPr/>
        </p:nvPicPr>
        <p:blipFill>
          <a:blip r:embed="rId3">
            <a:alphaModFix/>
          </a:blip>
          <a:stretch>
            <a:fillRect/>
          </a:stretch>
        </p:blipFill>
        <p:spPr>
          <a:xfrm>
            <a:off x="6994943" y="42775"/>
            <a:ext cx="2005965" cy="5143500"/>
          </a:xfrm>
          <a:prstGeom prst="rect">
            <a:avLst/>
          </a:prstGeom>
          <a:noFill/>
          <a:ln>
            <a:noFill/>
          </a:ln>
        </p:spPr>
      </p:pic>
      <p:sp>
        <p:nvSpPr>
          <p:cNvPr id="117" name="Google Shape;117;p21"/>
          <p:cNvSpPr txBox="1"/>
          <p:nvPr/>
        </p:nvSpPr>
        <p:spPr>
          <a:xfrm>
            <a:off x="55600" y="1405100"/>
            <a:ext cx="6437400" cy="36252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dk1"/>
              </a:buClr>
              <a:buSzPts val="1800"/>
              <a:buFont typeface="Times New Roman"/>
              <a:buChar char="-"/>
            </a:pPr>
            <a:r>
              <a:rPr lang="vi" sz="1800">
                <a:solidFill>
                  <a:schemeClr val="dk1"/>
                </a:solidFill>
                <a:latin typeface="Times New Roman"/>
                <a:ea typeface="Times New Roman"/>
                <a:cs typeface="Times New Roman"/>
                <a:sym typeface="Times New Roman"/>
              </a:rPr>
              <a:t>Chứa các biến cục bộ, tham số truyền vào.</a:t>
            </a:r>
            <a:endParaRPr sz="1800">
              <a:solidFill>
                <a:schemeClr val="dk1"/>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vi" sz="1800">
                <a:solidFill>
                  <a:schemeClr val="dk1"/>
                </a:solidFill>
                <a:latin typeface="Times New Roman"/>
                <a:ea typeface="Times New Roman"/>
                <a:cs typeface="Times New Roman"/>
                <a:sym typeface="Times New Roman"/>
              </a:rPr>
              <a:t>Quyền truy cập: đọc và ghi, nghĩa là có thể đọc và thay đổi giá trị của biến trong suốt thời gian chương trình chạy.</a:t>
            </a:r>
            <a:endParaRPr sz="1800">
              <a:solidFill>
                <a:schemeClr val="dk1"/>
              </a:solidFill>
              <a:latin typeface="Times New Roman"/>
              <a:ea typeface="Times New Roman"/>
              <a:cs typeface="Times New Roman"/>
              <a:sym typeface="Times New Roman"/>
            </a:endParaRPr>
          </a:p>
          <a:p>
            <a:pPr indent="-342900" lvl="0" marL="457200" rtl="0" algn="just">
              <a:lnSpc>
                <a:spcPct val="150000"/>
              </a:lnSpc>
              <a:spcBef>
                <a:spcPts val="0"/>
              </a:spcBef>
              <a:spcAft>
                <a:spcPts val="0"/>
              </a:spcAft>
              <a:buClr>
                <a:schemeClr val="dk1"/>
              </a:buClr>
              <a:buSzPts val="1800"/>
              <a:buFont typeface="Times New Roman"/>
              <a:buChar char="-"/>
            </a:pPr>
            <a:r>
              <a:rPr lang="vi" sz="1800">
                <a:solidFill>
                  <a:schemeClr val="dk1"/>
                </a:solidFill>
                <a:latin typeface="Times New Roman"/>
                <a:ea typeface="Times New Roman"/>
                <a:cs typeface="Times New Roman"/>
                <a:sym typeface="Times New Roman"/>
              </a:rPr>
              <a:t>Sau khi ra khỏi hàm, sẽ thu hồi vùng nhớ.</a:t>
            </a:r>
            <a:endParaRPr sz="1800">
              <a:solidFill>
                <a:schemeClr val="dk1"/>
              </a:solidFill>
              <a:latin typeface="Times New Roman"/>
              <a:ea typeface="Times New Roman"/>
              <a:cs typeface="Times New Roman"/>
              <a:sym typeface="Times New Roman"/>
            </a:endParaRPr>
          </a:p>
          <a:p>
            <a:pPr indent="457200" lvl="0" marL="0" rtl="0" algn="just">
              <a:lnSpc>
                <a:spcPct val="150000"/>
              </a:lnSpc>
              <a:spcBef>
                <a:spcPts val="1500"/>
              </a:spcBef>
              <a:spcAft>
                <a:spcPts val="1500"/>
              </a:spcAft>
              <a:buNone/>
            </a:pPr>
            <a:r>
              <a:t/>
            </a:r>
            <a:endParaRPr sz="1800">
              <a:solidFill>
                <a:schemeClr val="dk1"/>
              </a:solidFill>
              <a:latin typeface="Times New Roman"/>
              <a:ea typeface="Times New Roman"/>
              <a:cs typeface="Times New Roman"/>
              <a:sym typeface="Times New Roman"/>
            </a:endParaRPr>
          </a:p>
        </p:txBody>
      </p:sp>
      <p:sp>
        <p:nvSpPr>
          <p:cNvPr id="118" name="Google Shape;118;p21"/>
          <p:cNvSpPr/>
          <p:nvPr/>
        </p:nvSpPr>
        <p:spPr>
          <a:xfrm>
            <a:off x="6493000" y="455550"/>
            <a:ext cx="545400" cy="2247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