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Mon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Mono-regular.fntdata"/><Relationship Id="rId21" Type="http://schemas.openxmlformats.org/officeDocument/2006/relationships/slide" Target="slides/slide16.xml"/><Relationship Id="rId24" Type="http://schemas.openxmlformats.org/officeDocument/2006/relationships/font" Target="fonts/RobotoMono-italic.fntdata"/><Relationship Id="rId23" Type="http://schemas.openxmlformats.org/officeDocument/2006/relationships/font" Target="fonts/RobotoMon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57a62bc0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57a62bc0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57a62bc0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a57a62bc0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a57a62bc0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a57a62bc0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a57a62bc0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a57a62bc0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a57a62bc0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a57a62bc0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57a62bc0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a57a62bc0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a57a62bc0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a57a62bc0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57a62bc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57a62bc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ae9cc11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ae9cc11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a57a62bc0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a57a62bc0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a57a62bc0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a57a62bc0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a57a62bc0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a57a62bc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a57a62bc0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a57a62bc0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394ebe40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394ebe40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c0de90822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c0de90822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Bài 5: Extern - Static - Volatile - Register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a:t>Phan Hoàng Trung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ctrTitle"/>
          </p:nvPr>
        </p:nvSpPr>
        <p:spPr>
          <a:xfrm>
            <a:off x="311700" y="744575"/>
            <a:ext cx="8520600" cy="59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Static trong class</a:t>
            </a:r>
            <a:endParaRPr sz="2800"/>
          </a:p>
        </p:txBody>
      </p:sp>
      <p:sp>
        <p:nvSpPr>
          <p:cNvPr id="116" name="Google Shape;116;p22"/>
          <p:cNvSpPr txBox="1"/>
          <p:nvPr/>
        </p:nvSpPr>
        <p:spPr>
          <a:xfrm>
            <a:off x="359000" y="1421275"/>
            <a:ext cx="8303100" cy="25089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Khi một thành viên của lớp được khai báo là static, nó thuộc về lớp chứ không thuộc về các đối tượng cụ thể của lớp đó. Các đối tượng của lớp sẽ chia sẻ cùng một bản sao của thành viên static, và nó có thể được truy cập mà không cần tạo đối tượng. Nó thường được sử dụng để lưu trữ dữ liệu chung của tất cả đối tượng.</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ctrTitle"/>
          </p:nvPr>
        </p:nvSpPr>
        <p:spPr>
          <a:xfrm>
            <a:off x="311700" y="744575"/>
            <a:ext cx="8520600" cy="59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Static trong class</a:t>
            </a:r>
            <a:endParaRPr sz="2800"/>
          </a:p>
        </p:txBody>
      </p:sp>
      <p:sp>
        <p:nvSpPr>
          <p:cNvPr id="122" name="Google Shape;122;p23"/>
          <p:cNvSpPr/>
          <p:nvPr/>
        </p:nvSpPr>
        <p:spPr>
          <a:xfrm>
            <a:off x="610925" y="1526250"/>
            <a:ext cx="7190400" cy="34746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#include &lt;iostream&gt;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b="1" lang="vi" sz="1000">
                <a:solidFill>
                  <a:srgbClr val="700080"/>
                </a:solidFill>
                <a:highlight>
                  <a:srgbClr val="F0F0F0"/>
                </a:highlight>
                <a:latin typeface="Roboto Mono"/>
                <a:ea typeface="Roboto Mono"/>
                <a:cs typeface="Roboto Mono"/>
                <a:sym typeface="Roboto Mono"/>
              </a:rPr>
              <a:t>typedef</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enum</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red</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blue</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green</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purple</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black</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yellow</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Pen_Color</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print_color_pen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Pen_Color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color</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switch</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color</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case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red</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std</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cout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"Red\n"</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break</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case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blue</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std</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cout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"Blue\n"</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break</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case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green</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std</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cout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"Green\n"</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break</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default</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break</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solidFill>
                  <a:srgbClr val="1AB1CD"/>
                </a:solidFill>
                <a:highlight>
                  <a:srgbClr val="F0F0F0"/>
                </a:highlight>
                <a:latin typeface="Roboto Mono"/>
                <a:ea typeface="Roboto Mono"/>
                <a:cs typeface="Roboto Mono"/>
                <a:sym typeface="Roboto Mono"/>
              </a:rPr>
              <a:t>class</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PEN</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solidFill>
                  <a:srgbClr val="1AB1CD"/>
                </a:solidFill>
                <a:highlight>
                  <a:srgbClr val="F0F0F0"/>
                </a:highlight>
                <a:latin typeface="Roboto Mono"/>
                <a:ea typeface="Roboto Mono"/>
                <a:cs typeface="Roboto Mono"/>
                <a:sym typeface="Roboto Mono"/>
              </a:rPr>
              <a:t>public</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Pen_Color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pen_color</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static</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pen_length</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PEN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Pen_Color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color</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Pen_Color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get_color</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pen_color</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set_length</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length</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pen_length</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length</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PEN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pen_length</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solidFill>
                  <a:srgbClr val="1AB1CD"/>
                </a:solidFill>
                <a:highlight>
                  <a:srgbClr val="F0F0F0"/>
                </a:highlight>
                <a:latin typeface="Roboto Mono"/>
                <a:ea typeface="Roboto Mono"/>
                <a:cs typeface="Roboto Mono"/>
                <a:sym typeface="Roboto Mono"/>
              </a:rPr>
              <a:t>PEN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PEN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Pen_Color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color</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pen_color</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color</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pen_length</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10</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main</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argc</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char</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const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argv</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PEN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blue_pen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blue</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PEN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red_pen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red</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PEN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green_pen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green</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blue_pen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set_length</a:t>
            </a:r>
            <a:r>
              <a:rPr lang="vi" sz="1000">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9</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std</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cout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"Color: "</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print_color_pen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blue_pen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get_color</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std</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cout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"Length: "</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blue_pen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pen_length</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'\n'</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std</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cout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"Color: "</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print_color_pen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red_pen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get_color</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std</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cout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"Length: "</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red_pen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pen_length</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'\n'</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std</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cout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"Color: "</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print_color_pen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green_pen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get_color</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std</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cout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"Length: "</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green_pen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pen_length</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&lt;&lt;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'\n'</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br>
              <a:rPr lang="vi" sz="1000">
                <a:highlight>
                  <a:srgbClr val="F0F0F0"/>
                </a:highlight>
                <a:latin typeface="Roboto Mono"/>
                <a:ea typeface="Roboto Mono"/>
                <a:cs typeface="Roboto Mono"/>
                <a:sym typeface="Roboto Mono"/>
              </a:rPr>
            </a:br>
            <a:r>
              <a:rPr lang="vi" sz="1000">
                <a:highlight>
                  <a:srgbClr val="F0F0F0"/>
                </a:highlight>
                <a:latin typeface="Roboto Mono"/>
                <a:ea typeface="Roboto Mono"/>
                <a:cs typeface="Roboto Mono"/>
                <a:sym typeface="Roboto Mono"/>
              </a:rPr>
              <a:t>}</a:t>
            </a:r>
            <a:endParaRPr sz="1000">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ctrTitle"/>
          </p:nvPr>
        </p:nvSpPr>
        <p:spPr>
          <a:xfrm>
            <a:off x="311700" y="744575"/>
            <a:ext cx="8520600" cy="59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Volatile</a:t>
            </a:r>
            <a:endParaRPr sz="2800"/>
          </a:p>
        </p:txBody>
      </p:sp>
      <p:sp>
        <p:nvSpPr>
          <p:cNvPr id="128" name="Google Shape;128;p24"/>
          <p:cNvSpPr txBox="1"/>
          <p:nvPr/>
        </p:nvSpPr>
        <p:spPr>
          <a:xfrm>
            <a:off x="359000" y="1421275"/>
            <a:ext cx="8303100" cy="25089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Từ khóa volatile trong ngôn ngữ lập trình C được sử dụng để báo hiệu cho trình biên dịch rằng một biến có thể thay đổi ngẫu nhiên, ngoài sự kiểm soát của chương trình. Việc này ngăn chặn trình biên dịch tối ưu hóa hoặc xóa bỏ các thao tác trên biến đó, giữ cho các thao tác trên biến được thực hiện như đã được định nghĩa.</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ctrTitle"/>
          </p:nvPr>
        </p:nvSpPr>
        <p:spPr>
          <a:xfrm>
            <a:off x="311700" y="744575"/>
            <a:ext cx="8520600" cy="59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Volatile</a:t>
            </a:r>
            <a:endParaRPr sz="2800"/>
          </a:p>
        </p:txBody>
      </p:sp>
      <p:sp>
        <p:nvSpPr>
          <p:cNvPr id="134" name="Google Shape;134;p25"/>
          <p:cNvSpPr/>
          <p:nvPr/>
        </p:nvSpPr>
        <p:spPr>
          <a:xfrm>
            <a:off x="1450675" y="1526250"/>
            <a:ext cx="5164500" cy="3527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"stm32f10x.h"</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volatile</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100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while</a:t>
            </a:r>
            <a:r>
              <a:rPr lang="vi" sz="1000">
                <a:latin typeface="Roboto Mono"/>
                <a:ea typeface="Roboto Mono"/>
                <a:cs typeface="Roboto Mono"/>
                <a:sym typeface="Roboto Mono"/>
              </a:rPr>
              <a:t>(</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0x20000000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&gt;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break</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200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ctrTitle"/>
          </p:nvPr>
        </p:nvSpPr>
        <p:spPr>
          <a:xfrm>
            <a:off x="311700" y="744575"/>
            <a:ext cx="8520600" cy="59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Register</a:t>
            </a:r>
            <a:endParaRPr sz="2800"/>
          </a:p>
        </p:txBody>
      </p:sp>
      <p:sp>
        <p:nvSpPr>
          <p:cNvPr id="140" name="Google Shape;140;p26"/>
          <p:cNvSpPr txBox="1"/>
          <p:nvPr/>
        </p:nvSpPr>
        <p:spPr>
          <a:xfrm>
            <a:off x="359000" y="1421275"/>
            <a:ext cx="8303100" cy="30861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Trong ngôn ngữ lập trình C, từ khóa register được sử dụng để chỉ ra ý muốn của lập trình viên rằng một biến được sử dụng thường xuyên và có thể được lưu trữ trong một thanh ghi máy tính, chứ không phải trong bộ nhớ RAM. Việc này nhằm tăng tốc độ truy cập. Tuy nhiên, lưu ý rằng việc sử dụng register chỉ là một đề xuất cho trình biên dịch và không đảm bảo rằng biến sẽ được lưu trữ trong thanh ghi. Trong thực tế, trình biên dịch có thể quyết định không tuân thủ lời đề xuất này.</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ctrTitle"/>
          </p:nvPr>
        </p:nvSpPr>
        <p:spPr>
          <a:xfrm>
            <a:off x="311700" y="744575"/>
            <a:ext cx="8520600" cy="59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Register</a:t>
            </a:r>
            <a:endParaRPr sz="2800"/>
          </a:p>
        </p:txBody>
      </p:sp>
      <p:sp>
        <p:nvSpPr>
          <p:cNvPr id="146" name="Google Shape;146;p27"/>
          <p:cNvSpPr/>
          <p:nvPr/>
        </p:nvSpPr>
        <p:spPr>
          <a:xfrm>
            <a:off x="311700" y="2061625"/>
            <a:ext cx="1894800" cy="237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latin typeface="Times New Roman"/>
                <a:ea typeface="Times New Roman"/>
                <a:cs typeface="Times New Roman"/>
                <a:sym typeface="Times New Roman"/>
              </a:rPr>
              <a:t>Arithmetic Logic Unit</a:t>
            </a:r>
            <a:endParaRPr sz="1800">
              <a:latin typeface="Times New Roman"/>
              <a:ea typeface="Times New Roman"/>
              <a:cs typeface="Times New Roman"/>
              <a:sym typeface="Times New Roman"/>
            </a:endParaRPr>
          </a:p>
        </p:txBody>
      </p:sp>
      <p:sp>
        <p:nvSpPr>
          <p:cNvPr id="147" name="Google Shape;147;p27"/>
          <p:cNvSpPr/>
          <p:nvPr/>
        </p:nvSpPr>
        <p:spPr>
          <a:xfrm>
            <a:off x="7010950" y="2061625"/>
            <a:ext cx="1894800" cy="234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latin typeface="Times New Roman"/>
                <a:ea typeface="Times New Roman"/>
                <a:cs typeface="Times New Roman"/>
                <a:sym typeface="Times New Roman"/>
              </a:rPr>
              <a:t>int i = 5;</a:t>
            </a:r>
            <a:endParaRPr sz="1800">
              <a:latin typeface="Times New Roman"/>
              <a:ea typeface="Times New Roman"/>
              <a:cs typeface="Times New Roman"/>
              <a:sym typeface="Times New Roman"/>
            </a:endParaRPr>
          </a:p>
          <a:p>
            <a:pPr indent="0" lvl="0" marL="0" rtl="0" algn="ctr">
              <a:spcBef>
                <a:spcPts val="0"/>
              </a:spcBef>
              <a:spcAft>
                <a:spcPts val="0"/>
              </a:spcAft>
              <a:buNone/>
            </a:pPr>
            <a:r>
              <a:rPr lang="vi" sz="1800">
                <a:latin typeface="Times New Roman"/>
                <a:ea typeface="Times New Roman"/>
                <a:cs typeface="Times New Roman"/>
                <a:sym typeface="Times New Roman"/>
              </a:rPr>
              <a:t>++i;</a:t>
            </a:r>
            <a:endParaRPr sz="1800">
              <a:latin typeface="Times New Roman"/>
              <a:ea typeface="Times New Roman"/>
              <a:cs typeface="Times New Roman"/>
              <a:sym typeface="Times New Roman"/>
            </a:endParaRPr>
          </a:p>
          <a:p>
            <a:pPr indent="0" lvl="0" marL="0" rtl="0" algn="ctr">
              <a:spcBef>
                <a:spcPts val="0"/>
              </a:spcBef>
              <a:spcAft>
                <a:spcPts val="0"/>
              </a:spcAft>
              <a:buNone/>
            </a:pPr>
            <a:r>
              <a:rPr lang="vi" sz="1800">
                <a:latin typeface="Times New Roman"/>
                <a:ea typeface="Times New Roman"/>
                <a:cs typeface="Times New Roman"/>
                <a:sym typeface="Times New Roman"/>
              </a:rPr>
              <a:t>i = 6;</a:t>
            </a:r>
            <a:endParaRPr sz="1800">
              <a:latin typeface="Times New Roman"/>
              <a:ea typeface="Times New Roman"/>
              <a:cs typeface="Times New Roman"/>
              <a:sym typeface="Times New Roman"/>
            </a:endParaRPr>
          </a:p>
          <a:p>
            <a:pPr indent="0" lvl="0" marL="0" rtl="0" algn="ctr">
              <a:spcBef>
                <a:spcPts val="0"/>
              </a:spcBef>
              <a:spcAft>
                <a:spcPts val="0"/>
              </a:spcAft>
              <a:buNone/>
            </a:pPr>
            <a:r>
              <a:t/>
            </a:r>
            <a:endParaRPr sz="1800">
              <a:latin typeface="Times New Roman"/>
              <a:ea typeface="Times New Roman"/>
              <a:cs typeface="Times New Roman"/>
              <a:sym typeface="Times New Roman"/>
            </a:endParaRPr>
          </a:p>
        </p:txBody>
      </p:sp>
      <p:sp>
        <p:nvSpPr>
          <p:cNvPr id="148" name="Google Shape;148;p27"/>
          <p:cNvSpPr txBox="1"/>
          <p:nvPr/>
        </p:nvSpPr>
        <p:spPr>
          <a:xfrm>
            <a:off x="7392550" y="1536738"/>
            <a:ext cx="2246400" cy="32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
        <p:nvSpPr>
          <p:cNvPr id="149" name="Google Shape;149;p27"/>
          <p:cNvSpPr/>
          <p:nvPr/>
        </p:nvSpPr>
        <p:spPr>
          <a:xfrm>
            <a:off x="3624600" y="2030100"/>
            <a:ext cx="1894800" cy="2372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vi" sz="1800">
                <a:latin typeface="Times New Roman"/>
                <a:ea typeface="Times New Roman"/>
                <a:cs typeface="Times New Roman"/>
                <a:sym typeface="Times New Roman"/>
              </a:rPr>
              <a:t>R1 = 6  </a:t>
            </a:r>
            <a:endParaRPr sz="1800">
              <a:latin typeface="Times New Roman"/>
              <a:ea typeface="Times New Roman"/>
              <a:cs typeface="Times New Roman"/>
              <a:sym typeface="Times New Roman"/>
            </a:endParaRPr>
          </a:p>
          <a:p>
            <a:pPr indent="0" lvl="0" marL="0" rtl="0" algn="ctr">
              <a:spcBef>
                <a:spcPts val="0"/>
              </a:spcBef>
              <a:spcAft>
                <a:spcPts val="0"/>
              </a:spcAft>
              <a:buNone/>
            </a:pPr>
            <a:r>
              <a:rPr lang="vi" sz="1800">
                <a:latin typeface="Times New Roman"/>
                <a:ea typeface="Times New Roman"/>
                <a:cs typeface="Times New Roman"/>
                <a:sym typeface="Times New Roman"/>
              </a:rPr>
              <a:t>R2</a:t>
            </a:r>
            <a:endParaRPr sz="1800">
              <a:latin typeface="Times New Roman"/>
              <a:ea typeface="Times New Roman"/>
              <a:cs typeface="Times New Roman"/>
              <a:sym typeface="Times New Roman"/>
            </a:endParaRPr>
          </a:p>
          <a:p>
            <a:pPr indent="0" lvl="0" marL="0" rtl="0" algn="ctr">
              <a:spcBef>
                <a:spcPts val="0"/>
              </a:spcBef>
              <a:spcAft>
                <a:spcPts val="0"/>
              </a:spcAft>
              <a:buNone/>
            </a:pPr>
            <a:r>
              <a:rPr lang="vi" sz="1800">
                <a:latin typeface="Times New Roman"/>
                <a:ea typeface="Times New Roman"/>
                <a:cs typeface="Times New Roman"/>
                <a:sym typeface="Times New Roman"/>
              </a:rPr>
              <a:t>R3</a:t>
            </a:r>
            <a:endParaRPr sz="1800">
              <a:latin typeface="Times New Roman"/>
              <a:ea typeface="Times New Roman"/>
              <a:cs typeface="Times New Roman"/>
              <a:sym typeface="Times New Roman"/>
            </a:endParaRPr>
          </a:p>
          <a:p>
            <a:pPr indent="0" lvl="0" marL="0" rtl="0" algn="ctr">
              <a:spcBef>
                <a:spcPts val="0"/>
              </a:spcBef>
              <a:spcAft>
                <a:spcPts val="0"/>
              </a:spcAft>
              <a:buNone/>
            </a:pPr>
            <a:r>
              <a:rPr lang="vi" sz="1800">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p:txBody>
      </p:sp>
      <p:sp>
        <p:nvSpPr>
          <p:cNvPr id="150" name="Google Shape;150;p27"/>
          <p:cNvSpPr txBox="1"/>
          <p:nvPr/>
        </p:nvSpPr>
        <p:spPr>
          <a:xfrm>
            <a:off x="3686525" y="1379300"/>
            <a:ext cx="1689900" cy="48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 sz="1800">
                <a:solidFill>
                  <a:schemeClr val="dk1"/>
                </a:solidFill>
                <a:latin typeface="Times New Roman"/>
                <a:ea typeface="Times New Roman"/>
                <a:cs typeface="Times New Roman"/>
                <a:sym typeface="Times New Roman"/>
              </a:rPr>
              <a:t>Register</a:t>
            </a:r>
            <a:endParaRPr sz="1800">
              <a:solidFill>
                <a:schemeClr val="dk1"/>
              </a:solidFill>
              <a:latin typeface="Times New Roman"/>
              <a:ea typeface="Times New Roman"/>
              <a:cs typeface="Times New Roman"/>
              <a:sym typeface="Times New Roman"/>
            </a:endParaRPr>
          </a:p>
        </p:txBody>
      </p:sp>
      <p:sp>
        <p:nvSpPr>
          <p:cNvPr id="151" name="Google Shape;151;p27"/>
          <p:cNvSpPr txBox="1"/>
          <p:nvPr/>
        </p:nvSpPr>
        <p:spPr>
          <a:xfrm>
            <a:off x="7115525" y="1379300"/>
            <a:ext cx="1689900" cy="48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 sz="1800">
                <a:solidFill>
                  <a:schemeClr val="dk1"/>
                </a:solidFill>
                <a:latin typeface="Times New Roman"/>
                <a:ea typeface="Times New Roman"/>
                <a:cs typeface="Times New Roman"/>
                <a:sym typeface="Times New Roman"/>
              </a:rPr>
              <a:t>RAM</a:t>
            </a:r>
            <a:endParaRPr sz="1800">
              <a:solidFill>
                <a:schemeClr val="dk1"/>
              </a:solidFill>
              <a:latin typeface="Times New Roman"/>
              <a:ea typeface="Times New Roman"/>
              <a:cs typeface="Times New Roman"/>
              <a:sym typeface="Times New Roman"/>
            </a:endParaRPr>
          </a:p>
        </p:txBody>
      </p:sp>
      <p:sp>
        <p:nvSpPr>
          <p:cNvPr id="152" name="Google Shape;152;p27"/>
          <p:cNvSpPr txBox="1"/>
          <p:nvPr/>
        </p:nvSpPr>
        <p:spPr>
          <a:xfrm>
            <a:off x="409925" y="1379300"/>
            <a:ext cx="1689900" cy="483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 sz="1800">
                <a:solidFill>
                  <a:schemeClr val="dk1"/>
                </a:solidFill>
                <a:latin typeface="Times New Roman"/>
                <a:ea typeface="Times New Roman"/>
                <a:cs typeface="Times New Roman"/>
                <a:sym typeface="Times New Roman"/>
              </a:rPr>
              <a:t>ALU</a:t>
            </a:r>
            <a:endParaRPr sz="1800">
              <a:solidFill>
                <a:schemeClr val="dk1"/>
              </a:solidFill>
              <a:latin typeface="Times New Roman"/>
              <a:ea typeface="Times New Roman"/>
              <a:cs typeface="Times New Roman"/>
              <a:sym typeface="Times New Roman"/>
            </a:endParaRPr>
          </a:p>
        </p:txBody>
      </p:sp>
      <p:sp>
        <p:nvSpPr>
          <p:cNvPr id="153" name="Google Shape;153;p27"/>
          <p:cNvSpPr/>
          <p:nvPr/>
        </p:nvSpPr>
        <p:spPr>
          <a:xfrm>
            <a:off x="5649450" y="2680925"/>
            <a:ext cx="1203600" cy="220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 name="Google Shape;154;p27"/>
          <p:cNvSpPr/>
          <p:nvPr/>
        </p:nvSpPr>
        <p:spPr>
          <a:xfrm>
            <a:off x="2296650" y="2680925"/>
            <a:ext cx="1203600" cy="220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5" name="Google Shape;155;p27"/>
          <p:cNvSpPr/>
          <p:nvPr/>
        </p:nvSpPr>
        <p:spPr>
          <a:xfrm rot="10800000">
            <a:off x="2296650" y="3823925"/>
            <a:ext cx="1203600" cy="220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6" name="Google Shape;156;p27"/>
          <p:cNvSpPr/>
          <p:nvPr/>
        </p:nvSpPr>
        <p:spPr>
          <a:xfrm rot="10800000">
            <a:off x="5649450" y="3823925"/>
            <a:ext cx="1203600" cy="2205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ctrTitle"/>
          </p:nvPr>
        </p:nvSpPr>
        <p:spPr>
          <a:xfrm>
            <a:off x="311700" y="744575"/>
            <a:ext cx="8520600" cy="59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Register</a:t>
            </a:r>
            <a:endParaRPr sz="2800"/>
          </a:p>
        </p:txBody>
      </p:sp>
      <p:sp>
        <p:nvSpPr>
          <p:cNvPr id="162" name="Google Shape;162;p28"/>
          <p:cNvSpPr/>
          <p:nvPr/>
        </p:nvSpPr>
        <p:spPr>
          <a:xfrm>
            <a:off x="495450" y="1463275"/>
            <a:ext cx="8019600" cy="31596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&lt;stdio.h&gt;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&lt;time.h&gt;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Lưu thời điểm bắt đầu</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clock_t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start_time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clock</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int i;</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Đoạn mã của chương trình</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2000000</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Thực hiện một số công việc bất kỳ</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Lưu thời điểm kết thúc</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clock_t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end_time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clock</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Tính thời gian chạy bằng miligiây</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time_taken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end_time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start_time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CLOCKS_PER_SEC</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"Thoi gian chay cua chuong trinh: %f giay\n"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time_taken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8520600" cy="59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Extern</a:t>
            </a:r>
            <a:endParaRPr sz="2800"/>
          </a:p>
        </p:txBody>
      </p:sp>
      <p:sp>
        <p:nvSpPr>
          <p:cNvPr id="61" name="Google Shape;61;p14"/>
          <p:cNvSpPr txBox="1"/>
          <p:nvPr/>
        </p:nvSpPr>
        <p:spPr>
          <a:xfrm>
            <a:off x="407700" y="1379300"/>
            <a:ext cx="8170500" cy="2664900"/>
          </a:xfrm>
          <a:prstGeom prst="rect">
            <a:avLst/>
          </a:prstGeom>
          <a:noFill/>
          <a:ln>
            <a:noFill/>
          </a:ln>
        </p:spPr>
        <p:txBody>
          <a:bodyPr anchorCtr="0" anchor="t" bIns="91425" lIns="91425" spcFirstLastPara="1" rIns="91425" wrap="square" tIns="91425">
            <a:noAutofit/>
          </a:bodyPr>
          <a:lstStyle/>
          <a:p>
            <a:pPr indent="457200" lvl="0" marL="0" rtl="0" algn="l">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Đặt vấn đề:</a:t>
            </a:r>
            <a:endParaRPr sz="1800">
              <a:solidFill>
                <a:schemeClr val="dk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Giả sử ở file test.c có 1 biến a bất kỳ, nếu như file khác muốn sử dụng biến này, ngoài việc sử dụng #include thì liệu có cách nào khác không ?</a:t>
            </a:r>
            <a:endParaRPr sz="1800">
              <a:solidFill>
                <a:schemeClr val="dk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Tại sao không sử dụng #include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744575"/>
            <a:ext cx="8520600" cy="59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Extern</a:t>
            </a:r>
            <a:endParaRPr sz="2800"/>
          </a:p>
        </p:txBody>
      </p:sp>
      <p:sp>
        <p:nvSpPr>
          <p:cNvPr id="67" name="Google Shape;67;p15"/>
          <p:cNvSpPr txBox="1"/>
          <p:nvPr/>
        </p:nvSpPr>
        <p:spPr>
          <a:xfrm>
            <a:off x="369500" y="1379300"/>
            <a:ext cx="8208600" cy="35061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Khái niệm Extern trong ngôn ngữ lập trình C được sử dụng để thông báo rằng một biến hoặc hàm đã được khai báo ở một nơi khác trong chương trình hoặc trong một file nguồn khác. Điều này giúp chương trình hiểu rằng biến hoặc hàm đã được định nghĩa và sẽ được sử dụng từ một vị trí khác, giúp quản lý sự liên kết giữa các phần khác nhau của chương trình hoặc giữa các file nguồn.</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311700" y="744575"/>
            <a:ext cx="8520600" cy="59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Extern</a:t>
            </a:r>
            <a:endParaRPr sz="2800"/>
          </a:p>
        </p:txBody>
      </p:sp>
      <p:sp>
        <p:nvSpPr>
          <p:cNvPr id="73" name="Google Shape;73;p16"/>
          <p:cNvSpPr/>
          <p:nvPr/>
        </p:nvSpPr>
        <p:spPr>
          <a:xfrm>
            <a:off x="369500" y="1767675"/>
            <a:ext cx="3537600" cy="3044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sz="1200">
                <a:solidFill>
                  <a:srgbClr val="505050"/>
                </a:solidFill>
                <a:highlight>
                  <a:srgbClr val="F0F0F0"/>
                </a:highlight>
                <a:latin typeface="Roboto Mono"/>
                <a:ea typeface="Roboto Mono"/>
                <a:cs typeface="Roboto Mono"/>
                <a:sym typeface="Roboto Mono"/>
              </a:rPr>
              <a:t>#include &lt;string.h&gt;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solidFill>
                  <a:srgbClr val="008050"/>
                </a:solidFill>
                <a:highlight>
                  <a:srgbClr val="F0F0F0"/>
                </a:highlight>
                <a:latin typeface="Roboto Mono"/>
                <a:ea typeface="Roboto Mono"/>
                <a:cs typeface="Roboto Mono"/>
                <a:sym typeface="Roboto Mono"/>
              </a:rPr>
              <a:t>char</a:t>
            </a: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var</a:t>
            </a:r>
            <a:r>
              <a:rPr lang="vi" sz="1200">
                <a:highlight>
                  <a:srgbClr val="F0F0F0"/>
                </a:highlight>
                <a:latin typeface="Roboto Mono"/>
                <a:ea typeface="Roboto Mono"/>
                <a:cs typeface="Roboto Mono"/>
                <a:sym typeface="Roboto Mono"/>
              </a:rPr>
              <a:t>[</a:t>
            </a:r>
            <a:r>
              <a:rPr lang="vi" sz="1200">
                <a:solidFill>
                  <a:srgbClr val="106040"/>
                </a:solidFill>
                <a:highlight>
                  <a:srgbClr val="F0F0F0"/>
                </a:highlight>
                <a:latin typeface="Roboto Mono"/>
                <a:ea typeface="Roboto Mono"/>
                <a:cs typeface="Roboto Mono"/>
                <a:sym typeface="Roboto Mono"/>
              </a:rPr>
              <a:t>10</a:t>
            </a: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solidFill>
                  <a:srgbClr val="008050"/>
                </a:solidFill>
                <a:highlight>
                  <a:srgbClr val="F0F0F0"/>
                </a:highlight>
                <a:latin typeface="Roboto Mono"/>
                <a:ea typeface="Roboto Mono"/>
                <a:cs typeface="Roboto Mono"/>
                <a:sym typeface="Roboto Mono"/>
              </a:rPr>
              <a:t>void</a:t>
            </a:r>
            <a:r>
              <a:rPr lang="vi" sz="1200">
                <a:highlight>
                  <a:srgbClr val="F0F0F0"/>
                </a:highlight>
                <a:latin typeface="Roboto Mono"/>
                <a:ea typeface="Roboto Mono"/>
                <a:cs typeface="Roboto Mono"/>
                <a:sym typeface="Roboto Mono"/>
              </a:rPr>
              <a:t> </a:t>
            </a:r>
            <a:r>
              <a:rPr lang="vi" sz="1200">
                <a:solidFill>
                  <a:srgbClr val="0000F0"/>
                </a:solidFill>
                <a:highlight>
                  <a:srgbClr val="F0F0F0"/>
                </a:highlight>
                <a:latin typeface="Roboto Mono"/>
                <a:ea typeface="Roboto Mono"/>
                <a:cs typeface="Roboto Mono"/>
                <a:sym typeface="Roboto Mono"/>
              </a:rPr>
              <a:t>display</a:t>
            </a:r>
            <a:r>
              <a:rPr lang="vi" sz="1200">
                <a:highlight>
                  <a:srgbClr val="F0F0F0"/>
                </a:highlight>
                <a:latin typeface="Roboto Mono"/>
                <a:ea typeface="Roboto Mono"/>
                <a:cs typeface="Roboto Mono"/>
                <a:sym typeface="Roboto Mono"/>
              </a:rPr>
              <a:t>(</a:t>
            </a:r>
            <a:r>
              <a:rPr lang="vi" sz="1200">
                <a:solidFill>
                  <a:srgbClr val="008050"/>
                </a:solidFill>
                <a:highlight>
                  <a:srgbClr val="F0F0F0"/>
                </a:highlight>
                <a:latin typeface="Roboto Mono"/>
                <a:ea typeface="Roboto Mono"/>
                <a:cs typeface="Roboto Mono"/>
                <a:sym typeface="Roboto Mono"/>
              </a:rPr>
              <a:t>void</a:t>
            </a: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strcpy</a:t>
            </a:r>
            <a:r>
              <a:rPr lang="vi" sz="1200">
                <a:highlight>
                  <a:srgbClr val="F0F0F0"/>
                </a:highlight>
                <a:latin typeface="Roboto Mono"/>
                <a:ea typeface="Roboto Mono"/>
                <a:cs typeface="Roboto Mono"/>
                <a:sym typeface="Roboto Mono"/>
              </a:rPr>
              <a:t>(</a:t>
            </a:r>
            <a:r>
              <a:rPr lang="vi" sz="1200">
                <a:solidFill>
                  <a:srgbClr val="1AB1CD"/>
                </a:solidFill>
                <a:highlight>
                  <a:srgbClr val="F0F0F0"/>
                </a:highlight>
                <a:latin typeface="Roboto Mono"/>
                <a:ea typeface="Roboto Mono"/>
                <a:cs typeface="Roboto Mono"/>
                <a:sym typeface="Roboto Mono"/>
              </a:rPr>
              <a:t>var</a:t>
            </a:r>
            <a:r>
              <a:rPr lang="vi" sz="1200">
                <a:highlight>
                  <a:srgbClr val="F0F0F0"/>
                </a:highlight>
                <a:latin typeface="Roboto Mono"/>
                <a:ea typeface="Roboto Mono"/>
                <a:cs typeface="Roboto Mono"/>
                <a:sym typeface="Roboto Mono"/>
              </a:rPr>
              <a:t>, (</a:t>
            </a:r>
            <a:r>
              <a:rPr lang="vi" sz="1200">
                <a:solidFill>
                  <a:srgbClr val="008050"/>
                </a:solidFill>
                <a:highlight>
                  <a:srgbClr val="F0F0F0"/>
                </a:highlight>
                <a:latin typeface="Roboto Mono"/>
                <a:ea typeface="Roboto Mono"/>
                <a:cs typeface="Roboto Mono"/>
                <a:sym typeface="Roboto Mono"/>
              </a:rPr>
              <a:t>char*</a:t>
            </a:r>
            <a:r>
              <a:rPr lang="vi" sz="1200">
                <a:highlight>
                  <a:srgbClr val="F0F0F0"/>
                </a:highlight>
                <a:latin typeface="Roboto Mono"/>
                <a:ea typeface="Roboto Mono"/>
                <a:cs typeface="Roboto Mono"/>
                <a:sym typeface="Roboto Mono"/>
              </a:rPr>
              <a:t>)</a:t>
            </a:r>
            <a:r>
              <a:rPr lang="vi" sz="1200">
                <a:solidFill>
                  <a:srgbClr val="A01010"/>
                </a:solidFill>
                <a:highlight>
                  <a:srgbClr val="F0F0F0"/>
                </a:highlight>
                <a:latin typeface="Roboto Mono"/>
                <a:ea typeface="Roboto Mono"/>
                <a:cs typeface="Roboto Mono"/>
                <a:sym typeface="Roboto Mono"/>
              </a:rPr>
              <a:t>"Hello"</a:t>
            </a: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p:txBody>
      </p:sp>
      <p:sp>
        <p:nvSpPr>
          <p:cNvPr id="74" name="Google Shape;74;p16"/>
          <p:cNvSpPr/>
          <p:nvPr/>
        </p:nvSpPr>
        <p:spPr>
          <a:xfrm>
            <a:off x="4946125" y="1767775"/>
            <a:ext cx="3537600" cy="3044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sz="1200">
                <a:solidFill>
                  <a:srgbClr val="505050"/>
                </a:solidFill>
                <a:highlight>
                  <a:srgbClr val="F0F0F0"/>
                </a:highlight>
                <a:latin typeface="Roboto Mono"/>
                <a:ea typeface="Roboto Mono"/>
                <a:cs typeface="Roboto Mono"/>
                <a:sym typeface="Roboto Mono"/>
              </a:rPr>
              <a:t>#include &lt;stdint.h&gt;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i="1" lang="vi" sz="1200">
                <a:solidFill>
                  <a:srgbClr val="A05000"/>
                </a:solidFill>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i="1" lang="vi" sz="1200">
                <a:solidFill>
                  <a:srgbClr val="A05000"/>
                </a:solidFill>
                <a:highlight>
                  <a:srgbClr val="F0F0F0"/>
                </a:highlight>
                <a:latin typeface="Roboto Mono"/>
                <a:ea typeface="Roboto Mono"/>
                <a:cs typeface="Roboto Mono"/>
                <a:sym typeface="Roboto Mono"/>
              </a:rPr>
              <a:t>Description: delay x giay</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i="1" lang="vi" sz="1200">
                <a:solidFill>
                  <a:srgbClr val="A05000"/>
                </a:solidFill>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solidFill>
                  <a:srgbClr val="008050"/>
                </a:solidFill>
                <a:highlight>
                  <a:srgbClr val="F0F0F0"/>
                </a:highlight>
                <a:latin typeface="Roboto Mono"/>
                <a:ea typeface="Roboto Mono"/>
                <a:cs typeface="Roboto Mono"/>
                <a:sym typeface="Roboto Mono"/>
              </a:rPr>
              <a:t>void</a:t>
            </a:r>
            <a:r>
              <a:rPr lang="vi" sz="1200">
                <a:highlight>
                  <a:srgbClr val="F0F0F0"/>
                </a:highlight>
                <a:latin typeface="Roboto Mono"/>
                <a:ea typeface="Roboto Mono"/>
                <a:cs typeface="Roboto Mono"/>
                <a:sym typeface="Roboto Mono"/>
              </a:rPr>
              <a:t> </a:t>
            </a:r>
            <a:r>
              <a:rPr lang="vi" sz="1200">
                <a:solidFill>
                  <a:srgbClr val="0000F0"/>
                </a:solidFill>
                <a:highlight>
                  <a:srgbClr val="F0F0F0"/>
                </a:highlight>
                <a:latin typeface="Roboto Mono"/>
                <a:ea typeface="Roboto Mono"/>
                <a:cs typeface="Roboto Mono"/>
                <a:sym typeface="Roboto Mono"/>
              </a:rPr>
              <a:t>delay</a:t>
            </a:r>
            <a:r>
              <a:rPr lang="vi" sz="1200">
                <a:highlight>
                  <a:srgbClr val="F0F0F0"/>
                </a:highlight>
                <a:latin typeface="Roboto Mono"/>
                <a:ea typeface="Roboto Mono"/>
                <a:cs typeface="Roboto Mono"/>
                <a:sym typeface="Roboto Mono"/>
              </a:rPr>
              <a:t>(</a:t>
            </a:r>
            <a:r>
              <a:rPr lang="vi" sz="1200">
                <a:solidFill>
                  <a:srgbClr val="008050"/>
                </a:solidFill>
                <a:highlight>
                  <a:srgbClr val="F0F0F0"/>
                </a:highlight>
                <a:latin typeface="Roboto Mono"/>
                <a:ea typeface="Roboto Mono"/>
                <a:cs typeface="Roboto Mono"/>
                <a:sym typeface="Roboto Mono"/>
              </a:rPr>
              <a:t>void</a:t>
            </a: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r>
              <a:rPr lang="vi" sz="1200">
                <a:solidFill>
                  <a:srgbClr val="008050"/>
                </a:solidFill>
                <a:highlight>
                  <a:srgbClr val="F0F0F0"/>
                </a:highlight>
                <a:latin typeface="Roboto Mono"/>
                <a:ea typeface="Roboto Mono"/>
                <a:cs typeface="Roboto Mono"/>
                <a:sym typeface="Roboto Mono"/>
              </a:rPr>
              <a:t>uint32_t</a:t>
            </a: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i</a:t>
            </a: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r>
              <a:rPr b="1" lang="vi" sz="1200">
                <a:solidFill>
                  <a:srgbClr val="700080"/>
                </a:solidFill>
                <a:highlight>
                  <a:srgbClr val="F0F0F0"/>
                </a:highlight>
                <a:latin typeface="Roboto Mono"/>
                <a:ea typeface="Roboto Mono"/>
                <a:cs typeface="Roboto Mono"/>
                <a:sym typeface="Roboto Mono"/>
              </a:rPr>
              <a:t>for</a:t>
            </a: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i</a:t>
            </a:r>
            <a:r>
              <a:rPr lang="vi" sz="1200">
                <a:highlight>
                  <a:srgbClr val="F0F0F0"/>
                </a:highlight>
                <a:latin typeface="Roboto Mono"/>
                <a:ea typeface="Roboto Mono"/>
                <a:cs typeface="Roboto Mono"/>
                <a:sym typeface="Roboto Mono"/>
              </a:rPr>
              <a:t> </a:t>
            </a:r>
            <a:r>
              <a:rPr b="1" lang="vi" sz="1200">
                <a:solidFill>
                  <a:srgbClr val="EE11FF"/>
                </a:solidFill>
                <a:highlight>
                  <a:srgbClr val="F0F0F0"/>
                </a:highlight>
                <a:latin typeface="Roboto Mono"/>
                <a:ea typeface="Roboto Mono"/>
                <a:cs typeface="Roboto Mono"/>
                <a:sym typeface="Roboto Mono"/>
              </a:rPr>
              <a:t>=</a:t>
            </a:r>
            <a:r>
              <a:rPr lang="vi" sz="1200">
                <a:highlight>
                  <a:srgbClr val="F0F0F0"/>
                </a:highlight>
                <a:latin typeface="Roboto Mono"/>
                <a:ea typeface="Roboto Mono"/>
                <a:cs typeface="Roboto Mono"/>
                <a:sym typeface="Roboto Mono"/>
              </a:rPr>
              <a:t> </a:t>
            </a:r>
            <a:r>
              <a:rPr lang="vi" sz="1200">
                <a:solidFill>
                  <a:srgbClr val="106040"/>
                </a:solidFill>
                <a:highlight>
                  <a:srgbClr val="F0F0F0"/>
                </a:highlight>
                <a:latin typeface="Roboto Mono"/>
                <a:ea typeface="Roboto Mono"/>
                <a:cs typeface="Roboto Mono"/>
                <a:sym typeface="Roboto Mono"/>
              </a:rPr>
              <a:t>0</a:t>
            </a: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i</a:t>
            </a:r>
            <a:r>
              <a:rPr lang="vi" sz="1200">
                <a:highlight>
                  <a:srgbClr val="F0F0F0"/>
                </a:highlight>
                <a:latin typeface="Roboto Mono"/>
                <a:ea typeface="Roboto Mono"/>
                <a:cs typeface="Roboto Mono"/>
                <a:sym typeface="Roboto Mono"/>
              </a:rPr>
              <a:t> </a:t>
            </a:r>
            <a:r>
              <a:rPr b="1" lang="vi" sz="1200">
                <a:solidFill>
                  <a:srgbClr val="EE11FF"/>
                </a:solidFill>
                <a:highlight>
                  <a:srgbClr val="F0F0F0"/>
                </a:highlight>
                <a:latin typeface="Roboto Mono"/>
                <a:ea typeface="Roboto Mono"/>
                <a:cs typeface="Roboto Mono"/>
                <a:sym typeface="Roboto Mono"/>
              </a:rPr>
              <a:t>&lt;</a:t>
            </a:r>
            <a:r>
              <a:rPr lang="vi" sz="1200">
                <a:highlight>
                  <a:srgbClr val="F0F0F0"/>
                </a:highlight>
                <a:latin typeface="Roboto Mono"/>
                <a:ea typeface="Roboto Mono"/>
                <a:cs typeface="Roboto Mono"/>
                <a:sym typeface="Roboto Mono"/>
              </a:rPr>
              <a:t> </a:t>
            </a:r>
            <a:r>
              <a:rPr lang="vi" sz="1200">
                <a:solidFill>
                  <a:srgbClr val="106040"/>
                </a:solidFill>
                <a:highlight>
                  <a:srgbClr val="F0F0F0"/>
                </a:highlight>
                <a:latin typeface="Roboto Mono"/>
                <a:ea typeface="Roboto Mono"/>
                <a:cs typeface="Roboto Mono"/>
                <a:sym typeface="Roboto Mono"/>
              </a:rPr>
              <a:t>5000000</a:t>
            </a:r>
            <a:r>
              <a:rPr lang="vi" sz="1200">
                <a:highlight>
                  <a:srgbClr val="F0F0F0"/>
                </a:highlight>
                <a:latin typeface="Roboto Mono"/>
                <a:ea typeface="Roboto Mono"/>
                <a:cs typeface="Roboto Mono"/>
                <a:sym typeface="Roboto Mono"/>
              </a:rPr>
              <a:t>; </a:t>
            </a:r>
            <a:r>
              <a:rPr b="1" lang="vi" sz="1200">
                <a:solidFill>
                  <a:srgbClr val="EE11FF"/>
                </a:solidFill>
                <a:highlight>
                  <a:srgbClr val="F0F0F0"/>
                </a:highlight>
                <a:latin typeface="Roboto Mono"/>
                <a:ea typeface="Roboto Mono"/>
                <a:cs typeface="Roboto Mono"/>
                <a:sym typeface="Roboto Mono"/>
              </a:rPr>
              <a:t>++</a:t>
            </a:r>
            <a:r>
              <a:rPr lang="vi" sz="1200">
                <a:solidFill>
                  <a:srgbClr val="1AB1CD"/>
                </a:solidFill>
                <a:highlight>
                  <a:srgbClr val="F0F0F0"/>
                </a:highlight>
                <a:latin typeface="Roboto Mono"/>
                <a:ea typeface="Roboto Mono"/>
                <a:cs typeface="Roboto Mono"/>
                <a:sym typeface="Roboto Mono"/>
              </a:rPr>
              <a:t>i</a:t>
            </a: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b="1" lang="vi" sz="1200">
                <a:solidFill>
                  <a:srgbClr val="700080"/>
                </a:solidFill>
                <a:highlight>
                  <a:srgbClr val="F0F0F0"/>
                </a:highlight>
                <a:latin typeface="Roboto Mono"/>
                <a:ea typeface="Roboto Mono"/>
                <a:cs typeface="Roboto Mono"/>
                <a:sym typeface="Roboto Mono"/>
              </a:rPr>
              <a:t>static</a:t>
            </a:r>
            <a:r>
              <a:rPr lang="vi" sz="1200">
                <a:highlight>
                  <a:srgbClr val="F0F0F0"/>
                </a:highlight>
                <a:latin typeface="Roboto Mono"/>
                <a:ea typeface="Roboto Mono"/>
                <a:cs typeface="Roboto Mono"/>
                <a:sym typeface="Roboto Mono"/>
              </a:rPr>
              <a:t> </a:t>
            </a:r>
            <a:r>
              <a:rPr lang="vi" sz="1200">
                <a:solidFill>
                  <a:srgbClr val="008050"/>
                </a:solidFill>
                <a:highlight>
                  <a:srgbClr val="F0F0F0"/>
                </a:highlight>
                <a:latin typeface="Roboto Mono"/>
                <a:ea typeface="Roboto Mono"/>
                <a:cs typeface="Roboto Mono"/>
                <a:sym typeface="Roboto Mono"/>
              </a:rPr>
              <a:t>int</a:t>
            </a: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count</a:t>
            </a:r>
            <a:r>
              <a:rPr lang="vi" sz="1200">
                <a:highlight>
                  <a:srgbClr val="F0F0F0"/>
                </a:highlight>
                <a:latin typeface="Roboto Mono"/>
                <a:ea typeface="Roboto Mono"/>
                <a:cs typeface="Roboto Mono"/>
                <a:sym typeface="Roboto Mono"/>
              </a:rPr>
              <a:t> </a:t>
            </a:r>
            <a:r>
              <a:rPr b="1" lang="vi" sz="1200">
                <a:solidFill>
                  <a:srgbClr val="EE11FF"/>
                </a:solidFill>
                <a:highlight>
                  <a:srgbClr val="F0F0F0"/>
                </a:highlight>
                <a:latin typeface="Roboto Mono"/>
                <a:ea typeface="Roboto Mono"/>
                <a:cs typeface="Roboto Mono"/>
                <a:sym typeface="Roboto Mono"/>
              </a:rPr>
              <a:t>=</a:t>
            </a:r>
            <a:r>
              <a:rPr lang="vi" sz="1200">
                <a:highlight>
                  <a:srgbClr val="F0F0F0"/>
                </a:highlight>
                <a:latin typeface="Roboto Mono"/>
                <a:ea typeface="Roboto Mono"/>
                <a:cs typeface="Roboto Mono"/>
                <a:sym typeface="Roboto Mono"/>
              </a:rPr>
              <a:t> </a:t>
            </a:r>
            <a:r>
              <a:rPr lang="vi" sz="1200">
                <a:solidFill>
                  <a:srgbClr val="106040"/>
                </a:solidFill>
                <a:highlight>
                  <a:srgbClr val="F0F0F0"/>
                </a:highlight>
                <a:latin typeface="Roboto Mono"/>
                <a:ea typeface="Roboto Mono"/>
                <a:cs typeface="Roboto Mono"/>
                <a:sym typeface="Roboto Mono"/>
              </a:rPr>
              <a:t>0</a:t>
            </a: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solidFill>
                  <a:srgbClr val="008050"/>
                </a:solidFill>
                <a:highlight>
                  <a:srgbClr val="F0F0F0"/>
                </a:highlight>
                <a:latin typeface="Roboto Mono"/>
                <a:ea typeface="Roboto Mono"/>
                <a:cs typeface="Roboto Mono"/>
                <a:sym typeface="Roboto Mono"/>
              </a:rPr>
              <a:t>void</a:t>
            </a:r>
            <a:r>
              <a:rPr lang="vi" sz="1200">
                <a:highlight>
                  <a:srgbClr val="F0F0F0"/>
                </a:highlight>
                <a:latin typeface="Roboto Mono"/>
                <a:ea typeface="Roboto Mono"/>
                <a:cs typeface="Roboto Mono"/>
                <a:sym typeface="Roboto Mono"/>
              </a:rPr>
              <a:t> </a:t>
            </a:r>
            <a:r>
              <a:rPr lang="vi" sz="1200">
                <a:solidFill>
                  <a:srgbClr val="0000F0"/>
                </a:solidFill>
                <a:highlight>
                  <a:srgbClr val="F0F0F0"/>
                </a:highlight>
                <a:latin typeface="Roboto Mono"/>
                <a:ea typeface="Roboto Mono"/>
                <a:cs typeface="Roboto Mono"/>
                <a:sym typeface="Roboto Mono"/>
              </a:rPr>
              <a:t>funCount</a:t>
            </a:r>
            <a:r>
              <a:rPr lang="vi" sz="1200">
                <a:highlight>
                  <a:srgbClr val="F0F0F0"/>
                </a:highlight>
                <a:latin typeface="Roboto Mono"/>
                <a:ea typeface="Roboto Mono"/>
                <a:cs typeface="Roboto Mono"/>
                <a:sym typeface="Roboto Mono"/>
              </a:rPr>
              <a:t>(</a:t>
            </a:r>
            <a:r>
              <a:rPr lang="vi" sz="1200">
                <a:solidFill>
                  <a:srgbClr val="008050"/>
                </a:solidFill>
                <a:highlight>
                  <a:srgbClr val="F0F0F0"/>
                </a:highlight>
                <a:latin typeface="Roboto Mono"/>
                <a:ea typeface="Roboto Mono"/>
                <a:cs typeface="Roboto Mono"/>
                <a:sym typeface="Roboto Mono"/>
              </a:rPr>
              <a:t>void</a:t>
            </a: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count</a:t>
            </a:r>
            <a:r>
              <a:rPr b="1" lang="vi" sz="1200">
                <a:solidFill>
                  <a:srgbClr val="EE11FF"/>
                </a:solidFill>
                <a:highlight>
                  <a:srgbClr val="F0F0F0"/>
                </a:highlight>
                <a:latin typeface="Roboto Mono"/>
                <a:ea typeface="Roboto Mono"/>
                <a:cs typeface="Roboto Mono"/>
                <a:sym typeface="Roboto Mono"/>
              </a:rPr>
              <a:t>++</a:t>
            </a: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delay</a:t>
            </a:r>
            <a:r>
              <a:rPr lang="vi" sz="1200">
                <a:highlight>
                  <a:srgbClr val="F0F0F0"/>
                </a:highlight>
                <a:latin typeface="Roboto Mono"/>
                <a:ea typeface="Roboto Mono"/>
                <a:cs typeface="Roboto Mono"/>
                <a:sym typeface="Roboto Mono"/>
              </a:rPr>
              <a:t>(); </a:t>
            </a:r>
            <a:r>
              <a:rPr i="1" lang="vi" sz="1200">
                <a:solidFill>
                  <a:srgbClr val="A05000"/>
                </a:solidFill>
                <a:highlight>
                  <a:srgbClr val="F0F0F0"/>
                </a:highlight>
                <a:latin typeface="Roboto Mono"/>
                <a:ea typeface="Roboto Mono"/>
                <a:cs typeface="Roboto Mono"/>
                <a:sym typeface="Roboto Mono"/>
              </a:rPr>
              <a:t>// delay x giay</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200">
                <a:highlight>
                  <a:srgbClr val="F0F0F0"/>
                </a:highlight>
                <a:latin typeface="Roboto Mono"/>
                <a:ea typeface="Roboto Mono"/>
                <a:cs typeface="Roboto Mono"/>
                <a:sym typeface="Roboto Mono"/>
              </a:rPr>
              <a:t>}</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200">
              <a:highlight>
                <a:srgbClr val="F0F0F0"/>
              </a:highlight>
              <a:latin typeface="Roboto Mono"/>
              <a:ea typeface="Roboto Mono"/>
              <a:cs typeface="Roboto Mono"/>
              <a:sym typeface="Roboto Mono"/>
            </a:endParaRPr>
          </a:p>
        </p:txBody>
      </p:sp>
      <p:sp>
        <p:nvSpPr>
          <p:cNvPr id="75" name="Google Shape;75;p16"/>
          <p:cNvSpPr txBox="1"/>
          <p:nvPr/>
        </p:nvSpPr>
        <p:spPr>
          <a:xfrm>
            <a:off x="904850" y="1337375"/>
            <a:ext cx="20784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latin typeface="Times New Roman"/>
                <a:ea typeface="Times New Roman"/>
                <a:cs typeface="Times New Roman"/>
                <a:sym typeface="Times New Roman"/>
              </a:rPr>
              <a:t>File test.c</a:t>
            </a:r>
            <a:endParaRPr sz="1800">
              <a:solidFill>
                <a:schemeClr val="dk2"/>
              </a:solidFill>
              <a:latin typeface="Times New Roman"/>
              <a:ea typeface="Times New Roman"/>
              <a:cs typeface="Times New Roman"/>
              <a:sym typeface="Times New Roman"/>
            </a:endParaRPr>
          </a:p>
        </p:txBody>
      </p:sp>
      <p:sp>
        <p:nvSpPr>
          <p:cNvPr id="76" name="Google Shape;76;p16"/>
          <p:cNvSpPr txBox="1"/>
          <p:nvPr/>
        </p:nvSpPr>
        <p:spPr>
          <a:xfrm>
            <a:off x="5781650" y="1337375"/>
            <a:ext cx="2078400" cy="2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latin typeface="Times New Roman"/>
                <a:ea typeface="Times New Roman"/>
                <a:cs typeface="Times New Roman"/>
                <a:sym typeface="Times New Roman"/>
              </a:rPr>
              <a:t>File test1.c</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ctrTitle"/>
          </p:nvPr>
        </p:nvSpPr>
        <p:spPr>
          <a:xfrm>
            <a:off x="311700" y="744575"/>
            <a:ext cx="8520600" cy="59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Static local variables</a:t>
            </a:r>
            <a:endParaRPr sz="2800"/>
          </a:p>
        </p:txBody>
      </p:sp>
      <p:sp>
        <p:nvSpPr>
          <p:cNvPr id="82" name="Google Shape;82;p17"/>
          <p:cNvSpPr txBox="1"/>
          <p:nvPr/>
        </p:nvSpPr>
        <p:spPr>
          <a:xfrm>
            <a:off x="359000" y="1421275"/>
            <a:ext cx="8303100" cy="17844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1500"/>
              </a:spcAft>
              <a:buClr>
                <a:schemeClr val="dk1"/>
              </a:buClr>
              <a:buSzPts val="1100"/>
              <a:buFont typeface="Arial"/>
              <a:buNone/>
            </a:pPr>
            <a:r>
              <a:rPr lang="vi" sz="1800">
                <a:solidFill>
                  <a:schemeClr val="dk1"/>
                </a:solidFill>
                <a:latin typeface="Times New Roman"/>
                <a:ea typeface="Times New Roman"/>
                <a:cs typeface="Times New Roman"/>
                <a:sym typeface="Times New Roman"/>
              </a:rPr>
              <a:t>Khi static được sử dụng với local variables (biến cục bộ - khai báo biến trong một hàm), nó giữ giá trị của biến qua các lần gọi hàm và giữ phạm vi của biến chỉ trong hàm đó.</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ctrTitle"/>
          </p:nvPr>
        </p:nvSpPr>
        <p:spPr>
          <a:xfrm>
            <a:off x="311700" y="744575"/>
            <a:ext cx="8520600" cy="59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Static local variables</a:t>
            </a:r>
            <a:endParaRPr sz="2800"/>
          </a:p>
        </p:txBody>
      </p:sp>
      <p:sp>
        <p:nvSpPr>
          <p:cNvPr id="88" name="Google Shape;88;p18"/>
          <p:cNvSpPr/>
          <p:nvPr/>
        </p:nvSpPr>
        <p:spPr>
          <a:xfrm>
            <a:off x="1986025" y="1557750"/>
            <a:ext cx="5248500" cy="35061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sz="1200">
                <a:solidFill>
                  <a:srgbClr val="505050"/>
                </a:solidFill>
                <a:highlight>
                  <a:srgbClr val="F0F0F0"/>
                </a:highlight>
                <a:latin typeface="Roboto Mono"/>
                <a:ea typeface="Roboto Mono"/>
                <a:cs typeface="Roboto Mono"/>
                <a:sym typeface="Roboto Mono"/>
              </a:rPr>
              <a:t>#include &lt;stdio.h&gt;</a:t>
            </a:r>
            <a:br>
              <a:rPr lang="vi" sz="1200">
                <a:highlight>
                  <a:srgbClr val="F0F0F0"/>
                </a:highlight>
                <a:latin typeface="Roboto Mono"/>
                <a:ea typeface="Roboto Mono"/>
                <a:cs typeface="Roboto Mono"/>
                <a:sym typeface="Roboto Mono"/>
              </a:rPr>
            </a:br>
            <a:br>
              <a:rPr lang="vi" sz="1200">
                <a:highlight>
                  <a:srgbClr val="F0F0F0"/>
                </a:highlight>
                <a:latin typeface="Roboto Mono"/>
                <a:ea typeface="Roboto Mono"/>
                <a:cs typeface="Roboto Mono"/>
                <a:sym typeface="Roboto Mono"/>
              </a:rPr>
            </a:br>
            <a:r>
              <a:rPr lang="vi" sz="1200">
                <a:solidFill>
                  <a:srgbClr val="008050"/>
                </a:solidFill>
                <a:highlight>
                  <a:srgbClr val="F0F0F0"/>
                </a:highlight>
                <a:latin typeface="Roboto Mono"/>
                <a:ea typeface="Roboto Mono"/>
                <a:cs typeface="Roboto Mono"/>
                <a:sym typeface="Roboto Mono"/>
              </a:rPr>
              <a:t>void</a:t>
            </a:r>
            <a:r>
              <a:rPr lang="vi" sz="1200">
                <a:highlight>
                  <a:srgbClr val="F0F0F0"/>
                </a:highlight>
                <a:latin typeface="Roboto Mono"/>
                <a:ea typeface="Roboto Mono"/>
                <a:cs typeface="Roboto Mono"/>
                <a:sym typeface="Roboto Mono"/>
              </a:rPr>
              <a:t> </a:t>
            </a:r>
            <a:r>
              <a:rPr lang="vi" sz="1200">
                <a:solidFill>
                  <a:srgbClr val="0000F0"/>
                </a:solidFill>
                <a:highlight>
                  <a:srgbClr val="F0F0F0"/>
                </a:highlight>
                <a:latin typeface="Roboto Mono"/>
                <a:ea typeface="Roboto Mono"/>
                <a:cs typeface="Roboto Mono"/>
                <a:sym typeface="Roboto Mono"/>
              </a:rPr>
              <a:t>exampleFunction</a:t>
            </a:r>
            <a:r>
              <a:rPr lang="vi" sz="1200">
                <a:highlight>
                  <a:srgbClr val="F0F0F0"/>
                </a:highlight>
                <a:latin typeface="Roboto Mono"/>
                <a:ea typeface="Roboto Mono"/>
                <a:cs typeface="Roboto Mono"/>
                <a:sym typeface="Roboto Mono"/>
              </a:rPr>
              <a:t>() {</a:t>
            </a:r>
            <a:br>
              <a:rPr lang="vi" sz="1200">
                <a:highlight>
                  <a:srgbClr val="F0F0F0"/>
                </a:highlight>
                <a:latin typeface="Roboto Mono"/>
                <a:ea typeface="Roboto Mono"/>
                <a:cs typeface="Roboto Mono"/>
                <a:sym typeface="Roboto Mono"/>
              </a:rPr>
            </a:br>
            <a:r>
              <a:rPr lang="vi" sz="1200">
                <a:highlight>
                  <a:srgbClr val="F0F0F0"/>
                </a:highlight>
                <a:latin typeface="Roboto Mono"/>
                <a:ea typeface="Roboto Mono"/>
                <a:cs typeface="Roboto Mono"/>
                <a:sym typeface="Roboto Mono"/>
              </a:rPr>
              <a:t>    </a:t>
            </a:r>
            <a:r>
              <a:rPr b="1" lang="vi" sz="1200">
                <a:solidFill>
                  <a:srgbClr val="700080"/>
                </a:solidFill>
                <a:highlight>
                  <a:srgbClr val="F0F0F0"/>
                </a:highlight>
                <a:latin typeface="Roboto Mono"/>
                <a:ea typeface="Roboto Mono"/>
                <a:cs typeface="Roboto Mono"/>
                <a:sym typeface="Roboto Mono"/>
              </a:rPr>
              <a:t>static</a:t>
            </a:r>
            <a:r>
              <a:rPr lang="vi" sz="1200">
                <a:highlight>
                  <a:srgbClr val="F0F0F0"/>
                </a:highlight>
                <a:latin typeface="Roboto Mono"/>
                <a:ea typeface="Roboto Mono"/>
                <a:cs typeface="Roboto Mono"/>
                <a:sym typeface="Roboto Mono"/>
              </a:rPr>
              <a:t> </a:t>
            </a:r>
            <a:r>
              <a:rPr lang="vi" sz="1200">
                <a:solidFill>
                  <a:srgbClr val="008050"/>
                </a:solidFill>
                <a:highlight>
                  <a:srgbClr val="F0F0F0"/>
                </a:highlight>
                <a:latin typeface="Roboto Mono"/>
                <a:ea typeface="Roboto Mono"/>
                <a:cs typeface="Roboto Mono"/>
                <a:sym typeface="Roboto Mono"/>
              </a:rPr>
              <a:t>int</a:t>
            </a: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count</a:t>
            </a:r>
            <a:r>
              <a:rPr lang="vi" sz="1200">
                <a:highlight>
                  <a:srgbClr val="F0F0F0"/>
                </a:highlight>
                <a:latin typeface="Roboto Mono"/>
                <a:ea typeface="Roboto Mono"/>
                <a:cs typeface="Roboto Mono"/>
                <a:sym typeface="Roboto Mono"/>
              </a:rPr>
              <a:t> </a:t>
            </a:r>
            <a:r>
              <a:rPr b="1" lang="vi" sz="1200">
                <a:solidFill>
                  <a:srgbClr val="EE11FF"/>
                </a:solidFill>
                <a:highlight>
                  <a:srgbClr val="F0F0F0"/>
                </a:highlight>
                <a:latin typeface="Roboto Mono"/>
                <a:ea typeface="Roboto Mono"/>
                <a:cs typeface="Roboto Mono"/>
                <a:sym typeface="Roboto Mono"/>
              </a:rPr>
              <a:t>=</a:t>
            </a:r>
            <a:r>
              <a:rPr lang="vi" sz="1200">
                <a:highlight>
                  <a:srgbClr val="F0F0F0"/>
                </a:highlight>
                <a:latin typeface="Roboto Mono"/>
                <a:ea typeface="Roboto Mono"/>
                <a:cs typeface="Roboto Mono"/>
                <a:sym typeface="Roboto Mono"/>
              </a:rPr>
              <a:t> </a:t>
            </a:r>
            <a:r>
              <a:rPr lang="vi" sz="1200">
                <a:solidFill>
                  <a:srgbClr val="106040"/>
                </a:solidFill>
                <a:highlight>
                  <a:srgbClr val="F0F0F0"/>
                </a:highlight>
                <a:latin typeface="Roboto Mono"/>
                <a:ea typeface="Roboto Mono"/>
                <a:cs typeface="Roboto Mono"/>
                <a:sym typeface="Roboto Mono"/>
              </a:rPr>
              <a:t>0</a:t>
            </a:r>
            <a:r>
              <a:rPr lang="vi" sz="1200">
                <a:highlight>
                  <a:srgbClr val="F0F0F0"/>
                </a:highlight>
                <a:latin typeface="Roboto Mono"/>
                <a:ea typeface="Roboto Mono"/>
                <a:cs typeface="Roboto Mono"/>
                <a:sym typeface="Roboto Mono"/>
              </a:rPr>
              <a:t>;  </a:t>
            </a:r>
            <a:r>
              <a:rPr i="1" lang="vi" sz="1200">
                <a:solidFill>
                  <a:srgbClr val="A05000"/>
                </a:solidFill>
                <a:highlight>
                  <a:srgbClr val="F0F0F0"/>
                </a:highlight>
                <a:latin typeface="Roboto Mono"/>
                <a:ea typeface="Roboto Mono"/>
                <a:cs typeface="Roboto Mono"/>
                <a:sym typeface="Roboto Mono"/>
              </a:rPr>
              <a:t>// Biến static giữ giá trị qua các lần gọi hàm</a:t>
            </a:r>
            <a:br>
              <a:rPr lang="vi" sz="1200">
                <a:highlight>
                  <a:srgbClr val="F0F0F0"/>
                </a:highlight>
                <a:latin typeface="Roboto Mono"/>
                <a:ea typeface="Roboto Mono"/>
                <a:cs typeface="Roboto Mono"/>
                <a:sym typeface="Roboto Mono"/>
              </a:rPr>
            </a:b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count</a:t>
            </a:r>
            <a:r>
              <a:rPr b="1" lang="vi" sz="1200">
                <a:solidFill>
                  <a:srgbClr val="EE11FF"/>
                </a:solidFill>
                <a:highlight>
                  <a:srgbClr val="F0F0F0"/>
                </a:highlight>
                <a:latin typeface="Roboto Mono"/>
                <a:ea typeface="Roboto Mono"/>
                <a:cs typeface="Roboto Mono"/>
                <a:sym typeface="Roboto Mono"/>
              </a:rPr>
              <a:t>++</a:t>
            </a:r>
            <a:r>
              <a:rPr lang="vi" sz="1200">
                <a:highlight>
                  <a:srgbClr val="F0F0F0"/>
                </a:highlight>
                <a:latin typeface="Roboto Mono"/>
                <a:ea typeface="Roboto Mono"/>
                <a:cs typeface="Roboto Mono"/>
                <a:sym typeface="Roboto Mono"/>
              </a:rPr>
              <a:t>;</a:t>
            </a:r>
            <a:br>
              <a:rPr lang="vi" sz="1200">
                <a:highlight>
                  <a:srgbClr val="F0F0F0"/>
                </a:highlight>
                <a:latin typeface="Roboto Mono"/>
                <a:ea typeface="Roboto Mono"/>
                <a:cs typeface="Roboto Mono"/>
                <a:sym typeface="Roboto Mono"/>
              </a:rPr>
            </a:b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printf</a:t>
            </a:r>
            <a:r>
              <a:rPr lang="vi" sz="1200">
                <a:highlight>
                  <a:srgbClr val="F0F0F0"/>
                </a:highlight>
                <a:latin typeface="Roboto Mono"/>
                <a:ea typeface="Roboto Mono"/>
                <a:cs typeface="Roboto Mono"/>
                <a:sym typeface="Roboto Mono"/>
              </a:rPr>
              <a:t>(</a:t>
            </a:r>
            <a:r>
              <a:rPr lang="vi" sz="1200">
                <a:solidFill>
                  <a:srgbClr val="A01010"/>
                </a:solidFill>
                <a:highlight>
                  <a:srgbClr val="F0F0F0"/>
                </a:highlight>
                <a:latin typeface="Roboto Mono"/>
                <a:ea typeface="Roboto Mono"/>
                <a:cs typeface="Roboto Mono"/>
                <a:sym typeface="Roboto Mono"/>
              </a:rPr>
              <a:t>"Count: %d\n"</a:t>
            </a: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count</a:t>
            </a:r>
            <a:r>
              <a:rPr lang="vi" sz="1200">
                <a:highlight>
                  <a:srgbClr val="F0F0F0"/>
                </a:highlight>
                <a:latin typeface="Roboto Mono"/>
                <a:ea typeface="Roboto Mono"/>
                <a:cs typeface="Roboto Mono"/>
                <a:sym typeface="Roboto Mono"/>
              </a:rPr>
              <a:t>);</a:t>
            </a:r>
            <a:br>
              <a:rPr lang="vi" sz="1200">
                <a:highlight>
                  <a:srgbClr val="F0F0F0"/>
                </a:highlight>
                <a:latin typeface="Roboto Mono"/>
                <a:ea typeface="Roboto Mono"/>
                <a:cs typeface="Roboto Mono"/>
                <a:sym typeface="Roboto Mono"/>
              </a:rPr>
            </a:br>
            <a:r>
              <a:rPr lang="vi" sz="1200">
                <a:highlight>
                  <a:srgbClr val="F0F0F0"/>
                </a:highlight>
                <a:latin typeface="Roboto Mono"/>
                <a:ea typeface="Roboto Mono"/>
                <a:cs typeface="Roboto Mono"/>
                <a:sym typeface="Roboto Mono"/>
              </a:rPr>
              <a:t>}</a:t>
            </a:r>
            <a:br>
              <a:rPr lang="vi" sz="1200">
                <a:highlight>
                  <a:srgbClr val="F0F0F0"/>
                </a:highlight>
                <a:latin typeface="Roboto Mono"/>
                <a:ea typeface="Roboto Mono"/>
                <a:cs typeface="Roboto Mono"/>
                <a:sym typeface="Roboto Mono"/>
              </a:rPr>
            </a:br>
            <a:br>
              <a:rPr lang="vi" sz="1200">
                <a:highlight>
                  <a:srgbClr val="F0F0F0"/>
                </a:highlight>
                <a:latin typeface="Roboto Mono"/>
                <a:ea typeface="Roboto Mono"/>
                <a:cs typeface="Roboto Mono"/>
                <a:sym typeface="Roboto Mono"/>
              </a:rPr>
            </a:br>
            <a:r>
              <a:rPr lang="vi" sz="1200">
                <a:solidFill>
                  <a:srgbClr val="008050"/>
                </a:solidFill>
                <a:highlight>
                  <a:srgbClr val="F0F0F0"/>
                </a:highlight>
                <a:latin typeface="Roboto Mono"/>
                <a:ea typeface="Roboto Mono"/>
                <a:cs typeface="Roboto Mono"/>
                <a:sym typeface="Roboto Mono"/>
              </a:rPr>
              <a:t>int</a:t>
            </a:r>
            <a:r>
              <a:rPr lang="vi" sz="1200">
                <a:highlight>
                  <a:srgbClr val="F0F0F0"/>
                </a:highlight>
                <a:latin typeface="Roboto Mono"/>
                <a:ea typeface="Roboto Mono"/>
                <a:cs typeface="Roboto Mono"/>
                <a:sym typeface="Roboto Mono"/>
              </a:rPr>
              <a:t> </a:t>
            </a:r>
            <a:r>
              <a:rPr lang="vi" sz="1200">
                <a:solidFill>
                  <a:srgbClr val="0000F0"/>
                </a:solidFill>
                <a:highlight>
                  <a:srgbClr val="F0F0F0"/>
                </a:highlight>
                <a:latin typeface="Roboto Mono"/>
                <a:ea typeface="Roboto Mono"/>
                <a:cs typeface="Roboto Mono"/>
                <a:sym typeface="Roboto Mono"/>
              </a:rPr>
              <a:t>main</a:t>
            </a:r>
            <a:r>
              <a:rPr lang="vi" sz="1200">
                <a:highlight>
                  <a:srgbClr val="F0F0F0"/>
                </a:highlight>
                <a:latin typeface="Roboto Mono"/>
                <a:ea typeface="Roboto Mono"/>
                <a:cs typeface="Roboto Mono"/>
                <a:sym typeface="Roboto Mono"/>
              </a:rPr>
              <a:t>() {</a:t>
            </a:r>
            <a:br>
              <a:rPr lang="vi" sz="1200">
                <a:highlight>
                  <a:srgbClr val="F0F0F0"/>
                </a:highlight>
                <a:latin typeface="Roboto Mono"/>
                <a:ea typeface="Roboto Mono"/>
                <a:cs typeface="Roboto Mono"/>
                <a:sym typeface="Roboto Mono"/>
              </a:rPr>
            </a:b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exampleFunction</a:t>
            </a:r>
            <a:r>
              <a:rPr lang="vi" sz="1200">
                <a:highlight>
                  <a:srgbClr val="F0F0F0"/>
                </a:highlight>
                <a:latin typeface="Roboto Mono"/>
                <a:ea typeface="Roboto Mono"/>
                <a:cs typeface="Roboto Mono"/>
                <a:sym typeface="Roboto Mono"/>
              </a:rPr>
              <a:t>();  </a:t>
            </a:r>
            <a:r>
              <a:rPr i="1" lang="vi" sz="1200">
                <a:solidFill>
                  <a:srgbClr val="A05000"/>
                </a:solidFill>
                <a:highlight>
                  <a:srgbClr val="F0F0F0"/>
                </a:highlight>
                <a:latin typeface="Roboto Mono"/>
                <a:ea typeface="Roboto Mono"/>
                <a:cs typeface="Roboto Mono"/>
                <a:sym typeface="Roboto Mono"/>
              </a:rPr>
              <a:t>// In ra "Count: 1"</a:t>
            </a:r>
            <a:br>
              <a:rPr lang="vi" sz="1200">
                <a:highlight>
                  <a:srgbClr val="F0F0F0"/>
                </a:highlight>
                <a:latin typeface="Roboto Mono"/>
                <a:ea typeface="Roboto Mono"/>
                <a:cs typeface="Roboto Mono"/>
                <a:sym typeface="Roboto Mono"/>
              </a:rPr>
            </a:b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exampleFunction</a:t>
            </a:r>
            <a:r>
              <a:rPr lang="vi" sz="1200">
                <a:highlight>
                  <a:srgbClr val="F0F0F0"/>
                </a:highlight>
                <a:latin typeface="Roboto Mono"/>
                <a:ea typeface="Roboto Mono"/>
                <a:cs typeface="Roboto Mono"/>
                <a:sym typeface="Roboto Mono"/>
              </a:rPr>
              <a:t>();  </a:t>
            </a:r>
            <a:r>
              <a:rPr i="1" lang="vi" sz="1200">
                <a:solidFill>
                  <a:srgbClr val="A05000"/>
                </a:solidFill>
                <a:highlight>
                  <a:srgbClr val="F0F0F0"/>
                </a:highlight>
                <a:latin typeface="Roboto Mono"/>
                <a:ea typeface="Roboto Mono"/>
                <a:cs typeface="Roboto Mono"/>
                <a:sym typeface="Roboto Mono"/>
              </a:rPr>
              <a:t>// In ra "Count: 2"</a:t>
            </a:r>
            <a:br>
              <a:rPr lang="vi" sz="1200">
                <a:highlight>
                  <a:srgbClr val="F0F0F0"/>
                </a:highlight>
                <a:latin typeface="Roboto Mono"/>
                <a:ea typeface="Roboto Mono"/>
                <a:cs typeface="Roboto Mono"/>
                <a:sym typeface="Roboto Mono"/>
              </a:rPr>
            </a:br>
            <a:r>
              <a:rPr lang="vi" sz="1200">
                <a:highlight>
                  <a:srgbClr val="F0F0F0"/>
                </a:highlight>
                <a:latin typeface="Roboto Mono"/>
                <a:ea typeface="Roboto Mono"/>
                <a:cs typeface="Roboto Mono"/>
                <a:sym typeface="Roboto Mono"/>
              </a:rPr>
              <a:t>    </a:t>
            </a:r>
            <a:r>
              <a:rPr lang="vi" sz="1200">
                <a:solidFill>
                  <a:srgbClr val="1AB1CD"/>
                </a:solidFill>
                <a:highlight>
                  <a:srgbClr val="F0F0F0"/>
                </a:highlight>
                <a:latin typeface="Roboto Mono"/>
                <a:ea typeface="Roboto Mono"/>
                <a:cs typeface="Roboto Mono"/>
                <a:sym typeface="Roboto Mono"/>
              </a:rPr>
              <a:t>exampleFunction</a:t>
            </a:r>
            <a:r>
              <a:rPr lang="vi" sz="1200">
                <a:highlight>
                  <a:srgbClr val="F0F0F0"/>
                </a:highlight>
                <a:latin typeface="Roboto Mono"/>
                <a:ea typeface="Roboto Mono"/>
                <a:cs typeface="Roboto Mono"/>
                <a:sym typeface="Roboto Mono"/>
              </a:rPr>
              <a:t>();  </a:t>
            </a:r>
            <a:r>
              <a:rPr i="1" lang="vi" sz="1200">
                <a:solidFill>
                  <a:srgbClr val="A05000"/>
                </a:solidFill>
                <a:highlight>
                  <a:srgbClr val="F0F0F0"/>
                </a:highlight>
                <a:latin typeface="Roboto Mono"/>
                <a:ea typeface="Roboto Mono"/>
                <a:cs typeface="Roboto Mono"/>
                <a:sym typeface="Roboto Mono"/>
              </a:rPr>
              <a:t>// In ra "Count: 3"</a:t>
            </a:r>
            <a:br>
              <a:rPr lang="vi" sz="1200">
                <a:highlight>
                  <a:srgbClr val="F0F0F0"/>
                </a:highlight>
                <a:latin typeface="Roboto Mono"/>
                <a:ea typeface="Roboto Mono"/>
                <a:cs typeface="Roboto Mono"/>
                <a:sym typeface="Roboto Mono"/>
              </a:rPr>
            </a:br>
            <a:r>
              <a:rPr lang="vi" sz="1200">
                <a:highlight>
                  <a:srgbClr val="F0F0F0"/>
                </a:highlight>
                <a:latin typeface="Roboto Mono"/>
                <a:ea typeface="Roboto Mono"/>
                <a:cs typeface="Roboto Mono"/>
                <a:sym typeface="Roboto Mono"/>
              </a:rPr>
              <a:t>    </a:t>
            </a:r>
            <a:r>
              <a:rPr b="1" lang="vi" sz="1200">
                <a:solidFill>
                  <a:srgbClr val="700080"/>
                </a:solidFill>
                <a:highlight>
                  <a:srgbClr val="F0F0F0"/>
                </a:highlight>
                <a:latin typeface="Roboto Mono"/>
                <a:ea typeface="Roboto Mono"/>
                <a:cs typeface="Roboto Mono"/>
                <a:sym typeface="Roboto Mono"/>
              </a:rPr>
              <a:t>return</a:t>
            </a:r>
            <a:r>
              <a:rPr lang="vi" sz="1200">
                <a:highlight>
                  <a:srgbClr val="F0F0F0"/>
                </a:highlight>
                <a:latin typeface="Roboto Mono"/>
                <a:ea typeface="Roboto Mono"/>
                <a:cs typeface="Roboto Mono"/>
                <a:sym typeface="Roboto Mono"/>
              </a:rPr>
              <a:t> </a:t>
            </a:r>
            <a:r>
              <a:rPr lang="vi" sz="1200">
                <a:solidFill>
                  <a:srgbClr val="106040"/>
                </a:solidFill>
                <a:highlight>
                  <a:srgbClr val="F0F0F0"/>
                </a:highlight>
                <a:latin typeface="Roboto Mono"/>
                <a:ea typeface="Roboto Mono"/>
                <a:cs typeface="Roboto Mono"/>
                <a:sym typeface="Roboto Mono"/>
              </a:rPr>
              <a:t>0</a:t>
            </a:r>
            <a:r>
              <a:rPr lang="vi" sz="1200">
                <a:highlight>
                  <a:srgbClr val="F0F0F0"/>
                </a:highlight>
                <a:latin typeface="Roboto Mono"/>
                <a:ea typeface="Roboto Mono"/>
                <a:cs typeface="Roboto Mono"/>
                <a:sym typeface="Roboto Mono"/>
              </a:rPr>
              <a:t>;</a:t>
            </a:r>
            <a:br>
              <a:rPr lang="vi" sz="1200">
                <a:highlight>
                  <a:srgbClr val="F0F0F0"/>
                </a:highlight>
                <a:latin typeface="Roboto Mono"/>
                <a:ea typeface="Roboto Mono"/>
                <a:cs typeface="Roboto Mono"/>
                <a:sym typeface="Roboto Mono"/>
              </a:rPr>
            </a:br>
            <a:r>
              <a:rPr lang="vi" sz="1200">
                <a:highlight>
                  <a:srgbClr val="F0F0F0"/>
                </a:highlight>
                <a:latin typeface="Roboto Mono"/>
                <a:ea typeface="Roboto Mono"/>
                <a:cs typeface="Roboto Mono"/>
                <a:sym typeface="Roboto Mono"/>
              </a:rPr>
              <a:t>}</a:t>
            </a:r>
            <a:endParaRPr sz="1200">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ctrTitle"/>
          </p:nvPr>
        </p:nvSpPr>
        <p:spPr>
          <a:xfrm>
            <a:off x="311700" y="744575"/>
            <a:ext cx="8520600" cy="59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Static global variables</a:t>
            </a:r>
            <a:endParaRPr sz="2800"/>
          </a:p>
        </p:txBody>
      </p:sp>
      <p:sp>
        <p:nvSpPr>
          <p:cNvPr id="94" name="Google Shape;94;p19"/>
          <p:cNvSpPr txBox="1"/>
          <p:nvPr/>
        </p:nvSpPr>
        <p:spPr>
          <a:xfrm>
            <a:off x="359000" y="1421275"/>
            <a:ext cx="8303100" cy="32031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Khi static được sử dụng với global variables ( biến toàn cục - khai báo biến bên ngoài hàm), nó hạn chế phạm vi của biến đó chỉ trong file nguồn hiện tại.</a:t>
            </a:r>
            <a:endParaRPr sz="1800">
              <a:solidFill>
                <a:schemeClr val="dk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Ứng dụng: dùng để thiết kế các file thư viện.</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ctrTitle"/>
          </p:nvPr>
        </p:nvSpPr>
        <p:spPr>
          <a:xfrm>
            <a:off x="311700" y="744575"/>
            <a:ext cx="8520600" cy="59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Static global variables</a:t>
            </a:r>
            <a:endParaRPr sz="2800"/>
          </a:p>
        </p:txBody>
      </p:sp>
      <p:sp>
        <p:nvSpPr>
          <p:cNvPr id="100" name="Google Shape;100;p20"/>
          <p:cNvSpPr/>
          <p:nvPr/>
        </p:nvSpPr>
        <p:spPr>
          <a:xfrm>
            <a:off x="694900" y="1998625"/>
            <a:ext cx="7605600" cy="28866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#include &lt;math.h&gt;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b="1" lang="vi" sz="1000">
                <a:solidFill>
                  <a:srgbClr val="700080"/>
                </a:solidFill>
                <a:highlight>
                  <a:srgbClr val="F0F0F0"/>
                </a:highlight>
                <a:latin typeface="Roboto Mono"/>
                <a:ea typeface="Roboto Mono"/>
                <a:cs typeface="Roboto Mono"/>
                <a:sym typeface="Roboto Mono"/>
              </a:rPr>
              <a:t>typedef</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struct</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float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x1</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float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x2</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Equation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b="1" lang="vi" sz="1000">
                <a:solidFill>
                  <a:srgbClr val="700080"/>
                </a:solidFill>
                <a:highlight>
                  <a:srgbClr val="F0F0F0"/>
                </a:highlight>
                <a:latin typeface="Roboto Mono"/>
                <a:ea typeface="Roboto Mono"/>
                <a:cs typeface="Roboto Mono"/>
                <a:sym typeface="Roboto Mono"/>
              </a:rPr>
              <a:t>static</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inputCoefficients</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457200" lvl="0" marL="0" rtl="0" algn="l">
              <a:lnSpc>
                <a:spcPct val="115000"/>
              </a:lnSpc>
              <a:spcBef>
                <a:spcPts val="0"/>
              </a:spcBef>
              <a:spcAft>
                <a:spcPts val="0"/>
              </a:spcAft>
              <a:buClr>
                <a:schemeClr val="dk1"/>
              </a:buClr>
              <a:buSzPts val="1100"/>
              <a:buFont typeface="Arial"/>
              <a:buNone/>
            </a:pP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457200" lvl="0" marL="0" rtl="0" algn="l">
              <a:lnSpc>
                <a:spcPct val="115000"/>
              </a:lnSpc>
              <a:spcBef>
                <a:spcPts val="0"/>
              </a:spcBef>
              <a:spcAft>
                <a:spcPts val="0"/>
              </a:spcAft>
              <a:buClr>
                <a:schemeClr val="dk1"/>
              </a:buClr>
              <a:buSzPts val="1100"/>
              <a:buFont typeface="Arial"/>
              <a:buNone/>
            </a:pP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457200" lvl="0" marL="0" rtl="0" algn="l">
              <a:lnSpc>
                <a:spcPct val="115000"/>
              </a:lnSpc>
              <a:spcBef>
                <a:spcPts val="0"/>
              </a:spcBef>
              <a:spcAft>
                <a:spcPts val="0"/>
              </a:spcAft>
              <a:buClr>
                <a:schemeClr val="dk1"/>
              </a:buClr>
              <a:buSzPts val="1100"/>
              <a:buFont typeface="Arial"/>
              <a:buNone/>
            </a:pPr>
            <a:r>
              <a:rPr lang="vi" sz="1000">
                <a:solidFill>
                  <a:srgbClr val="1AB1CD"/>
                </a:solidFill>
                <a:highlight>
                  <a:srgbClr val="F0F0F0"/>
                </a:highlight>
                <a:latin typeface="Roboto Mono"/>
                <a:ea typeface="Roboto Mono"/>
                <a:cs typeface="Roboto Mono"/>
                <a:sym typeface="Roboto Mono"/>
              </a:rPr>
              <a:t>C</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b="1" lang="vi" sz="1000">
                <a:solidFill>
                  <a:srgbClr val="700080"/>
                </a:solidFill>
                <a:highlight>
                  <a:srgbClr val="F0F0F0"/>
                </a:highlight>
                <a:latin typeface="Roboto Mono"/>
                <a:ea typeface="Roboto Mono"/>
                <a:cs typeface="Roboto Mono"/>
                <a:sym typeface="Roboto Mono"/>
              </a:rPr>
              <a:t>static</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float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calculateDelta</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4</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result</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Equation</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equation</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float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delta</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calculateDelta</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delta</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&gt;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equation</a:t>
            </a:r>
            <a:r>
              <a:rPr b="1" lang="vi" sz="1000">
                <a:solidFill>
                  <a:srgbClr val="EE11FF"/>
                </a:solidFill>
                <a:highlight>
                  <a:srgbClr val="F0F0F0"/>
                </a:highlight>
                <a:latin typeface="Roboto Mono"/>
                <a:ea typeface="Roboto Mono"/>
                <a:cs typeface="Roboto Mono"/>
                <a:sym typeface="Roboto Mono"/>
              </a:rPr>
              <a:t>-&gt;</a:t>
            </a:r>
            <a:r>
              <a:rPr lang="vi" sz="1000">
                <a:solidFill>
                  <a:srgbClr val="1AB1CD"/>
                </a:solidFill>
                <a:highlight>
                  <a:srgbClr val="F0F0F0"/>
                </a:highlight>
                <a:latin typeface="Roboto Mono"/>
                <a:ea typeface="Roboto Mono"/>
                <a:cs typeface="Roboto Mono"/>
                <a:sym typeface="Roboto Mono"/>
              </a:rPr>
              <a:t>x1</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sqrt</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delta</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2</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equation</a:t>
            </a:r>
            <a:r>
              <a:rPr b="1" lang="vi" sz="1000">
                <a:solidFill>
                  <a:srgbClr val="EE11FF"/>
                </a:solidFill>
                <a:highlight>
                  <a:srgbClr val="F0F0F0"/>
                </a:highlight>
                <a:latin typeface="Roboto Mono"/>
                <a:ea typeface="Roboto Mono"/>
                <a:cs typeface="Roboto Mono"/>
                <a:sym typeface="Roboto Mono"/>
              </a:rPr>
              <a:t>-&gt;</a:t>
            </a:r>
            <a:r>
              <a:rPr lang="vi" sz="1000">
                <a:solidFill>
                  <a:srgbClr val="1AB1CD"/>
                </a:solidFill>
                <a:highlight>
                  <a:srgbClr val="F0F0F0"/>
                </a:highlight>
                <a:latin typeface="Roboto Mono"/>
                <a:ea typeface="Roboto Mono"/>
                <a:cs typeface="Roboto Mono"/>
                <a:sym typeface="Roboto Mono"/>
              </a:rPr>
              <a:t>x2</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sqrt</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delta</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2</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 </a:t>
            </a:r>
            <a:r>
              <a:rPr b="1" lang="vi" sz="1000">
                <a:solidFill>
                  <a:srgbClr val="700080"/>
                </a:solidFill>
                <a:highlight>
                  <a:srgbClr val="F0F0F0"/>
                </a:highlight>
                <a:latin typeface="Roboto Mono"/>
                <a:ea typeface="Roboto Mono"/>
                <a:cs typeface="Roboto Mono"/>
                <a:sym typeface="Roboto Mono"/>
              </a:rPr>
              <a:t>else</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delta</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equation</a:t>
            </a:r>
            <a:r>
              <a:rPr b="1" lang="vi" sz="1000">
                <a:solidFill>
                  <a:srgbClr val="EE11FF"/>
                </a:solidFill>
                <a:highlight>
                  <a:srgbClr val="F0F0F0"/>
                </a:highlight>
                <a:latin typeface="Roboto Mono"/>
                <a:ea typeface="Roboto Mono"/>
                <a:cs typeface="Roboto Mono"/>
                <a:sym typeface="Roboto Mono"/>
              </a:rPr>
              <a:t>-&gt;</a:t>
            </a:r>
            <a:r>
              <a:rPr lang="vi" sz="1000">
                <a:solidFill>
                  <a:srgbClr val="1AB1CD"/>
                </a:solidFill>
                <a:highlight>
                  <a:srgbClr val="F0F0F0"/>
                </a:highlight>
                <a:latin typeface="Roboto Mono"/>
                <a:ea typeface="Roboto Mono"/>
                <a:cs typeface="Roboto Mono"/>
                <a:sym typeface="Roboto Mono"/>
              </a:rPr>
              <a:t>x1</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equation</a:t>
            </a:r>
            <a:r>
              <a:rPr b="1" lang="vi" sz="1000">
                <a:solidFill>
                  <a:srgbClr val="EE11FF"/>
                </a:solidFill>
                <a:highlight>
                  <a:srgbClr val="F0F0F0"/>
                </a:highlight>
                <a:latin typeface="Roboto Mono"/>
                <a:ea typeface="Roboto Mono"/>
                <a:cs typeface="Roboto Mono"/>
                <a:sym typeface="Roboto Mono"/>
              </a:rPr>
              <a:t>-&gt;</a:t>
            </a:r>
            <a:r>
              <a:rPr lang="vi" sz="1000">
                <a:solidFill>
                  <a:srgbClr val="1AB1CD"/>
                </a:solidFill>
                <a:highlight>
                  <a:srgbClr val="F0F0F0"/>
                </a:highlight>
                <a:latin typeface="Roboto Mono"/>
                <a:ea typeface="Roboto Mono"/>
                <a:cs typeface="Roboto Mono"/>
                <a:sym typeface="Roboto Mono"/>
              </a:rPr>
              <a:t>x2</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B</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2</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 </a:t>
            </a:r>
            <a:r>
              <a:rPr b="1" lang="vi" sz="1000">
                <a:solidFill>
                  <a:srgbClr val="700080"/>
                </a:solidFill>
                <a:highlight>
                  <a:srgbClr val="F0F0F0"/>
                </a:highlight>
                <a:latin typeface="Roboto Mono"/>
                <a:ea typeface="Roboto Mono"/>
                <a:cs typeface="Roboto Mono"/>
                <a:sym typeface="Roboto Mono"/>
              </a:rPr>
              <a:t>else</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equation</a:t>
            </a:r>
            <a:r>
              <a:rPr b="1" lang="vi" sz="1000">
                <a:solidFill>
                  <a:srgbClr val="EE11FF"/>
                </a:solidFill>
                <a:highlight>
                  <a:srgbClr val="F0F0F0"/>
                </a:highlight>
                <a:latin typeface="Roboto Mono"/>
                <a:ea typeface="Roboto Mono"/>
                <a:cs typeface="Roboto Mono"/>
                <a:sym typeface="Roboto Mono"/>
              </a:rPr>
              <a:t>-&gt;</a:t>
            </a:r>
            <a:r>
              <a:rPr lang="vi" sz="1000">
                <a:solidFill>
                  <a:srgbClr val="1AB1CD"/>
                </a:solidFill>
                <a:highlight>
                  <a:srgbClr val="F0F0F0"/>
                </a:highlight>
                <a:latin typeface="Roboto Mono"/>
                <a:ea typeface="Roboto Mono"/>
                <a:cs typeface="Roboto Mono"/>
                <a:sym typeface="Roboto Mono"/>
              </a:rPr>
              <a:t>x1</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equation</a:t>
            </a:r>
            <a:r>
              <a:rPr b="1" lang="vi" sz="1000">
                <a:solidFill>
                  <a:srgbClr val="EE11FF"/>
                </a:solidFill>
                <a:highlight>
                  <a:srgbClr val="F0F0F0"/>
                </a:highlight>
                <a:latin typeface="Roboto Mono"/>
                <a:ea typeface="Roboto Mono"/>
                <a:cs typeface="Roboto Mono"/>
                <a:sym typeface="Roboto Mono"/>
              </a:rPr>
              <a:t>-&gt;</a:t>
            </a:r>
            <a:r>
              <a:rPr lang="vi" sz="1000">
                <a:solidFill>
                  <a:srgbClr val="1AB1CD"/>
                </a:solidFill>
                <a:highlight>
                  <a:srgbClr val="F0F0F0"/>
                </a:highlight>
                <a:latin typeface="Roboto Mono"/>
                <a:ea typeface="Roboto Mono"/>
                <a:cs typeface="Roboto Mono"/>
                <a:sym typeface="Roboto Mono"/>
              </a:rPr>
              <a:t>x2</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p:txBody>
      </p:sp>
      <p:sp>
        <p:nvSpPr>
          <p:cNvPr id="101" name="Google Shape;101;p20"/>
          <p:cNvSpPr txBox="1"/>
          <p:nvPr/>
        </p:nvSpPr>
        <p:spPr>
          <a:xfrm>
            <a:off x="3238000" y="1426500"/>
            <a:ext cx="25194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latin typeface="Times New Roman"/>
                <a:ea typeface="Times New Roman"/>
                <a:cs typeface="Times New Roman"/>
                <a:sym typeface="Times New Roman"/>
              </a:rPr>
              <a:t>File calculation.h</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ctrTitle"/>
          </p:nvPr>
        </p:nvSpPr>
        <p:spPr>
          <a:xfrm>
            <a:off x="311700" y="744575"/>
            <a:ext cx="8520600" cy="59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vi" sz="2800"/>
              <a:t>Static global variables</a:t>
            </a:r>
            <a:endParaRPr sz="2800"/>
          </a:p>
        </p:txBody>
      </p:sp>
      <p:sp>
        <p:nvSpPr>
          <p:cNvPr id="107" name="Google Shape;107;p21"/>
          <p:cNvSpPr/>
          <p:nvPr/>
        </p:nvSpPr>
        <p:spPr>
          <a:xfrm>
            <a:off x="568925" y="1998625"/>
            <a:ext cx="3159600" cy="28866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#include &lt;stdio.h&gt;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#include "motor.h"</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i="1" lang="vi" sz="1000">
                <a:solidFill>
                  <a:srgbClr val="A05000"/>
                </a:solidFill>
                <a:highlight>
                  <a:srgbClr val="F0F0F0"/>
                </a:highlight>
                <a:latin typeface="Roboto Mono"/>
                <a:ea typeface="Roboto Mono"/>
                <a:cs typeface="Roboto Mono"/>
                <a:sym typeface="Roboto Mono"/>
              </a:rPr>
              <a:t>// General function</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startMotor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"Start motor at PIN %d\n"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stopMotor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"Stop motor at PIN %d\n"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changeSpeedMotor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speed</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"Change speed at PIN %d: %d\n"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speed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init_motor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MotorController</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motorName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motorName</a:t>
            </a:r>
            <a:r>
              <a:rPr b="1" lang="vi" sz="1000">
                <a:solidFill>
                  <a:srgbClr val="EE11FF"/>
                </a:solidFill>
                <a:highlight>
                  <a:srgbClr val="F0F0F0"/>
                </a:highlight>
                <a:latin typeface="Roboto Mono"/>
                <a:ea typeface="Roboto Mono"/>
                <a:cs typeface="Roboto Mono"/>
                <a:sym typeface="Roboto Mono"/>
              </a:rPr>
              <a:t>-&gt;</a:t>
            </a:r>
            <a:r>
              <a:rPr lang="vi" sz="1000">
                <a:solidFill>
                  <a:srgbClr val="1AB1CD"/>
                </a:solidFill>
                <a:highlight>
                  <a:srgbClr val="F0F0F0"/>
                </a:highlight>
                <a:latin typeface="Roboto Mono"/>
                <a:ea typeface="Roboto Mono"/>
                <a:cs typeface="Roboto Mono"/>
                <a:sym typeface="Roboto Mono"/>
              </a:rPr>
              <a:t>start</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startMotor</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motorName</a:t>
            </a:r>
            <a:r>
              <a:rPr b="1" lang="vi" sz="1000">
                <a:solidFill>
                  <a:srgbClr val="EE11FF"/>
                </a:solidFill>
                <a:highlight>
                  <a:srgbClr val="F0F0F0"/>
                </a:highlight>
                <a:latin typeface="Roboto Mono"/>
                <a:ea typeface="Roboto Mono"/>
                <a:cs typeface="Roboto Mono"/>
                <a:sym typeface="Roboto Mono"/>
              </a:rPr>
              <a:t>-&gt;</a:t>
            </a:r>
            <a:r>
              <a:rPr lang="vi" sz="1000">
                <a:solidFill>
                  <a:srgbClr val="1AB1CD"/>
                </a:solidFill>
                <a:highlight>
                  <a:srgbClr val="F0F0F0"/>
                </a:highlight>
                <a:latin typeface="Roboto Mono"/>
                <a:ea typeface="Roboto Mono"/>
                <a:cs typeface="Roboto Mono"/>
                <a:sym typeface="Roboto Mono"/>
              </a:rPr>
              <a:t>stop</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stopMotor</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motorName</a:t>
            </a:r>
            <a:r>
              <a:rPr b="1" lang="vi" sz="1000">
                <a:solidFill>
                  <a:srgbClr val="EE11FF"/>
                </a:solidFill>
                <a:highlight>
                  <a:srgbClr val="F0F0F0"/>
                </a:highlight>
                <a:latin typeface="Roboto Mono"/>
                <a:ea typeface="Roboto Mono"/>
                <a:cs typeface="Roboto Mono"/>
                <a:sym typeface="Roboto Mono"/>
              </a:rPr>
              <a:t>-&gt;</a:t>
            </a:r>
            <a:r>
              <a:rPr lang="vi" sz="1000">
                <a:solidFill>
                  <a:srgbClr val="1AB1CD"/>
                </a:solidFill>
                <a:highlight>
                  <a:srgbClr val="F0F0F0"/>
                </a:highlight>
                <a:latin typeface="Roboto Mono"/>
                <a:ea typeface="Roboto Mono"/>
                <a:cs typeface="Roboto Mono"/>
                <a:sym typeface="Roboto Mono"/>
              </a:rPr>
              <a:t>changeSpeed</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changeSpeedMotor</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p:txBody>
      </p:sp>
      <p:sp>
        <p:nvSpPr>
          <p:cNvPr id="108" name="Google Shape;108;p21"/>
          <p:cNvSpPr/>
          <p:nvPr/>
        </p:nvSpPr>
        <p:spPr>
          <a:xfrm>
            <a:off x="5140925" y="1998625"/>
            <a:ext cx="3159600" cy="28866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#ifndef __MOTOR_H</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__MOTOR_H</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b="1" lang="vi" sz="1000">
                <a:solidFill>
                  <a:srgbClr val="700080"/>
                </a:solidFill>
                <a:highlight>
                  <a:srgbClr val="F0F0F0"/>
                </a:highlight>
                <a:latin typeface="Roboto Mono"/>
                <a:ea typeface="Roboto Mono"/>
                <a:cs typeface="Roboto Mono"/>
                <a:sym typeface="Roboto Mono"/>
              </a:rPr>
              <a:t>typedef</a:t>
            </a:r>
            <a:r>
              <a:rPr lang="vi" sz="1000">
                <a:highlight>
                  <a:srgbClr val="F0F0F0"/>
                </a:highlight>
                <a:latin typeface="Roboto Mono"/>
                <a:ea typeface="Roboto Mono"/>
                <a:cs typeface="Roboto Mono"/>
                <a:sym typeface="Roboto Mono"/>
              </a:rPr>
              <a:t> </a:t>
            </a:r>
            <a:r>
              <a:rPr b="1" lang="vi" sz="1000">
                <a:solidFill>
                  <a:srgbClr val="700080"/>
                </a:solidFill>
                <a:highlight>
                  <a:srgbClr val="F0F0F0"/>
                </a:highlight>
                <a:latin typeface="Roboto Mono"/>
                <a:ea typeface="Roboto Mono"/>
                <a:cs typeface="Roboto Mono"/>
                <a:sym typeface="Roboto Mono"/>
              </a:rPr>
              <a:t>struct</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start</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gpio</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stop</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gpio</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changeSpeed</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gpio</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speed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MotorController</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b="1" lang="vi" sz="1000">
                <a:solidFill>
                  <a:srgbClr val="700080"/>
                </a:solidFill>
                <a:highlight>
                  <a:srgbClr val="F0F0F0"/>
                </a:highlight>
                <a:latin typeface="Roboto Mono"/>
                <a:ea typeface="Roboto Mono"/>
                <a:cs typeface="Roboto Mono"/>
                <a:sym typeface="Roboto Mono"/>
              </a:rPr>
              <a:t>typedef</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b="1" lang="vi" sz="1000">
                <a:solidFill>
                  <a:srgbClr val="700080"/>
                </a:solidFill>
                <a:highlight>
                  <a:srgbClr val="F0F0F0"/>
                </a:highlight>
                <a:latin typeface="Roboto Mono"/>
                <a:ea typeface="Roboto Mono"/>
                <a:cs typeface="Roboto Mono"/>
                <a:sym typeface="Roboto Mono"/>
              </a:rPr>
              <a:t>static</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startMotor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b="1" lang="vi" sz="1000">
                <a:solidFill>
                  <a:srgbClr val="700080"/>
                </a:solidFill>
                <a:highlight>
                  <a:srgbClr val="F0F0F0"/>
                </a:highlight>
                <a:latin typeface="Roboto Mono"/>
                <a:ea typeface="Roboto Mono"/>
                <a:cs typeface="Roboto Mono"/>
                <a:sym typeface="Roboto Mono"/>
              </a:rPr>
              <a:t>static</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stopMotor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b="1" lang="vi" sz="1000">
                <a:solidFill>
                  <a:srgbClr val="700080"/>
                </a:solidFill>
                <a:highlight>
                  <a:srgbClr val="F0F0F0"/>
                </a:highlight>
                <a:latin typeface="Roboto Mono"/>
                <a:ea typeface="Roboto Mono"/>
                <a:cs typeface="Roboto Mono"/>
                <a:sym typeface="Roboto Mono"/>
              </a:rPr>
              <a:t>static</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changeSpeedMotor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pin</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speed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init_motor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MotorController</a:t>
            </a:r>
            <a:r>
              <a:rPr lang="vi" sz="1000">
                <a:highlight>
                  <a:srgbClr val="F0F0F0"/>
                </a:highlight>
                <a:latin typeface="Roboto Mono"/>
                <a:ea typeface="Roboto Mono"/>
                <a:cs typeface="Roboto Mono"/>
                <a:sym typeface="Roboto Mono"/>
              </a:rPr>
              <a:t> </a:t>
            </a:r>
            <a:r>
              <a:rPr b="1" lang="vi" sz="1000">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motorName</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#endif</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Clr>
                <a:schemeClr val="dk1"/>
              </a:buClr>
              <a:buSzPts val="1100"/>
              <a:buFont typeface="Arial"/>
              <a:buNone/>
            </a:pPr>
            <a:r>
              <a:t/>
            </a:r>
            <a:endParaRPr sz="1000">
              <a:highlight>
                <a:srgbClr val="F0F0F0"/>
              </a:highlight>
              <a:latin typeface="Roboto Mono"/>
              <a:ea typeface="Roboto Mono"/>
              <a:cs typeface="Roboto Mono"/>
              <a:sym typeface="Roboto Mono"/>
            </a:endParaRPr>
          </a:p>
          <a:p>
            <a:pPr indent="0" lvl="0" marL="0" rtl="0" algn="l">
              <a:lnSpc>
                <a:spcPct val="115000"/>
              </a:lnSpc>
              <a:spcBef>
                <a:spcPts val="0"/>
              </a:spcBef>
              <a:spcAft>
                <a:spcPts val="0"/>
              </a:spcAft>
              <a:buNone/>
            </a:pPr>
            <a:r>
              <a:t/>
            </a:r>
            <a:endParaRPr sz="1000">
              <a:highlight>
                <a:srgbClr val="F0F0F0"/>
              </a:highlight>
              <a:latin typeface="Roboto Mono"/>
              <a:ea typeface="Roboto Mono"/>
              <a:cs typeface="Roboto Mono"/>
              <a:sym typeface="Roboto Mono"/>
            </a:endParaRPr>
          </a:p>
        </p:txBody>
      </p:sp>
      <p:sp>
        <p:nvSpPr>
          <p:cNvPr id="109" name="Google Shape;109;p21"/>
          <p:cNvSpPr txBox="1"/>
          <p:nvPr/>
        </p:nvSpPr>
        <p:spPr>
          <a:xfrm>
            <a:off x="694900" y="1431775"/>
            <a:ext cx="25194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latin typeface="Times New Roman"/>
                <a:ea typeface="Times New Roman"/>
                <a:cs typeface="Times New Roman"/>
                <a:sym typeface="Times New Roman"/>
              </a:rPr>
              <a:t>File motor.c</a:t>
            </a:r>
            <a:endParaRPr sz="1800">
              <a:solidFill>
                <a:schemeClr val="dk2"/>
              </a:solidFill>
              <a:latin typeface="Times New Roman"/>
              <a:ea typeface="Times New Roman"/>
              <a:cs typeface="Times New Roman"/>
              <a:sym typeface="Times New Roman"/>
            </a:endParaRPr>
          </a:p>
        </p:txBody>
      </p:sp>
      <p:sp>
        <p:nvSpPr>
          <p:cNvPr id="110" name="Google Shape;110;p21"/>
          <p:cNvSpPr txBox="1"/>
          <p:nvPr/>
        </p:nvSpPr>
        <p:spPr>
          <a:xfrm>
            <a:off x="5647900" y="1431775"/>
            <a:ext cx="2519400" cy="48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sz="1800">
                <a:solidFill>
                  <a:schemeClr val="dk2"/>
                </a:solidFill>
                <a:latin typeface="Times New Roman"/>
                <a:ea typeface="Times New Roman"/>
                <a:cs typeface="Times New Roman"/>
                <a:sym typeface="Times New Roman"/>
              </a:rPr>
              <a:t>File motor.h</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