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0ec605df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0ec605df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25ff6b2c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25ff6b2c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05660d12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05660d1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0ec605df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0ec605df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0ec605df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0ec605df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05660d1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05660d1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0ec605df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0ec605df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0ec605df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0ec605df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0ec605df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0ec605df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0ec605df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0ec605df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25f7ba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25f7ba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0ec605df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0ec605df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0ec605df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0ec605df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a51af940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a51af94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1bd79cd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1bd79cd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25ff6b2c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25ff6b2c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25ff6b2c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25ff6b2c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20b5a2aa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20b5a2a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25ff6b2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25ff6b2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25ff6b2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25ff6b2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25ff6b2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25ff6b2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025f7bac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025f7ba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20b5a2a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20b5a2a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20b5a2aa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20b5a2aa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25ff6b2c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25ff6b2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025f7ba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025f7ba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1d18868c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1d18868c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05660d1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05660d1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025f7ba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025f7ba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05660d1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05660d1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0ec605df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0ec605df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Bài 1: Compiler - Macro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Phan Hoàng Trung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#define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722000" y="1272250"/>
            <a:ext cx="5700000" cy="3348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Macro để tính bình phương của một số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SQUARE(x) ((x) * (x))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Sử dụng macro để tính bình phương của num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"Result is: %d\n"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#define</a:t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1722000" y="1272250"/>
            <a:ext cx="5700000" cy="3348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DISPLAY_SUM(a,b)	\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printf("This is macro to sum 2 number\n");	\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printf("Result is: %d", a+b);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DISPLAY_SUM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#define</a:t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1722000" y="1017725"/>
            <a:ext cx="5700000" cy="3600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Định nghĩa macro để tìm số lớn hơn giữa hai số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MAX(x, y) ((x) &gt; (y) ? (x) : (y))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Sử dụng macro để tìm số lớn hơn giữa a và b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maxNumber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"The bigger number between %d and %d is: %d\n"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maxNumber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2344250" y="4759300"/>
            <a:ext cx="4636800" cy="2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The bigger number between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#undef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421975" y="1190350"/>
            <a:ext cx="7410900" cy="29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Chỉ thị #undef dùng để hủy định nghĩa của một macro đã được định nghĩa trước đó bằng #define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#undef</a:t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1722000" y="1017725"/>
            <a:ext cx="5700000" cy="3909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Định nghĩa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SENSOR_DATA 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SENSOR_DATA 42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"Value of MY_MACRO: %d\n"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MY_MACRO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Hủy định nghĩa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SENSOR_DATA 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#undef </a:t>
            </a: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SENSOR_DATA 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Định nghĩa SENSOR_DATA 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SENSOR_DATA 50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"Value of MY_MACRO: %d\n"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MY_MACRO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#if, #elif, #else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526950" y="1232350"/>
            <a:ext cx="75054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#if sử dụng để bắt đầu một điều kiện tiền xử lý.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Nếu điều kiện trong #if là đúng, các dòng mã nguồn sau #if sẽ được biên dịch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Nếu sai, các dòng mã nguồn sẽ bị bỏ qua đến khi gặp #endif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#elif dùng để thêm một điều kiện mới khi điều kiện trước đó trong #if hoặc #elif là sai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#else dùng khi không có điều kiện nào ở trên đúng.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#if, #elif, #else</a:t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464325" y="1017725"/>
            <a:ext cx="8093100" cy="3951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GPIOA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GPIOB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GPIOC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Ports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PIN1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PIN2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PIN3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PIN4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PIN5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PIN6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PIN7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HIGH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LOW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STM32 0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ATMEGA 1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PIC 2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MCU STM32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#if MCU == STM32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daoTrangThaiDen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Ports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port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HIGH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HAL_GPIO_WritePin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port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LOW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HAL_GPIO_WritePin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port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HIGH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}  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#elif MCU == ATMEGA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daoTrangThaiDen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HIGH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digitalWrite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LOW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digitalWrite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HIGH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}  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#endif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delay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daoTrangThaiDen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GPIOA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HIGH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delay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#ifdef, #ifndef</a:t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547950" y="1326825"/>
            <a:ext cx="7935600" cy="24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#ifdef dùng để kiểm tra một macro đã được định nghĩa hay chưa, nếu macro đã được định nghĩa thì mã nguồn sau #ifdef sẽ được biên dịch.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#ifndef dùng để kiểm tra một macro đã được định nghĩa hay chưa, nếu macro chưa được định nghĩa thì mã nguồn sau #ifndef sẽ được biên dịch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#ifdef, #ifndef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446625" y="1578750"/>
            <a:ext cx="3611100" cy="2162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#ifndef __ABC_H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__ABC_H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#endif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4715225" y="1578750"/>
            <a:ext cx="3842100" cy="3002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"abc.txt"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"abc.txt"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"abc.txt"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"Hello 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558700" y="1151988"/>
            <a:ext cx="149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abc.txt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Một số toán tử trong macro</a:t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311700" y="1316325"/>
            <a:ext cx="3544200" cy="3233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STRINGIZE(x) #x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chemeClr val="dk1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DATA 40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Sử dụng toán tử #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"The value is: %s\n"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STRINGIZE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chemeClr val="dk1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4641750" y="1316325"/>
            <a:ext cx="4251300" cy="3233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STRINGIZE_RESULT(x) STRINGIZE(x) 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STRINGIZE(x) #x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DATA 40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Sử dụng toán tử #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"The value is: %s\n"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STRINGIZE_RESULT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chemeClr val="dk1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pic>
        <p:nvPicPr>
          <p:cNvPr descr="A side view of a person&amp;#39;s face&#10;&#10;Description automatically generated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350" y="2608200"/>
            <a:ext cx="46196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162750" y="1742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363900" y="1400300"/>
            <a:ext cx="2078400" cy="997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How are you ?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586475" y="1400300"/>
            <a:ext cx="1647900" cy="997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I’m doing well.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Một số toán tử trong macro</a:t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1281150" y="969900"/>
            <a:ext cx="6581700" cy="4173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DECLARE_VARIABLE(prefix, number) int prefix##number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Sử dụng macro để khai báo các biến động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DECLARE_VARIABLE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 // int var1;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DECLARE_VARIABLE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 // int var2;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Gán giá trị cho các biến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var1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var2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In ra giá trị của các biến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"var1: %d\n"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var1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"var2: %d\n"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var2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Một số toán tử trong macro</a:t>
            </a:r>
            <a:endParaRPr/>
          </a:p>
        </p:txBody>
      </p:sp>
      <p:sp>
        <p:nvSpPr>
          <p:cNvPr id="196" name="Google Shape;196;p33"/>
          <p:cNvSpPr/>
          <p:nvPr/>
        </p:nvSpPr>
        <p:spPr>
          <a:xfrm>
            <a:off x="2603875" y="3156900"/>
            <a:ext cx="3642300" cy="1910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MACRO_NAME(...)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Body macro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369500" y="1017725"/>
            <a:ext cx="79356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Variadic macro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491000" y="1495325"/>
            <a:ext cx="76926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Là một dạng macro cho phép nhận một số lượng biến tham số có thể thay đổi.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Giúp định nghĩa các macro có thể xử lý một lượng biến đầu vào khác nhau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Một số toán tử trong macro</a:t>
            </a:r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483200" y="1017725"/>
            <a:ext cx="8116500" cy="3837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feature1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"Feature 1 selected\n"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feature2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"Feature 2 selected\n"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feature3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"Feature 3 selected\n"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feature4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"Feature 4 selected\n"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"1. Option 1\n"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"2. Option 2\n"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"3. Option 3\n"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"4. Option 4\n"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"5. Exit\n"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0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Giả sử option được nhập từ người dùng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scanf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"%d"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vi" sz="10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feature1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feature2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feature3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feature4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"Invalid option"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Một số toán tử trong macro</a:t>
            </a:r>
            <a:endParaRPr/>
          </a:p>
        </p:txBody>
      </p:sp>
      <p:sp>
        <p:nvSpPr>
          <p:cNvPr id="210" name="Google Shape;210;p35"/>
          <p:cNvSpPr txBox="1"/>
          <p:nvPr/>
        </p:nvSpPr>
        <p:spPr>
          <a:xfrm>
            <a:off x="484950" y="1408700"/>
            <a:ext cx="80721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PRINT_MENU_ITEM(number, item) printf("%d. %s\n", number, item)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PRINT_MENU(...)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do {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const char* items[] = {__VA_ARGS__};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int n = sizeof(items) / sizeof(items[0]);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for (int i = 0; i &lt; n; i++) {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PRINT_MENU_ITEM(i + 1, items[i]);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}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} while (0)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Một số toán tử trong macro</a:t>
            </a:r>
            <a:endParaRPr/>
          </a:p>
        </p:txBody>
      </p:sp>
      <p:sp>
        <p:nvSpPr>
          <p:cNvPr id="216" name="Google Shape;216;p36"/>
          <p:cNvSpPr txBox="1"/>
          <p:nvPr/>
        </p:nvSpPr>
        <p:spPr>
          <a:xfrm>
            <a:off x="484950" y="1408700"/>
            <a:ext cx="80721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CASE_OPTION(number, function) case number: function(); break;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HANDLE_OPTION(option, ...)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switch (option) {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__VA_ARGS__ \</a:t>
            </a:r>
            <a:endParaRPr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default: printf("Invalid option!\n");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feature1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"Feature 1 selected\n"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feature2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"Feature 2 selected\n"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feature3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"Feature 3 selected\n"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feature4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"Feature 4 selected\n"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Một số toán tử trong macro</a:t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474450" y="1090650"/>
            <a:ext cx="8072100" cy="3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PRINT_MENU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"Option 1"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"Option 2"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"Option 3"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"Option4"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"Exit"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Giả sử option được nhập từ người dùng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scanf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vi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HANDLE_OPTION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CASE_OPTION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feature1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CASE_OPTION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feature2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CASE_OPTION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feature3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CASE_OPTION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feature4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2823575" y="1563425"/>
            <a:ext cx="18075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463975" y="1242825"/>
            <a:ext cx="2256900" cy="12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Source code: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a.c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a.h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b.h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b.c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main.c</a:t>
            </a:r>
            <a:endParaRPr/>
          </a:p>
        </p:txBody>
      </p:sp>
      <p:sp>
        <p:nvSpPr>
          <p:cNvPr id="230" name="Google Shape;230;p38"/>
          <p:cNvSpPr txBox="1"/>
          <p:nvPr/>
        </p:nvSpPr>
        <p:spPr>
          <a:xfrm>
            <a:off x="2909775" y="1148350"/>
            <a:ext cx="17214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Preprocessor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1" name="Google Shape;231;p38"/>
          <p:cNvSpPr/>
          <p:nvPr/>
        </p:nvSpPr>
        <p:spPr>
          <a:xfrm>
            <a:off x="4733775" y="1354125"/>
            <a:ext cx="1199400" cy="9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main.i</a:t>
            </a:r>
            <a:endParaRPr/>
          </a:p>
        </p:txBody>
      </p:sp>
      <p:sp>
        <p:nvSpPr>
          <p:cNvPr id="232" name="Google Shape;232;p38"/>
          <p:cNvSpPr txBox="1"/>
          <p:nvPr/>
        </p:nvSpPr>
        <p:spPr>
          <a:xfrm>
            <a:off x="6083075" y="1064025"/>
            <a:ext cx="1371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Compiler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3" name="Google Shape;233;p38"/>
          <p:cNvSpPr/>
          <p:nvPr/>
        </p:nvSpPr>
        <p:spPr>
          <a:xfrm>
            <a:off x="6083075" y="1589025"/>
            <a:ext cx="14139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8"/>
          <p:cNvSpPr/>
          <p:nvPr/>
        </p:nvSpPr>
        <p:spPr>
          <a:xfrm>
            <a:off x="7699350" y="1354125"/>
            <a:ext cx="1199400" cy="9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240" name="Google Shape;240;p39"/>
          <p:cNvSpPr/>
          <p:nvPr/>
        </p:nvSpPr>
        <p:spPr>
          <a:xfrm>
            <a:off x="2738400" y="1946150"/>
            <a:ext cx="3667200" cy="20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Label:</a:t>
            </a:r>
            <a:endParaRPr sz="1200">
              <a:solidFill>
                <a:srgbClr val="505050"/>
              </a:solidFill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	Opcode	Operand;	Comment</a:t>
            </a:r>
            <a:endParaRPr sz="1200">
              <a:solidFill>
                <a:srgbClr val="505050"/>
              </a:solidFill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	Opcode	Operand;	Comment</a:t>
            </a:r>
            <a:endParaRPr sz="1200">
              <a:solidFill>
                <a:srgbClr val="505050"/>
              </a:solidFill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Opcode	Operand;	Comment</a:t>
            </a:r>
            <a:endParaRPr sz="1200">
              <a:solidFill>
                <a:srgbClr val="505050"/>
              </a:solidFill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484950" y="1190350"/>
            <a:ext cx="119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Cú pháp: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247" name="Google Shape;247;p40"/>
          <p:cNvSpPr txBox="1"/>
          <p:nvPr/>
        </p:nvSpPr>
        <p:spPr>
          <a:xfrm>
            <a:off x="484950" y="1266550"/>
            <a:ext cx="83475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vi" sz="1600">
                <a:solidFill>
                  <a:srgbClr val="363636"/>
                </a:solidFill>
                <a:highlight>
                  <a:srgbClr val="FFFFFF"/>
                </a:highlight>
              </a:rPr>
              <a:t>label</a:t>
            </a:r>
            <a:r>
              <a:rPr lang="vi" sz="1600">
                <a:solidFill>
                  <a:srgbClr val="4A4A4A"/>
                </a:solidFill>
                <a:highlight>
                  <a:srgbClr val="FFFFFF"/>
                </a:highlight>
              </a:rPr>
              <a:t> nằm ở cột đầu tiên dùng để xác định vị trí trong bộ nhớ của tập lệnh hiện tại, bắt buộc phải chọn tên duy nhất cho mỗi label.</a:t>
            </a:r>
            <a:endParaRPr sz="16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vi" sz="1600">
                <a:solidFill>
                  <a:srgbClr val="363636"/>
                </a:solidFill>
                <a:highlight>
                  <a:srgbClr val="FFFFFF"/>
                </a:highlight>
              </a:rPr>
              <a:t>opcode</a:t>
            </a:r>
            <a:r>
              <a:rPr lang="vi" sz="1600">
                <a:solidFill>
                  <a:srgbClr val="4A4A4A"/>
                </a:solidFill>
                <a:highlight>
                  <a:srgbClr val="FFFFFF"/>
                </a:highlight>
              </a:rPr>
              <a:t> là mã máy chỉ cho bộ xử lý lệnh nào cần phải thực hiện.</a:t>
            </a:r>
            <a:endParaRPr sz="16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vi" sz="1600">
                <a:solidFill>
                  <a:srgbClr val="363636"/>
                </a:solidFill>
                <a:highlight>
                  <a:srgbClr val="FFFFFF"/>
                </a:highlight>
              </a:rPr>
              <a:t>operand </a:t>
            </a:r>
            <a:r>
              <a:rPr lang="vi" sz="1600">
                <a:solidFill>
                  <a:srgbClr val="4A4A4A"/>
                </a:solidFill>
                <a:highlight>
                  <a:srgbClr val="FFFFFF"/>
                </a:highlight>
              </a:rPr>
              <a:t>là toán hạng xác định vị trí của dữ liệu để thực hiện lệnh. Với tập lệnh Thumb thì có 0,1,2,3, hoặc 4 operand (toán hạng) cách nhau bằng dấu phẩy.</a:t>
            </a:r>
            <a:endParaRPr sz="16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vi" sz="1600">
                <a:solidFill>
                  <a:srgbClr val="363636"/>
                </a:solidFill>
                <a:highlight>
                  <a:srgbClr val="FFFFFF"/>
                </a:highlight>
              </a:rPr>
              <a:t>comment</a:t>
            </a:r>
            <a:r>
              <a:rPr lang="vi" sz="1600">
                <a:solidFill>
                  <a:srgbClr val="4A4A4A"/>
                </a:solidFill>
                <a:highlight>
                  <a:srgbClr val="FFFFFF"/>
                </a:highlight>
              </a:rPr>
              <a:t> là phần chú thích, nó thường được bỏ qua khi biên dịch code, nhưng nó sẽ mô tả giúp cho bạn có thể hiểu được cách phần mềm hoạt động.</a:t>
            </a:r>
            <a:endParaRPr sz="16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253" name="Google Shape;253;p41"/>
          <p:cNvSpPr/>
          <p:nvPr/>
        </p:nvSpPr>
        <p:spPr>
          <a:xfrm>
            <a:off x="1648650" y="1069450"/>
            <a:ext cx="584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AX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;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chuyển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giá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trị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vào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thanh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ghi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p41"/>
          <p:cNvSpPr/>
          <p:nvPr/>
        </p:nvSpPr>
        <p:spPr>
          <a:xfrm>
            <a:off x="1648650" y="1846275"/>
            <a:ext cx="584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AX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;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Cộng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giá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trị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vào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thanh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ghi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5" name="Google Shape;255;p41"/>
          <p:cNvSpPr/>
          <p:nvPr/>
        </p:nvSpPr>
        <p:spPr>
          <a:xfrm>
            <a:off x="1648650" y="2591550"/>
            <a:ext cx="584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MUL AX,AX,BX ; Nhân giá trị trong thanh ghi AX với giá trị trong thanh ghi BX</a:t>
            </a:r>
            <a:endParaRPr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41"/>
          <p:cNvSpPr/>
          <p:nvPr/>
        </p:nvSpPr>
        <p:spPr>
          <a:xfrm>
            <a:off x="1648650" y="3394775"/>
            <a:ext cx="584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PUSH AX ; Đẩy giá trị từ thanh ghi AX vào ngăn xếp</a:t>
            </a:r>
            <a:endParaRPr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PUSH 42 ; Đẩy giá trị 42 vào ngăn xếp</a:t>
            </a:r>
            <a:endParaRPr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Google Shape;257;p41"/>
          <p:cNvSpPr/>
          <p:nvPr/>
        </p:nvSpPr>
        <p:spPr>
          <a:xfrm>
            <a:off x="1648650" y="4232975"/>
            <a:ext cx="584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POP BX ; Lấy giá trị từ đỉnh của ngăn xếp và lưu vào thanh ghi BX</a:t>
            </a:r>
            <a:endParaRPr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162750" y="1742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</a:t>
            </a:r>
            <a:endParaRPr/>
          </a:p>
        </p:txBody>
      </p:sp>
      <p:pic>
        <p:nvPicPr>
          <p:cNvPr descr="A silhouette of a person&amp;#39;s head&#10;&#10;Description automatically generated"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675" y="2094925"/>
            <a:ext cx="22955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monitor and keyboard&#10;&#10;Description automatically generated"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725" y="2681700"/>
            <a:ext cx="33718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1984300" y="1165550"/>
            <a:ext cx="2027700" cy="934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Do you understand me ?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922375" y="1228550"/>
            <a:ext cx="1805400" cy="808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011010101010010101010101111010101011011001111110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263" name="Google Shape;263;p42"/>
          <p:cNvSpPr/>
          <p:nvPr/>
        </p:nvSpPr>
        <p:spPr>
          <a:xfrm>
            <a:off x="2823575" y="1563425"/>
            <a:ext cx="18075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2"/>
          <p:cNvSpPr/>
          <p:nvPr/>
        </p:nvSpPr>
        <p:spPr>
          <a:xfrm>
            <a:off x="463975" y="1242825"/>
            <a:ext cx="2256900" cy="12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Source code: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a.c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a.h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b.h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b.c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main.c</a:t>
            </a:r>
            <a:endParaRPr/>
          </a:p>
        </p:txBody>
      </p:sp>
      <p:sp>
        <p:nvSpPr>
          <p:cNvPr id="265" name="Google Shape;265;p42"/>
          <p:cNvSpPr txBox="1"/>
          <p:nvPr/>
        </p:nvSpPr>
        <p:spPr>
          <a:xfrm>
            <a:off x="2909775" y="1148350"/>
            <a:ext cx="17214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Preprocessor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6" name="Google Shape;266;p42"/>
          <p:cNvSpPr/>
          <p:nvPr/>
        </p:nvSpPr>
        <p:spPr>
          <a:xfrm>
            <a:off x="4733775" y="1354125"/>
            <a:ext cx="1199400" cy="9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main.i</a:t>
            </a:r>
            <a:endParaRPr/>
          </a:p>
        </p:txBody>
      </p:sp>
      <p:sp>
        <p:nvSpPr>
          <p:cNvPr id="267" name="Google Shape;267;p42"/>
          <p:cNvSpPr/>
          <p:nvPr/>
        </p:nvSpPr>
        <p:spPr>
          <a:xfrm>
            <a:off x="7952700" y="2460225"/>
            <a:ext cx="692700" cy="130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68" name="Google Shape;268;p42"/>
          <p:cNvSpPr/>
          <p:nvPr/>
        </p:nvSpPr>
        <p:spPr>
          <a:xfrm>
            <a:off x="7592100" y="4098600"/>
            <a:ext cx="1413900" cy="8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main.o</a:t>
            </a:r>
            <a:endParaRPr/>
          </a:p>
        </p:txBody>
      </p:sp>
      <p:sp>
        <p:nvSpPr>
          <p:cNvPr id="269" name="Google Shape;269;p42"/>
          <p:cNvSpPr txBox="1"/>
          <p:nvPr/>
        </p:nvSpPr>
        <p:spPr>
          <a:xfrm>
            <a:off x="6083075" y="1064025"/>
            <a:ext cx="1371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Compiler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0" name="Google Shape;270;p42"/>
          <p:cNvSpPr/>
          <p:nvPr/>
        </p:nvSpPr>
        <p:spPr>
          <a:xfrm>
            <a:off x="6083075" y="1589025"/>
            <a:ext cx="14139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2"/>
          <p:cNvSpPr/>
          <p:nvPr/>
        </p:nvSpPr>
        <p:spPr>
          <a:xfrm>
            <a:off x="7699350" y="1354125"/>
            <a:ext cx="1199400" cy="9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main.s</a:t>
            </a:r>
            <a:endParaRPr/>
          </a:p>
        </p:txBody>
      </p:sp>
      <p:sp>
        <p:nvSpPr>
          <p:cNvPr id="272" name="Google Shape;272;p42"/>
          <p:cNvSpPr txBox="1"/>
          <p:nvPr/>
        </p:nvSpPr>
        <p:spPr>
          <a:xfrm>
            <a:off x="6497900" y="2655863"/>
            <a:ext cx="1371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Assembler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278" name="Google Shape;278;p43"/>
          <p:cNvSpPr/>
          <p:nvPr/>
        </p:nvSpPr>
        <p:spPr>
          <a:xfrm>
            <a:off x="2823575" y="1563425"/>
            <a:ext cx="18075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3"/>
          <p:cNvSpPr/>
          <p:nvPr/>
        </p:nvSpPr>
        <p:spPr>
          <a:xfrm>
            <a:off x="463975" y="1242825"/>
            <a:ext cx="2256900" cy="12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Source code: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a.c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a.h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b.h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b.c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main.c</a:t>
            </a:r>
            <a:endParaRPr/>
          </a:p>
        </p:txBody>
      </p:sp>
      <p:sp>
        <p:nvSpPr>
          <p:cNvPr id="280" name="Google Shape;280;p43"/>
          <p:cNvSpPr txBox="1"/>
          <p:nvPr/>
        </p:nvSpPr>
        <p:spPr>
          <a:xfrm>
            <a:off x="2909775" y="1148350"/>
            <a:ext cx="17214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Preprocessor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1" name="Google Shape;281;p43"/>
          <p:cNvSpPr/>
          <p:nvPr/>
        </p:nvSpPr>
        <p:spPr>
          <a:xfrm>
            <a:off x="4733775" y="1354125"/>
            <a:ext cx="1199400" cy="9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main.i</a:t>
            </a:r>
            <a:endParaRPr/>
          </a:p>
        </p:txBody>
      </p:sp>
      <p:sp>
        <p:nvSpPr>
          <p:cNvPr id="282" name="Google Shape;282;p43"/>
          <p:cNvSpPr/>
          <p:nvPr/>
        </p:nvSpPr>
        <p:spPr>
          <a:xfrm>
            <a:off x="7952700" y="2460225"/>
            <a:ext cx="692700" cy="130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83" name="Google Shape;283;p43"/>
          <p:cNvSpPr/>
          <p:nvPr/>
        </p:nvSpPr>
        <p:spPr>
          <a:xfrm>
            <a:off x="7592100" y="4098600"/>
            <a:ext cx="1413900" cy="8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main.o</a:t>
            </a:r>
            <a:endParaRPr/>
          </a:p>
        </p:txBody>
      </p:sp>
      <p:sp>
        <p:nvSpPr>
          <p:cNvPr id="284" name="Google Shape;284;p43"/>
          <p:cNvSpPr txBox="1"/>
          <p:nvPr/>
        </p:nvSpPr>
        <p:spPr>
          <a:xfrm>
            <a:off x="6083075" y="1064025"/>
            <a:ext cx="1371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Compiler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5" name="Google Shape;285;p43"/>
          <p:cNvSpPr/>
          <p:nvPr/>
        </p:nvSpPr>
        <p:spPr>
          <a:xfrm rot="10800000">
            <a:off x="5510975" y="4247700"/>
            <a:ext cx="19860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/>
          <p:nvPr/>
        </p:nvSpPr>
        <p:spPr>
          <a:xfrm>
            <a:off x="6083075" y="1589025"/>
            <a:ext cx="14139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3"/>
          <p:cNvSpPr/>
          <p:nvPr/>
        </p:nvSpPr>
        <p:spPr>
          <a:xfrm>
            <a:off x="7699350" y="1354125"/>
            <a:ext cx="1199400" cy="9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main.s</a:t>
            </a:r>
            <a:endParaRPr/>
          </a:p>
        </p:txBody>
      </p:sp>
      <p:sp>
        <p:nvSpPr>
          <p:cNvPr id="288" name="Google Shape;288;p43"/>
          <p:cNvSpPr txBox="1"/>
          <p:nvPr/>
        </p:nvSpPr>
        <p:spPr>
          <a:xfrm>
            <a:off x="6497900" y="2655863"/>
            <a:ext cx="1371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Assembler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9" name="Google Shape;289;p43"/>
          <p:cNvSpPr/>
          <p:nvPr/>
        </p:nvSpPr>
        <p:spPr>
          <a:xfrm>
            <a:off x="3865050" y="4098600"/>
            <a:ext cx="1413900" cy="8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main.exe</a:t>
            </a:r>
            <a:endParaRPr/>
          </a:p>
        </p:txBody>
      </p:sp>
      <p:sp>
        <p:nvSpPr>
          <p:cNvPr id="290" name="Google Shape;290;p43"/>
          <p:cNvSpPr txBox="1"/>
          <p:nvPr/>
        </p:nvSpPr>
        <p:spPr>
          <a:xfrm>
            <a:off x="5929875" y="3648013"/>
            <a:ext cx="1371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Linker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296" name="Google Shape;296;p44"/>
          <p:cNvSpPr/>
          <p:nvPr/>
        </p:nvSpPr>
        <p:spPr>
          <a:xfrm>
            <a:off x="3443550" y="1963050"/>
            <a:ext cx="2258400" cy="12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Bản chất của Run Code trong Visual Studio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162750" y="1742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</a:t>
            </a:r>
            <a:endParaRPr/>
          </a:p>
        </p:txBody>
      </p:sp>
      <p:pic>
        <p:nvPicPr>
          <p:cNvPr descr="A diagram of a program&#10;&#10;Description automatically generated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1588"/>
            <a:ext cx="4058951" cy="1847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machine code? Definition and examples - Market Business News"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874" y="3132675"/>
            <a:ext cx="2388900" cy="174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monitor and keyboard&#10;&#10;Description automatically generated"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150" y="3200225"/>
            <a:ext cx="33718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4158875" y="3940550"/>
            <a:ext cx="13857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602625" y="1390650"/>
            <a:ext cx="1902000" cy="1181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Now I understand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823575" y="1563425"/>
            <a:ext cx="18075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63975" y="1242825"/>
            <a:ext cx="2256900" cy="12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Source code: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a.h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b.h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a.c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b.c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main.c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909775" y="1148350"/>
            <a:ext cx="17214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Preprocessor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733775" y="1354125"/>
            <a:ext cx="1199400" cy="9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main.i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720875" y="2337700"/>
            <a:ext cx="1979100" cy="21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Include header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Expand macro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Delete comment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Macro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68950" y="1389800"/>
            <a:ext cx="73059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là từ dùng để chỉ những thông tin được xử lý ở quá trình tiền xử lý ( Preprocessor). Chia làm 3 nhóm chính: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#include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#define, #undef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#if, #elif, #else, #ifdef, #ifndef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#include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58450" y="1017725"/>
            <a:ext cx="78726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Chỉ thị #include dùng để chèn nội dung của một file vào mã nguồn chương trình.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117875" y="2227400"/>
            <a:ext cx="39516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Tái sử dụng mã nguồn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Phân chia chương trình thành các phần nhỏ, giúp quản lý mã nguồn hiệu quả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#define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254025" y="990900"/>
            <a:ext cx="8578200" cy="25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Macro là một khái niệm dùng để định nghĩa một tập hợp các hướng dẫn tiền xử lý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Dùng để thay thế một chuỗi mã nguồn bằng một chuỗi khác trước khi chương trình biên dịch.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Giúp giảm lặp lại mã, dễ bảo trì chương trình.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Macro được định nghĩa bằng cách sử dụng chỉ thị tiền xử lý #define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#define</a:t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1722000" y="1272250"/>
            <a:ext cx="5700000" cy="3348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Định nghĩa hằng số Pi sử dụng #define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PI 3.14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Sử dụng hằng số Pi trong chương trình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5.0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area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"Radius: %.2f\n"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"Area of the circle: %.2f\n"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area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