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60" r:id="rId5"/>
    <p:sldId id="258" r:id="rId6"/>
    <p:sldId id="259" r:id="rId7"/>
    <p:sldId id="263" r:id="rId8"/>
    <p:sldId id="262" r:id="rId9"/>
    <p:sldId id="270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Yocto</a:t>
            </a:r>
            <a:r>
              <a:rPr lang="en-US" dirty="0"/>
              <a:t>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Components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995" y="2052955"/>
            <a:ext cx="6017895" cy="4195445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en-US" sz="1600"/>
              <a:t>Recipe is the most common form of metadata. A recipe will contain a list of settings and tasks (instructions) for building packages which are then used to build the binary image</a:t>
            </a:r>
            <a:endParaRPr lang="en-US" altLang="en-US" sz="1600"/>
          </a:p>
          <a:p>
            <a:pPr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en-US" sz="1600"/>
              <a:t>Bitbake is a scheduler and execution engine which parses instructions (recipes) and configuration data.</a:t>
            </a:r>
            <a:endParaRPr lang="en-US" altLang="en-US" sz="1600"/>
          </a:p>
          <a:p>
            <a:pPr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en-US" sz="1600"/>
              <a:t>oe-core or OpenEmbedded-Core is meta-data comprised of foundation recipes, classes and associated files</a:t>
            </a:r>
            <a:endParaRPr lang="en-US" altLang="en-US" sz="1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1525" y="4050665"/>
            <a:ext cx="4893945" cy="24206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4" name="Picture 4123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126" name="Picture 4125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128" name="Oval 41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130" name="Picture 4129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132" name="Picture 413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134" name="Rectangle 41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36" name="Rectangle 413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Yocto</a:t>
            </a:r>
            <a:br>
              <a:rPr lang="en-US" alt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alt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Project </a:t>
            </a:r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Workflow</a:t>
            </a:r>
            <a:endParaRPr lang="en-US" sz="54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4138" name="Rectangle 41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0" name="Rectangle 413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5392" y="1973949"/>
            <a:ext cx="6275584" cy="291529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Yocto</a:t>
            </a:r>
            <a:r>
              <a:rPr lang="en-US" dirty="0"/>
              <a:t> </a:t>
            </a:r>
            <a:r>
              <a:rPr lang="en-US" altLang="en-US" dirty="0"/>
              <a:t>Project </a:t>
            </a:r>
            <a:r>
              <a:rPr lang="en-US" dirty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666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charset="0"/>
              <a:buChar char=""/>
            </a:pPr>
            <a:r>
              <a:rPr lang="en-US" sz="1600" dirty="0"/>
              <a:t>Step 1: Decide the various high-level configurations like what machine the image is to be built for, any special configuration data needed for the build, types of images to be built, etc.</a:t>
            </a:r>
            <a:endParaRPr lang="en-US" sz="1600" dirty="0"/>
          </a:p>
          <a:p>
            <a:pPr>
              <a:lnSpc>
                <a:spcPct val="150000"/>
              </a:lnSpc>
              <a:buFont typeface="Wingdings" panose="05000000000000000000" charset="0"/>
              <a:buChar char=""/>
            </a:pPr>
            <a:r>
              <a:rPr lang="en-US" sz="1600" dirty="0"/>
              <a:t>Step 2: The source code can be in the form of </a:t>
            </a:r>
            <a:r>
              <a:rPr lang="en-US" sz="1600" dirty="0" err="1"/>
              <a:t>tarballs</a:t>
            </a:r>
            <a:r>
              <a:rPr lang="en-US" sz="1600" dirty="0"/>
              <a:t>, fetched from project releases or from Git or SVN or even be locally added to the workspace. </a:t>
            </a:r>
            <a:endParaRPr lang="en-US" sz="1600" dirty="0"/>
          </a:p>
          <a:p>
            <a:pPr>
              <a:lnSpc>
                <a:spcPct val="150000"/>
              </a:lnSpc>
              <a:buFont typeface="Wingdings" panose="05000000000000000000" charset="0"/>
              <a:buChar char=""/>
            </a:pPr>
            <a:r>
              <a:rPr lang="en-US" sz="1600" dirty="0"/>
              <a:t>Step 3: Often, there may be a need to apply patches to the source code to tailor the software component to the desired machine or this specific image. These patches are applied next.</a:t>
            </a:r>
            <a:endParaRPr 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ym typeface="+mn-ea"/>
              </a:rPr>
              <a:t>Yocto</a:t>
            </a:r>
            <a:r>
              <a:rPr lang="en-US" dirty="0">
                <a:sym typeface="+mn-ea"/>
              </a:rPr>
              <a:t> </a:t>
            </a:r>
            <a:r>
              <a:rPr lang="en-US" altLang="en-US" dirty="0">
                <a:sym typeface="+mn-ea"/>
              </a:rPr>
              <a:t>Project </a:t>
            </a:r>
            <a:r>
              <a:rPr lang="en-US" dirty="0">
                <a:sym typeface="+mn-ea"/>
              </a:rPr>
              <a:t>Workflow</a:t>
            </a:r>
            <a:br>
              <a:rPr lang="en-US" dirty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charset="0"/>
              <a:buChar char=""/>
            </a:pPr>
            <a:r>
              <a:rPr lang="en-US" sz="1600" dirty="0"/>
              <a:t>Step 4: Most common build tools like </a:t>
            </a:r>
            <a:r>
              <a:rPr lang="en-US" sz="1600" dirty="0" err="1"/>
              <a:t>autotools</a:t>
            </a:r>
            <a:r>
              <a:rPr lang="en-US" sz="1600" dirty="0"/>
              <a:t>, </a:t>
            </a:r>
            <a:r>
              <a:rPr lang="en-US" sz="1600" dirty="0" err="1"/>
              <a:t>cmake</a:t>
            </a:r>
            <a:r>
              <a:rPr lang="en-US" sz="1600" dirty="0"/>
              <a:t>, etc. are supported. </a:t>
            </a:r>
            <a:r>
              <a:rPr lang="en-US" sz="1600" dirty="0" err="1"/>
              <a:t>Bitbake</a:t>
            </a:r>
            <a:r>
              <a:rPr lang="en-US" sz="1600" dirty="0"/>
              <a:t> takes care of doing the necessary configuration and compilation.</a:t>
            </a:r>
            <a:endParaRPr lang="en-US" sz="1600" dirty="0"/>
          </a:p>
          <a:p>
            <a:pPr>
              <a:lnSpc>
                <a:spcPct val="150000"/>
              </a:lnSpc>
              <a:buFont typeface="Wingdings" panose="05000000000000000000" charset="0"/>
              <a:buChar char=""/>
            </a:pPr>
            <a:r>
              <a:rPr lang="en-US" sz="1600" dirty="0"/>
              <a:t>Step 5:  The outputs of this build process are then placed into a temporary staging area where the packaging is done like .deb, .rpm, .</a:t>
            </a:r>
            <a:r>
              <a:rPr lang="en-US" sz="1600" dirty="0" err="1"/>
              <a:t>ipk</a:t>
            </a:r>
            <a:endParaRPr lang="en-US" sz="1600" dirty="0"/>
          </a:p>
          <a:p>
            <a:pPr>
              <a:lnSpc>
                <a:spcPct val="150000"/>
              </a:lnSpc>
              <a:buFont typeface="Wingdings" panose="05000000000000000000" charset="0"/>
              <a:buChar char=""/>
            </a:pPr>
            <a:r>
              <a:rPr lang="en-US" sz="1600" dirty="0"/>
              <a:t>Step 6: </a:t>
            </a:r>
            <a:r>
              <a:rPr lang="en-US" altLang="en-US" sz="1600" dirty="0"/>
              <a:t>QA Tests</a:t>
            </a:r>
            <a:endParaRPr lang="en-US" altLang="en-US" sz="1600" dirty="0"/>
          </a:p>
          <a:p>
            <a:pPr>
              <a:lnSpc>
                <a:spcPct val="150000"/>
              </a:lnSpc>
              <a:buFont typeface="Wingdings" panose="05000000000000000000" charset="0"/>
              <a:buChar char=""/>
            </a:pPr>
            <a:r>
              <a:rPr lang="en-US" altLang="en-US" sz="1600" dirty="0"/>
              <a:t>Step 7: Once the binary packages are ready, all that is necessary is to create a package feed that is suitable for the image that is requested.</a:t>
            </a:r>
            <a:endParaRPr lang="en-US" altLang="en-US" sz="1600" dirty="0"/>
          </a:p>
          <a:p>
            <a:pPr>
              <a:lnSpc>
                <a:spcPct val="150000"/>
              </a:lnSpc>
              <a:buFont typeface="Wingdings" panose="05000000000000000000" charset="0"/>
              <a:buChar char=""/>
            </a:pPr>
            <a:r>
              <a:rPr lang="en-US" altLang="en-US" sz="1600" dirty="0"/>
              <a:t>Step 8:  This package feed culminates with the creation of the final image!</a:t>
            </a:r>
            <a:endParaRPr lang="en-US" alt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Yocto</a:t>
            </a:r>
            <a:r>
              <a:rPr lang="en-US" dirty="0"/>
              <a:t> Project Overview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Yocto</a:t>
            </a:r>
            <a:r>
              <a:rPr lang="en-US" dirty="0"/>
              <a:t> Project Usage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Sum</a:t>
            </a:r>
            <a:r>
              <a:rPr lang="en-US" altLang="en-US" dirty="0" err="1"/>
              <a:t>m</a:t>
            </a:r>
            <a:r>
              <a:rPr lang="en-US" dirty="0" err="1"/>
              <a:t>ary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Yocto</a:t>
            </a:r>
            <a:r>
              <a:rPr lang="en-US" dirty="0"/>
              <a:t> Project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Yocto</a:t>
            </a:r>
            <a:r>
              <a:rPr lang="en-US" dirty="0"/>
              <a:t>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995" y="2052955"/>
            <a:ext cx="8716645" cy="41954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The </a:t>
            </a:r>
            <a:r>
              <a:rPr lang="en-US" sz="1600" dirty="0" err="1"/>
              <a:t>Yocto</a:t>
            </a:r>
            <a:r>
              <a:rPr lang="en-US" sz="1600" dirty="0"/>
              <a:t> Project is not an SDK that you can use for your hardware machine – it can be used to build one!</a:t>
            </a:r>
            <a:endParaRPr lang="en-US" sz="1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The </a:t>
            </a:r>
            <a:r>
              <a:rPr lang="en-US" sz="1600" dirty="0" err="1"/>
              <a:t>Yocto</a:t>
            </a:r>
            <a:r>
              <a:rPr lang="en-US" sz="1600" dirty="0"/>
              <a:t> Project is not a system binary image that you can deploy on your hardware machine – it can be used to build one!</a:t>
            </a:r>
            <a:endParaRPr lang="en-US" sz="1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The </a:t>
            </a:r>
            <a:r>
              <a:rPr lang="en-US" sz="1600" dirty="0" err="1"/>
              <a:t>Yocto</a:t>
            </a:r>
            <a:r>
              <a:rPr lang="en-US" sz="1600" dirty="0"/>
              <a:t> Project is not a </a:t>
            </a:r>
            <a:r>
              <a:rPr lang="en-US" sz="1600" dirty="0" err="1"/>
              <a:t>linux</a:t>
            </a:r>
            <a:r>
              <a:rPr lang="en-US" sz="1600" dirty="0"/>
              <a:t> distribution that you can use to install to your hardware machine – it can be used to build an extremely tailored one for your resource-constrained hardware machine</a:t>
            </a: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Yocto</a:t>
            </a:r>
            <a:r>
              <a:rPr lang="en-US" dirty="0"/>
              <a:t>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2052214"/>
            <a:ext cx="5965394" cy="41961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The </a:t>
            </a:r>
            <a:r>
              <a:rPr lang="en-US" sz="1600" dirty="0" err="1"/>
              <a:t>Yocto</a:t>
            </a:r>
            <a:r>
              <a:rPr lang="en-US" sz="1600" dirty="0"/>
              <a:t> Project is an open-source collaboration project that helps developers create </a:t>
            </a:r>
            <a:r>
              <a:rPr lang="en-US" sz="1600" dirty="0" err="1"/>
              <a:t>rootfs</a:t>
            </a:r>
            <a:r>
              <a:rPr lang="en-US" sz="1600" dirty="0"/>
              <a:t>, kernel, bootloader, toolchain for embedded products, regardless of the hardware architecture. </a:t>
            </a:r>
            <a:endParaRPr lang="en-US" sz="16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998" y="2478668"/>
            <a:ext cx="35433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Yocto</a:t>
            </a:r>
            <a:r>
              <a:rPr lang="en-US" dirty="0"/>
              <a:t> Project Usage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3" name="Picture 520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205" name="Picture 5204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207" name="Oval 520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209" name="Picture 5208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211" name="Picture 521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213" name="Rectangle 52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15" name="Rectangle 52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4" name="Title 1"/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Build Workflow</a:t>
            </a:r>
            <a:endParaRPr lang="en-US" sz="54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5217" name="Rectangle 52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9" name="Rectangle 52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126" name="Picture 6" descr="Yocto Project Development Manual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8291"/>
          <a:stretch>
            <a:fillRect/>
          </a:stretch>
        </p:blipFill>
        <p:spPr bwMode="auto">
          <a:xfrm>
            <a:off x="1901359" y="965141"/>
            <a:ext cx="4383649" cy="493291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3" name="Picture 520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205" name="Picture 5204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207" name="Oval 520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209" name="Picture 5208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211" name="Picture 521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213" name="Rectangle 52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15" name="Rectangle 52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4" name="Title 1"/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Recipe</a:t>
            </a:r>
            <a:br>
              <a:rPr lang="en-US" alt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Workflow</a:t>
            </a:r>
            <a:endParaRPr lang="en-US" sz="54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5217" name="Rectangle 52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3890" y="344170"/>
            <a:ext cx="6895465" cy="6153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9" name="Rectangle 52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793365" y="614045"/>
            <a:ext cx="3482340" cy="562991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</a:t>
            </a:r>
            <a:r>
              <a:rPr lang="en-US" altLang="en-US" dirty="0" err="1"/>
              <a:t>m</a:t>
            </a:r>
            <a:r>
              <a:rPr lang="en-US" dirty="0" err="1"/>
              <a:t>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2297</Words>
  <Application>WPS Presentation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0" baseType="lpstr">
      <vt:lpstr>Arial</vt:lpstr>
      <vt:lpstr>SimSun</vt:lpstr>
      <vt:lpstr>Wingdings</vt:lpstr>
      <vt:lpstr>Wingdings 3</vt:lpstr>
      <vt:lpstr>Standard Symbols PS</vt:lpstr>
      <vt:lpstr>Arial</vt:lpstr>
      <vt:lpstr>DejaVu Sans</vt:lpstr>
      <vt:lpstr>OpenSymbol</vt:lpstr>
      <vt:lpstr>Century Gothic</vt:lpstr>
      <vt:lpstr>Gubbi</vt:lpstr>
      <vt:lpstr>Microsoft YaHei</vt:lpstr>
      <vt:lpstr>Droid Sans Fallback</vt:lpstr>
      <vt:lpstr>Arial Unicode MS</vt:lpstr>
      <vt:lpstr>Calibri</vt:lpstr>
      <vt:lpstr>Wingdings</vt:lpstr>
      <vt:lpstr>AnjaliOldLipi</vt:lpstr>
      <vt:lpstr>Ion</vt:lpstr>
      <vt:lpstr>Yocto Project</vt:lpstr>
      <vt:lpstr>Agenda</vt:lpstr>
      <vt:lpstr>Yocto Project Overview</vt:lpstr>
      <vt:lpstr>What is Yocto Project?</vt:lpstr>
      <vt:lpstr>What is Yocto Project?</vt:lpstr>
      <vt:lpstr>Yocto Project Usage</vt:lpstr>
      <vt:lpstr>Build Workflow</vt:lpstr>
      <vt:lpstr>Recipe Workflow</vt:lpstr>
      <vt:lpstr>Summary</vt:lpstr>
      <vt:lpstr>Components</vt:lpstr>
      <vt:lpstr>Yocto Project Workflow</vt:lpstr>
      <vt:lpstr>Yocto Project Workflow</vt:lpstr>
      <vt:lpstr>Yocto Project Workflow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Yocto Project</dc:title>
  <dc:creator>Nguyen Huu Thinh</dc:creator>
  <cp:lastModifiedBy>mokun</cp:lastModifiedBy>
  <cp:revision>10</cp:revision>
  <dcterms:created xsi:type="dcterms:W3CDTF">2023-11-19T08:29:25Z</dcterms:created>
  <dcterms:modified xsi:type="dcterms:W3CDTF">2023-11-19T08:29:25Z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1033-11.1.0.11708</vt:lpwstr>
  </property>
  <property fmtid="{D5CDD505-2E9C-101B-9397-08002B2CF9AE}" pid="3" name="ICV">
    <vt:lpwstr/>
  </property>
</Properties>
</file>