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4" r:id="rId1"/>
  </p:sldMasterIdLst>
  <p:notesMasterIdLst>
    <p:notesMasterId r:id="rId13"/>
  </p:notesMasterIdLst>
  <p:sldIdLst>
    <p:sldId id="256" r:id="rId2"/>
    <p:sldId id="257" r:id="rId3"/>
    <p:sldId id="258" r:id="rId4"/>
    <p:sldId id="259" r:id="rId5"/>
    <p:sldId id="260" r:id="rId6"/>
    <p:sldId id="261" r:id="rId7"/>
    <p:sldId id="262" r:id="rId8"/>
    <p:sldId id="266" r:id="rId9"/>
    <p:sldId id="263" r:id="rId10"/>
    <p:sldId id="265" r:id="rId11"/>
    <p:sldId id="264"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162350F-D8F6-42D3-80C1-55956A36E8E7}">
  <a:tblStyle styleId="{A162350F-D8F6-42D3-80C1-55956A36E8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0"/>
    <p:restoredTop sz="94643"/>
  </p:normalViewPr>
  <p:slideViewPr>
    <p:cSldViewPr snapToGrid="0">
      <p:cViewPr varScale="1">
        <p:scale>
          <a:sx n="140" d="100"/>
          <a:sy n="140" d="100"/>
        </p:scale>
        <p:origin x="904"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DE1782-5188-4E0E-BC7D-D022D4FD344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B2EC855-24AF-48B4-B541-7E2001790563}">
      <dgm:prSet/>
      <dgm:spPr/>
      <dgm:t>
        <a:bodyPr/>
        <a:lstStyle/>
        <a:p>
          <a:r>
            <a:rPr lang="en-US"/>
            <a:t>Data Description</a:t>
          </a:r>
        </a:p>
      </dgm:t>
    </dgm:pt>
    <dgm:pt modelId="{3569A084-BE18-47B6-B3F8-B70DD477939C}" type="parTrans" cxnId="{A6D966A7-37EB-4076-B0E6-12AD719215F5}">
      <dgm:prSet/>
      <dgm:spPr/>
      <dgm:t>
        <a:bodyPr/>
        <a:lstStyle/>
        <a:p>
          <a:endParaRPr lang="en-US"/>
        </a:p>
      </dgm:t>
    </dgm:pt>
    <dgm:pt modelId="{EF814B89-1A00-462D-8526-E6F4CEA2FED0}" type="sibTrans" cxnId="{A6D966A7-37EB-4076-B0E6-12AD719215F5}">
      <dgm:prSet/>
      <dgm:spPr/>
      <dgm:t>
        <a:bodyPr/>
        <a:lstStyle/>
        <a:p>
          <a:endParaRPr lang="en-US"/>
        </a:p>
      </dgm:t>
    </dgm:pt>
    <dgm:pt modelId="{CAC21ABC-B379-4627-92A8-867B260E8C57}">
      <dgm:prSet/>
      <dgm:spPr/>
      <dgm:t>
        <a:bodyPr/>
        <a:lstStyle/>
        <a:p>
          <a:r>
            <a:rPr lang="en-US"/>
            <a:t>Project Questions</a:t>
          </a:r>
        </a:p>
      </dgm:t>
    </dgm:pt>
    <dgm:pt modelId="{9231FC1A-9AFE-4673-96A6-C78CE2A54C07}" type="parTrans" cxnId="{96ACF760-308B-4E5F-96E6-40FD27EA576E}">
      <dgm:prSet/>
      <dgm:spPr/>
      <dgm:t>
        <a:bodyPr/>
        <a:lstStyle/>
        <a:p>
          <a:endParaRPr lang="en-US"/>
        </a:p>
      </dgm:t>
    </dgm:pt>
    <dgm:pt modelId="{98B81F73-9E5A-4AB9-86DA-70A5CD13A2F8}" type="sibTrans" cxnId="{96ACF760-308B-4E5F-96E6-40FD27EA576E}">
      <dgm:prSet/>
      <dgm:spPr/>
      <dgm:t>
        <a:bodyPr/>
        <a:lstStyle/>
        <a:p>
          <a:endParaRPr lang="en-US"/>
        </a:p>
      </dgm:t>
    </dgm:pt>
    <dgm:pt modelId="{EEC125F2-038A-45F6-B3AC-845E23F55733}">
      <dgm:prSet/>
      <dgm:spPr/>
      <dgm:t>
        <a:bodyPr/>
        <a:lstStyle/>
        <a:p>
          <a:r>
            <a:rPr lang="en-US"/>
            <a:t>Data Preprocessing and EDA</a:t>
          </a:r>
        </a:p>
      </dgm:t>
    </dgm:pt>
    <dgm:pt modelId="{643CE9FF-357E-4C63-B4FD-DD6F7AEEB063}" type="parTrans" cxnId="{43F275DB-C27F-4640-91B0-635A19FCA57F}">
      <dgm:prSet/>
      <dgm:spPr/>
      <dgm:t>
        <a:bodyPr/>
        <a:lstStyle/>
        <a:p>
          <a:endParaRPr lang="en-US"/>
        </a:p>
      </dgm:t>
    </dgm:pt>
    <dgm:pt modelId="{B7624C59-C3DE-4FC2-90BB-04D3C0797BFF}" type="sibTrans" cxnId="{43F275DB-C27F-4640-91B0-635A19FCA57F}">
      <dgm:prSet/>
      <dgm:spPr/>
      <dgm:t>
        <a:bodyPr/>
        <a:lstStyle/>
        <a:p>
          <a:endParaRPr lang="en-US"/>
        </a:p>
      </dgm:t>
    </dgm:pt>
    <dgm:pt modelId="{AFCC1A20-146B-471C-96AC-DC800328791C}">
      <dgm:prSet/>
      <dgm:spPr/>
      <dgm:t>
        <a:bodyPr/>
        <a:lstStyle/>
        <a:p>
          <a:r>
            <a:rPr lang="en-US"/>
            <a:t>Data Visualization and Key Findings</a:t>
          </a:r>
        </a:p>
      </dgm:t>
    </dgm:pt>
    <dgm:pt modelId="{D3AFC05F-4817-4FAA-80AD-130F1522F62C}" type="parTrans" cxnId="{3C06DEE4-8B59-4745-AB7B-ECA888DA169C}">
      <dgm:prSet/>
      <dgm:spPr/>
      <dgm:t>
        <a:bodyPr/>
        <a:lstStyle/>
        <a:p>
          <a:endParaRPr lang="en-US"/>
        </a:p>
      </dgm:t>
    </dgm:pt>
    <dgm:pt modelId="{DA10A5E1-7BE9-4ADF-A4B0-AEC95577FDB7}" type="sibTrans" cxnId="{3C06DEE4-8B59-4745-AB7B-ECA888DA169C}">
      <dgm:prSet/>
      <dgm:spPr/>
      <dgm:t>
        <a:bodyPr/>
        <a:lstStyle/>
        <a:p>
          <a:endParaRPr lang="en-US"/>
        </a:p>
      </dgm:t>
    </dgm:pt>
    <dgm:pt modelId="{0C6AFFF8-9B73-4040-8548-53929A0FE228}" type="pres">
      <dgm:prSet presAssocID="{1CDE1782-5188-4E0E-BC7D-D022D4FD3448}" presName="root" presStyleCnt="0">
        <dgm:presLayoutVars>
          <dgm:dir/>
          <dgm:resizeHandles val="exact"/>
        </dgm:presLayoutVars>
      </dgm:prSet>
      <dgm:spPr/>
    </dgm:pt>
    <dgm:pt modelId="{20E84383-C57B-4D69-9283-FF050D6C4686}" type="pres">
      <dgm:prSet presAssocID="{0B2EC855-24AF-48B4-B541-7E2001790563}" presName="compNode" presStyleCnt="0"/>
      <dgm:spPr/>
    </dgm:pt>
    <dgm:pt modelId="{DA3DB792-BD89-440D-B937-1585031EECF2}" type="pres">
      <dgm:prSet presAssocID="{0B2EC855-24AF-48B4-B541-7E2001790563}" presName="bgRect" presStyleLbl="bgShp" presStyleIdx="0" presStyleCnt="4"/>
      <dgm:spPr/>
    </dgm:pt>
    <dgm:pt modelId="{C6121F68-5A0D-4802-B52F-1E7BD62BAD1F}" type="pres">
      <dgm:prSet presAssocID="{0B2EC855-24AF-48B4-B541-7E200179056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3EADFE4-968B-4343-9021-B847D8663A22}" type="pres">
      <dgm:prSet presAssocID="{0B2EC855-24AF-48B4-B541-7E2001790563}" presName="spaceRect" presStyleCnt="0"/>
      <dgm:spPr/>
    </dgm:pt>
    <dgm:pt modelId="{4B8C0AAB-3B7B-487A-A7EA-A46E8324AB79}" type="pres">
      <dgm:prSet presAssocID="{0B2EC855-24AF-48B4-B541-7E2001790563}" presName="parTx" presStyleLbl="revTx" presStyleIdx="0" presStyleCnt="4">
        <dgm:presLayoutVars>
          <dgm:chMax val="0"/>
          <dgm:chPref val="0"/>
        </dgm:presLayoutVars>
      </dgm:prSet>
      <dgm:spPr/>
    </dgm:pt>
    <dgm:pt modelId="{354BD35B-CA73-4DE2-8703-0CC1B28FF3D5}" type="pres">
      <dgm:prSet presAssocID="{EF814B89-1A00-462D-8526-E6F4CEA2FED0}" presName="sibTrans" presStyleCnt="0"/>
      <dgm:spPr/>
    </dgm:pt>
    <dgm:pt modelId="{254C97A9-1CA5-417F-B46D-B1EE3C6AD18B}" type="pres">
      <dgm:prSet presAssocID="{CAC21ABC-B379-4627-92A8-867B260E8C57}" presName="compNode" presStyleCnt="0"/>
      <dgm:spPr/>
    </dgm:pt>
    <dgm:pt modelId="{043799A5-9235-4E18-8649-C84D6DE7D40F}" type="pres">
      <dgm:prSet presAssocID="{CAC21ABC-B379-4627-92A8-867B260E8C57}" presName="bgRect" presStyleLbl="bgShp" presStyleIdx="1" presStyleCnt="4"/>
      <dgm:spPr/>
    </dgm:pt>
    <dgm:pt modelId="{C2BE5E5D-6140-4F3C-B517-CC7BFE5A8752}" type="pres">
      <dgm:prSet presAssocID="{CAC21ABC-B379-4627-92A8-867B260E8C5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lp"/>
        </a:ext>
      </dgm:extLst>
    </dgm:pt>
    <dgm:pt modelId="{3FCC3EE3-5555-44A5-908C-554DFAAC18DD}" type="pres">
      <dgm:prSet presAssocID="{CAC21ABC-B379-4627-92A8-867B260E8C57}" presName="spaceRect" presStyleCnt="0"/>
      <dgm:spPr/>
    </dgm:pt>
    <dgm:pt modelId="{4BA0F71A-CFD2-4185-97D0-99B129FF1BA1}" type="pres">
      <dgm:prSet presAssocID="{CAC21ABC-B379-4627-92A8-867B260E8C57}" presName="parTx" presStyleLbl="revTx" presStyleIdx="1" presStyleCnt="4">
        <dgm:presLayoutVars>
          <dgm:chMax val="0"/>
          <dgm:chPref val="0"/>
        </dgm:presLayoutVars>
      </dgm:prSet>
      <dgm:spPr/>
    </dgm:pt>
    <dgm:pt modelId="{B1DDDD3A-895B-4606-A54E-017C141A01FC}" type="pres">
      <dgm:prSet presAssocID="{98B81F73-9E5A-4AB9-86DA-70A5CD13A2F8}" presName="sibTrans" presStyleCnt="0"/>
      <dgm:spPr/>
    </dgm:pt>
    <dgm:pt modelId="{3CF36293-177D-42B1-9A80-FE8EE741AC04}" type="pres">
      <dgm:prSet presAssocID="{EEC125F2-038A-45F6-B3AC-845E23F55733}" presName="compNode" presStyleCnt="0"/>
      <dgm:spPr/>
    </dgm:pt>
    <dgm:pt modelId="{DD334086-44AF-4954-9FF7-FB0B3C3B86C7}" type="pres">
      <dgm:prSet presAssocID="{EEC125F2-038A-45F6-B3AC-845E23F55733}" presName="bgRect" presStyleLbl="bgShp" presStyleIdx="2" presStyleCnt="4"/>
      <dgm:spPr/>
    </dgm:pt>
    <dgm:pt modelId="{D380BC13-B789-4C97-BBD8-00CF7D9CAD2A}" type="pres">
      <dgm:prSet presAssocID="{EEC125F2-038A-45F6-B3AC-845E23F5573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C7165542-59AC-4EBE-8058-390E6B640F73}" type="pres">
      <dgm:prSet presAssocID="{EEC125F2-038A-45F6-B3AC-845E23F55733}" presName="spaceRect" presStyleCnt="0"/>
      <dgm:spPr/>
    </dgm:pt>
    <dgm:pt modelId="{F0B354E0-83D5-422F-AE98-DC22EDD6DFBE}" type="pres">
      <dgm:prSet presAssocID="{EEC125F2-038A-45F6-B3AC-845E23F55733}" presName="parTx" presStyleLbl="revTx" presStyleIdx="2" presStyleCnt="4">
        <dgm:presLayoutVars>
          <dgm:chMax val="0"/>
          <dgm:chPref val="0"/>
        </dgm:presLayoutVars>
      </dgm:prSet>
      <dgm:spPr/>
    </dgm:pt>
    <dgm:pt modelId="{6B57FA18-8311-4048-93AF-6085C29BE0DE}" type="pres">
      <dgm:prSet presAssocID="{B7624C59-C3DE-4FC2-90BB-04D3C0797BFF}" presName="sibTrans" presStyleCnt="0"/>
      <dgm:spPr/>
    </dgm:pt>
    <dgm:pt modelId="{CA8A1EE4-796E-4E83-A2C2-E8C7BA6EFC01}" type="pres">
      <dgm:prSet presAssocID="{AFCC1A20-146B-471C-96AC-DC800328791C}" presName="compNode" presStyleCnt="0"/>
      <dgm:spPr/>
    </dgm:pt>
    <dgm:pt modelId="{2A98D18A-7BC0-4A01-A6BF-3A1FD4EA97FC}" type="pres">
      <dgm:prSet presAssocID="{AFCC1A20-146B-471C-96AC-DC800328791C}" presName="bgRect" presStyleLbl="bgShp" presStyleIdx="3" presStyleCnt="4"/>
      <dgm:spPr/>
    </dgm:pt>
    <dgm:pt modelId="{B4D50313-EC15-4BF1-A1E0-AC4AAF7C36D7}" type="pres">
      <dgm:prSet presAssocID="{AFCC1A20-146B-471C-96AC-DC800328791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3CFAAB94-F217-44D3-97EF-C14630644A21}" type="pres">
      <dgm:prSet presAssocID="{AFCC1A20-146B-471C-96AC-DC800328791C}" presName="spaceRect" presStyleCnt="0"/>
      <dgm:spPr/>
    </dgm:pt>
    <dgm:pt modelId="{E1CBE96E-2E0A-4F0D-B135-54A3E8C3E0E8}" type="pres">
      <dgm:prSet presAssocID="{AFCC1A20-146B-471C-96AC-DC800328791C}" presName="parTx" presStyleLbl="revTx" presStyleIdx="3" presStyleCnt="4">
        <dgm:presLayoutVars>
          <dgm:chMax val="0"/>
          <dgm:chPref val="0"/>
        </dgm:presLayoutVars>
      </dgm:prSet>
      <dgm:spPr/>
    </dgm:pt>
  </dgm:ptLst>
  <dgm:cxnLst>
    <dgm:cxn modelId="{B5C1A20A-8BC6-4E52-B6FD-061079828CD7}" type="presOf" srcId="{1CDE1782-5188-4E0E-BC7D-D022D4FD3448}" destId="{0C6AFFF8-9B73-4040-8548-53929A0FE228}" srcOrd="0" destOrd="0" presId="urn:microsoft.com/office/officeart/2018/2/layout/IconVerticalSolidList"/>
    <dgm:cxn modelId="{AB9BAE0B-886D-4027-86C1-C77162362949}" type="presOf" srcId="{EEC125F2-038A-45F6-B3AC-845E23F55733}" destId="{F0B354E0-83D5-422F-AE98-DC22EDD6DFBE}" srcOrd="0" destOrd="0" presId="urn:microsoft.com/office/officeart/2018/2/layout/IconVerticalSolidList"/>
    <dgm:cxn modelId="{96ACF760-308B-4E5F-96E6-40FD27EA576E}" srcId="{1CDE1782-5188-4E0E-BC7D-D022D4FD3448}" destId="{CAC21ABC-B379-4627-92A8-867B260E8C57}" srcOrd="1" destOrd="0" parTransId="{9231FC1A-9AFE-4673-96A6-C78CE2A54C07}" sibTransId="{98B81F73-9E5A-4AB9-86DA-70A5CD13A2F8}"/>
    <dgm:cxn modelId="{7BAE7E97-D54B-4C0A-8B54-E10008B6877F}" type="presOf" srcId="{0B2EC855-24AF-48B4-B541-7E2001790563}" destId="{4B8C0AAB-3B7B-487A-A7EA-A46E8324AB79}" srcOrd="0" destOrd="0" presId="urn:microsoft.com/office/officeart/2018/2/layout/IconVerticalSolidList"/>
    <dgm:cxn modelId="{A6D966A7-37EB-4076-B0E6-12AD719215F5}" srcId="{1CDE1782-5188-4E0E-BC7D-D022D4FD3448}" destId="{0B2EC855-24AF-48B4-B541-7E2001790563}" srcOrd="0" destOrd="0" parTransId="{3569A084-BE18-47B6-B3F8-B70DD477939C}" sibTransId="{EF814B89-1A00-462D-8526-E6F4CEA2FED0}"/>
    <dgm:cxn modelId="{43F275DB-C27F-4640-91B0-635A19FCA57F}" srcId="{1CDE1782-5188-4E0E-BC7D-D022D4FD3448}" destId="{EEC125F2-038A-45F6-B3AC-845E23F55733}" srcOrd="2" destOrd="0" parTransId="{643CE9FF-357E-4C63-B4FD-DD6F7AEEB063}" sibTransId="{B7624C59-C3DE-4FC2-90BB-04D3C0797BFF}"/>
    <dgm:cxn modelId="{3C06DEE4-8B59-4745-AB7B-ECA888DA169C}" srcId="{1CDE1782-5188-4E0E-BC7D-D022D4FD3448}" destId="{AFCC1A20-146B-471C-96AC-DC800328791C}" srcOrd="3" destOrd="0" parTransId="{D3AFC05F-4817-4FAA-80AD-130F1522F62C}" sibTransId="{DA10A5E1-7BE9-4ADF-A4B0-AEC95577FDB7}"/>
    <dgm:cxn modelId="{4E5B7AF5-AE07-4D74-9BC5-27A55C8291E2}" type="presOf" srcId="{CAC21ABC-B379-4627-92A8-867B260E8C57}" destId="{4BA0F71A-CFD2-4185-97D0-99B129FF1BA1}" srcOrd="0" destOrd="0" presId="urn:microsoft.com/office/officeart/2018/2/layout/IconVerticalSolidList"/>
    <dgm:cxn modelId="{88FDD9F6-E988-4F90-8547-22394A4BA70B}" type="presOf" srcId="{AFCC1A20-146B-471C-96AC-DC800328791C}" destId="{E1CBE96E-2E0A-4F0D-B135-54A3E8C3E0E8}" srcOrd="0" destOrd="0" presId="urn:microsoft.com/office/officeart/2018/2/layout/IconVerticalSolidList"/>
    <dgm:cxn modelId="{30B0CDC6-F479-4557-8800-8796622EA3F6}" type="presParOf" srcId="{0C6AFFF8-9B73-4040-8548-53929A0FE228}" destId="{20E84383-C57B-4D69-9283-FF050D6C4686}" srcOrd="0" destOrd="0" presId="urn:microsoft.com/office/officeart/2018/2/layout/IconVerticalSolidList"/>
    <dgm:cxn modelId="{657E5E3F-857C-4F2F-AB3F-6E0EBE147BB4}" type="presParOf" srcId="{20E84383-C57B-4D69-9283-FF050D6C4686}" destId="{DA3DB792-BD89-440D-B937-1585031EECF2}" srcOrd="0" destOrd="0" presId="urn:microsoft.com/office/officeart/2018/2/layout/IconVerticalSolidList"/>
    <dgm:cxn modelId="{E8A72A14-EF53-4601-86B3-F7B0BE5A9C9F}" type="presParOf" srcId="{20E84383-C57B-4D69-9283-FF050D6C4686}" destId="{C6121F68-5A0D-4802-B52F-1E7BD62BAD1F}" srcOrd="1" destOrd="0" presId="urn:microsoft.com/office/officeart/2018/2/layout/IconVerticalSolidList"/>
    <dgm:cxn modelId="{10B8F646-349D-44E6-B378-9F540D566659}" type="presParOf" srcId="{20E84383-C57B-4D69-9283-FF050D6C4686}" destId="{83EADFE4-968B-4343-9021-B847D8663A22}" srcOrd="2" destOrd="0" presId="urn:microsoft.com/office/officeart/2018/2/layout/IconVerticalSolidList"/>
    <dgm:cxn modelId="{BE414010-CA27-4487-A0F6-603A9BDB026E}" type="presParOf" srcId="{20E84383-C57B-4D69-9283-FF050D6C4686}" destId="{4B8C0AAB-3B7B-487A-A7EA-A46E8324AB79}" srcOrd="3" destOrd="0" presId="urn:microsoft.com/office/officeart/2018/2/layout/IconVerticalSolidList"/>
    <dgm:cxn modelId="{CF04F217-9FB8-4294-94E9-A5BD111F5603}" type="presParOf" srcId="{0C6AFFF8-9B73-4040-8548-53929A0FE228}" destId="{354BD35B-CA73-4DE2-8703-0CC1B28FF3D5}" srcOrd="1" destOrd="0" presId="urn:microsoft.com/office/officeart/2018/2/layout/IconVerticalSolidList"/>
    <dgm:cxn modelId="{6743BCD0-2E91-47CA-AABD-D24614A9247F}" type="presParOf" srcId="{0C6AFFF8-9B73-4040-8548-53929A0FE228}" destId="{254C97A9-1CA5-417F-B46D-B1EE3C6AD18B}" srcOrd="2" destOrd="0" presId="urn:microsoft.com/office/officeart/2018/2/layout/IconVerticalSolidList"/>
    <dgm:cxn modelId="{EA902818-5308-41CE-BC1F-511AAB2D12E3}" type="presParOf" srcId="{254C97A9-1CA5-417F-B46D-B1EE3C6AD18B}" destId="{043799A5-9235-4E18-8649-C84D6DE7D40F}" srcOrd="0" destOrd="0" presId="urn:microsoft.com/office/officeart/2018/2/layout/IconVerticalSolidList"/>
    <dgm:cxn modelId="{56981E1C-A03E-49DE-8839-AA860B03CD16}" type="presParOf" srcId="{254C97A9-1CA5-417F-B46D-B1EE3C6AD18B}" destId="{C2BE5E5D-6140-4F3C-B517-CC7BFE5A8752}" srcOrd="1" destOrd="0" presId="urn:microsoft.com/office/officeart/2018/2/layout/IconVerticalSolidList"/>
    <dgm:cxn modelId="{BD49E8B7-4AA6-49F2-B637-CBF2329E4691}" type="presParOf" srcId="{254C97A9-1CA5-417F-B46D-B1EE3C6AD18B}" destId="{3FCC3EE3-5555-44A5-908C-554DFAAC18DD}" srcOrd="2" destOrd="0" presId="urn:microsoft.com/office/officeart/2018/2/layout/IconVerticalSolidList"/>
    <dgm:cxn modelId="{B7BAB0E6-16BE-410F-9D28-89D39F2AFD52}" type="presParOf" srcId="{254C97A9-1CA5-417F-B46D-B1EE3C6AD18B}" destId="{4BA0F71A-CFD2-4185-97D0-99B129FF1BA1}" srcOrd="3" destOrd="0" presId="urn:microsoft.com/office/officeart/2018/2/layout/IconVerticalSolidList"/>
    <dgm:cxn modelId="{96F706A1-5891-4036-B4F6-0E395AA41C65}" type="presParOf" srcId="{0C6AFFF8-9B73-4040-8548-53929A0FE228}" destId="{B1DDDD3A-895B-4606-A54E-017C141A01FC}" srcOrd="3" destOrd="0" presId="urn:microsoft.com/office/officeart/2018/2/layout/IconVerticalSolidList"/>
    <dgm:cxn modelId="{152DF752-6002-4094-BD07-257E0C735C1C}" type="presParOf" srcId="{0C6AFFF8-9B73-4040-8548-53929A0FE228}" destId="{3CF36293-177D-42B1-9A80-FE8EE741AC04}" srcOrd="4" destOrd="0" presId="urn:microsoft.com/office/officeart/2018/2/layout/IconVerticalSolidList"/>
    <dgm:cxn modelId="{676CEF64-47E2-4481-9F66-DB7DC19B6BA2}" type="presParOf" srcId="{3CF36293-177D-42B1-9A80-FE8EE741AC04}" destId="{DD334086-44AF-4954-9FF7-FB0B3C3B86C7}" srcOrd="0" destOrd="0" presId="urn:microsoft.com/office/officeart/2018/2/layout/IconVerticalSolidList"/>
    <dgm:cxn modelId="{9947293E-3324-4879-9B5A-46EFCE23138C}" type="presParOf" srcId="{3CF36293-177D-42B1-9A80-FE8EE741AC04}" destId="{D380BC13-B789-4C97-BBD8-00CF7D9CAD2A}" srcOrd="1" destOrd="0" presId="urn:microsoft.com/office/officeart/2018/2/layout/IconVerticalSolidList"/>
    <dgm:cxn modelId="{96F95D9D-9106-49AB-86F1-804797E34361}" type="presParOf" srcId="{3CF36293-177D-42B1-9A80-FE8EE741AC04}" destId="{C7165542-59AC-4EBE-8058-390E6B640F73}" srcOrd="2" destOrd="0" presId="urn:microsoft.com/office/officeart/2018/2/layout/IconVerticalSolidList"/>
    <dgm:cxn modelId="{BF87C6E3-602B-48D0-941E-37C28BA6BE45}" type="presParOf" srcId="{3CF36293-177D-42B1-9A80-FE8EE741AC04}" destId="{F0B354E0-83D5-422F-AE98-DC22EDD6DFBE}" srcOrd="3" destOrd="0" presId="urn:microsoft.com/office/officeart/2018/2/layout/IconVerticalSolidList"/>
    <dgm:cxn modelId="{61D56CD6-031D-495B-88E8-32B632233772}" type="presParOf" srcId="{0C6AFFF8-9B73-4040-8548-53929A0FE228}" destId="{6B57FA18-8311-4048-93AF-6085C29BE0DE}" srcOrd="5" destOrd="0" presId="urn:microsoft.com/office/officeart/2018/2/layout/IconVerticalSolidList"/>
    <dgm:cxn modelId="{3FFF3ACC-E751-40C5-A513-96C5C1548AC4}" type="presParOf" srcId="{0C6AFFF8-9B73-4040-8548-53929A0FE228}" destId="{CA8A1EE4-796E-4E83-A2C2-E8C7BA6EFC01}" srcOrd="6" destOrd="0" presId="urn:microsoft.com/office/officeart/2018/2/layout/IconVerticalSolidList"/>
    <dgm:cxn modelId="{3DA72548-FB7C-4C08-B0EB-320948CF24D8}" type="presParOf" srcId="{CA8A1EE4-796E-4E83-A2C2-E8C7BA6EFC01}" destId="{2A98D18A-7BC0-4A01-A6BF-3A1FD4EA97FC}" srcOrd="0" destOrd="0" presId="urn:microsoft.com/office/officeart/2018/2/layout/IconVerticalSolidList"/>
    <dgm:cxn modelId="{5CBAA2BB-EE44-44D5-9E4C-7316A22628D8}" type="presParOf" srcId="{CA8A1EE4-796E-4E83-A2C2-E8C7BA6EFC01}" destId="{B4D50313-EC15-4BF1-A1E0-AC4AAF7C36D7}" srcOrd="1" destOrd="0" presId="urn:microsoft.com/office/officeart/2018/2/layout/IconVerticalSolidList"/>
    <dgm:cxn modelId="{C6953A0B-5A1D-420D-AF4F-0025EB1A2A73}" type="presParOf" srcId="{CA8A1EE4-796E-4E83-A2C2-E8C7BA6EFC01}" destId="{3CFAAB94-F217-44D3-97EF-C14630644A21}" srcOrd="2" destOrd="0" presId="urn:microsoft.com/office/officeart/2018/2/layout/IconVerticalSolidList"/>
    <dgm:cxn modelId="{62B34E4A-D4CD-45D3-87BE-A0DB1A12183C}" type="presParOf" srcId="{CA8A1EE4-796E-4E83-A2C2-E8C7BA6EFC01}" destId="{E1CBE96E-2E0A-4F0D-B135-54A3E8C3E0E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9E60B0-5F6D-4FE7-8B2F-D8B8D4ACE2B5}" type="doc">
      <dgm:prSet loTypeId="urn:microsoft.com/office/officeart/2005/8/layout/vList2" loCatId="list" qsTypeId="urn:microsoft.com/office/officeart/2005/8/quickstyle/simple1" qsCatId="simple" csTypeId="urn:microsoft.com/office/officeart/2018/5/colors/Iconchunking_neutralbg_colorful1" csCatId="colorful" phldr="1"/>
      <dgm:spPr/>
      <dgm:t>
        <a:bodyPr/>
        <a:lstStyle/>
        <a:p>
          <a:endParaRPr lang="en-US"/>
        </a:p>
      </dgm:t>
    </dgm:pt>
    <dgm:pt modelId="{FDC3B415-56BE-4B5E-B4F3-CA396BA1BDB4}">
      <dgm:prSet/>
      <dgm:spPr/>
      <dgm:t>
        <a:bodyPr/>
        <a:lstStyle/>
        <a:p>
          <a:pPr>
            <a:lnSpc>
              <a:spcPct val="100000"/>
            </a:lnSpc>
          </a:pPr>
          <a:r>
            <a:rPr lang="en-US"/>
            <a:t>How have the total emissions from major entities changed over the years, and what are the key trends across different commodities? Additionally, how do policy milestones (e.g., the Paris Agreement or COP commitments) align with observed changes in emissions over time?</a:t>
          </a:r>
        </a:p>
      </dgm:t>
    </dgm:pt>
    <dgm:pt modelId="{375016A0-A270-47B3-A18A-8B726938A81D}" type="parTrans" cxnId="{C62EECFE-4D15-44F5-958B-7640AA57E179}">
      <dgm:prSet/>
      <dgm:spPr/>
      <dgm:t>
        <a:bodyPr/>
        <a:lstStyle/>
        <a:p>
          <a:endParaRPr lang="en-US"/>
        </a:p>
      </dgm:t>
    </dgm:pt>
    <dgm:pt modelId="{264ECB59-2988-41D3-A69F-954BE10F57A2}" type="sibTrans" cxnId="{C62EECFE-4D15-44F5-958B-7640AA57E179}">
      <dgm:prSet/>
      <dgm:spPr/>
      <dgm:t>
        <a:bodyPr/>
        <a:lstStyle/>
        <a:p>
          <a:endParaRPr lang="en-US"/>
        </a:p>
      </dgm:t>
    </dgm:pt>
    <dgm:pt modelId="{6F5E7A3C-35E0-46C7-8AF2-B7FFA29A35EB}">
      <dgm:prSet/>
      <dgm:spPr/>
      <dgm:t>
        <a:bodyPr/>
        <a:lstStyle/>
        <a:p>
          <a:pPr>
            <a:lnSpc>
              <a:spcPct val="100000"/>
            </a:lnSpc>
          </a:pPr>
          <a:r>
            <a:rPr lang="en-US"/>
            <a:t>Can natural clusters be identified among entities based on their production and emissions data, and what characteristics define these clusters?</a:t>
          </a:r>
        </a:p>
      </dgm:t>
    </dgm:pt>
    <dgm:pt modelId="{2517E57A-0875-468D-AFF8-2A36C7A0D49C}" type="parTrans" cxnId="{DB66CD5C-4C89-47AF-BF82-FFAD9653B6EF}">
      <dgm:prSet/>
      <dgm:spPr/>
      <dgm:t>
        <a:bodyPr/>
        <a:lstStyle/>
        <a:p>
          <a:endParaRPr lang="en-US"/>
        </a:p>
      </dgm:t>
    </dgm:pt>
    <dgm:pt modelId="{EAAF25B2-00D2-4290-9967-A3144F7FFE79}" type="sibTrans" cxnId="{DB66CD5C-4C89-47AF-BF82-FFAD9653B6EF}">
      <dgm:prSet/>
      <dgm:spPr/>
      <dgm:t>
        <a:bodyPr/>
        <a:lstStyle/>
        <a:p>
          <a:endParaRPr lang="en-US"/>
        </a:p>
      </dgm:t>
    </dgm:pt>
    <dgm:pt modelId="{B407BD9A-4F03-6148-A7C1-BC1B11761100}" type="pres">
      <dgm:prSet presAssocID="{039E60B0-5F6D-4FE7-8B2F-D8B8D4ACE2B5}" presName="linear" presStyleCnt="0">
        <dgm:presLayoutVars>
          <dgm:animLvl val="lvl"/>
          <dgm:resizeHandles val="exact"/>
        </dgm:presLayoutVars>
      </dgm:prSet>
      <dgm:spPr/>
    </dgm:pt>
    <dgm:pt modelId="{EBCD4592-E784-B44D-8BCC-60C9A1E6AD3F}" type="pres">
      <dgm:prSet presAssocID="{FDC3B415-56BE-4B5E-B4F3-CA396BA1BDB4}" presName="parentText" presStyleLbl="node1" presStyleIdx="0" presStyleCnt="2">
        <dgm:presLayoutVars>
          <dgm:chMax val="0"/>
          <dgm:bulletEnabled val="1"/>
        </dgm:presLayoutVars>
      </dgm:prSet>
      <dgm:spPr/>
    </dgm:pt>
    <dgm:pt modelId="{237EC09F-9118-5F45-B7D8-BF02053E1CD0}" type="pres">
      <dgm:prSet presAssocID="{264ECB59-2988-41D3-A69F-954BE10F57A2}" presName="spacer" presStyleCnt="0"/>
      <dgm:spPr/>
    </dgm:pt>
    <dgm:pt modelId="{C57F607D-862B-124B-8365-EA7879FACF33}" type="pres">
      <dgm:prSet presAssocID="{6F5E7A3C-35E0-46C7-8AF2-B7FFA29A35EB}" presName="parentText" presStyleLbl="node1" presStyleIdx="1" presStyleCnt="2">
        <dgm:presLayoutVars>
          <dgm:chMax val="0"/>
          <dgm:bulletEnabled val="1"/>
        </dgm:presLayoutVars>
      </dgm:prSet>
      <dgm:spPr/>
    </dgm:pt>
  </dgm:ptLst>
  <dgm:cxnLst>
    <dgm:cxn modelId="{83F4C61D-8DAC-C24D-8417-D07B85C3E887}" type="presOf" srcId="{6F5E7A3C-35E0-46C7-8AF2-B7FFA29A35EB}" destId="{C57F607D-862B-124B-8365-EA7879FACF33}" srcOrd="0" destOrd="0" presId="urn:microsoft.com/office/officeart/2005/8/layout/vList2"/>
    <dgm:cxn modelId="{94249449-358A-4A47-B6B0-6B02623D6E54}" type="presOf" srcId="{039E60B0-5F6D-4FE7-8B2F-D8B8D4ACE2B5}" destId="{B407BD9A-4F03-6148-A7C1-BC1B11761100}" srcOrd="0" destOrd="0" presId="urn:microsoft.com/office/officeart/2005/8/layout/vList2"/>
    <dgm:cxn modelId="{DB66CD5C-4C89-47AF-BF82-FFAD9653B6EF}" srcId="{039E60B0-5F6D-4FE7-8B2F-D8B8D4ACE2B5}" destId="{6F5E7A3C-35E0-46C7-8AF2-B7FFA29A35EB}" srcOrd="1" destOrd="0" parTransId="{2517E57A-0875-468D-AFF8-2A36C7A0D49C}" sibTransId="{EAAF25B2-00D2-4290-9967-A3144F7FFE79}"/>
    <dgm:cxn modelId="{BA428C99-BEE4-A646-82E1-B2FCB6E5F954}" type="presOf" srcId="{FDC3B415-56BE-4B5E-B4F3-CA396BA1BDB4}" destId="{EBCD4592-E784-B44D-8BCC-60C9A1E6AD3F}" srcOrd="0" destOrd="0" presId="urn:microsoft.com/office/officeart/2005/8/layout/vList2"/>
    <dgm:cxn modelId="{C62EECFE-4D15-44F5-958B-7640AA57E179}" srcId="{039E60B0-5F6D-4FE7-8B2F-D8B8D4ACE2B5}" destId="{FDC3B415-56BE-4B5E-B4F3-CA396BA1BDB4}" srcOrd="0" destOrd="0" parTransId="{375016A0-A270-47B3-A18A-8B726938A81D}" sibTransId="{264ECB59-2988-41D3-A69F-954BE10F57A2}"/>
    <dgm:cxn modelId="{8A21ED44-EA11-9848-BF61-D894330449CC}" type="presParOf" srcId="{B407BD9A-4F03-6148-A7C1-BC1B11761100}" destId="{EBCD4592-E784-B44D-8BCC-60C9A1E6AD3F}" srcOrd="0" destOrd="0" presId="urn:microsoft.com/office/officeart/2005/8/layout/vList2"/>
    <dgm:cxn modelId="{D81508AE-D928-134E-AF12-0488E50886C5}" type="presParOf" srcId="{B407BD9A-4F03-6148-A7C1-BC1B11761100}" destId="{237EC09F-9118-5F45-B7D8-BF02053E1CD0}" srcOrd="1" destOrd="0" presId="urn:microsoft.com/office/officeart/2005/8/layout/vList2"/>
    <dgm:cxn modelId="{509D61CF-4360-3B44-B904-C360FB5AB9CD}" type="presParOf" srcId="{B407BD9A-4F03-6148-A7C1-BC1B11761100}" destId="{C57F607D-862B-124B-8365-EA7879FACF3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9E60B0-5F6D-4FE7-8B2F-D8B8D4ACE2B5}" type="doc">
      <dgm:prSet loTypeId="urn:microsoft.com/office/officeart/2005/8/layout/vList2" loCatId="list" qsTypeId="urn:microsoft.com/office/officeart/2005/8/quickstyle/simple1" qsCatId="simple" csTypeId="urn:microsoft.com/office/officeart/2018/5/colors/Iconchunking_neutralbg_colorful1" csCatId="colorful" phldr="1"/>
      <dgm:spPr/>
      <dgm:t>
        <a:bodyPr/>
        <a:lstStyle/>
        <a:p>
          <a:endParaRPr lang="en-US"/>
        </a:p>
      </dgm:t>
    </dgm:pt>
    <dgm:pt modelId="{FDC3B415-56BE-4B5E-B4F3-CA396BA1BDB4}">
      <dgm:prSet/>
      <dgm:spPr/>
      <dgm:t>
        <a:bodyPr/>
        <a:lstStyle/>
        <a:p>
          <a:pPr algn="just">
            <a:lnSpc>
              <a:spcPct val="100000"/>
            </a:lnSpc>
          </a:pPr>
          <a:r>
            <a:rPr lang="en-US" dirty="0"/>
            <a:t>Total emissions from major entities have steadily increased, mainly driven by oil, gas, and coal—especially coal in China. </a:t>
          </a:r>
        </a:p>
        <a:p>
          <a:pPr algn="just">
            <a:lnSpc>
              <a:spcPct val="100000"/>
            </a:lnSpc>
          </a:pPr>
          <a:r>
            <a:rPr lang="en-US" dirty="0"/>
            <a:t>Despite global policy milestones like the Kyoto and Paris Agreements, these have had limited impact on emission trends, particularly in large emitters like China and the US.</a:t>
          </a:r>
        </a:p>
        <a:p>
          <a:pPr algn="just">
            <a:lnSpc>
              <a:spcPct val="100000"/>
            </a:lnSpc>
          </a:pPr>
          <a:r>
            <a:rPr lang="en-US" dirty="0"/>
            <a:t>UK and other country in EU showed strong compliance, with noticeable emission reductions.</a:t>
          </a:r>
        </a:p>
      </dgm:t>
    </dgm:pt>
    <dgm:pt modelId="{375016A0-A270-47B3-A18A-8B726938A81D}" type="parTrans" cxnId="{C62EECFE-4D15-44F5-958B-7640AA57E179}">
      <dgm:prSet/>
      <dgm:spPr/>
      <dgm:t>
        <a:bodyPr/>
        <a:lstStyle/>
        <a:p>
          <a:endParaRPr lang="en-US"/>
        </a:p>
      </dgm:t>
    </dgm:pt>
    <dgm:pt modelId="{264ECB59-2988-41D3-A69F-954BE10F57A2}" type="sibTrans" cxnId="{C62EECFE-4D15-44F5-958B-7640AA57E179}">
      <dgm:prSet/>
      <dgm:spPr/>
      <dgm:t>
        <a:bodyPr/>
        <a:lstStyle/>
        <a:p>
          <a:endParaRPr lang="en-US"/>
        </a:p>
      </dgm:t>
    </dgm:pt>
    <dgm:pt modelId="{6F5E7A3C-35E0-46C7-8AF2-B7FFA29A35EB}">
      <dgm:prSet/>
      <dgm:spPr/>
      <dgm:t>
        <a:bodyPr/>
        <a:lstStyle/>
        <a:p>
          <a:pPr algn="just">
            <a:lnSpc>
              <a:spcPct val="100000"/>
            </a:lnSpc>
          </a:pPr>
          <a:r>
            <a:rPr lang="en-US" dirty="0"/>
            <a:t>Yes, natural clusters were identified using K-Means clustering. These clusters reflect some patterns by fuel type and geography—for example, one cluster is dominated by natural gas data, another by coal from China, and another by US-based entities. This shows some alignment between emission profiles and national energy strategies.</a:t>
          </a:r>
        </a:p>
      </dgm:t>
    </dgm:pt>
    <dgm:pt modelId="{2517E57A-0875-468D-AFF8-2A36C7A0D49C}" type="parTrans" cxnId="{DB66CD5C-4C89-47AF-BF82-FFAD9653B6EF}">
      <dgm:prSet/>
      <dgm:spPr/>
      <dgm:t>
        <a:bodyPr/>
        <a:lstStyle/>
        <a:p>
          <a:endParaRPr lang="en-US"/>
        </a:p>
      </dgm:t>
    </dgm:pt>
    <dgm:pt modelId="{EAAF25B2-00D2-4290-9967-A3144F7FFE79}" type="sibTrans" cxnId="{DB66CD5C-4C89-47AF-BF82-FFAD9653B6EF}">
      <dgm:prSet/>
      <dgm:spPr/>
      <dgm:t>
        <a:bodyPr/>
        <a:lstStyle/>
        <a:p>
          <a:endParaRPr lang="en-US"/>
        </a:p>
      </dgm:t>
    </dgm:pt>
    <dgm:pt modelId="{B407BD9A-4F03-6148-A7C1-BC1B11761100}" type="pres">
      <dgm:prSet presAssocID="{039E60B0-5F6D-4FE7-8B2F-D8B8D4ACE2B5}" presName="linear" presStyleCnt="0">
        <dgm:presLayoutVars>
          <dgm:animLvl val="lvl"/>
          <dgm:resizeHandles val="exact"/>
        </dgm:presLayoutVars>
      </dgm:prSet>
      <dgm:spPr/>
    </dgm:pt>
    <dgm:pt modelId="{EBCD4592-E784-B44D-8BCC-60C9A1E6AD3F}" type="pres">
      <dgm:prSet presAssocID="{FDC3B415-56BE-4B5E-B4F3-CA396BA1BDB4}" presName="parentText" presStyleLbl="node1" presStyleIdx="0" presStyleCnt="2">
        <dgm:presLayoutVars>
          <dgm:chMax val="0"/>
          <dgm:bulletEnabled val="1"/>
        </dgm:presLayoutVars>
      </dgm:prSet>
      <dgm:spPr/>
    </dgm:pt>
    <dgm:pt modelId="{237EC09F-9118-5F45-B7D8-BF02053E1CD0}" type="pres">
      <dgm:prSet presAssocID="{264ECB59-2988-41D3-A69F-954BE10F57A2}" presName="spacer" presStyleCnt="0"/>
      <dgm:spPr/>
    </dgm:pt>
    <dgm:pt modelId="{C57F607D-862B-124B-8365-EA7879FACF33}" type="pres">
      <dgm:prSet presAssocID="{6F5E7A3C-35E0-46C7-8AF2-B7FFA29A35EB}" presName="parentText" presStyleLbl="node1" presStyleIdx="1" presStyleCnt="2">
        <dgm:presLayoutVars>
          <dgm:chMax val="0"/>
          <dgm:bulletEnabled val="1"/>
        </dgm:presLayoutVars>
      </dgm:prSet>
      <dgm:spPr/>
    </dgm:pt>
  </dgm:ptLst>
  <dgm:cxnLst>
    <dgm:cxn modelId="{83F4C61D-8DAC-C24D-8417-D07B85C3E887}" type="presOf" srcId="{6F5E7A3C-35E0-46C7-8AF2-B7FFA29A35EB}" destId="{C57F607D-862B-124B-8365-EA7879FACF33}" srcOrd="0" destOrd="0" presId="urn:microsoft.com/office/officeart/2005/8/layout/vList2"/>
    <dgm:cxn modelId="{94249449-358A-4A47-B6B0-6B02623D6E54}" type="presOf" srcId="{039E60B0-5F6D-4FE7-8B2F-D8B8D4ACE2B5}" destId="{B407BD9A-4F03-6148-A7C1-BC1B11761100}" srcOrd="0" destOrd="0" presId="urn:microsoft.com/office/officeart/2005/8/layout/vList2"/>
    <dgm:cxn modelId="{DB66CD5C-4C89-47AF-BF82-FFAD9653B6EF}" srcId="{039E60B0-5F6D-4FE7-8B2F-D8B8D4ACE2B5}" destId="{6F5E7A3C-35E0-46C7-8AF2-B7FFA29A35EB}" srcOrd="1" destOrd="0" parTransId="{2517E57A-0875-468D-AFF8-2A36C7A0D49C}" sibTransId="{EAAF25B2-00D2-4290-9967-A3144F7FFE79}"/>
    <dgm:cxn modelId="{BA428C99-BEE4-A646-82E1-B2FCB6E5F954}" type="presOf" srcId="{FDC3B415-56BE-4B5E-B4F3-CA396BA1BDB4}" destId="{EBCD4592-E784-B44D-8BCC-60C9A1E6AD3F}" srcOrd="0" destOrd="0" presId="urn:microsoft.com/office/officeart/2005/8/layout/vList2"/>
    <dgm:cxn modelId="{C62EECFE-4D15-44F5-958B-7640AA57E179}" srcId="{039E60B0-5F6D-4FE7-8B2F-D8B8D4ACE2B5}" destId="{FDC3B415-56BE-4B5E-B4F3-CA396BA1BDB4}" srcOrd="0" destOrd="0" parTransId="{375016A0-A270-47B3-A18A-8B726938A81D}" sibTransId="{264ECB59-2988-41D3-A69F-954BE10F57A2}"/>
    <dgm:cxn modelId="{8A21ED44-EA11-9848-BF61-D894330449CC}" type="presParOf" srcId="{B407BD9A-4F03-6148-A7C1-BC1B11761100}" destId="{EBCD4592-E784-B44D-8BCC-60C9A1E6AD3F}" srcOrd="0" destOrd="0" presId="urn:microsoft.com/office/officeart/2005/8/layout/vList2"/>
    <dgm:cxn modelId="{D81508AE-D928-134E-AF12-0488E50886C5}" type="presParOf" srcId="{B407BD9A-4F03-6148-A7C1-BC1B11761100}" destId="{237EC09F-9118-5F45-B7D8-BF02053E1CD0}" srcOrd="1" destOrd="0" presId="urn:microsoft.com/office/officeart/2005/8/layout/vList2"/>
    <dgm:cxn modelId="{509D61CF-4360-3B44-B904-C360FB5AB9CD}" type="presParOf" srcId="{B407BD9A-4F03-6148-A7C1-BC1B11761100}" destId="{C57F607D-862B-124B-8365-EA7879FACF33}"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3DB792-BD89-440D-B937-1585031EECF2}">
      <dsp:nvSpPr>
        <dsp:cNvPr id="0" name=""/>
        <dsp:cNvSpPr/>
      </dsp:nvSpPr>
      <dsp:spPr>
        <a:xfrm>
          <a:off x="0" y="1655"/>
          <a:ext cx="4417265" cy="839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121F68-5A0D-4802-B52F-1E7BD62BAD1F}">
      <dsp:nvSpPr>
        <dsp:cNvPr id="0" name=""/>
        <dsp:cNvSpPr/>
      </dsp:nvSpPr>
      <dsp:spPr>
        <a:xfrm>
          <a:off x="253852" y="190471"/>
          <a:ext cx="461550" cy="4615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8C0AAB-3B7B-487A-A7EA-A46E8324AB79}">
      <dsp:nvSpPr>
        <dsp:cNvPr id="0" name=""/>
        <dsp:cNvSpPr/>
      </dsp:nvSpPr>
      <dsp:spPr>
        <a:xfrm>
          <a:off x="969256" y="1655"/>
          <a:ext cx="3448008" cy="839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814" tIns="88814" rIns="88814" bIns="88814" numCol="1" spcCol="1270" anchor="ctr" anchorCtr="0">
          <a:noAutofit/>
        </a:bodyPr>
        <a:lstStyle/>
        <a:p>
          <a:pPr marL="0" lvl="0" indent="0" algn="l" defTabSz="977900">
            <a:lnSpc>
              <a:spcPct val="90000"/>
            </a:lnSpc>
            <a:spcBef>
              <a:spcPct val="0"/>
            </a:spcBef>
            <a:spcAft>
              <a:spcPct val="35000"/>
            </a:spcAft>
            <a:buNone/>
          </a:pPr>
          <a:r>
            <a:rPr lang="en-US" sz="2200" kern="1200"/>
            <a:t>Data Description</a:t>
          </a:r>
        </a:p>
      </dsp:txBody>
      <dsp:txXfrm>
        <a:off x="969256" y="1655"/>
        <a:ext cx="3448008" cy="839183"/>
      </dsp:txXfrm>
    </dsp:sp>
    <dsp:sp modelId="{043799A5-9235-4E18-8649-C84D6DE7D40F}">
      <dsp:nvSpPr>
        <dsp:cNvPr id="0" name=""/>
        <dsp:cNvSpPr/>
      </dsp:nvSpPr>
      <dsp:spPr>
        <a:xfrm>
          <a:off x="0" y="1050634"/>
          <a:ext cx="4417265" cy="839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BE5E5D-6140-4F3C-B517-CC7BFE5A8752}">
      <dsp:nvSpPr>
        <dsp:cNvPr id="0" name=""/>
        <dsp:cNvSpPr/>
      </dsp:nvSpPr>
      <dsp:spPr>
        <a:xfrm>
          <a:off x="253852" y="1239450"/>
          <a:ext cx="461550" cy="4615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A0F71A-CFD2-4185-97D0-99B129FF1BA1}">
      <dsp:nvSpPr>
        <dsp:cNvPr id="0" name=""/>
        <dsp:cNvSpPr/>
      </dsp:nvSpPr>
      <dsp:spPr>
        <a:xfrm>
          <a:off x="969256" y="1050634"/>
          <a:ext cx="3448008" cy="839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814" tIns="88814" rIns="88814" bIns="88814" numCol="1" spcCol="1270" anchor="ctr" anchorCtr="0">
          <a:noAutofit/>
        </a:bodyPr>
        <a:lstStyle/>
        <a:p>
          <a:pPr marL="0" lvl="0" indent="0" algn="l" defTabSz="977900">
            <a:lnSpc>
              <a:spcPct val="90000"/>
            </a:lnSpc>
            <a:spcBef>
              <a:spcPct val="0"/>
            </a:spcBef>
            <a:spcAft>
              <a:spcPct val="35000"/>
            </a:spcAft>
            <a:buNone/>
          </a:pPr>
          <a:r>
            <a:rPr lang="en-US" sz="2200" kern="1200"/>
            <a:t>Project Questions</a:t>
          </a:r>
        </a:p>
      </dsp:txBody>
      <dsp:txXfrm>
        <a:off x="969256" y="1050634"/>
        <a:ext cx="3448008" cy="839183"/>
      </dsp:txXfrm>
    </dsp:sp>
    <dsp:sp modelId="{DD334086-44AF-4954-9FF7-FB0B3C3B86C7}">
      <dsp:nvSpPr>
        <dsp:cNvPr id="0" name=""/>
        <dsp:cNvSpPr/>
      </dsp:nvSpPr>
      <dsp:spPr>
        <a:xfrm>
          <a:off x="0" y="2099613"/>
          <a:ext cx="4417265" cy="839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80BC13-B789-4C97-BBD8-00CF7D9CAD2A}">
      <dsp:nvSpPr>
        <dsp:cNvPr id="0" name=""/>
        <dsp:cNvSpPr/>
      </dsp:nvSpPr>
      <dsp:spPr>
        <a:xfrm>
          <a:off x="253852" y="2288429"/>
          <a:ext cx="461550" cy="4615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B354E0-83D5-422F-AE98-DC22EDD6DFBE}">
      <dsp:nvSpPr>
        <dsp:cNvPr id="0" name=""/>
        <dsp:cNvSpPr/>
      </dsp:nvSpPr>
      <dsp:spPr>
        <a:xfrm>
          <a:off x="969256" y="2099613"/>
          <a:ext cx="3448008" cy="839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814" tIns="88814" rIns="88814" bIns="88814" numCol="1" spcCol="1270" anchor="ctr" anchorCtr="0">
          <a:noAutofit/>
        </a:bodyPr>
        <a:lstStyle/>
        <a:p>
          <a:pPr marL="0" lvl="0" indent="0" algn="l" defTabSz="977900">
            <a:lnSpc>
              <a:spcPct val="90000"/>
            </a:lnSpc>
            <a:spcBef>
              <a:spcPct val="0"/>
            </a:spcBef>
            <a:spcAft>
              <a:spcPct val="35000"/>
            </a:spcAft>
            <a:buNone/>
          </a:pPr>
          <a:r>
            <a:rPr lang="en-US" sz="2200" kern="1200"/>
            <a:t>Data Preprocessing and EDA</a:t>
          </a:r>
        </a:p>
      </dsp:txBody>
      <dsp:txXfrm>
        <a:off x="969256" y="2099613"/>
        <a:ext cx="3448008" cy="839183"/>
      </dsp:txXfrm>
    </dsp:sp>
    <dsp:sp modelId="{2A98D18A-7BC0-4A01-A6BF-3A1FD4EA97FC}">
      <dsp:nvSpPr>
        <dsp:cNvPr id="0" name=""/>
        <dsp:cNvSpPr/>
      </dsp:nvSpPr>
      <dsp:spPr>
        <a:xfrm>
          <a:off x="0" y="3148592"/>
          <a:ext cx="4417265" cy="83918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D50313-EC15-4BF1-A1E0-AC4AAF7C36D7}">
      <dsp:nvSpPr>
        <dsp:cNvPr id="0" name=""/>
        <dsp:cNvSpPr/>
      </dsp:nvSpPr>
      <dsp:spPr>
        <a:xfrm>
          <a:off x="253852" y="3337408"/>
          <a:ext cx="461550" cy="4615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CBE96E-2E0A-4F0D-B135-54A3E8C3E0E8}">
      <dsp:nvSpPr>
        <dsp:cNvPr id="0" name=""/>
        <dsp:cNvSpPr/>
      </dsp:nvSpPr>
      <dsp:spPr>
        <a:xfrm>
          <a:off x="969256" y="3148592"/>
          <a:ext cx="3448008" cy="8391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814" tIns="88814" rIns="88814" bIns="88814" numCol="1" spcCol="1270" anchor="ctr" anchorCtr="0">
          <a:noAutofit/>
        </a:bodyPr>
        <a:lstStyle/>
        <a:p>
          <a:pPr marL="0" lvl="0" indent="0" algn="l" defTabSz="977900">
            <a:lnSpc>
              <a:spcPct val="90000"/>
            </a:lnSpc>
            <a:spcBef>
              <a:spcPct val="0"/>
            </a:spcBef>
            <a:spcAft>
              <a:spcPct val="35000"/>
            </a:spcAft>
            <a:buNone/>
          </a:pPr>
          <a:r>
            <a:rPr lang="en-US" sz="2200" kern="1200"/>
            <a:t>Data Visualization and Key Findings</a:t>
          </a:r>
        </a:p>
      </dsp:txBody>
      <dsp:txXfrm>
        <a:off x="969256" y="3148592"/>
        <a:ext cx="3448008" cy="83918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D4592-E784-B44D-8BCC-60C9A1E6AD3F}">
      <dsp:nvSpPr>
        <dsp:cNvPr id="0" name=""/>
        <dsp:cNvSpPr/>
      </dsp:nvSpPr>
      <dsp:spPr>
        <a:xfrm>
          <a:off x="0" y="162085"/>
          <a:ext cx="4683949" cy="1909440"/>
        </a:xfrm>
        <a:prstGeom prst="roundRect">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100000"/>
            </a:lnSpc>
            <a:spcBef>
              <a:spcPct val="0"/>
            </a:spcBef>
            <a:spcAft>
              <a:spcPct val="35000"/>
            </a:spcAft>
            <a:buNone/>
          </a:pPr>
          <a:r>
            <a:rPr lang="en-US" sz="1700" kern="1200"/>
            <a:t>How have the total emissions from major entities changed over the years, and what are the key trends across different commodities? Additionally, how do policy milestones (e.g., the Paris Agreement or COP commitments) align with observed changes in emissions over time?</a:t>
          </a:r>
        </a:p>
      </dsp:txBody>
      <dsp:txXfrm>
        <a:off x="93211" y="255296"/>
        <a:ext cx="4497527" cy="1723018"/>
      </dsp:txXfrm>
    </dsp:sp>
    <dsp:sp modelId="{C57F607D-862B-124B-8365-EA7879FACF33}">
      <dsp:nvSpPr>
        <dsp:cNvPr id="0" name=""/>
        <dsp:cNvSpPr/>
      </dsp:nvSpPr>
      <dsp:spPr>
        <a:xfrm>
          <a:off x="0" y="2120485"/>
          <a:ext cx="4683949" cy="1909440"/>
        </a:xfrm>
        <a:prstGeom prst="round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100000"/>
            </a:lnSpc>
            <a:spcBef>
              <a:spcPct val="0"/>
            </a:spcBef>
            <a:spcAft>
              <a:spcPct val="35000"/>
            </a:spcAft>
            <a:buNone/>
          </a:pPr>
          <a:r>
            <a:rPr lang="en-US" sz="1700" kern="1200"/>
            <a:t>Can natural clusters be identified among entities based on their production and emissions data, and what characteristics define these clusters?</a:t>
          </a:r>
        </a:p>
      </dsp:txBody>
      <dsp:txXfrm>
        <a:off x="93211" y="2213696"/>
        <a:ext cx="4497527" cy="17230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D4592-E784-B44D-8BCC-60C9A1E6AD3F}">
      <dsp:nvSpPr>
        <dsp:cNvPr id="0" name=""/>
        <dsp:cNvSpPr/>
      </dsp:nvSpPr>
      <dsp:spPr>
        <a:xfrm>
          <a:off x="0" y="77484"/>
          <a:ext cx="4683949" cy="1998360"/>
        </a:xfrm>
        <a:prstGeom prst="roundRect">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100000"/>
            </a:lnSpc>
            <a:spcBef>
              <a:spcPct val="0"/>
            </a:spcBef>
            <a:spcAft>
              <a:spcPct val="35000"/>
            </a:spcAft>
            <a:buNone/>
          </a:pPr>
          <a:r>
            <a:rPr lang="en-US" sz="1400" kern="1200" dirty="0"/>
            <a:t>Total emissions from major entities have steadily increased, mainly driven by oil, gas, and coal—especially coal in China. </a:t>
          </a:r>
        </a:p>
        <a:p>
          <a:pPr marL="0" lvl="0" indent="0" algn="just" defTabSz="622300">
            <a:lnSpc>
              <a:spcPct val="100000"/>
            </a:lnSpc>
            <a:spcBef>
              <a:spcPct val="0"/>
            </a:spcBef>
            <a:spcAft>
              <a:spcPct val="35000"/>
            </a:spcAft>
            <a:buNone/>
          </a:pPr>
          <a:r>
            <a:rPr lang="en-US" sz="1400" kern="1200" dirty="0"/>
            <a:t>Despite global policy milestones like the Kyoto and Paris Agreements, these have had limited impact on emission trends, particularly in large emitters like China and the US.</a:t>
          </a:r>
        </a:p>
        <a:p>
          <a:pPr marL="0" lvl="0" indent="0" algn="just" defTabSz="622300">
            <a:lnSpc>
              <a:spcPct val="100000"/>
            </a:lnSpc>
            <a:spcBef>
              <a:spcPct val="0"/>
            </a:spcBef>
            <a:spcAft>
              <a:spcPct val="35000"/>
            </a:spcAft>
            <a:buNone/>
          </a:pPr>
          <a:r>
            <a:rPr lang="en-US" sz="1400" kern="1200" dirty="0"/>
            <a:t>UK and other country in EU showed strong compliance, with noticeable emission reductions.</a:t>
          </a:r>
        </a:p>
      </dsp:txBody>
      <dsp:txXfrm>
        <a:off x="97552" y="175036"/>
        <a:ext cx="4488845" cy="1803256"/>
      </dsp:txXfrm>
    </dsp:sp>
    <dsp:sp modelId="{C57F607D-862B-124B-8365-EA7879FACF33}">
      <dsp:nvSpPr>
        <dsp:cNvPr id="0" name=""/>
        <dsp:cNvSpPr/>
      </dsp:nvSpPr>
      <dsp:spPr>
        <a:xfrm>
          <a:off x="0" y="2116165"/>
          <a:ext cx="4683949" cy="1998360"/>
        </a:xfrm>
        <a:prstGeom prst="round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just" defTabSz="622300">
            <a:lnSpc>
              <a:spcPct val="100000"/>
            </a:lnSpc>
            <a:spcBef>
              <a:spcPct val="0"/>
            </a:spcBef>
            <a:spcAft>
              <a:spcPct val="35000"/>
            </a:spcAft>
            <a:buNone/>
          </a:pPr>
          <a:r>
            <a:rPr lang="en-US" sz="1400" kern="1200" dirty="0"/>
            <a:t>Yes, natural clusters were identified using K-Means clustering. These clusters reflect some patterns by fuel type and geography—for example, one cluster is dominated by natural gas data, another by coal from China, and another by US-based entities. This shows some alignment between emission profiles and national energy strategies.</a:t>
          </a:r>
        </a:p>
      </dsp:txBody>
      <dsp:txXfrm>
        <a:off x="97552" y="2213717"/>
        <a:ext cx="4488845" cy="180325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a:extLst>
            <a:ext uri="{FF2B5EF4-FFF2-40B4-BE49-F238E27FC236}">
              <a16:creationId xmlns:a16="http://schemas.microsoft.com/office/drawing/2014/main" id="{937B5E18-DFBE-D955-F282-A01EF99897FF}"/>
            </a:ext>
          </a:extLst>
        </p:cNvPr>
        <p:cNvGrpSpPr/>
        <p:nvPr/>
      </p:nvGrpSpPr>
      <p:grpSpPr>
        <a:xfrm>
          <a:off x="0" y="0"/>
          <a:ext cx="0" cy="0"/>
          <a:chOff x="0" y="0"/>
          <a:chExt cx="0" cy="0"/>
        </a:xfrm>
      </p:grpSpPr>
      <p:sp>
        <p:nvSpPr>
          <p:cNvPr id="70" name="Google Shape;70;g3474b6a1177_0_10:notes">
            <a:extLst>
              <a:ext uri="{FF2B5EF4-FFF2-40B4-BE49-F238E27FC236}">
                <a16:creationId xmlns:a16="http://schemas.microsoft.com/office/drawing/2014/main" id="{32E53D82-9767-07A3-157A-9DD2571957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474b6a1177_0_10:notes">
            <a:extLst>
              <a:ext uri="{FF2B5EF4-FFF2-40B4-BE49-F238E27FC236}">
                <a16:creationId xmlns:a16="http://schemas.microsoft.com/office/drawing/2014/main" id="{B1AA4B14-B534-F270-5EBD-799C115C50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0201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3e73324f4b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3e73324f4b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474b6a117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474b6a117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474b6a117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474b6a117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474b6a117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474b6a117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474b6a117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474b6a117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3e6f7bfec4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3e6f7bfec4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3e6f7bfec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3e6f7bfec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UK’s CO2 emissions dropped significantly compared to the previous 10 years, possibly due to the ratification of the Kyoto Protocol and Paris Agreement. In the Kyoto Protocol, the UK is classified as an Annex I country, which means it has </a:t>
            </a:r>
            <a:r>
              <a:rPr lang="en" b="1" dirty="0">
                <a:solidFill>
                  <a:schemeClr val="dk1"/>
                </a:solidFill>
              </a:rPr>
              <a:t>legally binding emission reduction targets.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8C2114C3-6205-E4F3-139F-D7EEFDB0F08E}"/>
            </a:ext>
          </a:extLst>
        </p:cNvPr>
        <p:cNvGrpSpPr/>
        <p:nvPr/>
      </p:nvGrpSpPr>
      <p:grpSpPr>
        <a:xfrm>
          <a:off x="0" y="0"/>
          <a:ext cx="0" cy="0"/>
          <a:chOff x="0" y="0"/>
          <a:chExt cx="0" cy="0"/>
        </a:xfrm>
      </p:grpSpPr>
      <p:sp>
        <p:nvSpPr>
          <p:cNvPr id="93" name="Google Shape;93;g33e6f7bfec4_0_4:notes">
            <a:extLst>
              <a:ext uri="{FF2B5EF4-FFF2-40B4-BE49-F238E27FC236}">
                <a16:creationId xmlns:a16="http://schemas.microsoft.com/office/drawing/2014/main" id="{1208C2D5-EB75-57DD-8D66-8305D83F0D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3e6f7bfec4_0_4:notes">
            <a:extLst>
              <a:ext uri="{FF2B5EF4-FFF2-40B4-BE49-F238E27FC236}">
                <a16:creationId xmlns:a16="http://schemas.microsoft.com/office/drawing/2014/main" id="{67CFB969-AC9F-9A6A-F919-603257B718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UK’s CO2 emissions dropped significantly compared to the previous 10 years, possibly due to the ratification of the Kyoto Protocol and Paris Agreement. In the Kyoto Protocol, the UK is classified as an Annex I country, which means it has </a:t>
            </a:r>
            <a:r>
              <a:rPr lang="en" b="1">
                <a:solidFill>
                  <a:schemeClr val="dk1"/>
                </a:solidFill>
              </a:rPr>
              <a:t>legally binding emission reduction targets.</a:t>
            </a:r>
            <a:endParaRPr/>
          </a:p>
        </p:txBody>
      </p:sp>
    </p:spTree>
    <p:extLst>
      <p:ext uri="{BB962C8B-B14F-4D97-AF65-F5344CB8AC3E}">
        <p14:creationId xmlns:p14="http://schemas.microsoft.com/office/powerpoint/2010/main" val="3200828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3e6f7bfec4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3e6f7bfec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09142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21175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3"/>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91793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89076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014901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0698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7"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06626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1217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9135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66305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38148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705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26295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4535029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56" descr="Smoke coming out of a smoke stack&#10;&#10;AI-generated content may be incorrect.">
            <a:extLst>
              <a:ext uri="{FF2B5EF4-FFF2-40B4-BE49-F238E27FC236}">
                <a16:creationId xmlns:a16="http://schemas.microsoft.com/office/drawing/2014/main" id="{E1883BAE-8AAC-5BB7-1F63-2481763D42E8}"/>
              </a:ext>
            </a:extLst>
          </p:cNvPr>
          <p:cNvPicPr>
            <a:picLocks noChangeAspect="1"/>
          </p:cNvPicPr>
          <p:nvPr/>
        </p:nvPicPr>
        <p:blipFill>
          <a:blip r:embed="rId3"/>
          <a:srcRect t="7090" r="35364" b="2001"/>
          <a:stretch/>
        </p:blipFill>
        <p:spPr>
          <a:xfrm>
            <a:off x="2642616" y="10"/>
            <a:ext cx="6501384" cy="5143490"/>
          </a:xfrm>
          <a:prstGeom prst="rect">
            <a:avLst/>
          </a:prstGeom>
        </p:spPr>
      </p:pic>
      <p:sp>
        <p:nvSpPr>
          <p:cNvPr id="81" name="Rectangle 8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317450" cy="51435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Google Shape;54;p13"/>
          <p:cNvSpPr txBox="1">
            <a:spLocks noGrp="1"/>
          </p:cNvSpPr>
          <p:nvPr>
            <p:ph type="ctrTitle"/>
          </p:nvPr>
        </p:nvSpPr>
        <p:spPr>
          <a:xfrm>
            <a:off x="358485" y="841772"/>
            <a:ext cx="3704360" cy="2403100"/>
          </a:xfrm>
          <a:prstGeom prst="rect">
            <a:avLst/>
          </a:prstGeom>
        </p:spPr>
        <p:txBody>
          <a:bodyPr spcFirstLastPara="1" lIns="91425" tIns="91425" rIns="91425" bIns="91425" anchor="b" anchorCtr="0">
            <a:normAutofit/>
          </a:bodyPr>
          <a:lstStyle/>
          <a:p>
            <a:pPr marL="0" lvl="0" indent="0" algn="l" rtl="0">
              <a:spcBef>
                <a:spcPts val="0"/>
              </a:spcBef>
              <a:spcAft>
                <a:spcPts val="0"/>
              </a:spcAft>
              <a:buNone/>
            </a:pPr>
            <a:r>
              <a:rPr lang="en-US" b="1" dirty="0">
                <a:latin typeface="+mn-lt"/>
              </a:rPr>
              <a:t>CO2 Emissions</a:t>
            </a:r>
          </a:p>
        </p:txBody>
      </p:sp>
      <p:sp>
        <p:nvSpPr>
          <p:cNvPr id="55" name="Google Shape;55;p13"/>
          <p:cNvSpPr txBox="1">
            <a:spLocks noGrp="1"/>
          </p:cNvSpPr>
          <p:nvPr>
            <p:ph type="subTitle" idx="1"/>
          </p:nvPr>
        </p:nvSpPr>
        <p:spPr>
          <a:xfrm>
            <a:off x="358485" y="3654691"/>
            <a:ext cx="3205597" cy="906106"/>
          </a:xfrm>
          <a:prstGeom prst="rect">
            <a:avLst/>
          </a:prstGeom>
        </p:spPr>
        <p:txBody>
          <a:bodyPr spcFirstLastPara="1" lIns="91425" tIns="91425" rIns="91425" bIns="91425" anchorCtr="0">
            <a:normAutofit/>
          </a:bodyPr>
          <a:lstStyle/>
          <a:p>
            <a:pPr marL="0" lvl="0" indent="0" algn="l" rtl="0">
              <a:spcBef>
                <a:spcPts val="0"/>
              </a:spcBef>
              <a:spcAft>
                <a:spcPts val="600"/>
              </a:spcAft>
              <a:buNone/>
            </a:pPr>
            <a:r>
              <a:rPr lang="en-US" sz="1500" dirty="0"/>
              <a:t>Group 2: Vu Tuyet Vy, Le Minh Huyen</a:t>
            </a:r>
          </a:p>
        </p:txBody>
      </p:sp>
      <p:sp>
        <p:nvSpPr>
          <p:cNvPr id="83" name="Rectangle 8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941" y="260093"/>
            <a:ext cx="109728"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5" name="Rectangle 8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3410190"/>
            <a:ext cx="298323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DA5A5D86-EF59-2812-3F1A-275E8FFEB99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54"/>
                                        </p:tgtEl>
                                        <p:attrNameLst>
                                          <p:attrName>style.visibility</p:attrName>
                                        </p:attrNameLst>
                                      </p:cBhvr>
                                      <p:to>
                                        <p:strVal val="visible"/>
                                      </p:to>
                                    </p:set>
                                    <p:animEffect transition="in" filter="fade">
                                      <p:cBhvr>
                                        <p:cTn id="7" dur="400"/>
                                        <p:tgtEl>
                                          <p:spTgt spid="54"/>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55">
                                            <p:txEl>
                                              <p:pRg st="0" end="0"/>
                                            </p:txEl>
                                          </p:spTgt>
                                        </p:tgtEl>
                                        <p:attrNameLst>
                                          <p:attrName>style.visibility</p:attrName>
                                        </p:attrNameLst>
                                      </p:cBhvr>
                                      <p:to>
                                        <p:strVal val="visible"/>
                                      </p:to>
                                    </p:set>
                                    <p:animEffect transition="in" filter="fade">
                                      <p:cBhvr>
                                        <p:cTn id="10" dur="4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
          <a:extLst>
            <a:ext uri="{FF2B5EF4-FFF2-40B4-BE49-F238E27FC236}">
              <a16:creationId xmlns:a16="http://schemas.microsoft.com/office/drawing/2014/main" id="{5ED45133-4584-9825-2E39-A2A31830C8E4}"/>
            </a:ext>
          </a:extLst>
        </p:cNvPr>
        <p:cNvGrpSpPr/>
        <p:nvPr/>
      </p:nvGrpSpPr>
      <p:grpSpPr>
        <a:xfrm>
          <a:off x="0" y="0"/>
          <a:ext cx="0" cy="0"/>
          <a:chOff x="0" y="0"/>
          <a:chExt cx="0" cy="0"/>
        </a:xfrm>
      </p:grpSpPr>
      <p:sp>
        <p:nvSpPr>
          <p:cNvPr id="73" name="Google Shape;73;p16">
            <a:extLst>
              <a:ext uri="{FF2B5EF4-FFF2-40B4-BE49-F238E27FC236}">
                <a16:creationId xmlns:a16="http://schemas.microsoft.com/office/drawing/2014/main" id="{A6CBAA1C-B415-5D21-5E10-ECFF83C0D12A}"/>
              </a:ext>
            </a:extLst>
          </p:cNvPr>
          <p:cNvSpPr txBox="1">
            <a:spLocks noGrp="1"/>
          </p:cNvSpPr>
          <p:nvPr>
            <p:ph type="title"/>
          </p:nvPr>
        </p:nvSpPr>
        <p:spPr>
          <a:xfrm>
            <a:off x="422298" y="471207"/>
            <a:ext cx="2954766" cy="4187344"/>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4800" kern="1200" dirty="0">
                <a:solidFill>
                  <a:schemeClr val="tx1"/>
                </a:solidFill>
                <a:latin typeface="+mj-lt"/>
                <a:ea typeface="+mj-ea"/>
                <a:cs typeface="+mj-cs"/>
              </a:rPr>
              <a:t>Conclusion</a:t>
            </a:r>
          </a:p>
        </p:txBody>
      </p:sp>
      <p:graphicFrame>
        <p:nvGraphicFramePr>
          <p:cNvPr id="76" name="Google Shape;74;p16">
            <a:extLst>
              <a:ext uri="{FF2B5EF4-FFF2-40B4-BE49-F238E27FC236}">
                <a16:creationId xmlns:a16="http://schemas.microsoft.com/office/drawing/2014/main" id="{704D8A95-3AF3-08B5-43CC-8903F553D7DA}"/>
              </a:ext>
            </a:extLst>
          </p:cNvPr>
          <p:cNvGraphicFramePr/>
          <p:nvPr>
            <p:extLst>
              <p:ext uri="{D42A27DB-BD31-4B8C-83A1-F6EECF244321}">
                <p14:modId xmlns:p14="http://schemas.microsoft.com/office/powerpoint/2010/main" val="2172426866"/>
              </p:ext>
            </p:extLst>
          </p:nvPr>
        </p:nvGraphicFramePr>
        <p:xfrm>
          <a:off x="3788509" y="471207"/>
          <a:ext cx="4683949" cy="41920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758CFE01-9B72-0FE7-7E03-42E0E2683BD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1871961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8"/>
        <p:cNvGrpSpPr/>
        <p:nvPr/>
      </p:nvGrpSpPr>
      <p:grpSpPr>
        <a:xfrm>
          <a:off x="0" y="0"/>
          <a:ext cx="0" cy="0"/>
          <a:chOff x="0" y="0"/>
          <a:chExt cx="0" cy="0"/>
        </a:xfrm>
      </p:grpSpPr>
      <p:sp useBgFill="1">
        <p:nvSpPr>
          <p:cNvPr id="114" name="Rectangle 113">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6" name="Rectangle 115">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6571" y="935831"/>
            <a:ext cx="6858000" cy="2255585"/>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9" name="Google Shape;109;p21"/>
          <p:cNvSpPr txBox="1">
            <a:spLocks noGrp="1"/>
          </p:cNvSpPr>
          <p:nvPr>
            <p:ph type="title"/>
          </p:nvPr>
        </p:nvSpPr>
        <p:spPr>
          <a:xfrm>
            <a:off x="1353741" y="1081629"/>
            <a:ext cx="6436518" cy="1632996"/>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5000" kern="1200">
                <a:solidFill>
                  <a:schemeClr val="tx1"/>
                </a:solidFill>
                <a:latin typeface="+mj-lt"/>
                <a:ea typeface="+mj-ea"/>
                <a:cs typeface="+mj-cs"/>
              </a:rPr>
              <a:t>Thank you!</a:t>
            </a:r>
          </a:p>
        </p:txBody>
      </p:sp>
      <p:sp>
        <p:nvSpPr>
          <p:cNvPr id="118" name="Rectangle: Rounded Corners 117">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65904" y="2934241"/>
            <a:ext cx="5419335" cy="51435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5085CDE5-09F7-D115-363C-47AC971D63E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109"/>
                                        </p:tgtEl>
                                        <p:attrNameLst>
                                          <p:attrName>style.visibility</p:attrName>
                                        </p:attrNameLst>
                                      </p:cBhvr>
                                      <p:to>
                                        <p:strVal val="visible"/>
                                      </p:to>
                                    </p:set>
                                    <p:animEffect transition="in" filter="fade">
                                      <p:cBhvr>
                                        <p:cTn id="7" dur="7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662369" y="757917"/>
            <a:ext cx="2142436" cy="2485254"/>
          </a:xfrm>
          <a:prstGeom prst="rect">
            <a:avLst/>
          </a:prstGeom>
        </p:spPr>
        <p:txBody>
          <a:bodyPr spcFirstLastPara="1" vert="horz" lIns="91440" tIns="45720" rIns="91440" bIns="45720" rtlCol="0" anchor="t" anchorCtr="0">
            <a:normAutofit/>
          </a:bodyPr>
          <a:lstStyle/>
          <a:p>
            <a:pPr marL="0" lvl="0" indent="0" algn="l" defTabSz="914400">
              <a:spcBef>
                <a:spcPct val="0"/>
              </a:spcBef>
              <a:spcAft>
                <a:spcPts val="0"/>
              </a:spcAft>
            </a:pPr>
            <a:r>
              <a:rPr lang="en-US" sz="3400" b="1" dirty="0"/>
              <a:t>Table of Contents</a:t>
            </a:r>
          </a:p>
        </p:txBody>
      </p:sp>
      <p:graphicFrame>
        <p:nvGraphicFramePr>
          <p:cNvPr id="63" name="Google Shape;61;p14">
            <a:extLst>
              <a:ext uri="{FF2B5EF4-FFF2-40B4-BE49-F238E27FC236}">
                <a16:creationId xmlns:a16="http://schemas.microsoft.com/office/drawing/2014/main" id="{FEE9DA31-1CC0-431B-B6CB-932FBB01C572}"/>
              </a:ext>
            </a:extLst>
          </p:cNvPr>
          <p:cNvGraphicFramePr/>
          <p:nvPr>
            <p:extLst>
              <p:ext uri="{D42A27DB-BD31-4B8C-83A1-F6EECF244321}">
                <p14:modId xmlns:p14="http://schemas.microsoft.com/office/powerpoint/2010/main" val="1303142367"/>
              </p:ext>
            </p:extLst>
          </p:nvPr>
        </p:nvGraphicFramePr>
        <p:xfrm>
          <a:off x="4130386" y="673150"/>
          <a:ext cx="4417265" cy="39894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20901213-F08A-F6A9-1B29-017EC1C8D6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65"/>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9" name="Freeform: Shape 79">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51435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0" name="Freeform: Shape 81">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51435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Google Shape;66;p15"/>
          <p:cNvSpPr txBox="1">
            <a:spLocks noGrp="1"/>
          </p:cNvSpPr>
          <p:nvPr>
            <p:ph type="title"/>
          </p:nvPr>
        </p:nvSpPr>
        <p:spPr>
          <a:xfrm>
            <a:off x="278320" y="870966"/>
            <a:ext cx="2578608" cy="929259"/>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100" kern="1200">
                <a:solidFill>
                  <a:schemeClr val="tx1"/>
                </a:solidFill>
                <a:latin typeface="+mj-lt"/>
                <a:ea typeface="+mj-ea"/>
                <a:cs typeface="+mj-cs"/>
              </a:rPr>
              <a:t>Data Description</a:t>
            </a:r>
          </a:p>
        </p:txBody>
      </p:sp>
      <p:sp>
        <p:nvSpPr>
          <p:cNvPr id="91" name="Rectangle 9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069909"/>
            <a:ext cx="96012" cy="4904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2" name="Rectangle 9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1832610"/>
            <a:ext cx="253746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Google Shape;68;p15"/>
          <p:cNvSpPr txBox="1"/>
          <p:nvPr/>
        </p:nvSpPr>
        <p:spPr>
          <a:xfrm>
            <a:off x="278320" y="2038540"/>
            <a:ext cx="2579180" cy="2405444"/>
          </a:xfrm>
          <a:prstGeom prst="rect">
            <a:avLst/>
          </a:prstGeom>
        </p:spPr>
        <p:txBody>
          <a:bodyPr spcFirstLastPara="1" vert="horz" lIns="91440" tIns="45720" rIns="91440" bIns="45720" rtlCol="0" anchor="t" anchorCtr="0">
            <a:normAutofit/>
          </a:bodyPr>
          <a:lstStyle/>
          <a:p>
            <a:pPr lvl="0" indent="-228600" defTabSz="914400">
              <a:lnSpc>
                <a:spcPct val="90000"/>
              </a:lnSpc>
              <a:spcBef>
                <a:spcPts val="0"/>
              </a:spcBef>
              <a:spcAft>
                <a:spcPts val="600"/>
              </a:spcAft>
              <a:buClr>
                <a:schemeClr val="accent6"/>
              </a:buClr>
              <a:buSzPct val="90000"/>
              <a:buFont typeface="Arial" panose="020B0604020202020204" pitchFamily="34" charset="0"/>
              <a:buChar char="•"/>
            </a:pPr>
            <a:r>
              <a:rPr lang="en-US" sz="1500" dirty="0"/>
              <a:t>Historical production data from 122 of the world’s largest oil, gas, coal, and cement producers.</a:t>
            </a:r>
          </a:p>
        </p:txBody>
      </p:sp>
      <p:graphicFrame>
        <p:nvGraphicFramePr>
          <p:cNvPr id="67" name="Google Shape;67;p15"/>
          <p:cNvGraphicFramePr/>
          <p:nvPr>
            <p:extLst>
              <p:ext uri="{D42A27DB-BD31-4B8C-83A1-F6EECF244321}">
                <p14:modId xmlns:p14="http://schemas.microsoft.com/office/powerpoint/2010/main" val="2576799125"/>
              </p:ext>
            </p:extLst>
          </p:nvPr>
        </p:nvGraphicFramePr>
        <p:xfrm>
          <a:off x="3517204" y="472770"/>
          <a:ext cx="5191508" cy="4197960"/>
        </p:xfrm>
        <a:graphic>
          <a:graphicData uri="http://schemas.openxmlformats.org/drawingml/2006/table">
            <a:tbl>
              <a:tblPr>
                <a:noFill/>
                <a:tableStyleId>{8EC20E35-A176-4012-BC5E-935CFFF8708E}</a:tableStyleId>
              </a:tblPr>
              <a:tblGrid>
                <a:gridCol w="1864338">
                  <a:extLst>
                    <a:ext uri="{9D8B030D-6E8A-4147-A177-3AD203B41FA5}">
                      <a16:colId xmlns:a16="http://schemas.microsoft.com/office/drawing/2014/main" val="20000"/>
                    </a:ext>
                  </a:extLst>
                </a:gridCol>
                <a:gridCol w="796158">
                  <a:extLst>
                    <a:ext uri="{9D8B030D-6E8A-4147-A177-3AD203B41FA5}">
                      <a16:colId xmlns:a16="http://schemas.microsoft.com/office/drawing/2014/main" val="20001"/>
                    </a:ext>
                  </a:extLst>
                </a:gridCol>
                <a:gridCol w="2531012">
                  <a:extLst>
                    <a:ext uri="{9D8B030D-6E8A-4147-A177-3AD203B41FA5}">
                      <a16:colId xmlns:a16="http://schemas.microsoft.com/office/drawing/2014/main" val="20002"/>
                    </a:ext>
                  </a:extLst>
                </a:gridCol>
              </a:tblGrid>
              <a:tr h="250037">
                <a:tc>
                  <a:txBody>
                    <a:bodyPr/>
                    <a:lstStyle/>
                    <a:p>
                      <a:pPr marL="0" lvl="0" indent="0" algn="l" rtl="0">
                        <a:spcBef>
                          <a:spcPts val="0"/>
                        </a:spcBef>
                        <a:spcAft>
                          <a:spcPts val="0"/>
                        </a:spcAft>
                        <a:buNone/>
                      </a:pPr>
                      <a:r>
                        <a:rPr lang="en-US" sz="1100" b="1" cap="none" spc="0">
                          <a:solidFill>
                            <a:schemeClr val="tx1"/>
                          </a:solidFill>
                        </a:rPr>
                        <a:t>Variable</a:t>
                      </a:r>
                    </a:p>
                  </a:txBody>
                  <a:tcPr marL="10230" marR="14611" marT="42345" marB="42345">
                    <a:lnL w="28575" cap="flat" cmpd="sng" algn="ctr">
                      <a:noFill/>
                      <a:prstDash val="solid"/>
                    </a:lnL>
                    <a:lnR w="12700" cmpd="sng">
                      <a:noFill/>
                      <a:prstDash val="solid"/>
                    </a:lnR>
                    <a:lnT w="28575" cap="flat" cmpd="sng" algn="ctr">
                      <a:noFill/>
                      <a:prstDash val="solid"/>
                    </a:lnT>
                    <a:lnB w="12700" cmpd="sng">
                      <a:noFill/>
                      <a:prstDash val="solid"/>
                    </a:lnB>
                    <a:noFill/>
                  </a:tcPr>
                </a:tc>
                <a:tc>
                  <a:txBody>
                    <a:bodyPr/>
                    <a:lstStyle/>
                    <a:p>
                      <a:pPr marL="0" lvl="0" indent="0" algn="l" rtl="0">
                        <a:spcBef>
                          <a:spcPts val="0"/>
                        </a:spcBef>
                        <a:spcAft>
                          <a:spcPts val="0"/>
                        </a:spcAft>
                        <a:buNone/>
                      </a:pPr>
                      <a:r>
                        <a:rPr lang="en-US" sz="1100" b="1" cap="none" spc="0">
                          <a:solidFill>
                            <a:schemeClr val="tx1"/>
                          </a:solidFill>
                        </a:rPr>
                        <a:t>Class</a:t>
                      </a:r>
                    </a:p>
                  </a:txBody>
                  <a:tcPr marL="10230" marR="14611" marT="42345" marB="42345">
                    <a:lnL w="12700" cmpd="sng">
                      <a:noFill/>
                      <a:prstDash val="solid"/>
                    </a:lnL>
                    <a:lnR w="12700" cmpd="sng">
                      <a:noFill/>
                      <a:prstDash val="solid"/>
                    </a:lnR>
                    <a:lnT w="28575" cap="flat" cmpd="sng" algn="ctr">
                      <a:noFill/>
                      <a:prstDash val="solid"/>
                    </a:lnT>
                    <a:lnB w="12700" cmpd="sng">
                      <a:noFill/>
                      <a:prstDash val="solid"/>
                    </a:lnB>
                    <a:noFill/>
                  </a:tcPr>
                </a:tc>
                <a:tc>
                  <a:txBody>
                    <a:bodyPr/>
                    <a:lstStyle/>
                    <a:p>
                      <a:pPr marL="0" lvl="0" indent="0" algn="l" rtl="0">
                        <a:spcBef>
                          <a:spcPts val="0"/>
                        </a:spcBef>
                        <a:spcAft>
                          <a:spcPts val="0"/>
                        </a:spcAft>
                        <a:buNone/>
                      </a:pPr>
                      <a:r>
                        <a:rPr lang="en-US" sz="1100" b="1" cap="none" spc="0">
                          <a:solidFill>
                            <a:schemeClr val="tx1"/>
                          </a:solidFill>
                        </a:rPr>
                        <a:t>Description</a:t>
                      </a:r>
                    </a:p>
                  </a:txBody>
                  <a:tcPr marL="10230" marR="14611" marT="42345" marB="42345">
                    <a:lnL w="12700" cmpd="sng">
                      <a:noFill/>
                      <a:prstDash val="solid"/>
                    </a:lnL>
                    <a:lnR w="28575" cap="flat" cmpd="sng" algn="ctr">
                      <a:noFill/>
                      <a:prstDash val="solid"/>
                    </a:lnR>
                    <a:lnT w="28575" cap="flat" cmpd="sng" algn="ctr">
                      <a:noFill/>
                      <a:prstDash val="solid"/>
                    </a:lnT>
                    <a:lnB w="12700" cmpd="sng">
                      <a:noFill/>
                      <a:prstDash val="solid"/>
                    </a:lnB>
                    <a:noFill/>
                  </a:tcPr>
                </a:tc>
                <a:extLst>
                  <a:ext uri="{0D108BD9-81ED-4DB2-BD59-A6C34878D82A}">
                    <a16:rowId xmlns:a16="http://schemas.microsoft.com/office/drawing/2014/main" val="10000"/>
                  </a:ext>
                </a:extLst>
              </a:tr>
              <a:tr h="250037">
                <a:tc>
                  <a:txBody>
                    <a:bodyPr/>
                    <a:lstStyle/>
                    <a:p>
                      <a:pPr marL="0" lvl="0" indent="0" algn="l" rtl="0">
                        <a:spcBef>
                          <a:spcPts val="0"/>
                        </a:spcBef>
                        <a:spcAft>
                          <a:spcPts val="0"/>
                        </a:spcAft>
                        <a:buNone/>
                      </a:pPr>
                      <a:r>
                        <a:rPr lang="en-US" sz="1100" cap="none" spc="0">
                          <a:solidFill>
                            <a:schemeClr val="tx1"/>
                          </a:solidFill>
                        </a:rPr>
                        <a:t>year</a:t>
                      </a:r>
                    </a:p>
                  </a:txBody>
                  <a:tcPr marL="10230" marR="14611" marT="42345" marB="42345">
                    <a:lnL w="28575" cap="flat" cmpd="sng" algn="ctr">
                      <a:no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US" sz="1100" cap="none" spc="0">
                          <a:solidFill>
                            <a:schemeClr val="tx1"/>
                          </a:solidFill>
                        </a:rPr>
                        <a:t>double</a:t>
                      </a:r>
                    </a:p>
                  </a:txBody>
                  <a:tcPr marL="10230" marR="14611" marT="42345" marB="42345">
                    <a:lnL w="12700" cmpd="sng">
                      <a:no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US" sz="1100" cap="none" spc="0">
                          <a:solidFill>
                            <a:schemeClr val="tx1"/>
                          </a:solidFill>
                        </a:rPr>
                        <a:t>The year of the data point</a:t>
                      </a:r>
                    </a:p>
                  </a:txBody>
                  <a:tcPr marL="10230" marR="14611" marT="42345" marB="42345">
                    <a:lnL w="12700" cmpd="sng">
                      <a:noFill/>
                      <a:prstDash val="solid"/>
                    </a:lnL>
                    <a:lnR w="28575" cap="flat" cmpd="sng" algn="ctr">
                      <a:noFill/>
                      <a:prstDash val="solid"/>
                    </a:lnR>
                    <a:lnT w="12700" cmpd="sng">
                      <a:noFill/>
                      <a:prstDash val="solid"/>
                    </a:lnT>
                    <a:lnB w="12700" cmpd="sng">
                      <a:noFill/>
                      <a:prstDash val="solid"/>
                    </a:lnB>
                    <a:noFill/>
                  </a:tcPr>
                </a:tc>
                <a:extLst>
                  <a:ext uri="{0D108BD9-81ED-4DB2-BD59-A6C34878D82A}">
                    <a16:rowId xmlns:a16="http://schemas.microsoft.com/office/drawing/2014/main" val="10001"/>
                  </a:ext>
                </a:extLst>
              </a:tr>
              <a:tr h="250037">
                <a:tc>
                  <a:txBody>
                    <a:bodyPr/>
                    <a:lstStyle/>
                    <a:p>
                      <a:pPr marL="0" lvl="0" indent="0" algn="l" rtl="0">
                        <a:spcBef>
                          <a:spcPts val="0"/>
                        </a:spcBef>
                        <a:spcAft>
                          <a:spcPts val="0"/>
                        </a:spcAft>
                        <a:buNone/>
                      </a:pPr>
                      <a:r>
                        <a:rPr lang="en-US" sz="1100" cap="none" spc="0">
                          <a:solidFill>
                            <a:schemeClr val="tx1"/>
                          </a:solidFill>
                        </a:rPr>
                        <a:t>parent_entity</a:t>
                      </a:r>
                    </a:p>
                  </a:txBody>
                  <a:tcPr marL="10230" marR="14611" marT="42345" marB="42345">
                    <a:lnL w="28575" cap="flat" cmpd="sng" algn="ctr">
                      <a:no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US" sz="1100" cap="none" spc="0">
                          <a:solidFill>
                            <a:schemeClr val="tx1"/>
                          </a:solidFill>
                        </a:rPr>
                        <a:t>character</a:t>
                      </a:r>
                    </a:p>
                  </a:txBody>
                  <a:tcPr marL="10230" marR="14611" marT="42345" marB="42345">
                    <a:lnL w="12700" cmpd="sng">
                      <a:no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US" sz="1100" cap="none" spc="0">
                          <a:solidFill>
                            <a:schemeClr val="tx1"/>
                          </a:solidFill>
                        </a:rPr>
                        <a:t>The entity to whom the emissions are traced to</a:t>
                      </a:r>
                    </a:p>
                  </a:txBody>
                  <a:tcPr marL="10230" marR="14611" marT="42345" marB="42345">
                    <a:lnL w="12700" cmpd="sng">
                      <a:noFill/>
                      <a:prstDash val="solid"/>
                    </a:lnL>
                    <a:lnR w="28575" cap="flat" cmpd="sng" algn="ctr">
                      <a:noFill/>
                      <a:prstDash val="solid"/>
                    </a:lnR>
                    <a:lnT w="12700" cmpd="sng">
                      <a:noFill/>
                      <a:prstDash val="solid"/>
                    </a:lnT>
                    <a:lnB w="12700" cmpd="sng">
                      <a:noFill/>
                      <a:prstDash val="solid"/>
                    </a:lnB>
                    <a:noFill/>
                  </a:tcPr>
                </a:tc>
                <a:extLst>
                  <a:ext uri="{0D108BD9-81ED-4DB2-BD59-A6C34878D82A}">
                    <a16:rowId xmlns:a16="http://schemas.microsoft.com/office/drawing/2014/main" val="10002"/>
                  </a:ext>
                </a:extLst>
              </a:tr>
              <a:tr h="532337">
                <a:tc>
                  <a:txBody>
                    <a:bodyPr/>
                    <a:lstStyle/>
                    <a:p>
                      <a:pPr marL="0" lvl="0" indent="0" algn="l" rtl="0">
                        <a:spcBef>
                          <a:spcPts val="0"/>
                        </a:spcBef>
                        <a:spcAft>
                          <a:spcPts val="0"/>
                        </a:spcAft>
                        <a:buNone/>
                      </a:pPr>
                      <a:r>
                        <a:rPr lang="en-US" sz="1100" cap="none" spc="0" err="1">
                          <a:solidFill>
                            <a:schemeClr val="tx1"/>
                          </a:solidFill>
                        </a:rPr>
                        <a:t>parent_type</a:t>
                      </a:r>
                      <a:endParaRPr lang="en-US" sz="1100" cap="none" spc="0">
                        <a:solidFill>
                          <a:schemeClr val="tx1"/>
                        </a:solidFill>
                      </a:endParaRPr>
                    </a:p>
                  </a:txBody>
                  <a:tcPr marL="10230" marR="14611" marT="42345" marB="42345">
                    <a:lnL w="28575" cap="flat" cmpd="sng" algn="ctr">
                      <a:no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US" sz="1100" cap="none" spc="0">
                          <a:solidFill>
                            <a:schemeClr val="tx1"/>
                          </a:solidFill>
                        </a:rPr>
                        <a:t>character</a:t>
                      </a:r>
                    </a:p>
                  </a:txBody>
                  <a:tcPr marL="10230" marR="14611" marT="42345" marB="42345">
                    <a:lnL w="12700" cmpd="sng">
                      <a:no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US" sz="1100" cap="none" spc="0">
                          <a:solidFill>
                            <a:schemeClr val="tx1"/>
                          </a:solidFill>
                        </a:rPr>
                        <a:t>The type of parent_entity. Can be one of: investor-owned company, state-owned entity, nation state.</a:t>
                      </a:r>
                    </a:p>
                  </a:txBody>
                  <a:tcPr marL="10230" marR="14611" marT="42345" marB="42345">
                    <a:lnL w="12700" cmpd="sng">
                      <a:noFill/>
                      <a:prstDash val="solid"/>
                    </a:lnL>
                    <a:lnR w="28575" cap="flat" cmpd="sng" algn="ctr">
                      <a:noFill/>
                      <a:prstDash val="solid"/>
                    </a:lnR>
                    <a:lnT w="12700" cmpd="sng">
                      <a:noFill/>
                      <a:prstDash val="solid"/>
                    </a:lnT>
                    <a:lnB w="12700" cmpd="sng">
                      <a:noFill/>
                      <a:prstDash val="solid"/>
                    </a:lnB>
                    <a:noFill/>
                  </a:tcPr>
                </a:tc>
                <a:extLst>
                  <a:ext uri="{0D108BD9-81ED-4DB2-BD59-A6C34878D82A}">
                    <a16:rowId xmlns:a16="http://schemas.microsoft.com/office/drawing/2014/main" val="10003"/>
                  </a:ext>
                </a:extLst>
              </a:tr>
              <a:tr h="814637">
                <a:tc>
                  <a:txBody>
                    <a:bodyPr/>
                    <a:lstStyle/>
                    <a:p>
                      <a:pPr marL="0" lvl="0" indent="0" algn="l" rtl="0">
                        <a:spcBef>
                          <a:spcPts val="0"/>
                        </a:spcBef>
                        <a:spcAft>
                          <a:spcPts val="0"/>
                        </a:spcAft>
                        <a:buNone/>
                      </a:pPr>
                      <a:r>
                        <a:rPr lang="en-US" sz="1100" cap="none" spc="0">
                          <a:solidFill>
                            <a:schemeClr val="tx1"/>
                          </a:solidFill>
                        </a:rPr>
                        <a:t>commodity</a:t>
                      </a:r>
                    </a:p>
                  </a:txBody>
                  <a:tcPr marL="10230" marR="14611" marT="42345" marB="42345">
                    <a:lnL w="28575" cap="flat" cmpd="sng" algn="ctr">
                      <a:no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US" sz="1100" cap="none" spc="0">
                          <a:solidFill>
                            <a:schemeClr val="tx1"/>
                          </a:solidFill>
                        </a:rPr>
                        <a:t>character</a:t>
                      </a:r>
                    </a:p>
                  </a:txBody>
                  <a:tcPr marL="10230" marR="14611" marT="42345" marB="42345">
                    <a:lnL w="12700" cmpd="sng">
                      <a:no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US" sz="1100" cap="none" spc="0">
                          <a:solidFill>
                            <a:schemeClr val="tx1"/>
                          </a:solidFill>
                        </a:rPr>
                        <a:t>Specifies which commodity the production refers to: Oil and NGL, Natural Gas, Anthracite Coal, Bituminous Coal, Lignite Coal, Metallurgical Coal, Sub-Bituminous Coal, Thermal Coal, or Cement.</a:t>
                      </a:r>
                    </a:p>
                  </a:txBody>
                  <a:tcPr marL="10230" marR="14611" marT="42345" marB="42345">
                    <a:lnL w="12700" cmpd="sng">
                      <a:noFill/>
                      <a:prstDash val="solid"/>
                    </a:lnL>
                    <a:lnR w="28575" cap="flat" cmpd="sng" algn="ctr">
                      <a:noFill/>
                      <a:prstDash val="solid"/>
                    </a:lnR>
                    <a:lnT w="12700" cmpd="sng">
                      <a:noFill/>
                      <a:prstDash val="solid"/>
                    </a:lnT>
                    <a:lnB w="12700" cmpd="sng">
                      <a:noFill/>
                      <a:prstDash val="solid"/>
                    </a:lnB>
                    <a:noFill/>
                  </a:tcPr>
                </a:tc>
                <a:extLst>
                  <a:ext uri="{0D108BD9-81ED-4DB2-BD59-A6C34878D82A}">
                    <a16:rowId xmlns:a16="http://schemas.microsoft.com/office/drawing/2014/main" val="10004"/>
                  </a:ext>
                </a:extLst>
              </a:tr>
              <a:tr h="250037">
                <a:tc>
                  <a:txBody>
                    <a:bodyPr/>
                    <a:lstStyle/>
                    <a:p>
                      <a:pPr marL="0" lvl="0" indent="0" algn="l" rtl="0">
                        <a:spcBef>
                          <a:spcPts val="0"/>
                        </a:spcBef>
                        <a:spcAft>
                          <a:spcPts val="0"/>
                        </a:spcAft>
                        <a:buNone/>
                      </a:pPr>
                      <a:r>
                        <a:rPr lang="en-US" sz="1100" cap="none" spc="0">
                          <a:solidFill>
                            <a:schemeClr val="tx1"/>
                          </a:solidFill>
                        </a:rPr>
                        <a:t>production_value</a:t>
                      </a:r>
                    </a:p>
                  </a:txBody>
                  <a:tcPr marL="10230" marR="14611" marT="42345" marB="42345">
                    <a:lnL w="28575" cap="flat" cmpd="sng" algn="ctr">
                      <a:no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US" sz="1100" cap="none" spc="0">
                          <a:solidFill>
                            <a:schemeClr val="tx1"/>
                          </a:solidFill>
                        </a:rPr>
                        <a:t>double</a:t>
                      </a:r>
                    </a:p>
                  </a:txBody>
                  <a:tcPr marL="10230" marR="14611" marT="42345" marB="42345">
                    <a:lnL w="12700" cmpd="sng">
                      <a:no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US" sz="1100" cap="none" spc="0">
                          <a:solidFill>
                            <a:schemeClr val="tx1"/>
                          </a:solidFill>
                        </a:rPr>
                        <a:t>The quantity of production</a:t>
                      </a:r>
                    </a:p>
                  </a:txBody>
                  <a:tcPr marL="10230" marR="14611" marT="42345" marB="42345">
                    <a:lnL w="12700" cmpd="sng">
                      <a:noFill/>
                      <a:prstDash val="solid"/>
                    </a:lnL>
                    <a:lnR w="28575" cap="flat" cmpd="sng" algn="ctr">
                      <a:noFill/>
                      <a:prstDash val="solid"/>
                    </a:lnR>
                    <a:lnT w="12700" cmpd="sng">
                      <a:noFill/>
                      <a:prstDash val="solid"/>
                    </a:lnT>
                    <a:lnB w="12700" cmpd="sng">
                      <a:noFill/>
                      <a:prstDash val="solid"/>
                    </a:lnB>
                    <a:noFill/>
                  </a:tcPr>
                </a:tc>
                <a:extLst>
                  <a:ext uri="{0D108BD9-81ED-4DB2-BD59-A6C34878D82A}">
                    <a16:rowId xmlns:a16="http://schemas.microsoft.com/office/drawing/2014/main" val="10005"/>
                  </a:ext>
                </a:extLst>
              </a:tr>
              <a:tr h="1096937">
                <a:tc>
                  <a:txBody>
                    <a:bodyPr/>
                    <a:lstStyle/>
                    <a:p>
                      <a:pPr marL="0" lvl="0" indent="0" algn="l" rtl="0">
                        <a:spcBef>
                          <a:spcPts val="0"/>
                        </a:spcBef>
                        <a:spcAft>
                          <a:spcPts val="0"/>
                        </a:spcAft>
                        <a:buNone/>
                      </a:pPr>
                      <a:r>
                        <a:rPr lang="en-US" sz="1100" cap="none" spc="0">
                          <a:solidFill>
                            <a:schemeClr val="tx1"/>
                          </a:solidFill>
                        </a:rPr>
                        <a:t>production _unit</a:t>
                      </a:r>
                    </a:p>
                  </a:txBody>
                  <a:tcPr marL="10230" marR="14611" marT="42345" marB="42345">
                    <a:lnL w="28575" cap="flat" cmpd="sng" algn="ctr">
                      <a:no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US" sz="1100" cap="none" spc="0">
                          <a:solidFill>
                            <a:schemeClr val="tx1"/>
                          </a:solidFill>
                        </a:rPr>
                        <a:t>character</a:t>
                      </a:r>
                    </a:p>
                  </a:txBody>
                  <a:tcPr marL="10230" marR="14611" marT="42345" marB="42345">
                    <a:lnL w="12700" cmpd="sng">
                      <a:noFill/>
                      <a:prstDash val="solid"/>
                    </a:lnL>
                    <a:lnR w="12700" cmpd="sng">
                      <a:noFill/>
                      <a:prstDash val="solid"/>
                    </a:lnR>
                    <a:lnT w="12700" cmpd="sng">
                      <a:noFill/>
                      <a:prstDash val="solid"/>
                    </a:lnT>
                    <a:lnB w="12700" cmpd="sng">
                      <a:noFill/>
                      <a:prstDash val="solid"/>
                    </a:lnB>
                    <a:noFill/>
                  </a:tcPr>
                </a:tc>
                <a:tc>
                  <a:txBody>
                    <a:bodyPr/>
                    <a:lstStyle/>
                    <a:p>
                      <a:pPr marL="0" lvl="0" indent="0" algn="l" rtl="0">
                        <a:spcBef>
                          <a:spcPts val="0"/>
                        </a:spcBef>
                        <a:spcAft>
                          <a:spcPts val="0"/>
                        </a:spcAft>
                        <a:buNone/>
                      </a:pPr>
                      <a:r>
                        <a:rPr lang="en-US" sz="1100" cap="none" spc="0">
                          <a:solidFill>
                            <a:schemeClr val="tx1"/>
                          </a:solidFill>
                        </a:rPr>
                        <a:t>The unit of production (Oil &amp; NGL - million barrels, Natural Gas - billion cubic feet, Coal - million </a:t>
                      </a:r>
                      <a:r>
                        <a:rPr lang="en-US" sz="1100" cap="none" spc="0" err="1">
                          <a:solidFill>
                            <a:schemeClr val="tx1"/>
                          </a:solidFill>
                        </a:rPr>
                        <a:t>tonnes</a:t>
                      </a:r>
                      <a:r>
                        <a:rPr lang="en-US" sz="1100" cap="none" spc="0">
                          <a:solidFill>
                            <a:schemeClr val="tx1"/>
                          </a:solidFill>
                        </a:rPr>
                        <a:t>, Cement - million </a:t>
                      </a:r>
                      <a:r>
                        <a:rPr lang="en-US" sz="1100" cap="none" spc="0" err="1">
                          <a:solidFill>
                            <a:schemeClr val="tx1"/>
                          </a:solidFill>
                        </a:rPr>
                        <a:t>tonnes</a:t>
                      </a:r>
                      <a:r>
                        <a:rPr lang="en-US" sz="1100" cap="none" spc="0">
                          <a:solidFill>
                            <a:schemeClr val="tx1"/>
                          </a:solidFill>
                        </a:rPr>
                        <a:t> CO2 (see methodology for explanation)). Units - Billion cubic feet per year (Bcf/yr), Million barrels per year (Million </a:t>
                      </a:r>
                      <a:r>
                        <a:rPr lang="en-US" sz="1100" cap="none" spc="0" err="1">
                          <a:solidFill>
                            <a:schemeClr val="tx1"/>
                          </a:solidFill>
                        </a:rPr>
                        <a:t>bbl</a:t>
                      </a:r>
                      <a:r>
                        <a:rPr lang="en-US" sz="1100" cap="none" spc="0">
                          <a:solidFill>
                            <a:schemeClr val="tx1"/>
                          </a:solidFill>
                        </a:rPr>
                        <a:t>/yr), or Million </a:t>
                      </a:r>
                      <a:r>
                        <a:rPr lang="en-US" sz="1100" cap="none" spc="0" err="1">
                          <a:solidFill>
                            <a:schemeClr val="tx1"/>
                          </a:solidFill>
                        </a:rPr>
                        <a:t>tonnes</a:t>
                      </a:r>
                      <a:r>
                        <a:rPr lang="en-US" sz="1100" cap="none" spc="0">
                          <a:solidFill>
                            <a:schemeClr val="tx1"/>
                          </a:solidFill>
                        </a:rPr>
                        <a:t> per year (Million </a:t>
                      </a:r>
                      <a:r>
                        <a:rPr lang="en-US" sz="1100" cap="none" spc="0" err="1">
                          <a:solidFill>
                            <a:schemeClr val="tx1"/>
                          </a:solidFill>
                        </a:rPr>
                        <a:t>tonnes</a:t>
                      </a:r>
                      <a:r>
                        <a:rPr lang="en-US" sz="1100" cap="none" spc="0">
                          <a:solidFill>
                            <a:schemeClr val="tx1"/>
                          </a:solidFill>
                        </a:rPr>
                        <a:t>/yr).</a:t>
                      </a:r>
                    </a:p>
                  </a:txBody>
                  <a:tcPr marL="10230" marR="14611" marT="42345" marB="42345">
                    <a:lnL w="12700" cmpd="sng">
                      <a:noFill/>
                      <a:prstDash val="solid"/>
                    </a:lnL>
                    <a:lnR w="28575" cap="flat" cmpd="sng" algn="ctr">
                      <a:noFill/>
                      <a:prstDash val="solid"/>
                    </a:lnR>
                    <a:lnT w="12700" cmpd="sng">
                      <a:noFill/>
                      <a:prstDash val="solid"/>
                    </a:lnT>
                    <a:lnB w="12700" cmpd="sng">
                      <a:noFill/>
                      <a:prstDash val="solid"/>
                    </a:lnB>
                    <a:noFill/>
                  </a:tcPr>
                </a:tc>
                <a:extLst>
                  <a:ext uri="{0D108BD9-81ED-4DB2-BD59-A6C34878D82A}">
                    <a16:rowId xmlns:a16="http://schemas.microsoft.com/office/drawing/2014/main" val="10006"/>
                  </a:ext>
                </a:extLst>
              </a:tr>
              <a:tr h="250037">
                <a:tc>
                  <a:txBody>
                    <a:bodyPr/>
                    <a:lstStyle/>
                    <a:p>
                      <a:pPr marL="0" lvl="0" indent="0" algn="l" rtl="0">
                        <a:spcBef>
                          <a:spcPts val="0"/>
                        </a:spcBef>
                        <a:spcAft>
                          <a:spcPts val="0"/>
                        </a:spcAft>
                        <a:buNone/>
                      </a:pPr>
                      <a:r>
                        <a:rPr lang="en-US" sz="1100" cap="none" spc="0" dirty="0">
                          <a:solidFill>
                            <a:schemeClr val="tx1"/>
                          </a:solidFill>
                        </a:rPr>
                        <a:t>total_emissions_MtCO2e</a:t>
                      </a:r>
                    </a:p>
                  </a:txBody>
                  <a:tcPr marL="10230" marR="14611" marT="42345" marB="42345">
                    <a:lnL w="28575" cap="flat" cmpd="sng" algn="ctr">
                      <a:noFill/>
                      <a:prstDash val="solid"/>
                    </a:lnL>
                    <a:lnR w="12700" cmpd="sng">
                      <a:noFill/>
                      <a:prstDash val="solid"/>
                    </a:lnR>
                    <a:lnT w="12700" cmpd="sng">
                      <a:noFill/>
                      <a:prstDash val="solid"/>
                    </a:lnT>
                    <a:lnB w="28575" cap="flat" cmpd="sng" algn="ctr">
                      <a:noFill/>
                      <a:prstDash val="solid"/>
                    </a:lnB>
                    <a:noFill/>
                  </a:tcPr>
                </a:tc>
                <a:tc>
                  <a:txBody>
                    <a:bodyPr/>
                    <a:lstStyle/>
                    <a:p>
                      <a:pPr marL="0" lvl="0" indent="0" algn="l" rtl="0">
                        <a:spcBef>
                          <a:spcPts val="0"/>
                        </a:spcBef>
                        <a:spcAft>
                          <a:spcPts val="0"/>
                        </a:spcAft>
                        <a:buNone/>
                      </a:pPr>
                      <a:r>
                        <a:rPr lang="en-US" sz="1100" cap="none" spc="0">
                          <a:solidFill>
                            <a:schemeClr val="tx1"/>
                          </a:solidFill>
                        </a:rPr>
                        <a:t>double</a:t>
                      </a:r>
                    </a:p>
                  </a:txBody>
                  <a:tcPr marL="10230" marR="14611" marT="42345" marB="42345">
                    <a:lnL w="12700" cmpd="sng">
                      <a:noFill/>
                      <a:prstDash val="solid"/>
                    </a:lnL>
                    <a:lnR w="12700" cmpd="sng">
                      <a:noFill/>
                      <a:prstDash val="solid"/>
                    </a:lnR>
                    <a:lnT w="12700" cmpd="sng">
                      <a:noFill/>
                      <a:prstDash val="solid"/>
                    </a:lnT>
                    <a:lnB w="28575" cap="flat" cmpd="sng" algn="ctr">
                      <a:noFill/>
                      <a:prstDash val="solid"/>
                    </a:lnB>
                    <a:noFill/>
                  </a:tcPr>
                </a:tc>
                <a:tc>
                  <a:txBody>
                    <a:bodyPr/>
                    <a:lstStyle/>
                    <a:p>
                      <a:pPr marL="0" lvl="0" indent="0" algn="l" rtl="0">
                        <a:spcBef>
                          <a:spcPts val="0"/>
                        </a:spcBef>
                        <a:spcAft>
                          <a:spcPts val="0"/>
                        </a:spcAft>
                        <a:buNone/>
                      </a:pPr>
                      <a:r>
                        <a:rPr lang="en-US" sz="1100" cap="none" spc="0" dirty="0">
                          <a:solidFill>
                            <a:schemeClr val="tx1"/>
                          </a:solidFill>
                        </a:rPr>
                        <a:t>The total emissions traced to</a:t>
                      </a:r>
                    </a:p>
                  </a:txBody>
                  <a:tcPr marL="10230" marR="14611" marT="42345" marB="42345">
                    <a:lnL w="12700" cmpd="sng">
                      <a:noFill/>
                      <a:prstDash val="solid"/>
                    </a:lnL>
                    <a:lnR w="28575" cap="flat" cmpd="sng" algn="ctr">
                      <a:noFill/>
                      <a:prstDash val="solid"/>
                    </a:lnR>
                    <a:lnT w="12700" cmpd="sng">
                      <a:noFill/>
                      <a:prstDash val="solid"/>
                    </a:lnT>
                    <a:lnB w="28575" cap="flat" cmpd="sng" algn="ctr">
                      <a:noFill/>
                      <a:prstDash val="solid"/>
                    </a:lnB>
                    <a:noFill/>
                  </a:tcPr>
                </a:tc>
                <a:extLst>
                  <a:ext uri="{0D108BD9-81ED-4DB2-BD59-A6C34878D82A}">
                    <a16:rowId xmlns:a16="http://schemas.microsoft.com/office/drawing/2014/main" val="10007"/>
                  </a:ext>
                </a:extLst>
              </a:tr>
            </a:tbl>
          </a:graphicData>
        </a:graphic>
      </p:graphicFrame>
      <p:sp>
        <p:nvSpPr>
          <p:cNvPr id="2" name="Slide Number Placeholder 1">
            <a:extLst>
              <a:ext uri="{FF2B5EF4-FFF2-40B4-BE49-F238E27FC236}">
                <a16:creationId xmlns:a16="http://schemas.microsoft.com/office/drawing/2014/main" id="{1EE49022-F9BC-D54E-EA1D-DFC251A7139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2"/>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234"/>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3" name="Google Shape;73;p16"/>
          <p:cNvSpPr txBox="1">
            <a:spLocks noGrp="1"/>
          </p:cNvSpPr>
          <p:nvPr>
            <p:ph type="title"/>
          </p:nvPr>
        </p:nvSpPr>
        <p:spPr>
          <a:xfrm>
            <a:off x="359545" y="803100"/>
            <a:ext cx="2954766" cy="4187344"/>
          </a:xfrm>
          <a:prstGeom prst="rect">
            <a:avLst/>
          </a:prstGeom>
        </p:spPr>
        <p:txBody>
          <a:bodyPr spcFirstLastPara="1" vert="horz" lIns="91440" tIns="45720" rIns="91440" bIns="45720" rtlCol="0" anchor="ctr" anchorCtr="0">
            <a:normAutofit/>
          </a:bodyPr>
          <a:lstStyle/>
          <a:p>
            <a:pPr marL="0" lvl="0" indent="0" algn="r" defTabSz="914400">
              <a:spcBef>
                <a:spcPct val="0"/>
              </a:spcBef>
              <a:spcAft>
                <a:spcPts val="0"/>
              </a:spcAft>
            </a:pPr>
            <a:r>
              <a:rPr lang="en-US" sz="5100" kern="1200">
                <a:solidFill>
                  <a:schemeClr val="tx1"/>
                </a:solidFill>
                <a:latin typeface="+mj-lt"/>
                <a:ea typeface="+mj-ea"/>
                <a:cs typeface="+mj-cs"/>
              </a:rPr>
              <a:t>Project Questions</a:t>
            </a:r>
          </a:p>
        </p:txBody>
      </p:sp>
      <p:cxnSp>
        <p:nvCxnSpPr>
          <p:cNvPr id="83" name="Straight Connector 82">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6039" y="849085"/>
            <a:ext cx="0" cy="4288180"/>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76" name="Google Shape;74;p16">
            <a:extLst>
              <a:ext uri="{FF2B5EF4-FFF2-40B4-BE49-F238E27FC236}">
                <a16:creationId xmlns:a16="http://schemas.microsoft.com/office/drawing/2014/main" id="{BBBFC05A-1A7C-EB25-A55E-56C7AD8A297D}"/>
              </a:ext>
            </a:extLst>
          </p:cNvPr>
          <p:cNvGraphicFramePr/>
          <p:nvPr>
            <p:extLst>
              <p:ext uri="{D42A27DB-BD31-4B8C-83A1-F6EECF244321}">
                <p14:modId xmlns:p14="http://schemas.microsoft.com/office/powerpoint/2010/main" val="2026322828"/>
              </p:ext>
            </p:extLst>
          </p:nvPr>
        </p:nvGraphicFramePr>
        <p:xfrm>
          <a:off x="3831401" y="803100"/>
          <a:ext cx="4683949" cy="41920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836616FA-7F21-F922-7149-74FBBB95723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8"/>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 name="Rectangle 10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273843"/>
            <a:ext cx="8375585" cy="1566988"/>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9" name="Google Shape;79;p17"/>
          <p:cNvSpPr txBox="1">
            <a:spLocks noGrp="1"/>
          </p:cNvSpPr>
          <p:nvPr>
            <p:ph type="title"/>
          </p:nvPr>
        </p:nvSpPr>
        <p:spPr>
          <a:xfrm>
            <a:off x="511824" y="440116"/>
            <a:ext cx="3138278" cy="1234440"/>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400" dirty="0"/>
              <a:t>Data processing &amp; EDA</a:t>
            </a:r>
          </a:p>
        </p:txBody>
      </p:sp>
      <p:sp>
        <p:nvSpPr>
          <p:cNvPr id="104" name="Rectangle 103">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79330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06" name="Rectangle 105">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82656" y="1050479"/>
            <a:ext cx="109728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Google Shape;80;p17"/>
          <p:cNvSpPr txBox="1">
            <a:spLocks noGrp="1"/>
          </p:cNvSpPr>
          <p:nvPr>
            <p:ph type="body" idx="1"/>
          </p:nvPr>
        </p:nvSpPr>
        <p:spPr>
          <a:xfrm>
            <a:off x="3937579" y="440116"/>
            <a:ext cx="4580057" cy="1234440"/>
          </a:xfrm>
          <a:prstGeom prst="rect">
            <a:avLst/>
          </a:prstGeom>
        </p:spPr>
        <p:txBody>
          <a:bodyPr spcFirstLastPara="1" vert="horz" lIns="91440" tIns="45720" rIns="91440" bIns="45720" rtlCol="0" anchor="ctr" anchorCtr="0">
            <a:normAutofit/>
          </a:bodyPr>
          <a:lstStyle/>
          <a:p>
            <a:pPr marL="457200" lvl="0" indent="-228600" defTabSz="914400">
              <a:spcBef>
                <a:spcPts val="0"/>
              </a:spcBef>
              <a:spcAft>
                <a:spcPts val="600"/>
              </a:spcAft>
              <a:buSzPct val="90000"/>
              <a:buFont typeface="Arial" panose="020B0604020202020204" pitchFamily="34" charset="0"/>
              <a:buChar char="•"/>
            </a:pPr>
            <a:r>
              <a:rPr lang="en-US" sz="1400" b="1" dirty="0"/>
              <a:t>External data: </a:t>
            </a:r>
            <a:r>
              <a:rPr lang="en-US" sz="1400" dirty="0"/>
              <a:t>Country name of the company, Milestone for joining Kyoto and Paris agreement (COP)</a:t>
            </a:r>
          </a:p>
          <a:p>
            <a:pPr marL="457200" lvl="0" indent="-228600" defTabSz="914400">
              <a:spcBef>
                <a:spcPts val="0"/>
              </a:spcBef>
              <a:spcAft>
                <a:spcPts val="600"/>
              </a:spcAft>
              <a:buSzPct val="90000"/>
              <a:buFont typeface="Arial" panose="020B0604020202020204" pitchFamily="34" charset="0"/>
              <a:buChar char="•"/>
            </a:pPr>
            <a:r>
              <a:rPr lang="en-US" sz="1400" dirty="0"/>
              <a:t>Convert production volume to </a:t>
            </a:r>
            <a:r>
              <a:rPr lang="en-US" sz="1400" b="1" dirty="0"/>
              <a:t>TOE</a:t>
            </a:r>
          </a:p>
        </p:txBody>
      </p:sp>
      <p:pic>
        <p:nvPicPr>
          <p:cNvPr id="81" name="Google Shape;81;p17"/>
          <p:cNvPicPr preferRelativeResize="0"/>
          <p:nvPr/>
        </p:nvPicPr>
        <p:blipFill>
          <a:blip r:embed="rId3"/>
          <a:stretch>
            <a:fillRect/>
          </a:stretch>
        </p:blipFill>
        <p:spPr>
          <a:xfrm>
            <a:off x="878352" y="2047047"/>
            <a:ext cx="3191102" cy="2612898"/>
          </a:xfrm>
          <a:prstGeom prst="rect">
            <a:avLst/>
          </a:prstGeom>
          <a:noFill/>
        </p:spPr>
      </p:pic>
      <p:pic>
        <p:nvPicPr>
          <p:cNvPr id="82" name="Google Shape;82;p17"/>
          <p:cNvPicPr preferRelativeResize="0"/>
          <p:nvPr/>
        </p:nvPicPr>
        <p:blipFill>
          <a:blip r:embed="rId4"/>
          <a:stretch>
            <a:fillRect/>
          </a:stretch>
        </p:blipFill>
        <p:spPr>
          <a:xfrm>
            <a:off x="4813015" y="2047047"/>
            <a:ext cx="3814451" cy="2612898"/>
          </a:xfrm>
          <a:prstGeom prst="rect">
            <a:avLst/>
          </a:prstGeom>
          <a:noFill/>
        </p:spPr>
      </p:pic>
      <p:sp>
        <p:nvSpPr>
          <p:cNvPr id="2" name="Slide Number Placeholder 1">
            <a:extLst>
              <a:ext uri="{FF2B5EF4-FFF2-40B4-BE49-F238E27FC236}">
                <a16:creationId xmlns:a16="http://schemas.microsoft.com/office/drawing/2014/main" id="{81BCAB3E-37BC-BE17-E8D6-EA9FB9B9BF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6"/>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26FF42C2-EA15-4154-B242-E98E88CED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8" name="Rectangle 97">
            <a:extLst>
              <a:ext uri="{FF2B5EF4-FFF2-40B4-BE49-F238E27FC236}">
                <a16:creationId xmlns:a16="http://schemas.microsoft.com/office/drawing/2014/main" id="{D79DE9F7-28C4-4856-BA57-D696E124C1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81" y="475214"/>
            <a:ext cx="3695560" cy="4121944"/>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Google Shape;87;p18"/>
          <p:cNvSpPr txBox="1">
            <a:spLocks noGrp="1"/>
          </p:cNvSpPr>
          <p:nvPr>
            <p:ph type="title"/>
          </p:nvPr>
        </p:nvSpPr>
        <p:spPr>
          <a:xfrm>
            <a:off x="628649" y="733806"/>
            <a:ext cx="3042397" cy="82981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2100" dirty="0"/>
              <a:t>Question 1 - Key findings - Overall </a:t>
            </a:r>
          </a:p>
        </p:txBody>
      </p:sp>
      <p:sp>
        <p:nvSpPr>
          <p:cNvPr id="100" name="Rectangle 99">
            <a:extLst>
              <a:ext uri="{FF2B5EF4-FFF2-40B4-BE49-F238E27FC236}">
                <a16:creationId xmlns:a16="http://schemas.microsoft.com/office/drawing/2014/main" id="{E1F9ED9C-121B-44C6-A308-5824769C4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175" y="87782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Rectangle 101">
            <a:extLst>
              <a:ext uri="{FF2B5EF4-FFF2-40B4-BE49-F238E27FC236}">
                <a16:creationId xmlns:a16="http://schemas.microsoft.com/office/drawing/2014/main" id="{4A5F8185-F27B-4E99-A06C-007336FE3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094" y="1591056"/>
            <a:ext cx="2968987"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Google Shape;91;p18"/>
          <p:cNvSpPr txBox="1"/>
          <p:nvPr/>
        </p:nvSpPr>
        <p:spPr>
          <a:xfrm>
            <a:off x="106387" y="1760951"/>
            <a:ext cx="3896354" cy="2796614"/>
          </a:xfrm>
          <a:prstGeom prst="rect">
            <a:avLst/>
          </a:prstGeom>
        </p:spPr>
        <p:txBody>
          <a:bodyPr spcFirstLastPara="1" vert="horz" lIns="91440" tIns="45720" rIns="91440" bIns="45720" rtlCol="0" anchorCtr="0">
            <a:noAutofit/>
          </a:bodyPr>
          <a:lstStyle/>
          <a:p>
            <a:pPr marL="457200" lvl="0" indent="-228600" defTabSz="914400">
              <a:lnSpc>
                <a:spcPct val="90000"/>
              </a:lnSpc>
              <a:spcBef>
                <a:spcPts val="1200"/>
              </a:spcBef>
              <a:spcAft>
                <a:spcPts val="600"/>
              </a:spcAft>
              <a:buClr>
                <a:schemeClr val="accent6"/>
              </a:buClr>
              <a:buSzPct val="90000"/>
              <a:buFont typeface="Arial" panose="020B0604020202020204" pitchFamily="34" charset="0"/>
              <a:buChar char="•"/>
            </a:pPr>
            <a:r>
              <a:rPr lang="en-US" sz="1200" b="1" dirty="0"/>
              <a:t>Global Emissions Rising:</a:t>
            </a:r>
            <a:r>
              <a:rPr lang="en-US" sz="1200" dirty="0"/>
              <a:t> Driven by oil, gas, and coal.</a:t>
            </a:r>
          </a:p>
          <a:p>
            <a:pPr marL="457200" lvl="0" indent="-228600" defTabSz="914400">
              <a:lnSpc>
                <a:spcPct val="90000"/>
              </a:lnSpc>
              <a:spcBef>
                <a:spcPts val="1200"/>
              </a:spcBef>
              <a:spcAft>
                <a:spcPts val="600"/>
              </a:spcAft>
              <a:buClr>
                <a:schemeClr val="accent6"/>
              </a:buClr>
              <a:buSzPct val="90000"/>
              <a:buFont typeface="Arial" panose="020B0604020202020204" pitchFamily="34" charset="0"/>
              <a:buChar char="•"/>
            </a:pPr>
            <a:r>
              <a:rPr lang="en-US" sz="1200" b="1" dirty="0"/>
              <a:t>Company Location:</a:t>
            </a:r>
            <a:r>
              <a:rPr lang="en-US" sz="1200" dirty="0"/>
              <a:t> Primarily South America, Europe, Africa, and parts of Asia.</a:t>
            </a:r>
          </a:p>
          <a:p>
            <a:pPr marL="457200" lvl="0" indent="-228600" defTabSz="914400">
              <a:lnSpc>
                <a:spcPct val="90000"/>
              </a:lnSpc>
              <a:spcBef>
                <a:spcPts val="1200"/>
              </a:spcBef>
              <a:spcAft>
                <a:spcPts val="600"/>
              </a:spcAft>
              <a:buClr>
                <a:schemeClr val="accent6"/>
              </a:buClr>
              <a:buSzPct val="90000"/>
              <a:buFont typeface="Arial" panose="020B0604020202020204" pitchFamily="34" charset="0"/>
              <a:buChar char="•"/>
            </a:pPr>
            <a:r>
              <a:rPr lang="en-US" sz="1200" b="1" dirty="0"/>
              <a:t>Fuel Focus:</a:t>
            </a:r>
            <a:r>
              <a:rPr lang="en-US" sz="1200" dirty="0"/>
              <a:t> Europe &amp; Africa: Oil/Gas. Major emitters: Diverse fuels.</a:t>
            </a:r>
          </a:p>
          <a:p>
            <a:pPr marL="457200" lvl="0" indent="-228600" defTabSz="914400">
              <a:lnSpc>
                <a:spcPct val="90000"/>
              </a:lnSpc>
              <a:spcBef>
                <a:spcPts val="1200"/>
              </a:spcBef>
              <a:spcAft>
                <a:spcPts val="600"/>
              </a:spcAft>
              <a:buClr>
                <a:schemeClr val="accent6"/>
              </a:buClr>
              <a:buSzPct val="90000"/>
              <a:buFont typeface="Arial" panose="020B0604020202020204" pitchFamily="34" charset="0"/>
              <a:buChar char="•"/>
            </a:pPr>
            <a:r>
              <a:rPr lang="en-US" sz="1200" b="1" dirty="0"/>
              <a:t>Top Emitters:</a:t>
            </a:r>
            <a:r>
              <a:rPr lang="en-US" sz="1200" dirty="0"/>
              <a:t> USA, China, Russia, UK.</a:t>
            </a:r>
          </a:p>
          <a:p>
            <a:pPr marL="457200" lvl="0" indent="-228600" defTabSz="914400">
              <a:lnSpc>
                <a:spcPct val="90000"/>
              </a:lnSpc>
              <a:spcBef>
                <a:spcPts val="1200"/>
              </a:spcBef>
              <a:spcAft>
                <a:spcPts val="600"/>
              </a:spcAft>
              <a:buClr>
                <a:schemeClr val="accent6"/>
              </a:buClr>
              <a:buSzPct val="90000"/>
              <a:buFont typeface="Arial" panose="020B0604020202020204" pitchFamily="34" charset="0"/>
              <a:buChar char="•"/>
            </a:pPr>
            <a:r>
              <a:rPr lang="en-US" sz="1200" b="1" dirty="0"/>
              <a:t>China's Coal:</a:t>
            </a:r>
            <a:r>
              <a:rPr lang="en-US" sz="1200" dirty="0"/>
              <a:t> 25-30% of global coal emissions; coal is the largest emission source.</a:t>
            </a:r>
          </a:p>
        </p:txBody>
      </p:sp>
      <p:pic>
        <p:nvPicPr>
          <p:cNvPr id="88" name="Google Shape;88;p18" descr="A map of the world with colored circles&#10;&#10;AI-generated content may be incorrect."/>
          <p:cNvPicPr preferRelativeResize="0"/>
          <p:nvPr/>
        </p:nvPicPr>
        <p:blipFill>
          <a:blip r:embed="rId3"/>
          <a:stretch>
            <a:fillRect/>
          </a:stretch>
        </p:blipFill>
        <p:spPr>
          <a:xfrm>
            <a:off x="4385028" y="432106"/>
            <a:ext cx="2155251" cy="1740364"/>
          </a:xfrm>
          <a:prstGeom prst="rect">
            <a:avLst/>
          </a:prstGeom>
          <a:noFill/>
        </p:spPr>
      </p:pic>
      <p:pic>
        <p:nvPicPr>
          <p:cNvPr id="89" name="Google Shape;89;p18" descr="A table with numbers and text&#10;&#10;AI-generated content may be incorrect."/>
          <p:cNvPicPr preferRelativeResize="0"/>
          <p:nvPr/>
        </p:nvPicPr>
        <p:blipFill rotWithShape="1">
          <a:blip r:embed="rId4"/>
          <a:srcRect r="1400"/>
          <a:stretch/>
        </p:blipFill>
        <p:spPr>
          <a:xfrm>
            <a:off x="6721773" y="566471"/>
            <a:ext cx="2155251" cy="1468696"/>
          </a:xfrm>
          <a:prstGeom prst="rect">
            <a:avLst/>
          </a:prstGeom>
          <a:noFill/>
        </p:spPr>
      </p:pic>
      <p:pic>
        <p:nvPicPr>
          <p:cNvPr id="90" name="Google Shape;90;p18" descr="A graph of gas emissions&#10;&#10;AI-generated content may be incorrect."/>
          <p:cNvPicPr preferRelativeResize="0"/>
          <p:nvPr/>
        </p:nvPicPr>
        <p:blipFill>
          <a:blip r:embed="rId5"/>
          <a:stretch>
            <a:fillRect/>
          </a:stretch>
        </p:blipFill>
        <p:spPr>
          <a:xfrm>
            <a:off x="4385028" y="2677823"/>
            <a:ext cx="4491996" cy="1601494"/>
          </a:xfrm>
          <a:prstGeom prst="rect">
            <a:avLst/>
          </a:prstGeom>
          <a:noFill/>
        </p:spPr>
      </p:pic>
      <p:sp>
        <p:nvSpPr>
          <p:cNvPr id="2" name="Slide Number Placeholder 1">
            <a:extLst>
              <a:ext uri="{FF2B5EF4-FFF2-40B4-BE49-F238E27FC236}">
                <a16:creationId xmlns:a16="http://schemas.microsoft.com/office/drawing/2014/main" id="{17C21025-8A99-1ED3-BDC2-859DE11473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p:cNvGrpSpPr/>
        <p:nvPr/>
      </p:nvGrpSpPr>
      <p:grpSpPr>
        <a:xfrm>
          <a:off x="0" y="0"/>
          <a:ext cx="0" cy="0"/>
          <a:chOff x="0" y="0"/>
          <a:chExt cx="0" cy="0"/>
        </a:xfrm>
      </p:grpSpPr>
      <p:sp useBgFill="1">
        <p:nvSpPr>
          <p:cNvPr id="126" name="Rectangle 125">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7" name="Rectangle 126">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81" y="475214"/>
            <a:ext cx="3209537" cy="4121944"/>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Google Shape;96;p19"/>
          <p:cNvSpPr txBox="1">
            <a:spLocks noGrp="1"/>
          </p:cNvSpPr>
          <p:nvPr>
            <p:ph type="title"/>
          </p:nvPr>
        </p:nvSpPr>
        <p:spPr>
          <a:xfrm>
            <a:off x="630935" y="733964"/>
            <a:ext cx="2558034" cy="82981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1600" kern="1200">
                <a:solidFill>
                  <a:schemeClr val="tx1"/>
                </a:solidFill>
                <a:latin typeface="+mj-lt"/>
                <a:ea typeface="+mj-ea"/>
                <a:cs typeface="+mj-cs"/>
              </a:rPr>
              <a:t>Question 1 - Key findings - Country-specific Analysis</a:t>
            </a:r>
          </a:p>
        </p:txBody>
      </p:sp>
      <p:sp>
        <p:nvSpPr>
          <p:cNvPr id="128" name="Rectangle 127">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175" y="878475"/>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9" name="Rectangle 128">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094" y="1570482"/>
            <a:ext cx="2496312" cy="685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extBox 1">
            <a:extLst>
              <a:ext uri="{FF2B5EF4-FFF2-40B4-BE49-F238E27FC236}">
                <a16:creationId xmlns:a16="http://schemas.microsoft.com/office/drawing/2014/main" id="{463BA6F6-F159-135C-DB6A-9946DCEFA0CD}"/>
              </a:ext>
            </a:extLst>
          </p:cNvPr>
          <p:cNvSpPr txBox="1"/>
          <p:nvPr/>
        </p:nvSpPr>
        <p:spPr>
          <a:xfrm>
            <a:off x="355187" y="1623366"/>
            <a:ext cx="3161531" cy="2980491"/>
          </a:xfrm>
          <a:prstGeom prst="rect">
            <a:avLst/>
          </a:prstGeom>
        </p:spPr>
        <p:txBody>
          <a:bodyPr vert="horz" lIns="91440" tIns="45720" rIns="91440" bIns="45720" rtlCol="0">
            <a:normAutofit fontScale="85000" lnSpcReduction="20000"/>
          </a:bodyPr>
          <a:lstStyle/>
          <a:p>
            <a:pPr indent="-228600" defTabSz="914400">
              <a:lnSpc>
                <a:spcPct val="90000"/>
              </a:lnSpc>
              <a:spcAft>
                <a:spcPts val="600"/>
              </a:spcAft>
              <a:buFont typeface="Arial" panose="020B0604020202020204" pitchFamily="34" charset="0"/>
              <a:buChar char="•"/>
            </a:pPr>
            <a:r>
              <a:rPr lang="en-US" sz="1000" b="1" dirty="0"/>
              <a:t>China:</a:t>
            </a:r>
          </a:p>
          <a:p>
            <a:pPr lvl="1" indent="-228600" defTabSz="914400">
              <a:lnSpc>
                <a:spcPct val="90000"/>
              </a:lnSpc>
              <a:spcAft>
                <a:spcPts val="600"/>
              </a:spcAft>
              <a:buFont typeface="Arial" panose="020B0604020202020204" pitchFamily="34" charset="0"/>
              <a:buChar char="•"/>
            </a:pPr>
            <a:r>
              <a:rPr lang="en-US" sz="1000" dirty="0">
                <a:solidFill>
                  <a:srgbClr val="FF0000"/>
                </a:solidFill>
              </a:rPr>
              <a:t>Kyoto &amp; Paris participant, minimal impact.</a:t>
            </a:r>
          </a:p>
          <a:p>
            <a:pPr lvl="1" indent="-228600" defTabSz="914400">
              <a:lnSpc>
                <a:spcPct val="90000"/>
              </a:lnSpc>
              <a:spcAft>
                <a:spcPts val="600"/>
              </a:spcAft>
              <a:buFont typeface="Arial" panose="020B0604020202020204" pitchFamily="34" charset="0"/>
              <a:buChar char="•"/>
            </a:pPr>
            <a:r>
              <a:rPr lang="en-US" sz="1000" dirty="0"/>
              <a:t>Rising fuel production.</a:t>
            </a:r>
          </a:p>
          <a:p>
            <a:pPr lvl="1" indent="-228600" defTabSz="914400">
              <a:lnSpc>
                <a:spcPct val="90000"/>
              </a:lnSpc>
              <a:spcAft>
                <a:spcPts val="600"/>
              </a:spcAft>
              <a:buFont typeface="Arial" panose="020B0604020202020204" pitchFamily="34" charset="0"/>
              <a:buChar char="•"/>
            </a:pPr>
            <a:r>
              <a:rPr lang="en-US" sz="1000" dirty="0"/>
              <a:t>State-owned companies, energy security focus.</a:t>
            </a:r>
          </a:p>
          <a:p>
            <a:pPr indent="-228600" defTabSz="914400">
              <a:lnSpc>
                <a:spcPct val="90000"/>
              </a:lnSpc>
              <a:spcAft>
                <a:spcPts val="600"/>
              </a:spcAft>
              <a:buFont typeface="Arial" panose="020B0604020202020204" pitchFamily="34" charset="0"/>
              <a:buChar char="•"/>
            </a:pPr>
            <a:r>
              <a:rPr lang="en-US" sz="1000" b="1" dirty="0"/>
              <a:t>USA:</a:t>
            </a:r>
            <a:endParaRPr lang="en-US" sz="1000" b="1" dirty="0">
              <a:solidFill>
                <a:srgbClr val="FF0000"/>
              </a:solidFill>
            </a:endParaRPr>
          </a:p>
          <a:p>
            <a:pPr lvl="1" indent="-228600" defTabSz="914400">
              <a:lnSpc>
                <a:spcPct val="90000"/>
              </a:lnSpc>
              <a:spcAft>
                <a:spcPts val="600"/>
              </a:spcAft>
              <a:buFont typeface="Arial" panose="020B0604020202020204" pitchFamily="34" charset="0"/>
              <a:buChar char="•"/>
            </a:pPr>
            <a:r>
              <a:rPr lang="en-US" sz="1000" dirty="0">
                <a:solidFill>
                  <a:srgbClr val="FF0000"/>
                </a:solidFill>
              </a:rPr>
              <a:t>Paris Agreement participant, minimal impact.</a:t>
            </a:r>
          </a:p>
          <a:p>
            <a:pPr lvl="1" indent="-228600" defTabSz="914400">
              <a:lnSpc>
                <a:spcPct val="90000"/>
              </a:lnSpc>
              <a:spcAft>
                <a:spcPts val="600"/>
              </a:spcAft>
              <a:buFont typeface="Arial" panose="020B0604020202020204" pitchFamily="34" charset="0"/>
              <a:buChar char="•"/>
            </a:pPr>
            <a:r>
              <a:rPr lang="en-US" sz="1000" dirty="0"/>
              <a:t>Oil &amp; gas dominant.</a:t>
            </a:r>
          </a:p>
          <a:p>
            <a:pPr lvl="1" indent="-228600" defTabSz="914400">
              <a:lnSpc>
                <a:spcPct val="90000"/>
              </a:lnSpc>
              <a:spcAft>
                <a:spcPts val="600"/>
              </a:spcAft>
              <a:buFont typeface="Arial" panose="020B0604020202020204" pitchFamily="34" charset="0"/>
              <a:buChar char="•"/>
            </a:pPr>
            <a:r>
              <a:rPr lang="en-US" sz="1000" dirty="0"/>
              <a:t>Free-market investment structure.</a:t>
            </a:r>
          </a:p>
          <a:p>
            <a:pPr indent="-228600" defTabSz="914400">
              <a:lnSpc>
                <a:spcPct val="90000"/>
              </a:lnSpc>
              <a:spcAft>
                <a:spcPts val="600"/>
              </a:spcAft>
              <a:buFont typeface="Arial" panose="020B0604020202020204" pitchFamily="34" charset="0"/>
              <a:buChar char="•"/>
            </a:pPr>
            <a:r>
              <a:rPr lang="en-US" sz="1000" b="1" dirty="0">
                <a:solidFill>
                  <a:srgbClr val="FF0000"/>
                </a:solidFill>
              </a:rPr>
              <a:t>UK:</a:t>
            </a:r>
          </a:p>
          <a:p>
            <a:pPr lvl="1" indent="-228600" defTabSz="914400">
              <a:lnSpc>
                <a:spcPct val="90000"/>
              </a:lnSpc>
              <a:spcAft>
                <a:spcPts val="600"/>
              </a:spcAft>
              <a:buFont typeface="Arial" panose="020B0604020202020204" pitchFamily="34" charset="0"/>
              <a:buChar char="•"/>
            </a:pPr>
            <a:r>
              <a:rPr lang="en-US" sz="1000" dirty="0">
                <a:solidFill>
                  <a:srgbClr val="FF0000"/>
                </a:solidFill>
              </a:rPr>
              <a:t>Significant emission decline.</a:t>
            </a:r>
          </a:p>
          <a:p>
            <a:pPr lvl="1" indent="-228600" defTabSz="914400">
              <a:lnSpc>
                <a:spcPct val="90000"/>
              </a:lnSpc>
              <a:spcAft>
                <a:spcPts val="600"/>
              </a:spcAft>
              <a:buFont typeface="Arial" panose="020B0604020202020204" pitchFamily="34" charset="0"/>
              <a:buChar char="•"/>
            </a:pPr>
            <a:r>
              <a:rPr lang="en-US" sz="1000" dirty="0"/>
              <a:t>High agreement compliance.</a:t>
            </a:r>
          </a:p>
          <a:p>
            <a:pPr lvl="1" indent="-228600" defTabSz="914400">
              <a:lnSpc>
                <a:spcPct val="90000"/>
              </a:lnSpc>
              <a:spcAft>
                <a:spcPts val="600"/>
              </a:spcAft>
              <a:buFont typeface="Arial" panose="020B0604020202020204" pitchFamily="34" charset="0"/>
              <a:buChar char="•"/>
            </a:pPr>
            <a:r>
              <a:rPr lang="en-US" sz="1000" dirty="0"/>
              <a:t>Private sector driven, free-market.</a:t>
            </a:r>
          </a:p>
          <a:p>
            <a:pPr indent="-228600" defTabSz="914400">
              <a:lnSpc>
                <a:spcPct val="90000"/>
              </a:lnSpc>
              <a:spcAft>
                <a:spcPts val="600"/>
              </a:spcAft>
              <a:buFont typeface="Arial" panose="020B0604020202020204" pitchFamily="34" charset="0"/>
              <a:buChar char="•"/>
            </a:pPr>
            <a:r>
              <a:rPr lang="en-US" sz="1000" b="1" dirty="0"/>
              <a:t>Other Nations:</a:t>
            </a:r>
          </a:p>
          <a:p>
            <a:pPr lvl="1" indent="-228600" defTabSz="914400">
              <a:lnSpc>
                <a:spcPct val="90000"/>
              </a:lnSpc>
              <a:spcAft>
                <a:spcPts val="600"/>
              </a:spcAft>
              <a:buFont typeface="Arial" panose="020B0604020202020204" pitchFamily="34" charset="0"/>
              <a:buChar char="•"/>
            </a:pPr>
            <a:r>
              <a:rPr lang="en-US" sz="1000" dirty="0">
                <a:solidFill>
                  <a:srgbClr val="FF0000"/>
                </a:solidFill>
              </a:rPr>
              <a:t>Low compliance overall.</a:t>
            </a:r>
          </a:p>
          <a:p>
            <a:pPr lvl="1" indent="-228600" defTabSz="914400">
              <a:lnSpc>
                <a:spcPct val="90000"/>
              </a:lnSpc>
              <a:spcAft>
                <a:spcPts val="600"/>
              </a:spcAft>
              <a:buFont typeface="Arial" panose="020B0604020202020204" pitchFamily="34" charset="0"/>
              <a:buChar char="•"/>
            </a:pPr>
            <a:r>
              <a:rPr lang="en-US" sz="1000" dirty="0">
                <a:solidFill>
                  <a:srgbClr val="FF0000"/>
                </a:solidFill>
              </a:rPr>
              <a:t>Reductions in war zones/developed Europe.</a:t>
            </a:r>
          </a:p>
          <a:p>
            <a:pPr lvl="1" indent="-228600" defTabSz="914400">
              <a:lnSpc>
                <a:spcPct val="90000"/>
              </a:lnSpc>
              <a:spcAft>
                <a:spcPts val="600"/>
              </a:spcAft>
              <a:buFont typeface="Arial" panose="020B0604020202020204" pitchFamily="34" charset="0"/>
              <a:buChar char="•"/>
            </a:pPr>
            <a:r>
              <a:rPr lang="en-US" sz="1000" dirty="0">
                <a:solidFill>
                  <a:srgbClr val="FF0000"/>
                </a:solidFill>
              </a:rPr>
              <a:t>Possible shift to cleaner energy.</a:t>
            </a:r>
          </a:p>
          <a:p>
            <a:pPr indent="-228600" defTabSz="914400">
              <a:lnSpc>
                <a:spcPct val="90000"/>
              </a:lnSpc>
              <a:spcAft>
                <a:spcPts val="600"/>
              </a:spcAft>
              <a:buFont typeface="Arial" panose="020B0604020202020204" pitchFamily="34" charset="0"/>
              <a:buChar char="•"/>
            </a:pPr>
            <a:endParaRPr lang="en-US" sz="800" dirty="0"/>
          </a:p>
        </p:txBody>
      </p:sp>
      <p:pic>
        <p:nvPicPr>
          <p:cNvPr id="97" name="Google Shape;97;p19" title="Screenshot 2025-04-02 at 7.05.52 PM.png"/>
          <p:cNvPicPr preferRelativeResize="0"/>
          <p:nvPr/>
        </p:nvPicPr>
        <p:blipFill>
          <a:blip r:embed="rId3"/>
          <a:stretch>
            <a:fillRect/>
          </a:stretch>
        </p:blipFill>
        <p:spPr>
          <a:xfrm>
            <a:off x="3679774" y="1152684"/>
            <a:ext cx="5389060" cy="3111954"/>
          </a:xfrm>
          <a:prstGeom prst="rect">
            <a:avLst/>
          </a:prstGeom>
          <a:noFill/>
        </p:spPr>
      </p:pic>
      <p:sp>
        <p:nvSpPr>
          <p:cNvPr id="4" name="TextBox 3">
            <a:extLst>
              <a:ext uri="{FF2B5EF4-FFF2-40B4-BE49-F238E27FC236}">
                <a16:creationId xmlns:a16="http://schemas.microsoft.com/office/drawing/2014/main" id="{E51E63E6-3A34-0908-1D1F-016B8A27784D}"/>
              </a:ext>
            </a:extLst>
          </p:cNvPr>
          <p:cNvSpPr txBox="1"/>
          <p:nvPr/>
        </p:nvSpPr>
        <p:spPr>
          <a:xfrm>
            <a:off x="5358456" y="4141527"/>
            <a:ext cx="2031695" cy="246221"/>
          </a:xfrm>
          <a:prstGeom prst="rect">
            <a:avLst/>
          </a:prstGeom>
          <a:noFill/>
        </p:spPr>
        <p:txBody>
          <a:bodyPr wrap="square" rtlCol="0">
            <a:spAutoFit/>
          </a:bodyPr>
          <a:lstStyle/>
          <a:p>
            <a:r>
              <a:rPr lang="en-KR" sz="1000" i="1" dirty="0"/>
              <a:t>Visualisation of C</a:t>
            </a:r>
            <a:r>
              <a:rPr lang="en-US" sz="1000" i="1" dirty="0"/>
              <a:t>O2 emission in UK</a:t>
            </a:r>
            <a:endParaRPr lang="en-KR" sz="1000" i="1" dirty="0"/>
          </a:p>
        </p:txBody>
      </p:sp>
      <p:sp>
        <p:nvSpPr>
          <p:cNvPr id="5" name="Slide Number Placeholder 4">
            <a:extLst>
              <a:ext uri="{FF2B5EF4-FFF2-40B4-BE49-F238E27FC236}">
                <a16:creationId xmlns:a16="http://schemas.microsoft.com/office/drawing/2014/main" id="{2825A270-F279-246D-4383-707173457B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5">
          <a:extLst>
            <a:ext uri="{FF2B5EF4-FFF2-40B4-BE49-F238E27FC236}">
              <a16:creationId xmlns:a16="http://schemas.microsoft.com/office/drawing/2014/main" id="{B8C71150-B77D-F088-6F2A-103C0D342A5D}"/>
            </a:ext>
          </a:extLst>
        </p:cNvPr>
        <p:cNvGrpSpPr/>
        <p:nvPr/>
      </p:nvGrpSpPr>
      <p:grpSpPr>
        <a:xfrm>
          <a:off x="0" y="0"/>
          <a:ext cx="0" cy="0"/>
          <a:chOff x="0" y="0"/>
          <a:chExt cx="0" cy="0"/>
        </a:xfrm>
      </p:grpSpPr>
      <p:sp useBgFill="1">
        <p:nvSpPr>
          <p:cNvPr id="126" name="Rectangle 125">
            <a:extLst>
              <a:ext uri="{FF2B5EF4-FFF2-40B4-BE49-F238E27FC236}">
                <a16:creationId xmlns:a16="http://schemas.microsoft.com/office/drawing/2014/main" id="{5B3EBDBE-0A1B-C8E5-4D8A-4FA5C426A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7" name="Rectangle 126">
            <a:extLst>
              <a:ext uri="{FF2B5EF4-FFF2-40B4-BE49-F238E27FC236}">
                <a16:creationId xmlns:a16="http://schemas.microsoft.com/office/drawing/2014/main" id="{FCA649B1-A88B-5582-1376-99CC808F6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81" y="475214"/>
            <a:ext cx="3209537" cy="4121944"/>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6" name="Google Shape;96;p19">
            <a:extLst>
              <a:ext uri="{FF2B5EF4-FFF2-40B4-BE49-F238E27FC236}">
                <a16:creationId xmlns:a16="http://schemas.microsoft.com/office/drawing/2014/main" id="{93704B88-4CAC-B3FA-B4CA-F70C7BF5874A}"/>
              </a:ext>
            </a:extLst>
          </p:cNvPr>
          <p:cNvSpPr txBox="1">
            <a:spLocks noGrp="1"/>
          </p:cNvSpPr>
          <p:nvPr>
            <p:ph type="title"/>
          </p:nvPr>
        </p:nvSpPr>
        <p:spPr>
          <a:xfrm>
            <a:off x="630935" y="733964"/>
            <a:ext cx="2558034" cy="82981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1600" kern="1200">
                <a:solidFill>
                  <a:schemeClr val="tx1"/>
                </a:solidFill>
                <a:latin typeface="+mj-lt"/>
                <a:ea typeface="+mj-ea"/>
                <a:cs typeface="+mj-cs"/>
              </a:rPr>
              <a:t>Question 1 - Key findings - Entity-specific Analysis</a:t>
            </a:r>
          </a:p>
        </p:txBody>
      </p:sp>
      <p:sp>
        <p:nvSpPr>
          <p:cNvPr id="128" name="Rectangle 127">
            <a:extLst>
              <a:ext uri="{FF2B5EF4-FFF2-40B4-BE49-F238E27FC236}">
                <a16:creationId xmlns:a16="http://schemas.microsoft.com/office/drawing/2014/main" id="{A7118123-284F-EFA6-3651-742D35387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175" y="878475"/>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9" name="Rectangle 128">
            <a:extLst>
              <a:ext uri="{FF2B5EF4-FFF2-40B4-BE49-F238E27FC236}">
                <a16:creationId xmlns:a16="http://schemas.microsoft.com/office/drawing/2014/main" id="{4661BB32-B1C3-C30E-B044-F7B01F6E1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094" y="1570482"/>
            <a:ext cx="2496312" cy="685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extBox 1">
            <a:extLst>
              <a:ext uri="{FF2B5EF4-FFF2-40B4-BE49-F238E27FC236}">
                <a16:creationId xmlns:a16="http://schemas.microsoft.com/office/drawing/2014/main" id="{B78EBC91-A0A3-780C-34CE-044F3A6810FB}"/>
              </a:ext>
            </a:extLst>
          </p:cNvPr>
          <p:cNvSpPr txBox="1"/>
          <p:nvPr/>
        </p:nvSpPr>
        <p:spPr>
          <a:xfrm>
            <a:off x="355187" y="1623366"/>
            <a:ext cx="3161531" cy="829819"/>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sz="800" dirty="0"/>
              <a:t>China Coal is Top 1 in CO2 emission, account for 26% of total emission</a:t>
            </a:r>
          </a:p>
          <a:p>
            <a:pPr indent="-228600" defTabSz="914400">
              <a:lnSpc>
                <a:spcPct val="90000"/>
              </a:lnSpc>
              <a:spcAft>
                <a:spcPts val="600"/>
              </a:spcAft>
              <a:buFont typeface="Arial" panose="020B0604020202020204" pitchFamily="34" charset="0"/>
              <a:buChar char="•"/>
            </a:pPr>
            <a:r>
              <a:rPr lang="en-US" sz="800" dirty="0"/>
              <a:t>Top 5 company are all State-oưned company</a:t>
            </a:r>
            <a:r>
              <a:rPr lang="en-US" sz="1000" b="1" dirty="0"/>
              <a:t>.</a:t>
            </a:r>
          </a:p>
          <a:p>
            <a:pPr indent="-228600" defTabSz="914400">
              <a:lnSpc>
                <a:spcPct val="90000"/>
              </a:lnSpc>
              <a:spcAft>
                <a:spcPts val="600"/>
              </a:spcAft>
              <a:buFont typeface="Arial" panose="020B0604020202020204" pitchFamily="34" charset="0"/>
              <a:buChar char="•"/>
            </a:pPr>
            <a:r>
              <a:rPr lang="en-US" sz="800" dirty="0"/>
              <a:t>Oil &amp; gas dominant</a:t>
            </a:r>
          </a:p>
        </p:txBody>
      </p:sp>
      <p:sp>
        <p:nvSpPr>
          <p:cNvPr id="5" name="Slide Number Placeholder 4">
            <a:extLst>
              <a:ext uri="{FF2B5EF4-FFF2-40B4-BE49-F238E27FC236}">
                <a16:creationId xmlns:a16="http://schemas.microsoft.com/office/drawing/2014/main" id="{1A8971D3-2DEF-560B-07E1-7C7BCF9718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3" name="Picture 2">
            <a:extLst>
              <a:ext uri="{FF2B5EF4-FFF2-40B4-BE49-F238E27FC236}">
                <a16:creationId xmlns:a16="http://schemas.microsoft.com/office/drawing/2014/main" id="{F1C27971-3B7D-C365-E6F6-6346D38C595C}"/>
              </a:ext>
            </a:extLst>
          </p:cNvPr>
          <p:cNvPicPr>
            <a:picLocks noChangeAspect="1"/>
          </p:cNvPicPr>
          <p:nvPr/>
        </p:nvPicPr>
        <p:blipFill>
          <a:blip r:embed="rId3"/>
          <a:stretch>
            <a:fillRect/>
          </a:stretch>
        </p:blipFill>
        <p:spPr>
          <a:xfrm>
            <a:off x="1018615" y="2351196"/>
            <a:ext cx="2001514" cy="2136490"/>
          </a:xfrm>
          <a:prstGeom prst="rect">
            <a:avLst/>
          </a:prstGeom>
        </p:spPr>
      </p:pic>
      <p:pic>
        <p:nvPicPr>
          <p:cNvPr id="6" name="Picture 5">
            <a:extLst>
              <a:ext uri="{FF2B5EF4-FFF2-40B4-BE49-F238E27FC236}">
                <a16:creationId xmlns:a16="http://schemas.microsoft.com/office/drawing/2014/main" id="{1F39D794-B1F8-9720-DCA2-060B45BA50CF}"/>
              </a:ext>
            </a:extLst>
          </p:cNvPr>
          <p:cNvPicPr>
            <a:picLocks noChangeAspect="1"/>
          </p:cNvPicPr>
          <p:nvPr/>
        </p:nvPicPr>
        <p:blipFill>
          <a:blip r:embed="rId4"/>
          <a:stretch>
            <a:fillRect/>
          </a:stretch>
        </p:blipFill>
        <p:spPr>
          <a:xfrm>
            <a:off x="3792466" y="652449"/>
            <a:ext cx="5072087" cy="3838602"/>
          </a:xfrm>
          <a:prstGeom prst="rect">
            <a:avLst/>
          </a:prstGeom>
        </p:spPr>
      </p:pic>
    </p:spTree>
    <p:extLst>
      <p:ext uri="{BB962C8B-B14F-4D97-AF65-F5344CB8AC3E}">
        <p14:creationId xmlns:p14="http://schemas.microsoft.com/office/powerpoint/2010/main" val="3727592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01"/>
        <p:cNvGrpSpPr/>
        <p:nvPr/>
      </p:nvGrpSpPr>
      <p:grpSpPr>
        <a:xfrm>
          <a:off x="0" y="0"/>
          <a:ext cx="0" cy="0"/>
          <a:chOff x="0" y="0"/>
          <a:chExt cx="0" cy="0"/>
        </a:xfrm>
      </p:grpSpPr>
      <p:sp useBgFill="1">
        <p:nvSpPr>
          <p:cNvPr id="109" name="Rectangle 108">
            <a:extLst>
              <a:ext uri="{FF2B5EF4-FFF2-40B4-BE49-F238E27FC236}">
                <a16:creationId xmlns:a16="http://schemas.microsoft.com/office/drawing/2014/main" id="{1ECAB1E8-8195-4748-BE71-FF806D868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1" name="!!text rectangle">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181" y="475214"/>
            <a:ext cx="3209537" cy="4121944"/>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2" name="Google Shape;102;p20"/>
          <p:cNvSpPr txBox="1">
            <a:spLocks noGrp="1"/>
          </p:cNvSpPr>
          <p:nvPr>
            <p:ph type="title"/>
          </p:nvPr>
        </p:nvSpPr>
        <p:spPr>
          <a:xfrm>
            <a:off x="630935" y="733964"/>
            <a:ext cx="2558034" cy="829818"/>
          </a:xfrm>
          <a:prstGeom prst="rect">
            <a:avLst/>
          </a:prstGeom>
        </p:spPr>
        <p:txBody>
          <a:bodyPr spcFirstLastPara="1" vert="horz" lIns="91440" tIns="45720" rIns="91440" bIns="45720" rtlCol="0" anchor="ctr" anchorCtr="0">
            <a:normAutofit/>
          </a:bodyPr>
          <a:lstStyle/>
          <a:p>
            <a:pPr marL="0" lvl="0" indent="0" defTabSz="914400">
              <a:spcBef>
                <a:spcPct val="0"/>
              </a:spcBef>
              <a:spcAft>
                <a:spcPts val="0"/>
              </a:spcAft>
            </a:pPr>
            <a:r>
              <a:rPr lang="en-US" sz="1800"/>
              <a:t>Question 2 - Key findings - K-mean Clustering</a:t>
            </a:r>
          </a:p>
        </p:txBody>
      </p:sp>
      <p:sp>
        <p:nvSpPr>
          <p:cNvPr id="113" name="!!accent">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175" y="877824"/>
            <a:ext cx="96012"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5" name="Rectangle 114">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8094" y="1591056"/>
            <a:ext cx="2496312" cy="685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4" name="Google Shape;104;p20"/>
          <p:cNvSpPr txBox="1"/>
          <p:nvPr/>
        </p:nvSpPr>
        <p:spPr>
          <a:xfrm>
            <a:off x="355187" y="1673194"/>
            <a:ext cx="2990686" cy="2736342"/>
          </a:xfrm>
          <a:prstGeom prst="rect">
            <a:avLst/>
          </a:prstGeom>
        </p:spPr>
        <p:txBody>
          <a:bodyPr spcFirstLastPara="1" vert="horz" lIns="91440" tIns="45720" rIns="91440" bIns="45720" rtlCol="0" anchorCtr="0">
            <a:normAutofit fontScale="92500"/>
          </a:bodyPr>
          <a:lstStyle/>
          <a:p>
            <a:pPr marL="514350" lvl="0" indent="-285750" defTabSz="914400">
              <a:lnSpc>
                <a:spcPct val="90000"/>
              </a:lnSpc>
              <a:spcBef>
                <a:spcPts val="1200"/>
              </a:spcBef>
              <a:spcAft>
                <a:spcPts val="0"/>
              </a:spcAft>
              <a:buClr>
                <a:schemeClr val="dk1"/>
              </a:buClr>
              <a:buSzPts val="1300"/>
              <a:buFont typeface="Arial" panose="020B0604020202020204" pitchFamily="34" charset="0"/>
              <a:buChar char="•"/>
            </a:pPr>
            <a:r>
              <a:rPr lang="en-US" sz="1400" dirty="0"/>
              <a:t>Datapoints were evenly distributed across clusters, except cluster 4.</a:t>
            </a:r>
          </a:p>
          <a:p>
            <a:pPr marL="228600" lvl="0" defTabSz="914400">
              <a:lnSpc>
                <a:spcPct val="90000"/>
              </a:lnSpc>
              <a:spcBef>
                <a:spcPts val="1200"/>
              </a:spcBef>
              <a:spcAft>
                <a:spcPts val="0"/>
              </a:spcAft>
              <a:buClr>
                <a:schemeClr val="dk1"/>
              </a:buClr>
              <a:buSzPts val="1300"/>
            </a:pPr>
            <a:endParaRPr lang="en-US" sz="1400" dirty="0"/>
          </a:p>
          <a:p>
            <a:pPr marL="514350" lvl="0" indent="-285750" defTabSz="914400">
              <a:lnSpc>
                <a:spcPct val="90000"/>
              </a:lnSpc>
              <a:spcBef>
                <a:spcPts val="0"/>
              </a:spcBef>
              <a:spcAft>
                <a:spcPts val="0"/>
              </a:spcAft>
              <a:buClr>
                <a:schemeClr val="dk1"/>
              </a:buClr>
              <a:buSzPts val="1300"/>
              <a:buFont typeface="Arial" panose="020B0604020202020204" pitchFamily="34" charset="0"/>
              <a:buChar char="•"/>
            </a:pPr>
            <a:r>
              <a:rPr lang="en-US" sz="1400" dirty="0"/>
              <a:t>Distinct cluster features identified: </a:t>
            </a:r>
          </a:p>
          <a:p>
            <a:pPr marL="971550" lvl="1" indent="-285750" defTabSz="914400">
              <a:lnSpc>
                <a:spcPct val="90000"/>
              </a:lnSpc>
              <a:buClr>
                <a:schemeClr val="dk1"/>
              </a:buClr>
              <a:buSzPts val="1300"/>
              <a:buFont typeface="Wingdings" pitchFamily="2" charset="2"/>
              <a:buChar char="Ø"/>
            </a:pPr>
            <a:r>
              <a:rPr lang="en-US" sz="1400" b="1" dirty="0"/>
              <a:t>Cluster 5 </a:t>
            </a:r>
            <a:r>
              <a:rPr lang="en-US" sz="1400" dirty="0"/>
              <a:t>consisted entirely of natural gas data points</a:t>
            </a:r>
          </a:p>
          <a:p>
            <a:pPr marL="971550" lvl="1" indent="-285750" defTabSz="914400">
              <a:lnSpc>
                <a:spcPct val="90000"/>
              </a:lnSpc>
              <a:buClr>
                <a:schemeClr val="dk1"/>
              </a:buClr>
              <a:buSzPts val="1300"/>
              <a:buFont typeface="Wingdings" pitchFamily="2" charset="2"/>
              <a:buChar char="Ø"/>
            </a:pPr>
            <a:r>
              <a:rPr lang="en-US" sz="1400" b="1" dirty="0"/>
              <a:t>Cluster 4 </a:t>
            </a:r>
            <a:r>
              <a:rPr lang="en-US" sz="1400" dirty="0"/>
              <a:t>exclusively comprised bituminous coal from China </a:t>
            </a:r>
          </a:p>
          <a:p>
            <a:pPr marL="971550" lvl="1" indent="-285750" defTabSz="914400">
              <a:lnSpc>
                <a:spcPct val="90000"/>
              </a:lnSpc>
              <a:buClr>
                <a:schemeClr val="dk1"/>
              </a:buClr>
              <a:buSzPts val="1300"/>
              <a:buFont typeface="Wingdings" pitchFamily="2" charset="2"/>
              <a:buChar char="Ø"/>
            </a:pPr>
            <a:r>
              <a:rPr lang="en-US" sz="1400" b="1" dirty="0"/>
              <a:t>Cluster 2 </a:t>
            </a:r>
            <a:r>
              <a:rPr lang="en-US" sz="1400" dirty="0"/>
              <a:t>contained only US data.</a:t>
            </a:r>
          </a:p>
          <a:p>
            <a:pPr marL="0" lvl="0" indent="-228600" defTabSz="914400">
              <a:lnSpc>
                <a:spcPct val="90000"/>
              </a:lnSpc>
              <a:spcBef>
                <a:spcPts val="1200"/>
              </a:spcBef>
              <a:spcAft>
                <a:spcPts val="0"/>
              </a:spcAft>
              <a:buFont typeface="Arial" panose="020B0604020202020204" pitchFamily="34" charset="0"/>
              <a:buChar char="•"/>
            </a:pPr>
            <a:endParaRPr lang="en-US" sz="1300" dirty="0"/>
          </a:p>
        </p:txBody>
      </p:sp>
      <p:pic>
        <p:nvPicPr>
          <p:cNvPr id="3" name="Picture 2" descr="A close-up of a graph&#10;&#10;AI-generated content may be incorrect.">
            <a:extLst>
              <a:ext uri="{FF2B5EF4-FFF2-40B4-BE49-F238E27FC236}">
                <a16:creationId xmlns:a16="http://schemas.microsoft.com/office/drawing/2014/main" id="{537556C2-E527-8C95-D7F5-4704101D3048}"/>
              </a:ext>
            </a:extLst>
          </p:cNvPr>
          <p:cNvPicPr>
            <a:picLocks noChangeAspect="1"/>
          </p:cNvPicPr>
          <p:nvPr/>
        </p:nvPicPr>
        <p:blipFill>
          <a:blip r:embed="rId3"/>
          <a:stretch>
            <a:fillRect/>
          </a:stretch>
        </p:blipFill>
        <p:spPr>
          <a:xfrm>
            <a:off x="3631999" y="1052782"/>
            <a:ext cx="5396720" cy="3037936"/>
          </a:xfrm>
          <a:prstGeom prst="rect">
            <a:avLst/>
          </a:prstGeom>
        </p:spPr>
      </p:pic>
      <p:cxnSp>
        <p:nvCxnSpPr>
          <p:cNvPr id="5" name="Straight Arrow Connector 4">
            <a:extLst>
              <a:ext uri="{FF2B5EF4-FFF2-40B4-BE49-F238E27FC236}">
                <a16:creationId xmlns:a16="http://schemas.microsoft.com/office/drawing/2014/main" id="{110AB9A3-A2E7-E49E-CD61-BB919BC616C9}"/>
              </a:ext>
            </a:extLst>
          </p:cNvPr>
          <p:cNvCxnSpPr/>
          <p:nvPr/>
        </p:nvCxnSpPr>
        <p:spPr>
          <a:xfrm flipH="1">
            <a:off x="4821382" y="1769364"/>
            <a:ext cx="124691" cy="1217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E6C5BEC3-A831-6F9B-981C-DB3F629DC1B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309</TotalTime>
  <Words>826</Words>
  <Application>Microsoft Macintosh PowerPoint</Application>
  <PresentationFormat>On-screen Show (16:9)</PresentationFormat>
  <Paragraphs>93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Wingdings</vt:lpstr>
      <vt:lpstr>Office 2013 - 2022 Theme</vt:lpstr>
      <vt:lpstr>CO2 Emissions</vt:lpstr>
      <vt:lpstr>Table of Contents</vt:lpstr>
      <vt:lpstr>Data Description</vt:lpstr>
      <vt:lpstr>Project Questions</vt:lpstr>
      <vt:lpstr>Data processing &amp; EDA</vt:lpstr>
      <vt:lpstr>Question 1 - Key findings - Overall </vt:lpstr>
      <vt:lpstr>Question 1 - Key findings - Country-specific Analysis</vt:lpstr>
      <vt:lpstr>Question 1 - Key findings - Entity-specific Analysis</vt:lpstr>
      <vt:lpstr>Question 2 - Key findings - K-mean Clustering</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 Minh Huyen (S.CECS - PHD)</cp:lastModifiedBy>
  <cp:revision>7</cp:revision>
  <dcterms:modified xsi:type="dcterms:W3CDTF">2025-04-03T07:00:52Z</dcterms:modified>
</cp:coreProperties>
</file>