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x="18288000" cy="10287000"/>
  <p:notesSz cx="6858000" cy="9144000"/>
  <p:embeddedFontLst>
    <p:embeddedFont>
      <p:font typeface="Poppins Bold" charset="1" panose="00000800000000000000"/>
      <p:regular r:id="rId26"/>
    </p:embeddedFont>
    <p:embeddedFont>
      <p:font typeface="Source Sans Pro Bold" charset="1" panose="020B0703030403020204"/>
      <p:regular r:id="rId27"/>
    </p:embeddedFont>
    <p:embeddedFont>
      <p:font typeface="Source Sans Pro" charset="1" panose="020B0503030403020204"/>
      <p:regular r:id="rId28"/>
    </p:embeddedFont>
    <p:embeddedFont>
      <p:font typeface="Poppins Italics" charset="1" panose="00000500000000000000"/>
      <p:regular r:id="rId29"/>
    </p:embeddedFont>
    <p:embeddedFont>
      <p:font typeface="Arimo" charset="1" panose="020B0604020202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3.png" Type="http://schemas.openxmlformats.org/officeDocument/2006/relationships/image"/><Relationship Id="rId5" Target="../media/image2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resources.eumetrain.org/data/1/15/stability.htm#:~:text=Threshold%20values%20for%20thunderstorms%20vary%2C%20but%20generally,the%20possibility%20for%20heavy%20thunderstorms%20is%20inevitable.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77393" y="0"/>
            <a:ext cx="10212185" cy="10287000"/>
          </a:xfrm>
          <a:custGeom>
            <a:avLst/>
            <a:gdLst/>
            <a:ahLst/>
            <a:cxnLst/>
            <a:rect r="r" b="b" t="t" l="l"/>
            <a:pathLst>
              <a:path h="10287000" w="10212185">
                <a:moveTo>
                  <a:pt x="0" y="0"/>
                </a:moveTo>
                <a:lnTo>
                  <a:pt x="10212186" y="0"/>
                </a:lnTo>
                <a:lnTo>
                  <a:pt x="102121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7468" y="3638460"/>
            <a:ext cx="3720324" cy="3010080"/>
          </a:xfrm>
          <a:custGeom>
            <a:avLst/>
            <a:gdLst/>
            <a:ahLst/>
            <a:cxnLst/>
            <a:rect r="r" b="b" t="t" l="l"/>
            <a:pathLst>
              <a:path h="3010080" w="3720324">
                <a:moveTo>
                  <a:pt x="0" y="0"/>
                </a:moveTo>
                <a:lnTo>
                  <a:pt x="3720324" y="0"/>
                </a:lnTo>
                <a:lnTo>
                  <a:pt x="3720324" y="3010080"/>
                </a:lnTo>
                <a:lnTo>
                  <a:pt x="0" y="3010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806926" y="3123095"/>
            <a:ext cx="7417217" cy="11257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6"/>
              </a:lnSpc>
            </a:pPr>
            <a:r>
              <a:rPr lang="en-US" b="true" sz="76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PYTHON FOR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680299" y="7987716"/>
            <a:ext cx="5670471" cy="1099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22229529 - HOANG KHAI MINH</a:t>
            </a:r>
          </a:p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23224577 - MAI ANH NGHIA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06926" y="4057673"/>
            <a:ext cx="8879831" cy="3164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56"/>
              </a:lnSpc>
            </a:pPr>
            <a:r>
              <a:rPr lang="en-US" sz="7600" b="true">
                <a:solidFill>
                  <a:srgbClr val="387CC6"/>
                </a:solidFill>
                <a:latin typeface="Poppins Bold"/>
                <a:ea typeface="Poppins Bold"/>
                <a:cs typeface="Poppins Bold"/>
                <a:sym typeface="Poppins Bold"/>
              </a:rPr>
              <a:t>DATA SCIENCE AND AI</a:t>
            </a:r>
          </a:p>
          <a:p>
            <a:pPr algn="l">
              <a:lnSpc>
                <a:spcPts val="8056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06926" y="6216083"/>
            <a:ext cx="10196183" cy="5610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22"/>
              </a:lnSpc>
            </a:pPr>
            <a:r>
              <a:rPr lang="en-US" b="true" sz="3700">
                <a:solidFill>
                  <a:srgbClr val="7D305E"/>
                </a:solidFill>
                <a:latin typeface="Poppins Bold"/>
                <a:ea typeface="Poppins Bold"/>
                <a:cs typeface="Poppins Bold"/>
                <a:sym typeface="Poppins Bold"/>
              </a:rPr>
              <a:t>OPENWEATHERMAP ONE CALL API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2104" y="951160"/>
            <a:ext cx="15403793" cy="134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8"/>
              </a:lnSpc>
            </a:pPr>
            <a:r>
              <a:rPr lang="en-US" sz="48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HYPOTHESIS 1: TODAY VS FORECAST TEMPERATURE</a:t>
            </a:r>
          </a:p>
          <a:p>
            <a:pPr algn="l">
              <a:lnSpc>
                <a:spcPts val="508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42104" y="3168333"/>
            <a:ext cx="16065682" cy="380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0"/>
              </a:lnSpc>
            </a:pPr>
            <a:r>
              <a:rPr lang="en-US" sz="38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Research questions:</a:t>
            </a:r>
          </a:p>
          <a:p>
            <a:pPr algn="just">
              <a:lnSpc>
                <a:spcPts val="6080"/>
              </a:lnSpc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H0 (null): There is no significant difference between today’s and forecasted temperatures.</a:t>
            </a:r>
          </a:p>
          <a:p>
            <a:pPr algn="just">
              <a:lnSpc>
                <a:spcPts val="6080"/>
              </a:lnSpc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H1 (alternative): There is a significant difference between today’s and forecasted temperatures.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102542" y="370524"/>
            <a:ext cx="1239636" cy="248402"/>
            <a:chOff x="0" y="0"/>
            <a:chExt cx="1652847" cy="33120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2542" y="370524"/>
            <a:ext cx="1239636" cy="248402"/>
            <a:chOff x="0" y="0"/>
            <a:chExt cx="1652847" cy="33120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7801135" y="4222476"/>
            <a:ext cx="6020419" cy="6064524"/>
          </a:xfrm>
          <a:custGeom>
            <a:avLst/>
            <a:gdLst/>
            <a:ahLst/>
            <a:cxnLst/>
            <a:rect r="r" b="b" t="t" l="l"/>
            <a:pathLst>
              <a:path h="6064524" w="6020419">
                <a:moveTo>
                  <a:pt x="0" y="0"/>
                </a:moveTo>
                <a:lnTo>
                  <a:pt x="6020419" y="0"/>
                </a:lnTo>
                <a:lnTo>
                  <a:pt x="6020419" y="6064524"/>
                </a:lnTo>
                <a:lnTo>
                  <a:pt x="0" y="606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42104" y="6724991"/>
            <a:ext cx="11301259" cy="1059493"/>
          </a:xfrm>
          <a:custGeom>
            <a:avLst/>
            <a:gdLst/>
            <a:ahLst/>
            <a:cxnLst/>
            <a:rect r="r" b="b" t="t" l="l"/>
            <a:pathLst>
              <a:path h="1059493" w="11301259">
                <a:moveTo>
                  <a:pt x="0" y="0"/>
                </a:moveTo>
                <a:lnTo>
                  <a:pt x="11301259" y="0"/>
                </a:lnTo>
                <a:lnTo>
                  <a:pt x="11301259" y="1059493"/>
                </a:lnTo>
                <a:lnTo>
                  <a:pt x="0" y="105949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442104" y="2042674"/>
            <a:ext cx="11301259" cy="3644656"/>
          </a:xfrm>
          <a:custGeom>
            <a:avLst/>
            <a:gdLst/>
            <a:ahLst/>
            <a:cxnLst/>
            <a:rect r="r" b="b" t="t" l="l"/>
            <a:pathLst>
              <a:path h="3644656" w="11301259">
                <a:moveTo>
                  <a:pt x="0" y="0"/>
                </a:moveTo>
                <a:lnTo>
                  <a:pt x="11301259" y="0"/>
                </a:lnTo>
                <a:lnTo>
                  <a:pt x="11301259" y="3644656"/>
                </a:lnTo>
                <a:lnTo>
                  <a:pt x="0" y="364465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442104" y="951160"/>
            <a:ext cx="15403793" cy="134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8"/>
              </a:lnSpc>
            </a:pPr>
            <a:r>
              <a:rPr lang="en-US" sz="48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HYPOTHESIS 1: TODAY VS FORECAST TEMPERATURE</a:t>
            </a:r>
          </a:p>
          <a:p>
            <a:pPr algn="l">
              <a:lnSpc>
                <a:spcPts val="5088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7881530"/>
            <a:ext cx="16065682" cy="226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0"/>
              </a:lnSpc>
            </a:pPr>
            <a:r>
              <a:rPr lang="en-US" sz="38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Since p &lt; 0.05, we reject the null hypothesis.</a:t>
            </a:r>
          </a:p>
          <a:p>
            <a:pPr algn="just">
              <a:lnSpc>
                <a:spcPts val="6080"/>
              </a:lnSpc>
            </a:pPr>
            <a:r>
              <a:rPr lang="en-US" sz="38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→ There is a significant difference between today’s and forecasted temperatures.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42104" y="5934980"/>
            <a:ext cx="2058116" cy="5628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8"/>
              </a:lnSpc>
              <a:spcBef>
                <a:spcPct val="0"/>
              </a:spcBef>
            </a:pPr>
            <a:r>
              <a:rPr lang="en-US" b="true" sz="38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Result: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2542" y="370524"/>
            <a:ext cx="1239636" cy="248402"/>
            <a:chOff x="0" y="0"/>
            <a:chExt cx="1652847" cy="33120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7801135" y="4222476"/>
            <a:ext cx="6020419" cy="6064524"/>
          </a:xfrm>
          <a:custGeom>
            <a:avLst/>
            <a:gdLst/>
            <a:ahLst/>
            <a:cxnLst/>
            <a:rect r="r" b="b" t="t" l="l"/>
            <a:pathLst>
              <a:path h="6064524" w="6020419">
                <a:moveTo>
                  <a:pt x="0" y="0"/>
                </a:moveTo>
                <a:lnTo>
                  <a:pt x="6020419" y="0"/>
                </a:lnTo>
                <a:lnTo>
                  <a:pt x="6020419" y="6064524"/>
                </a:lnTo>
                <a:lnTo>
                  <a:pt x="0" y="606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028700" y="2465258"/>
            <a:ext cx="14434364" cy="5350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0"/>
              </a:lnSpc>
            </a:pPr>
            <a:r>
              <a:rPr lang="en-US" sz="38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Research questions:</a:t>
            </a: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H0: There is no significant differences between temperature and humidity.</a:t>
            </a:r>
          </a:p>
          <a:p>
            <a:pPr algn="just">
              <a:lnSpc>
                <a:spcPts val="6080"/>
              </a:lnSpc>
            </a:pP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H1: If the temperature increases, the humidity decreases.</a:t>
            </a:r>
          </a:p>
          <a:p>
            <a:pPr algn="just">
              <a:lnSpc>
                <a:spcPts val="6080"/>
              </a:lnSpc>
            </a:pPr>
          </a:p>
          <a:p>
            <a:pPr algn="just">
              <a:lnSpc>
                <a:spcPts val="608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442104" y="951160"/>
            <a:ext cx="15403793" cy="134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8"/>
              </a:lnSpc>
            </a:pPr>
            <a:r>
              <a:rPr lang="en-US" sz="48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HYPOTHESIS 2: TEMPERATURE VS HUMIDITY</a:t>
            </a:r>
          </a:p>
          <a:p>
            <a:pPr algn="l">
              <a:lnSpc>
                <a:spcPts val="5088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2542" y="370524"/>
            <a:ext cx="1239636" cy="248402"/>
            <a:chOff x="0" y="0"/>
            <a:chExt cx="1652847" cy="33120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7801135" y="4222476"/>
            <a:ext cx="6020419" cy="6064524"/>
          </a:xfrm>
          <a:custGeom>
            <a:avLst/>
            <a:gdLst/>
            <a:ahLst/>
            <a:cxnLst/>
            <a:rect r="r" b="b" t="t" l="l"/>
            <a:pathLst>
              <a:path h="6064524" w="6020419">
                <a:moveTo>
                  <a:pt x="0" y="0"/>
                </a:moveTo>
                <a:lnTo>
                  <a:pt x="6020419" y="0"/>
                </a:lnTo>
                <a:lnTo>
                  <a:pt x="6020419" y="6064524"/>
                </a:lnTo>
                <a:lnTo>
                  <a:pt x="0" y="606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306090" y="2147547"/>
            <a:ext cx="8775447" cy="7767344"/>
          </a:xfrm>
          <a:custGeom>
            <a:avLst/>
            <a:gdLst/>
            <a:ahLst/>
            <a:cxnLst/>
            <a:rect r="r" b="b" t="t" l="l"/>
            <a:pathLst>
              <a:path h="7767344" w="8775447">
                <a:moveTo>
                  <a:pt x="0" y="0"/>
                </a:moveTo>
                <a:lnTo>
                  <a:pt x="8775446" y="0"/>
                </a:lnTo>
                <a:lnTo>
                  <a:pt x="8775446" y="7767344"/>
                </a:lnTo>
                <a:lnTo>
                  <a:pt x="0" y="77673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780215" y="2293808"/>
            <a:ext cx="8363785" cy="3878705"/>
          </a:xfrm>
          <a:custGeom>
            <a:avLst/>
            <a:gdLst/>
            <a:ahLst/>
            <a:cxnLst/>
            <a:rect r="r" b="b" t="t" l="l"/>
            <a:pathLst>
              <a:path h="3878705" w="8363785">
                <a:moveTo>
                  <a:pt x="0" y="0"/>
                </a:moveTo>
                <a:lnTo>
                  <a:pt x="8363785" y="0"/>
                </a:lnTo>
                <a:lnTo>
                  <a:pt x="8363785" y="3878706"/>
                </a:lnTo>
                <a:lnTo>
                  <a:pt x="0" y="387870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80215" y="5450840"/>
            <a:ext cx="8363785" cy="380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0"/>
              </a:lnSpc>
            </a:pPr>
          </a:p>
          <a:p>
            <a:pPr algn="just">
              <a:lnSpc>
                <a:spcPts val="6080"/>
              </a:lnSpc>
            </a:pPr>
            <a:r>
              <a:rPr lang="en-US" sz="38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Result:</a:t>
            </a:r>
          </a:p>
          <a:p>
            <a:pPr algn="just">
              <a:lnSpc>
                <a:spcPts val="6080"/>
              </a:lnSpc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 (r) = -0.764, p-value = 0.000</a:t>
            </a:r>
          </a:p>
          <a:p>
            <a:pPr algn="just">
              <a:lnSpc>
                <a:spcPts val="6080"/>
              </a:lnSpc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Reject H₀ → Significant negative correlation between temp and humidity.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2104" y="951160"/>
            <a:ext cx="15403793" cy="134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8"/>
              </a:lnSpc>
            </a:pPr>
            <a:r>
              <a:rPr lang="en-US" sz="48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HYPOTHESIS 2: TEMPERATURE VS HUMIDITY</a:t>
            </a:r>
          </a:p>
          <a:p>
            <a:pPr algn="l">
              <a:lnSpc>
                <a:spcPts val="5088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2104" y="951160"/>
            <a:ext cx="15403793" cy="134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8"/>
              </a:lnSpc>
            </a:pPr>
            <a:r>
              <a:rPr lang="en-US" sz="48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HYPOTHESIS 3: TEMPERATURE VS WIND SPEED</a:t>
            </a:r>
          </a:p>
          <a:p>
            <a:pPr algn="l">
              <a:lnSpc>
                <a:spcPts val="508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318626"/>
            <a:ext cx="16036588" cy="4578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0"/>
              </a:lnSpc>
            </a:pPr>
            <a:r>
              <a:rPr lang="en-US" sz="38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Research questions:</a:t>
            </a: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H0: There is no significant differences between temperature and wind speed.</a:t>
            </a:r>
          </a:p>
          <a:p>
            <a:pPr algn="just">
              <a:lnSpc>
                <a:spcPts val="6080"/>
              </a:lnSpc>
            </a:pP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H1: If temperature increases, wind speed also increases.</a:t>
            </a:r>
          </a:p>
          <a:p>
            <a:pPr algn="just">
              <a:lnSpc>
                <a:spcPts val="6080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2102542" y="370524"/>
            <a:ext cx="1239636" cy="248402"/>
            <a:chOff x="0" y="0"/>
            <a:chExt cx="1652847" cy="33120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2542" y="370524"/>
            <a:ext cx="1239636" cy="248402"/>
            <a:chOff x="0" y="0"/>
            <a:chExt cx="1652847" cy="33120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7801135" y="4222476"/>
            <a:ext cx="6020419" cy="6064524"/>
          </a:xfrm>
          <a:custGeom>
            <a:avLst/>
            <a:gdLst/>
            <a:ahLst/>
            <a:cxnLst/>
            <a:rect r="r" b="b" t="t" l="l"/>
            <a:pathLst>
              <a:path h="6064524" w="6020419">
                <a:moveTo>
                  <a:pt x="0" y="0"/>
                </a:moveTo>
                <a:lnTo>
                  <a:pt x="6020419" y="0"/>
                </a:lnTo>
                <a:lnTo>
                  <a:pt x="6020419" y="6064524"/>
                </a:lnTo>
                <a:lnTo>
                  <a:pt x="0" y="606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144000" y="1913141"/>
            <a:ext cx="8657135" cy="7662624"/>
          </a:xfrm>
          <a:custGeom>
            <a:avLst/>
            <a:gdLst/>
            <a:ahLst/>
            <a:cxnLst/>
            <a:rect r="r" b="b" t="t" l="l"/>
            <a:pathLst>
              <a:path h="7662624" w="8657135">
                <a:moveTo>
                  <a:pt x="0" y="0"/>
                </a:moveTo>
                <a:lnTo>
                  <a:pt x="8657135" y="0"/>
                </a:lnTo>
                <a:lnTo>
                  <a:pt x="8657135" y="7662624"/>
                </a:lnTo>
                <a:lnTo>
                  <a:pt x="0" y="76626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2381317"/>
            <a:ext cx="7825498" cy="3682317"/>
          </a:xfrm>
          <a:custGeom>
            <a:avLst/>
            <a:gdLst/>
            <a:ahLst/>
            <a:cxnLst/>
            <a:rect r="r" b="b" t="t" l="l"/>
            <a:pathLst>
              <a:path h="3682317" w="7825498">
                <a:moveTo>
                  <a:pt x="0" y="0"/>
                </a:moveTo>
                <a:lnTo>
                  <a:pt x="7825498" y="0"/>
                </a:lnTo>
                <a:lnTo>
                  <a:pt x="7825498" y="3682317"/>
                </a:lnTo>
                <a:lnTo>
                  <a:pt x="0" y="368231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703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5450840"/>
            <a:ext cx="8558800" cy="380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0"/>
              </a:lnSpc>
            </a:pPr>
          </a:p>
          <a:p>
            <a:pPr algn="just">
              <a:lnSpc>
                <a:spcPts val="6080"/>
              </a:lnSpc>
            </a:pPr>
            <a:r>
              <a:rPr lang="en-US" sz="38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Result:</a:t>
            </a:r>
          </a:p>
          <a:p>
            <a:pPr algn="just">
              <a:lnSpc>
                <a:spcPts val="6080"/>
              </a:lnSpc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Correlation (r) = 0.566, p-value = 0.000  </a:t>
            </a: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Reject H₀ → Significant positive correlation between temp and wind speed.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2104" y="951160"/>
            <a:ext cx="15403793" cy="13426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8"/>
              </a:lnSpc>
            </a:pPr>
            <a:r>
              <a:rPr lang="en-US" sz="48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HYPOTHESIS 3: TEMPERATURE VS WIND SPEED</a:t>
            </a:r>
          </a:p>
          <a:p>
            <a:pPr algn="l">
              <a:lnSpc>
                <a:spcPts val="5088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442104" y="951160"/>
            <a:ext cx="15403793" cy="198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8"/>
              </a:lnSpc>
            </a:pPr>
            <a:r>
              <a:rPr lang="en-US" sz="48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HYPOTHESIS 4: PRESSURE VARIATION</a:t>
            </a:r>
          </a:p>
          <a:p>
            <a:pPr algn="l">
              <a:lnSpc>
                <a:spcPts val="5088"/>
              </a:lnSpc>
            </a:pPr>
          </a:p>
          <a:p>
            <a:pPr algn="l">
              <a:lnSpc>
                <a:spcPts val="5088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442104" y="2678796"/>
            <a:ext cx="16230600" cy="226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0"/>
              </a:lnSpc>
            </a:pPr>
            <a:r>
              <a:rPr lang="en-US" sz="38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Research questions:</a:t>
            </a: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H0: Pressure remains stable across forecast period.</a:t>
            </a: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H1: Significant variation in daily pressure.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2102542" y="370524"/>
            <a:ext cx="1239636" cy="248402"/>
            <a:chOff x="0" y="0"/>
            <a:chExt cx="1652847" cy="33120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2542" y="370524"/>
            <a:ext cx="1239636" cy="248402"/>
            <a:chOff x="0" y="0"/>
            <a:chExt cx="1652847" cy="33120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7801135" y="4222476"/>
            <a:ext cx="6020419" cy="6064524"/>
          </a:xfrm>
          <a:custGeom>
            <a:avLst/>
            <a:gdLst/>
            <a:ahLst/>
            <a:cxnLst/>
            <a:rect r="r" b="b" t="t" l="l"/>
            <a:pathLst>
              <a:path h="6064524" w="6020419">
                <a:moveTo>
                  <a:pt x="0" y="0"/>
                </a:moveTo>
                <a:lnTo>
                  <a:pt x="6020419" y="0"/>
                </a:lnTo>
                <a:lnTo>
                  <a:pt x="6020419" y="6064524"/>
                </a:lnTo>
                <a:lnTo>
                  <a:pt x="0" y="606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39953" y="2931983"/>
            <a:ext cx="9161515" cy="6013844"/>
          </a:xfrm>
          <a:custGeom>
            <a:avLst/>
            <a:gdLst/>
            <a:ahLst/>
            <a:cxnLst/>
            <a:rect r="r" b="b" t="t" l="l"/>
            <a:pathLst>
              <a:path h="6013844" w="9161515">
                <a:moveTo>
                  <a:pt x="0" y="0"/>
                </a:moveTo>
                <a:lnTo>
                  <a:pt x="9161516" y="0"/>
                </a:lnTo>
                <a:lnTo>
                  <a:pt x="9161516" y="6013844"/>
                </a:lnTo>
                <a:lnTo>
                  <a:pt x="0" y="60138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2931983"/>
            <a:ext cx="7642034" cy="3534441"/>
          </a:xfrm>
          <a:custGeom>
            <a:avLst/>
            <a:gdLst/>
            <a:ahLst/>
            <a:cxnLst/>
            <a:rect r="r" b="b" t="t" l="l"/>
            <a:pathLst>
              <a:path h="3534441" w="7642034">
                <a:moveTo>
                  <a:pt x="0" y="0"/>
                </a:moveTo>
                <a:lnTo>
                  <a:pt x="7642034" y="0"/>
                </a:lnTo>
                <a:lnTo>
                  <a:pt x="7642034" y="3534441"/>
                </a:lnTo>
                <a:lnTo>
                  <a:pt x="0" y="353444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5778501"/>
            <a:ext cx="7680229" cy="3479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00"/>
              </a:lnSpc>
            </a:pPr>
          </a:p>
          <a:p>
            <a:pPr algn="just">
              <a:lnSpc>
                <a:spcPts val="5600"/>
              </a:lnSpc>
            </a:pPr>
            <a:r>
              <a:rPr lang="en-US" sz="35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Result:</a:t>
            </a:r>
          </a:p>
          <a:p>
            <a:pPr algn="just">
              <a:lnSpc>
                <a:spcPts val="5600"/>
              </a:lnSpc>
            </a:pPr>
            <a:r>
              <a:rPr lang="en-US" sz="35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mean pressure variance = 10.30  Reject H₀ → Significant variation in daily pressure.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42104" y="951160"/>
            <a:ext cx="15403793" cy="1980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88"/>
              </a:lnSpc>
            </a:pPr>
            <a:r>
              <a:rPr lang="en-US" sz="4800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HYPOTHESIS 4: PRESSURE VARIATION</a:t>
            </a:r>
          </a:p>
          <a:p>
            <a:pPr algn="l">
              <a:lnSpc>
                <a:spcPts val="5088"/>
              </a:lnSpc>
            </a:pPr>
          </a:p>
          <a:p>
            <a:pPr algn="l">
              <a:lnSpc>
                <a:spcPts val="5088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05748" y="594358"/>
            <a:ext cx="6320207" cy="88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b="true" sz="6000">
                <a:solidFill>
                  <a:srgbClr val="7D305E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106093" y="-8524541"/>
            <a:ext cx="10212185" cy="10287000"/>
          </a:xfrm>
          <a:custGeom>
            <a:avLst/>
            <a:gdLst/>
            <a:ahLst/>
            <a:cxnLst/>
            <a:rect r="r" b="b" t="t" l="l"/>
            <a:pathLst>
              <a:path h="10287000" w="10212185">
                <a:moveTo>
                  <a:pt x="0" y="0"/>
                </a:moveTo>
                <a:lnTo>
                  <a:pt x="10212186" y="0"/>
                </a:lnTo>
                <a:lnTo>
                  <a:pt x="102121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344088" y="1482092"/>
            <a:ext cx="1239636" cy="56388"/>
            <a:chOff x="0" y="0"/>
            <a:chExt cx="1652847" cy="7518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31203" cy="75183"/>
              <a:chOff x="0" y="0"/>
              <a:chExt cx="1913890" cy="43445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434454"/>
              </a:xfrm>
              <a:custGeom>
                <a:avLst/>
                <a:gdLst/>
                <a:ahLst/>
                <a:cxnLst/>
                <a:rect r="r" b="b" t="t" l="l"/>
                <a:pathLst>
                  <a:path h="434454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434454"/>
                    </a:lnTo>
                    <a:lnTo>
                      <a:pt x="0" y="434454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664779" y="0"/>
              <a:ext cx="331203" cy="75183"/>
              <a:chOff x="0" y="0"/>
              <a:chExt cx="1913890" cy="43445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434454"/>
              </a:xfrm>
              <a:custGeom>
                <a:avLst/>
                <a:gdLst/>
                <a:ahLst/>
                <a:cxnLst/>
                <a:rect r="r" b="b" t="t" l="l"/>
                <a:pathLst>
                  <a:path h="434454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434454"/>
                    </a:lnTo>
                    <a:lnTo>
                      <a:pt x="0" y="434454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321644" y="0"/>
              <a:ext cx="331203" cy="75183"/>
              <a:chOff x="0" y="0"/>
              <a:chExt cx="1913890" cy="43445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13890" cy="434454"/>
              </a:xfrm>
              <a:custGeom>
                <a:avLst/>
                <a:gdLst/>
                <a:ahLst/>
                <a:cxnLst/>
                <a:rect r="r" b="b" t="t" l="l"/>
                <a:pathLst>
                  <a:path h="434454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434454"/>
                    </a:lnTo>
                    <a:lnTo>
                      <a:pt x="0" y="434454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513325" y="2185757"/>
            <a:ext cx="17261350" cy="689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080"/>
              </a:lnSpc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        This study analyzed Tokyo’s weather forecast over the next five days, focusing on temperature, humidity, wind speed, and pressure.</a:t>
            </a: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The temperature showed moderate variation, with no significant difference between today’s values and the forecasted period.</a:t>
            </a: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Humidity was negatively correlated with temperature, while wind speed showed little relationship with temperature.</a:t>
            </a: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mean atmospheric pressure remained relatively stable, indicating consistent weather patterns during the forecast period.</a:t>
            </a:r>
          </a:p>
          <a:p>
            <a:pPr algn="just">
              <a:lnSpc>
                <a:spcPts val="6080"/>
              </a:lnSpc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77393" y="0"/>
            <a:ext cx="10212185" cy="10287000"/>
          </a:xfrm>
          <a:custGeom>
            <a:avLst/>
            <a:gdLst/>
            <a:ahLst/>
            <a:cxnLst/>
            <a:rect r="r" b="b" t="t" l="l"/>
            <a:pathLst>
              <a:path h="10287000" w="10212185">
                <a:moveTo>
                  <a:pt x="0" y="0"/>
                </a:moveTo>
                <a:lnTo>
                  <a:pt x="10212186" y="0"/>
                </a:lnTo>
                <a:lnTo>
                  <a:pt x="102121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066014" y="1047750"/>
            <a:ext cx="3901380" cy="736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REFERENCES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468769" y="2751342"/>
            <a:ext cx="11819231" cy="28346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180"/>
              </a:lnSpc>
            </a:pPr>
            <a:r>
              <a:rPr lang="en-US" sz="3000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   https://openweathermap.org/api</a:t>
            </a:r>
          </a:p>
          <a:p>
            <a:pPr algn="just">
              <a:lnSpc>
                <a:spcPts val="3180"/>
              </a:lnSpc>
            </a:pPr>
          </a:p>
          <a:p>
            <a:pPr algn="l">
              <a:lnSpc>
                <a:spcPts val="3180"/>
              </a:lnSpc>
            </a:pPr>
            <a:r>
              <a:rPr lang="en-US" sz="3000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   </a:t>
            </a:r>
            <a:r>
              <a:rPr lang="en-US" sz="3000" i="true" u="sng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  <a:hlinkClick r:id="rId4" tooltip="https://resources.eumetrain.org/data/1/15/stability.htm#:~:text=Threshold%20values%20for%20thunderstorms%20vary%2C%20but%20generally,the%20possibility%20for%20heavy%20thunderstorms%20is%20inevitable."/>
              </a:rPr>
              <a:t>https://resources.eumetrain.org/data/1/15/.  stability.htm#:~:text=Threshold%20values%20for%20thunderstorms%20vary%2C%20but%20generally,the%20possibility%20for%20heavy%20thunderstorms%20is%20inevitable.</a:t>
            </a:r>
          </a:p>
          <a:p>
            <a:pPr algn="just">
              <a:lnSpc>
                <a:spcPts val="31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7615930"/>
            <a:ext cx="1358688" cy="1642370"/>
          </a:xfrm>
          <a:custGeom>
            <a:avLst/>
            <a:gdLst/>
            <a:ahLst/>
            <a:cxnLst/>
            <a:rect r="r" b="b" t="t" l="l"/>
            <a:pathLst>
              <a:path h="1642370" w="1358688">
                <a:moveTo>
                  <a:pt x="0" y="0"/>
                </a:moveTo>
                <a:lnTo>
                  <a:pt x="1358688" y="0"/>
                </a:lnTo>
                <a:lnTo>
                  <a:pt x="1358688" y="1642370"/>
                </a:lnTo>
                <a:lnTo>
                  <a:pt x="0" y="16423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375048" y="2693578"/>
            <a:ext cx="1239636" cy="248402"/>
            <a:chOff x="0" y="0"/>
            <a:chExt cx="1652847" cy="33120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Freeform 10" id="10"/>
          <p:cNvSpPr/>
          <p:nvPr/>
        </p:nvSpPr>
        <p:spPr>
          <a:xfrm flipH="false" flipV="false" rot="0">
            <a:off x="14937946" y="-1364244"/>
            <a:ext cx="4642708" cy="3857668"/>
          </a:xfrm>
          <a:custGeom>
            <a:avLst/>
            <a:gdLst/>
            <a:ahLst/>
            <a:cxnLst/>
            <a:rect r="r" b="b" t="t" l="l"/>
            <a:pathLst>
              <a:path h="3857668" w="4642708">
                <a:moveTo>
                  <a:pt x="0" y="0"/>
                </a:moveTo>
                <a:lnTo>
                  <a:pt x="4642708" y="0"/>
                </a:lnTo>
                <a:lnTo>
                  <a:pt x="4642708" y="3857669"/>
                </a:lnTo>
                <a:lnTo>
                  <a:pt x="0" y="385766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94866" y="2328863"/>
            <a:ext cx="8298268" cy="85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42"/>
              </a:lnSpc>
            </a:pPr>
            <a:r>
              <a:rPr lang="en-US" b="true" sz="57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CONTENTS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89652" y="6086913"/>
            <a:ext cx="2636783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INTRODUCTION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5454" y="4338637"/>
            <a:ext cx="2943426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7"/>
              </a:lnSpc>
            </a:pPr>
            <a:r>
              <a:rPr lang="en-US" b="true" sz="9497">
                <a:solidFill>
                  <a:srgbClr val="FCC287"/>
                </a:solidFill>
                <a:latin typeface="Poppins Bold"/>
                <a:ea typeface="Poppins Bold"/>
                <a:cs typeface="Poppins Bold"/>
                <a:sym typeface="Poppins Bold"/>
              </a:rPr>
              <a:t>01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069953" y="6086913"/>
            <a:ext cx="2523716" cy="1019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2999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DETAILS</a:t>
            </a:r>
          </a:p>
          <a:p>
            <a:pPr algn="ctr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OF DATA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991381" y="4338637"/>
            <a:ext cx="2680860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7"/>
              </a:lnSpc>
            </a:pPr>
            <a:r>
              <a:rPr lang="en-US" b="true" sz="9497">
                <a:solidFill>
                  <a:srgbClr val="FCC287"/>
                </a:solidFill>
                <a:latin typeface="Poppins Bold"/>
                <a:ea typeface="Poppins Bold"/>
                <a:cs typeface="Poppins Bold"/>
                <a:sym typeface="Poppins Bold"/>
              </a:rPr>
              <a:t>02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341438" y="6086913"/>
            <a:ext cx="328828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VISUALIZATIONS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624741" y="4338637"/>
            <a:ext cx="2721682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7"/>
              </a:lnSpc>
            </a:pPr>
            <a:r>
              <a:rPr lang="en-US" b="true" sz="9497">
                <a:solidFill>
                  <a:srgbClr val="FCC287"/>
                </a:solidFill>
                <a:latin typeface="Poppins Bold"/>
                <a:ea typeface="Poppins Bold"/>
                <a:cs typeface="Poppins Bold"/>
                <a:sym typeface="Poppins Bold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294542" y="4338637"/>
            <a:ext cx="259966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7"/>
              </a:lnSpc>
            </a:pPr>
            <a:r>
              <a:rPr lang="en-US" b="true" sz="9497">
                <a:solidFill>
                  <a:srgbClr val="FCC287"/>
                </a:solidFill>
                <a:latin typeface="Poppins Bold"/>
                <a:ea typeface="Poppins Bold"/>
                <a:cs typeface="Poppins Bold"/>
                <a:sym typeface="Poppins Bold"/>
              </a:rPr>
              <a:t>04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1377368" y="6086913"/>
            <a:ext cx="259630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HYPOTHESES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846711" y="4338637"/>
            <a:ext cx="2599669" cy="1524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97"/>
              </a:lnSpc>
            </a:pPr>
            <a:r>
              <a:rPr lang="en-US" b="true" sz="9497">
                <a:solidFill>
                  <a:srgbClr val="FCC287"/>
                </a:solidFill>
                <a:latin typeface="Poppins Bold"/>
                <a:ea typeface="Poppins Bold"/>
                <a:cs typeface="Poppins Bold"/>
                <a:sym typeface="Poppins Bold"/>
              </a:rPr>
              <a:t>05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937946" y="6086913"/>
            <a:ext cx="259630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b="true" sz="2999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CONCLUSION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4077393" y="0"/>
            <a:ext cx="10212185" cy="10287000"/>
          </a:xfrm>
          <a:custGeom>
            <a:avLst/>
            <a:gdLst/>
            <a:ahLst/>
            <a:cxnLst/>
            <a:rect r="r" b="b" t="t" l="l"/>
            <a:pathLst>
              <a:path h="10287000" w="10212185">
                <a:moveTo>
                  <a:pt x="0" y="0"/>
                </a:moveTo>
                <a:lnTo>
                  <a:pt x="10212186" y="0"/>
                </a:lnTo>
                <a:lnTo>
                  <a:pt x="102121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307468" y="3638460"/>
            <a:ext cx="3720324" cy="3010080"/>
          </a:xfrm>
          <a:custGeom>
            <a:avLst/>
            <a:gdLst/>
            <a:ahLst/>
            <a:cxnLst/>
            <a:rect r="r" b="b" t="t" l="l"/>
            <a:pathLst>
              <a:path h="3010080" w="3720324">
                <a:moveTo>
                  <a:pt x="0" y="0"/>
                </a:moveTo>
                <a:lnTo>
                  <a:pt x="3720324" y="0"/>
                </a:lnTo>
                <a:lnTo>
                  <a:pt x="3720324" y="3010080"/>
                </a:lnTo>
                <a:lnTo>
                  <a:pt x="0" y="30100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520656" y="4123435"/>
            <a:ext cx="10081388" cy="2106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56"/>
              </a:lnSpc>
            </a:pPr>
            <a:r>
              <a:rPr lang="en-US" sz="7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THANKS FOR </a:t>
            </a:r>
          </a:p>
          <a:p>
            <a:pPr algn="just">
              <a:lnSpc>
                <a:spcPts val="8056"/>
              </a:lnSpc>
            </a:pPr>
            <a:r>
              <a:rPr lang="en-US" sz="76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ATTENTION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3916916" y="3174328"/>
            <a:ext cx="1174546" cy="235359"/>
            <a:chOff x="0" y="0"/>
            <a:chExt cx="1566061" cy="313813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313813" cy="313813"/>
              <a:chOff x="0" y="0"/>
              <a:chExt cx="1913890" cy="19138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629873" y="0"/>
              <a:ext cx="313813" cy="313813"/>
              <a:chOff x="0" y="0"/>
              <a:chExt cx="1913890" cy="191389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1252248" y="0"/>
              <a:ext cx="313813" cy="313813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4053" y="570941"/>
            <a:ext cx="1239636" cy="248402"/>
            <a:chOff x="0" y="0"/>
            <a:chExt cx="1652847" cy="33120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4635839" y="-525692"/>
            <a:ext cx="6020419" cy="6064524"/>
          </a:xfrm>
          <a:custGeom>
            <a:avLst/>
            <a:gdLst/>
            <a:ahLst/>
            <a:cxnLst/>
            <a:rect r="r" b="b" t="t" l="l"/>
            <a:pathLst>
              <a:path h="6064524" w="6020419">
                <a:moveTo>
                  <a:pt x="0" y="0"/>
                </a:moveTo>
                <a:lnTo>
                  <a:pt x="6020419" y="0"/>
                </a:lnTo>
                <a:lnTo>
                  <a:pt x="6020419" y="6064525"/>
                </a:lnTo>
                <a:lnTo>
                  <a:pt x="0" y="606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706819" y="1028700"/>
            <a:ext cx="1638928" cy="1069773"/>
          </a:xfrm>
          <a:custGeom>
            <a:avLst/>
            <a:gdLst/>
            <a:ahLst/>
            <a:cxnLst/>
            <a:rect r="r" b="b" t="t" l="l"/>
            <a:pathLst>
              <a:path h="1069773" w="1638928">
                <a:moveTo>
                  <a:pt x="0" y="0"/>
                </a:moveTo>
                <a:lnTo>
                  <a:pt x="1638928" y="0"/>
                </a:lnTo>
                <a:lnTo>
                  <a:pt x="1638928" y="1069773"/>
                </a:lnTo>
                <a:lnTo>
                  <a:pt x="0" y="1069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39022" y="2607309"/>
            <a:ext cx="12923077" cy="6567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7425" indent="-393713" lvl="1">
              <a:lnSpc>
                <a:spcPts val="583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Primary goal: analyze weather patterns in Tokyo using OpenWeatherMap API data → emperature trends and the relationships between temperature, humidity, and wind speed</a:t>
            </a:r>
          </a:p>
          <a:p>
            <a:pPr algn="just" marL="787425" indent="-393713" lvl="1">
              <a:lnSpc>
                <a:spcPts val="583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 Source: OpenWeatherMap 5-Day Forecast</a:t>
            </a:r>
          </a:p>
          <a:p>
            <a:pPr algn="just" marL="787425" indent="-393713" lvl="1">
              <a:lnSpc>
                <a:spcPts val="583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Location: Tokyo, Japan (Lat: 35.6895, Lon: 139.6917)</a:t>
            </a:r>
          </a:p>
          <a:p>
            <a:pPr algn="just" marL="787425" indent="-393713" lvl="1">
              <a:lnSpc>
                <a:spcPts val="583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Period: October 14 → October 18, 2025</a:t>
            </a:r>
          </a:p>
          <a:p>
            <a:pPr algn="just" marL="787425" indent="-393713" lvl="1">
              <a:lnSpc>
                <a:spcPts val="5835"/>
              </a:lnSpc>
              <a:buFont typeface="Arial"/>
              <a:buChar char="•"/>
            </a:pPr>
            <a:r>
              <a:rPr lang="en-US" sz="364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Forecast Model: 3-hour interval predictions</a:t>
            </a:r>
          </a:p>
          <a:p>
            <a:pPr algn="just">
              <a:lnSpc>
                <a:spcPts val="5835"/>
              </a:lnSpc>
            </a:pPr>
            <a:r>
              <a:rPr lang="en-US" sz="3647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=&gt; Prediction weather of Tokyo in the next 5 days </a:t>
            </a:r>
          </a:p>
          <a:p>
            <a:pPr algn="just">
              <a:lnSpc>
                <a:spcPts val="5835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734275" y="4188062"/>
            <a:ext cx="5300301" cy="5300301"/>
          </a:xfrm>
          <a:custGeom>
            <a:avLst/>
            <a:gdLst/>
            <a:ahLst/>
            <a:cxnLst/>
            <a:rect r="r" b="b" t="t" l="l"/>
            <a:pathLst>
              <a:path h="5300301" w="5300301">
                <a:moveTo>
                  <a:pt x="0" y="0"/>
                </a:moveTo>
                <a:lnTo>
                  <a:pt x="5300301" y="0"/>
                </a:lnTo>
                <a:lnTo>
                  <a:pt x="5300301" y="5300302"/>
                </a:lnTo>
                <a:lnTo>
                  <a:pt x="0" y="53003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739022" y="1047750"/>
            <a:ext cx="8992671" cy="78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8"/>
              </a:lnSpc>
            </a:pPr>
            <a:r>
              <a:rPr lang="en-US" b="true" sz="5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37602" y="1047750"/>
            <a:ext cx="6320207" cy="887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60"/>
              </a:lnSpc>
            </a:pPr>
            <a:r>
              <a:rPr lang="en-US" b="true" sz="6000">
                <a:solidFill>
                  <a:srgbClr val="7D305E"/>
                </a:solidFill>
                <a:latin typeface="Poppins Bold"/>
                <a:ea typeface="Poppins Bold"/>
                <a:cs typeface="Poppins Bold"/>
                <a:sym typeface="Poppins Bold"/>
              </a:rPr>
              <a:t>IMPLICATION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-5106093" y="-8295129"/>
            <a:ext cx="10212185" cy="10287000"/>
          </a:xfrm>
          <a:custGeom>
            <a:avLst/>
            <a:gdLst/>
            <a:ahLst/>
            <a:cxnLst/>
            <a:rect r="r" b="b" t="t" l="l"/>
            <a:pathLst>
              <a:path h="10287000" w="10212185">
                <a:moveTo>
                  <a:pt x="0" y="0"/>
                </a:moveTo>
                <a:lnTo>
                  <a:pt x="10212186" y="0"/>
                </a:lnTo>
                <a:lnTo>
                  <a:pt x="10212186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8075943" y="1935483"/>
            <a:ext cx="1239636" cy="56388"/>
            <a:chOff x="0" y="0"/>
            <a:chExt cx="1652847" cy="75183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0" y="0"/>
              <a:ext cx="331203" cy="75183"/>
              <a:chOff x="0" y="0"/>
              <a:chExt cx="1913890" cy="434455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434454"/>
              </a:xfrm>
              <a:custGeom>
                <a:avLst/>
                <a:gdLst/>
                <a:ahLst/>
                <a:cxnLst/>
                <a:rect r="r" b="b" t="t" l="l"/>
                <a:pathLst>
                  <a:path h="434454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434454"/>
                    </a:lnTo>
                    <a:lnTo>
                      <a:pt x="0" y="434454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664779" y="0"/>
              <a:ext cx="331203" cy="75183"/>
              <a:chOff x="0" y="0"/>
              <a:chExt cx="1913890" cy="434455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434454"/>
              </a:xfrm>
              <a:custGeom>
                <a:avLst/>
                <a:gdLst/>
                <a:ahLst/>
                <a:cxnLst/>
                <a:rect r="r" b="b" t="t" l="l"/>
                <a:pathLst>
                  <a:path h="434454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434454"/>
                    </a:lnTo>
                    <a:lnTo>
                      <a:pt x="0" y="434454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1321644" y="0"/>
              <a:ext cx="331203" cy="75183"/>
              <a:chOff x="0" y="0"/>
              <a:chExt cx="1913890" cy="434455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13890" cy="434454"/>
              </a:xfrm>
              <a:custGeom>
                <a:avLst/>
                <a:gdLst/>
                <a:ahLst/>
                <a:cxnLst/>
                <a:rect r="r" b="b" t="t" l="l"/>
                <a:pathLst>
                  <a:path h="434454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434454"/>
                    </a:lnTo>
                    <a:lnTo>
                      <a:pt x="0" y="434454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513325" y="2697672"/>
            <a:ext cx="17261350" cy="6893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Practical implication: Those findings can help people plan daily activities, like scheduling outdoor events, gardening, or exercising at optimal times.</a:t>
            </a: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Environmental implication: Understanding temperature </a:t>
            </a: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humidity trends could inform local climate adaptation strategies.</a:t>
            </a: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Policy implication: City planners or authorities might use the data to improve public safety during extreme weather.</a:t>
            </a:r>
          </a:p>
          <a:p>
            <a:pPr algn="just" marL="820421" indent="-410210" lvl="1">
              <a:lnSpc>
                <a:spcPts val="6080"/>
              </a:lnSpc>
              <a:buFont typeface="Arial"/>
              <a:buChar char="•"/>
            </a:pPr>
            <a:r>
              <a:rPr lang="en-US" sz="3800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Scientific implication: The results add to the knowledge of local climate patterns, which could support further research.</a:t>
            </a:r>
          </a:p>
          <a:p>
            <a:pPr algn="just">
              <a:lnSpc>
                <a:spcPts val="608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94053" y="570941"/>
            <a:ext cx="1239636" cy="248402"/>
            <a:chOff x="0" y="0"/>
            <a:chExt cx="1652847" cy="33120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4635839" y="-525692"/>
            <a:ext cx="6020419" cy="6064524"/>
          </a:xfrm>
          <a:custGeom>
            <a:avLst/>
            <a:gdLst/>
            <a:ahLst/>
            <a:cxnLst/>
            <a:rect r="r" b="b" t="t" l="l"/>
            <a:pathLst>
              <a:path h="6064524" w="6020419">
                <a:moveTo>
                  <a:pt x="0" y="0"/>
                </a:moveTo>
                <a:lnTo>
                  <a:pt x="6020419" y="0"/>
                </a:lnTo>
                <a:lnTo>
                  <a:pt x="6020419" y="6064525"/>
                </a:lnTo>
                <a:lnTo>
                  <a:pt x="0" y="60645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4845095" y="160256"/>
            <a:ext cx="1638928" cy="1069773"/>
          </a:xfrm>
          <a:custGeom>
            <a:avLst/>
            <a:gdLst/>
            <a:ahLst/>
            <a:cxnLst/>
            <a:rect r="r" b="b" t="t" l="l"/>
            <a:pathLst>
              <a:path h="1069773" w="1638928">
                <a:moveTo>
                  <a:pt x="0" y="0"/>
                </a:moveTo>
                <a:lnTo>
                  <a:pt x="1638929" y="0"/>
                </a:lnTo>
                <a:lnTo>
                  <a:pt x="1638929" y="1069773"/>
                </a:lnTo>
                <a:lnTo>
                  <a:pt x="0" y="106977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2506571"/>
            <a:ext cx="11301259" cy="3390378"/>
          </a:xfrm>
          <a:custGeom>
            <a:avLst/>
            <a:gdLst/>
            <a:ahLst/>
            <a:cxnLst/>
            <a:rect r="r" b="b" t="t" l="l"/>
            <a:pathLst>
              <a:path h="3390378" w="11301259">
                <a:moveTo>
                  <a:pt x="0" y="0"/>
                </a:moveTo>
                <a:lnTo>
                  <a:pt x="11301259" y="0"/>
                </a:lnTo>
                <a:lnTo>
                  <a:pt x="11301259" y="3390377"/>
                </a:lnTo>
                <a:lnTo>
                  <a:pt x="0" y="33903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39022" y="849535"/>
            <a:ext cx="15111270" cy="78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8"/>
              </a:lnSpc>
            </a:pPr>
            <a:r>
              <a:rPr lang="en-US" b="true" sz="5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IMPORTING DATA AND MODULES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6414223"/>
            <a:ext cx="11788180" cy="36194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Cheking the API key</a:t>
            </a:r>
          </a:p>
          <a:p>
            <a:pPr algn="l" marL="647757" indent="-323878" lvl="1">
              <a:lnSpc>
                <a:spcPts val="48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Onecall API 3.0 is not free →  2.5 version</a:t>
            </a:r>
          </a:p>
          <a:p>
            <a:pPr algn="l">
              <a:lnSpc>
                <a:spcPts val="4800"/>
              </a:lnSpc>
            </a:pPr>
            <a:r>
              <a:rPr lang="en-US" sz="3000" b="true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Ensure the extraction of data</a:t>
            </a:r>
          </a:p>
          <a:p>
            <a:pPr algn="l" marL="647757" indent="-323878" lvl="1">
              <a:lnSpc>
                <a:spcPts val="48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Using requests librabry to check status →  cod = 200 means ok.</a:t>
            </a:r>
          </a:p>
          <a:p>
            <a:pPr algn="l">
              <a:lnSpc>
                <a:spcPts val="4800"/>
              </a:lnSpc>
            </a:pPr>
          </a:p>
          <a:p>
            <a:pPr algn="l">
              <a:lnSpc>
                <a:spcPts val="480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297276"/>
            <a:ext cx="9587281" cy="5692448"/>
          </a:xfrm>
          <a:custGeom>
            <a:avLst/>
            <a:gdLst/>
            <a:ahLst/>
            <a:cxnLst/>
            <a:rect r="r" b="b" t="t" l="l"/>
            <a:pathLst>
              <a:path h="5692448" w="9587281">
                <a:moveTo>
                  <a:pt x="0" y="0"/>
                </a:moveTo>
                <a:lnTo>
                  <a:pt x="9587281" y="0"/>
                </a:lnTo>
                <a:lnTo>
                  <a:pt x="9587281" y="5692448"/>
                </a:lnTo>
                <a:lnTo>
                  <a:pt x="0" y="56924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047750"/>
            <a:ext cx="10828586" cy="78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18"/>
              </a:lnSpc>
              <a:spcBef>
                <a:spcPct val="0"/>
              </a:spcBef>
            </a:pPr>
            <a:r>
              <a:rPr lang="en-US" b="true" sz="5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IMPORT</a:t>
            </a:r>
            <a:r>
              <a:rPr lang="en-US" b="true" sz="5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ING DATA AND MODULES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15981" y="2011526"/>
            <a:ext cx="7641608" cy="6534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809" indent="-269905" lvl="1">
              <a:lnSpc>
                <a:spcPts val="5775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Import necessary library </a:t>
            </a:r>
          </a:p>
          <a:p>
            <a:pPr algn="l" marL="539809" indent="-269905" lvl="1">
              <a:lnSpc>
                <a:spcPts val="5775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Set up API key and city name</a:t>
            </a:r>
          </a:p>
          <a:p>
            <a:pPr algn="l" marL="539809" indent="-269905" lvl="1">
              <a:lnSpc>
                <a:spcPts val="5775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Combine into API URL to request 5-day weather forecasts in metric units</a:t>
            </a:r>
          </a:p>
          <a:p>
            <a:pPr algn="l" marL="539809" indent="-269905" lvl="1">
              <a:lnSpc>
                <a:spcPts val="5775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Receive weather data in JSON format → 3-hour interval over the next 5 days</a:t>
            </a:r>
          </a:p>
          <a:p>
            <a:pPr algn="l" marL="539809" indent="-269905" lvl="1">
              <a:lnSpc>
                <a:spcPts val="5775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Loop through data [“list”] for information</a:t>
            </a:r>
          </a:p>
          <a:p>
            <a:pPr algn="l" marL="539809" indent="-269905" lvl="1">
              <a:lnSpc>
                <a:spcPts val="5775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Convert list into Pandas DataFrame</a:t>
            </a:r>
          </a:p>
          <a:p>
            <a:pPr algn="l" marL="539809" indent="-269905" lvl="1">
              <a:lnSpc>
                <a:spcPts val="5775"/>
              </a:lnSpc>
              <a:buAutoNum type="arabicPeriod" startAt="1"/>
            </a:pPr>
            <a:r>
              <a:rPr lang="en-US" b="true" sz="25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Create collumn “type"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2542" y="370524"/>
            <a:ext cx="1239636" cy="248402"/>
            <a:chOff x="0" y="0"/>
            <a:chExt cx="1652847" cy="33120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4885038" y="-3499672"/>
            <a:ext cx="6020419" cy="6064524"/>
          </a:xfrm>
          <a:custGeom>
            <a:avLst/>
            <a:gdLst/>
            <a:ahLst/>
            <a:cxnLst/>
            <a:rect r="r" b="b" t="t" l="l"/>
            <a:pathLst>
              <a:path h="6064524" w="6020419">
                <a:moveTo>
                  <a:pt x="0" y="0"/>
                </a:moveTo>
                <a:lnTo>
                  <a:pt x="6020419" y="0"/>
                </a:lnTo>
                <a:lnTo>
                  <a:pt x="6020419" y="6064524"/>
                </a:lnTo>
                <a:lnTo>
                  <a:pt x="0" y="606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49222" y="493813"/>
            <a:ext cx="1638928" cy="1069773"/>
          </a:xfrm>
          <a:custGeom>
            <a:avLst/>
            <a:gdLst/>
            <a:ahLst/>
            <a:cxnLst/>
            <a:rect r="r" b="b" t="t" l="l"/>
            <a:pathLst>
              <a:path h="1069773" w="1638928">
                <a:moveTo>
                  <a:pt x="0" y="0"/>
                </a:moveTo>
                <a:lnTo>
                  <a:pt x="1638928" y="0"/>
                </a:lnTo>
                <a:lnTo>
                  <a:pt x="1638928" y="1069774"/>
                </a:lnTo>
                <a:lnTo>
                  <a:pt x="0" y="1069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66259" y="1961543"/>
            <a:ext cx="8928989" cy="7902311"/>
          </a:xfrm>
          <a:custGeom>
            <a:avLst/>
            <a:gdLst/>
            <a:ahLst/>
            <a:cxnLst/>
            <a:rect r="r" b="b" t="t" l="l"/>
            <a:pathLst>
              <a:path h="7902311" w="8928989">
                <a:moveTo>
                  <a:pt x="0" y="0"/>
                </a:moveTo>
                <a:lnTo>
                  <a:pt x="8928989" y="0"/>
                </a:lnTo>
                <a:lnTo>
                  <a:pt x="8928989" y="7902311"/>
                </a:lnTo>
                <a:lnTo>
                  <a:pt x="0" y="790231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28700" y="945009"/>
            <a:ext cx="8992671" cy="78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8"/>
              </a:lnSpc>
            </a:pPr>
            <a:r>
              <a:rPr lang="en-US" b="true" sz="5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DETAILS OF DATA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8119" y="1736488"/>
            <a:ext cx="8404978" cy="81273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98828" indent="-399414" lvl="1">
              <a:lnSpc>
                <a:spcPts val="591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Total records: 40</a:t>
            </a:r>
          </a:p>
          <a:p>
            <a:pPr algn="l" marL="798828" indent="-399414" lvl="1">
              <a:lnSpc>
                <a:spcPts val="591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Time range: Oct 14 - 19, 2025</a:t>
            </a:r>
          </a:p>
          <a:p>
            <a:pPr algn="l" marL="798828" indent="-399414" lvl="1">
              <a:lnSpc>
                <a:spcPts val="591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Mean values: Temp 21.3 °C | Humidity 61% | Pressure 1019 hPa | Wind 5.1 m/s</a:t>
            </a:r>
          </a:p>
          <a:p>
            <a:pPr algn="l" marL="798828" indent="-399414" lvl="1">
              <a:lnSpc>
                <a:spcPts val="591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Temp: 18.1 – 26.2 °C → mild warming trend</a:t>
            </a:r>
          </a:p>
          <a:p>
            <a:pPr algn="l" marL="798828" indent="-399414" lvl="1">
              <a:lnSpc>
                <a:spcPts val="591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Humidity: 43 – 76 % → moderate moisture</a:t>
            </a:r>
          </a:p>
          <a:p>
            <a:pPr algn="l" marL="798828" indent="-399414" lvl="1">
              <a:lnSpc>
                <a:spcPts val="591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Pressure: 1011 – 1025 hPa → stable weather</a:t>
            </a:r>
          </a:p>
          <a:p>
            <a:pPr algn="l" marL="798828" indent="-399414" lvl="1">
              <a:lnSpc>
                <a:spcPts val="5919"/>
              </a:lnSpc>
              <a:buFont typeface="Arial"/>
              <a:buChar char="•"/>
            </a:pPr>
            <a:r>
              <a:rPr lang="en-US" sz="36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Wind: 10.6 m/s → occasional breeze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102542" y="370524"/>
            <a:ext cx="1239636" cy="248402"/>
            <a:chOff x="0" y="0"/>
            <a:chExt cx="1652847" cy="331203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31203" cy="331203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664779" y="0"/>
              <a:ext cx="331203" cy="331203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321644" y="0"/>
              <a:ext cx="331203" cy="331203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CC287"/>
              </a:solidFill>
            </p:spPr>
          </p:sp>
        </p:grpSp>
      </p:grpSp>
      <p:sp>
        <p:nvSpPr>
          <p:cNvPr name="Freeform 9" id="9"/>
          <p:cNvSpPr/>
          <p:nvPr/>
        </p:nvSpPr>
        <p:spPr>
          <a:xfrm flipH="false" flipV="false" rot="0">
            <a:off x="14885038" y="-3499672"/>
            <a:ext cx="6020419" cy="6064524"/>
          </a:xfrm>
          <a:custGeom>
            <a:avLst/>
            <a:gdLst/>
            <a:ahLst/>
            <a:cxnLst/>
            <a:rect r="r" b="b" t="t" l="l"/>
            <a:pathLst>
              <a:path h="6064524" w="6020419">
                <a:moveTo>
                  <a:pt x="0" y="0"/>
                </a:moveTo>
                <a:lnTo>
                  <a:pt x="6020419" y="0"/>
                </a:lnTo>
                <a:lnTo>
                  <a:pt x="6020419" y="6064524"/>
                </a:lnTo>
                <a:lnTo>
                  <a:pt x="0" y="606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2749222" y="493813"/>
            <a:ext cx="1638928" cy="1069773"/>
          </a:xfrm>
          <a:custGeom>
            <a:avLst/>
            <a:gdLst/>
            <a:ahLst/>
            <a:cxnLst/>
            <a:rect r="r" b="b" t="t" l="l"/>
            <a:pathLst>
              <a:path h="1069773" w="1638928">
                <a:moveTo>
                  <a:pt x="0" y="0"/>
                </a:moveTo>
                <a:lnTo>
                  <a:pt x="1638928" y="0"/>
                </a:lnTo>
                <a:lnTo>
                  <a:pt x="1638928" y="1069774"/>
                </a:lnTo>
                <a:lnTo>
                  <a:pt x="0" y="106977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144000" y="4723876"/>
            <a:ext cx="8115300" cy="4534424"/>
          </a:xfrm>
          <a:custGeom>
            <a:avLst/>
            <a:gdLst/>
            <a:ahLst/>
            <a:cxnLst/>
            <a:rect r="r" b="b" t="t" l="l"/>
            <a:pathLst>
              <a:path h="4534424" w="8115300">
                <a:moveTo>
                  <a:pt x="0" y="0"/>
                </a:moveTo>
                <a:lnTo>
                  <a:pt x="8115300" y="0"/>
                </a:lnTo>
                <a:lnTo>
                  <a:pt x="8115300" y="4534424"/>
                </a:lnTo>
                <a:lnTo>
                  <a:pt x="0" y="45344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28700" y="2230960"/>
            <a:ext cx="9148318" cy="2584433"/>
          </a:xfrm>
          <a:custGeom>
            <a:avLst/>
            <a:gdLst/>
            <a:ahLst/>
            <a:cxnLst/>
            <a:rect r="r" b="b" t="t" l="l"/>
            <a:pathLst>
              <a:path h="2584433" w="9148318">
                <a:moveTo>
                  <a:pt x="0" y="0"/>
                </a:moveTo>
                <a:lnTo>
                  <a:pt x="9148318" y="0"/>
                </a:lnTo>
                <a:lnTo>
                  <a:pt x="9148318" y="2584432"/>
                </a:lnTo>
                <a:lnTo>
                  <a:pt x="0" y="258443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835" t="0" r="-1835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28700" y="945009"/>
            <a:ext cx="8992671" cy="780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18"/>
              </a:lnSpc>
            </a:pPr>
            <a:r>
              <a:rPr lang="en-US" b="true" sz="53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VISUALIZATIONS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44000" y="9115425"/>
            <a:ext cx="8404978" cy="697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19"/>
              </a:lnSpc>
            </a:pPr>
            <a:r>
              <a:rPr lang="en-US" sz="3699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TEMPERATURE TREND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801135" y="4222476"/>
            <a:ext cx="6020419" cy="6064524"/>
          </a:xfrm>
          <a:custGeom>
            <a:avLst/>
            <a:gdLst/>
            <a:ahLst/>
            <a:cxnLst/>
            <a:rect r="r" b="b" t="t" l="l"/>
            <a:pathLst>
              <a:path h="6064524" w="6020419">
                <a:moveTo>
                  <a:pt x="0" y="0"/>
                </a:moveTo>
                <a:lnTo>
                  <a:pt x="6020419" y="0"/>
                </a:lnTo>
                <a:lnTo>
                  <a:pt x="6020419" y="6064524"/>
                </a:lnTo>
                <a:lnTo>
                  <a:pt x="0" y="60645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133417" y="1047750"/>
            <a:ext cx="8021166" cy="7044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8"/>
              </a:lnSpc>
              <a:spcBef>
                <a:spcPct val="0"/>
              </a:spcBef>
            </a:pPr>
            <a:r>
              <a:rPr lang="en-US" b="true" sz="4800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TACTICS USED IN PROJECT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300678"/>
            <a:ext cx="16230600" cy="7256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43"/>
              </a:lnSpc>
            </a:pPr>
            <a:r>
              <a:rPr lang="en-US" b="true" sz="3718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T-test (independent sample t-test)</a:t>
            </a:r>
          </a:p>
          <a:p>
            <a:pPr algn="just">
              <a:lnSpc>
                <a:spcPts val="5243"/>
              </a:lnSpc>
            </a:pPr>
            <a:r>
              <a:rPr lang="en-US" sz="3718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→ To test if there is a significant difference between the means of two groups.</a:t>
            </a:r>
          </a:p>
          <a:p>
            <a:pPr algn="just">
              <a:lnSpc>
                <a:spcPts val="5243"/>
              </a:lnSpc>
            </a:pPr>
            <a:r>
              <a:rPr lang="en-US" sz="3718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Interpretation: If p-value &lt; 0.05 → reject H0 → there is a significant difference</a:t>
            </a:r>
          </a:p>
          <a:p>
            <a:pPr algn="just">
              <a:lnSpc>
                <a:spcPts val="5243"/>
              </a:lnSpc>
            </a:pPr>
          </a:p>
          <a:p>
            <a:pPr algn="just">
              <a:lnSpc>
                <a:spcPts val="5243"/>
              </a:lnSpc>
            </a:pPr>
          </a:p>
          <a:p>
            <a:pPr algn="just">
              <a:lnSpc>
                <a:spcPts val="5243"/>
              </a:lnSpc>
            </a:pPr>
            <a:r>
              <a:rPr lang="en-US" b="true" sz="3718">
                <a:solidFill>
                  <a:srgbClr val="000000"/>
                </a:solidFill>
                <a:latin typeface="Source Sans Pro Bold"/>
                <a:ea typeface="Source Sans Pro Bold"/>
                <a:cs typeface="Source Sans Pro Bold"/>
                <a:sym typeface="Source Sans Pro Bold"/>
              </a:rPr>
              <a:t>Correlation Analysis (Using Pandas)</a:t>
            </a:r>
          </a:p>
          <a:p>
            <a:pPr algn="just">
              <a:lnSpc>
                <a:spcPts val="5243"/>
              </a:lnSpc>
            </a:pPr>
            <a:r>
              <a:rPr lang="en-US" sz="3718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→ To measure the strength and direction of the relationship between weather variables.</a:t>
            </a:r>
          </a:p>
          <a:p>
            <a:pPr algn="just">
              <a:lnSpc>
                <a:spcPts val="5243"/>
              </a:lnSpc>
            </a:pPr>
            <a:r>
              <a:rPr lang="en-US" sz="3718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Interpretation: </a:t>
            </a:r>
          </a:p>
          <a:p>
            <a:pPr algn="just">
              <a:lnSpc>
                <a:spcPts val="5243"/>
              </a:lnSpc>
            </a:pPr>
            <a:r>
              <a:rPr lang="en-US" sz="3718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 &gt; 0 → variables increase together</a:t>
            </a:r>
          </a:p>
          <a:p>
            <a:pPr algn="just">
              <a:lnSpc>
                <a:spcPts val="5243"/>
              </a:lnSpc>
            </a:pPr>
            <a:r>
              <a:rPr lang="en-US" sz="3718">
                <a:solidFill>
                  <a:srgbClr val="0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r &lt; 0 → one increases while the other decreases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DAGz4LXd1XY</dc:identifier>
  <dcterms:modified xsi:type="dcterms:W3CDTF">2011-08-01T06:04:30Z</dcterms:modified>
  <cp:revision>1</cp:revision>
  <dc:title>pre1</dc:title>
</cp:coreProperties>
</file>