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7" r:id="rId3"/>
    <p:sldId id="357" r:id="rId4"/>
    <p:sldId id="361" r:id="rId5"/>
    <p:sldId id="363" r:id="rId6"/>
    <p:sldId id="362" r:id="rId7"/>
    <p:sldId id="359" r:id="rId8"/>
    <p:sldId id="360" r:id="rId9"/>
    <p:sldId id="356" r:id="rId10"/>
  </p:sldIdLst>
  <p:sldSz cx="9144000" cy="6858000" type="screen4x3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944BAC-6FF3-4C0A-AE50-258ECBB13263}">
          <p14:sldIdLst>
            <p14:sldId id="256"/>
            <p14:sldId id="337"/>
            <p14:sldId id="357"/>
            <p14:sldId id="361"/>
            <p14:sldId id="363"/>
            <p14:sldId id="362"/>
            <p14:sldId id="359"/>
            <p14:sldId id="360"/>
            <p14:sldId id="3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Seeger" initials="B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7" autoAdjust="0"/>
    <p:restoredTop sz="93971" autoAdjust="0"/>
  </p:normalViewPr>
  <p:slideViewPr>
    <p:cSldViewPr>
      <p:cViewPr>
        <p:scale>
          <a:sx n="113" d="100"/>
          <a:sy n="113" d="100"/>
        </p:scale>
        <p:origin x="-3420" y="-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367CBD6D-9BE6-40D2-A450-5E55FA2184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29501B7-3E6B-4DAD-BF01-42436C8C0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F9D34-01E7-4517-9FBB-11FEACB2BFED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644285A-7C80-4091-A054-1B348DE01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D0F6035-1823-4A5C-AC82-CB483A5144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86392-F808-42D9-9E7E-1E35CDE4E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83C1-7892-4B40-9807-ED10D9349871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75D4-9F7E-4F1F-A313-8807B77069E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5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182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9BE-8329-4DB1-A001-19838DD7FD23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0648"/>
            <a:ext cx="7776864" cy="2040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32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404D-510F-410E-B66A-ED2A4CCD6EE6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9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42C-4393-4E09-9B05-F5D9824A7DCD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48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627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8" t="11189" r="4655" b="35700"/>
          <a:stretch/>
        </p:blipFill>
        <p:spPr bwMode="auto">
          <a:xfrm>
            <a:off x="6804248" y="277161"/>
            <a:ext cx="1932409" cy="113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5B68-4912-4F89-8224-95EA6E01AB58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5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6EE8-0FBC-48DE-B518-34CA9397E2CD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3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4767-3398-4767-B121-9061F7DC2564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6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2EE1-34E8-4C7D-A842-C1D571BE3108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8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5A7-64AD-413D-9E20-DA5B2F4971B6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1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79-7528-44D8-B49D-2BEC44826E3E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1738-93C4-444B-96AD-D3F45DC9346B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74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5AF-7CD5-42B3-AF21-C52B7538139E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Ing.-Büro Dr. Michael Lehning </a:t>
            </a:r>
            <a:br>
              <a:rPr lang="de-DE" dirty="0"/>
            </a:br>
            <a:r>
              <a:rPr lang="de-DE" dirty="0"/>
              <a:t>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4132-B22B-46FA-BD0B-3D35C93EFA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ehning@lehning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Demo ROS-Treiber </a:t>
            </a:r>
            <a:r>
              <a:rPr lang="de-DE" b="1" dirty="0"/>
              <a:t>Spurführungssensoren</a:t>
            </a:r>
            <a:br>
              <a:rPr lang="de-DE" b="1" dirty="0"/>
            </a:br>
            <a:r>
              <a:rPr lang="de-DE" b="1" dirty="0" err="1" smtClean="0"/>
              <a:t>sick_line_guidance_demo</a:t>
            </a:r>
            <a:r>
              <a:rPr lang="de-DE" sz="1400" b="1" dirty="0"/>
              <a:t/>
            </a:r>
            <a:br>
              <a:rPr lang="de-DE" sz="1400" b="1" dirty="0"/>
            </a:br>
            <a:r>
              <a:rPr lang="de-DE" sz="1400" b="1" dirty="0" smtClean="0"/>
              <a:t/>
            </a:r>
            <a:br>
              <a:rPr lang="de-DE" sz="1400" b="1" dirty="0" smtClean="0"/>
            </a:br>
            <a:r>
              <a:rPr lang="de-DE" sz="1400" b="1" dirty="0" smtClean="0"/>
              <a:t/>
            </a:r>
            <a:br>
              <a:rPr lang="de-DE" sz="1400" b="1" dirty="0" smtClean="0"/>
            </a:br>
            <a:r>
              <a:rPr lang="de-DE" sz="1400" b="1" dirty="0" smtClean="0"/>
              <a:t>Reute/Hildesheim</a:t>
            </a:r>
            <a:r>
              <a:rPr lang="de-DE" sz="1400" b="1" dirty="0"/>
              <a:t>, </a:t>
            </a:r>
            <a:r>
              <a:rPr lang="de-DE" sz="1400" b="1" dirty="0" smtClean="0"/>
              <a:t>2019-06-17</a:t>
            </a:r>
            <a:br>
              <a:rPr lang="de-DE" sz="1400" b="1" dirty="0" smtClean="0"/>
            </a:br>
            <a:r>
              <a:rPr lang="de-DE" sz="1400" b="1" dirty="0" smtClean="0"/>
              <a:t/>
            </a:r>
            <a:br>
              <a:rPr lang="de-DE" sz="1400" b="1" dirty="0" smtClean="0"/>
            </a:br>
            <a:r>
              <a:rPr lang="de-DE" sz="1400" b="1" dirty="0" smtClean="0"/>
              <a:t/>
            </a:r>
            <a:br>
              <a:rPr lang="de-DE" sz="1400" b="1" dirty="0" smtClean="0"/>
            </a:br>
            <a:endParaRPr lang="de-DE" sz="1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7360" y="4896743"/>
            <a:ext cx="6400800" cy="1270992"/>
          </a:xfrm>
        </p:spPr>
        <p:txBody>
          <a:bodyPr>
            <a:normAutofit/>
          </a:bodyPr>
          <a:lstStyle/>
          <a:p>
            <a:r>
              <a:rPr lang="de-DE" dirty="0"/>
              <a:t>Ing.-Büro Dr. </a:t>
            </a:r>
            <a:r>
              <a:rPr lang="de-DE" dirty="0" smtClean="0"/>
              <a:t>Michael </a:t>
            </a:r>
            <a:r>
              <a:rPr lang="de-DE" dirty="0"/>
              <a:t>Lehning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9ADF-6222-411A-A975-1DFBB278922A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8C8E2160-A06C-4F21-A769-E4BCACB24B1B}"/>
              </a:ext>
            </a:extLst>
          </p:cNvPr>
          <p:cNvSpPr/>
          <p:nvPr/>
        </p:nvSpPr>
        <p:spPr>
          <a:xfrm>
            <a:off x="7232422" y="6248628"/>
            <a:ext cx="574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Stand 0.1</a:t>
            </a:r>
          </a:p>
        </p:txBody>
      </p:sp>
    </p:spTree>
    <p:extLst>
      <p:ext uri="{BB962C8B-B14F-4D97-AF65-F5344CB8AC3E}">
        <p14:creationId xmlns:p14="http://schemas.microsoft.com/office/powerpoint/2010/main" val="21877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EFA54E-8B5D-4258-BE2E-919D2E8E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7A9D116-DE09-4B6C-9220-38640E4B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1. Es gibt einen Spurführungssimulator, der jeweils als Input eine X,Y-Position von der </a:t>
            </a:r>
            <a:r>
              <a:rPr lang="de-DE" dirty="0" err="1" smtClean="0"/>
              <a:t>Odometrie</a:t>
            </a:r>
            <a:r>
              <a:rPr lang="de-DE" dirty="0" smtClean="0"/>
              <a:t> bekommt und dann eine simulierte Spurführungsnachricht zurückliefert.</a:t>
            </a:r>
          </a:p>
          <a:p>
            <a:pPr lvl="1"/>
            <a:r>
              <a:rPr lang="nb-NO" dirty="0"/>
              <a:t>Input: </a:t>
            </a:r>
            <a:r>
              <a:rPr lang="nb-NO" dirty="0" err="1"/>
              <a:t>x,y,vx,vy</a:t>
            </a:r>
            <a:endParaRPr lang="nb-NO" dirty="0"/>
          </a:p>
          <a:p>
            <a:pPr lvl="1"/>
            <a:r>
              <a:rPr lang="nb-NO" dirty="0"/>
              <a:t>Output: </a:t>
            </a:r>
            <a:r>
              <a:rPr lang="de-DE" dirty="0" smtClean="0"/>
              <a:t>OLS-Messnachricht</a:t>
            </a:r>
            <a:r>
              <a:rPr lang="nb-NO" dirty="0" smtClean="0"/>
              <a:t> </a:t>
            </a:r>
            <a:r>
              <a:rPr lang="nb-NO" dirty="0"/>
              <a:t>(</a:t>
            </a:r>
            <a:r>
              <a:rPr lang="nb-NO" dirty="0" err="1"/>
              <a:t>Spurinfos</a:t>
            </a:r>
            <a:r>
              <a:rPr lang="nb-NO" dirty="0"/>
              <a:t> </a:t>
            </a:r>
            <a:r>
              <a:rPr lang="nb-NO" dirty="0" err="1"/>
              <a:t>und</a:t>
            </a:r>
            <a:r>
              <a:rPr lang="nb-NO" dirty="0"/>
              <a:t> </a:t>
            </a:r>
            <a:r>
              <a:rPr lang="nb-NO" dirty="0" err="1"/>
              <a:t>Barcode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Konfiguration</a:t>
            </a:r>
            <a:r>
              <a:rPr lang="nb-NO" dirty="0" smtClean="0"/>
              <a:t>: </a:t>
            </a:r>
            <a:r>
              <a:rPr lang="nb-NO" dirty="0" err="1" smtClean="0"/>
              <a:t>bmp</a:t>
            </a:r>
            <a:r>
              <a:rPr lang="nb-NO" dirty="0" smtClean="0"/>
              <a:t>-Karte (Spur=</a:t>
            </a:r>
            <a:r>
              <a:rPr lang="nb-NO" dirty="0" err="1" smtClean="0"/>
              <a:t>schwarz</a:t>
            </a:r>
            <a:r>
              <a:rPr lang="nb-NO" dirty="0" smtClean="0"/>
              <a:t>), </a:t>
            </a:r>
            <a:r>
              <a:rPr lang="nb-NO" dirty="0" err="1" smtClean="0"/>
              <a:t>Startwert</a:t>
            </a:r>
            <a:r>
              <a:rPr lang="nb-NO" dirty="0" smtClean="0"/>
              <a:t> </a:t>
            </a:r>
            <a:r>
              <a:rPr lang="de-DE" dirty="0" err="1" smtClean="0"/>
              <a:t>x,y,vx,vy</a:t>
            </a:r>
            <a:r>
              <a:rPr lang="de-DE" dirty="0" smtClean="0"/>
              <a:t>, </a:t>
            </a:r>
            <a:r>
              <a:rPr lang="de-DE" dirty="0" err="1" smtClean="0"/>
              <a:t>Intrinsik</a:t>
            </a:r>
            <a:r>
              <a:rPr lang="de-DE" dirty="0" smtClean="0"/>
              <a:t> (Maßstab </a:t>
            </a:r>
            <a:r>
              <a:rPr lang="de-DE" dirty="0" err="1" smtClean="0"/>
              <a:t>px</a:t>
            </a:r>
            <a:r>
              <a:rPr lang="de-DE" dirty="0" smtClean="0"/>
              <a:t>/m, Kartenursprung), </a:t>
            </a:r>
            <a:r>
              <a:rPr lang="de-DE" dirty="0" err="1" smtClean="0"/>
              <a:t>xml</a:t>
            </a:r>
            <a:r>
              <a:rPr lang="de-DE" dirty="0" smtClean="0"/>
              <a:t>-Liste </a:t>
            </a:r>
            <a:r>
              <a:rPr lang="de-DE" dirty="0"/>
              <a:t>B</a:t>
            </a:r>
            <a:r>
              <a:rPr lang="de-DE" dirty="0" smtClean="0"/>
              <a:t>arcodes (Größe, Orientierung, Label, </a:t>
            </a:r>
            <a:r>
              <a:rPr lang="de-DE" dirty="0"/>
              <a:t>P</a:t>
            </a:r>
            <a:r>
              <a:rPr lang="de-DE" dirty="0" smtClean="0"/>
              <a:t>osition)</a:t>
            </a:r>
            <a:endParaRPr lang="nb-NO" dirty="0"/>
          </a:p>
          <a:p>
            <a:pPr marL="0" indent="0">
              <a:buNone/>
            </a:pPr>
            <a:r>
              <a:rPr lang="de-DE" dirty="0" smtClean="0"/>
              <a:t>2. Regelung:</a:t>
            </a:r>
          </a:p>
          <a:p>
            <a:pPr marL="400050" lvl="1" indent="0">
              <a:buNone/>
            </a:pPr>
            <a:r>
              <a:rPr lang="de-DE" dirty="0" smtClean="0"/>
              <a:t>2a. Zustandsschätzung: (Update)</a:t>
            </a:r>
          </a:p>
          <a:p>
            <a:pPr marL="800100" lvl="2" indent="0">
              <a:buNone/>
            </a:pPr>
            <a:r>
              <a:rPr lang="de-DE" dirty="0" smtClean="0"/>
              <a:t>Input: OLS-Messnachricht</a:t>
            </a:r>
            <a:r>
              <a:rPr lang="nb-NO" dirty="0" smtClean="0"/>
              <a:t> (</a:t>
            </a:r>
            <a:r>
              <a:rPr lang="nb-NO" dirty="0" err="1"/>
              <a:t>Spurinfos</a:t>
            </a:r>
            <a:r>
              <a:rPr lang="nb-NO" dirty="0"/>
              <a:t> </a:t>
            </a:r>
            <a:r>
              <a:rPr lang="nb-NO" dirty="0" err="1" smtClean="0"/>
              <a:t>und</a:t>
            </a:r>
            <a:r>
              <a:rPr lang="nb-NO" dirty="0" smtClean="0"/>
              <a:t> </a:t>
            </a:r>
            <a:r>
              <a:rPr lang="nb-NO" dirty="0" err="1" smtClean="0"/>
              <a:t>Barcode</a:t>
            </a:r>
            <a:r>
              <a:rPr lang="nb-NO" dirty="0" smtClean="0"/>
              <a:t>)</a:t>
            </a:r>
            <a:endParaRPr lang="de-DE" dirty="0" smtClean="0"/>
          </a:p>
          <a:p>
            <a:pPr marL="800100" lvl="2" indent="0">
              <a:buNone/>
            </a:pPr>
            <a:r>
              <a:rPr lang="de-DE" dirty="0" smtClean="0"/>
              <a:t>Output: Korr. Ist-Zustand: </a:t>
            </a:r>
            <a:r>
              <a:rPr lang="de-DE" dirty="0" err="1" smtClean="0"/>
              <a:t>x,y,vx,vy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2b. Planung (</a:t>
            </a:r>
            <a:r>
              <a:rPr lang="de-DE" dirty="0" err="1" smtClean="0"/>
              <a:t>Prediction</a:t>
            </a:r>
            <a:r>
              <a:rPr lang="de-DE" dirty="0"/>
              <a:t> </a:t>
            </a:r>
            <a:r>
              <a:rPr lang="de-DE" dirty="0" smtClean="0"/>
              <a:t>+ Control)</a:t>
            </a:r>
          </a:p>
          <a:p>
            <a:pPr marL="800100" lvl="2" indent="0">
              <a:buNone/>
            </a:pPr>
            <a:r>
              <a:rPr lang="de-DE" dirty="0" smtClean="0"/>
              <a:t>Input</a:t>
            </a:r>
            <a:r>
              <a:rPr lang="de-DE" dirty="0"/>
              <a:t>: Ist-Zustand: </a:t>
            </a:r>
            <a:r>
              <a:rPr lang="de-DE" dirty="0" err="1" smtClean="0"/>
              <a:t>x,y,vx,vy</a:t>
            </a:r>
            <a:endParaRPr lang="de-DE" dirty="0" smtClean="0"/>
          </a:p>
          <a:p>
            <a:pPr marL="800100" lvl="2" indent="0">
              <a:buNone/>
            </a:pPr>
            <a:r>
              <a:rPr lang="de-DE" dirty="0" smtClean="0"/>
              <a:t>Output</a:t>
            </a:r>
            <a:r>
              <a:rPr lang="de-DE" dirty="0"/>
              <a:t>: Soll-Zustand: </a:t>
            </a:r>
            <a:r>
              <a:rPr lang="de-DE" dirty="0" err="1"/>
              <a:t>x,y,vx,vy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3. Radsteuerung (Input: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ax,ay</a:t>
            </a:r>
            <a:r>
              <a:rPr lang="de-DE" dirty="0" smtClean="0"/>
              <a:t>),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dirty="0" err="1" smtClean="0"/>
              <a:t>action</a:t>
            </a:r>
            <a:r>
              <a:rPr lang="de-DE" dirty="0" smtClean="0"/>
              <a:t>)</a:t>
            </a:r>
          </a:p>
          <a:p>
            <a:pPr marL="400050" lvl="1" indent="0">
              <a:buNone/>
            </a:pPr>
            <a:r>
              <a:rPr lang="de-DE" dirty="0" smtClean="0"/>
              <a:t>Input</a:t>
            </a:r>
            <a:r>
              <a:rPr lang="de-DE" dirty="0"/>
              <a:t>: Ist-Zustand: </a:t>
            </a:r>
            <a:r>
              <a:rPr lang="de-DE" dirty="0" err="1" smtClean="0"/>
              <a:t>vx,vy</a:t>
            </a:r>
            <a:r>
              <a:rPr lang="de-DE" dirty="0"/>
              <a:t>, Soll-Zustand: </a:t>
            </a:r>
            <a:r>
              <a:rPr lang="de-DE" dirty="0" err="1" smtClean="0"/>
              <a:t>vx,vy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Output: Motor-/Rad- Sollzustand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A7FFA8D-43F9-4563-977E-9256AC36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1513A21-275A-48A3-A308-BE0B29C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B651B30-5818-4BBF-9760-E8437621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Spur-Layout</a:t>
            </a:r>
            <a:endParaRPr lang="nb-N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 smtClean="0"/>
              <a:t>Grundplatte</a:t>
            </a:r>
            <a:r>
              <a:rPr lang="nb-NO" dirty="0" smtClean="0"/>
              <a:t> 1.2 m x 1.2m</a:t>
            </a:r>
          </a:p>
          <a:p>
            <a:r>
              <a:rPr lang="nb-NO" dirty="0" err="1" smtClean="0"/>
              <a:t>Spurführung</a:t>
            </a:r>
            <a:r>
              <a:rPr lang="nb-NO" dirty="0" smtClean="0"/>
              <a:t>: </a:t>
            </a:r>
            <a:r>
              <a:rPr lang="nb-NO" dirty="0" err="1" smtClean="0"/>
              <a:t>Maßkette</a:t>
            </a:r>
            <a:r>
              <a:rPr lang="nb-NO" dirty="0" smtClean="0"/>
              <a:t>: 20 + 50 + 20 cm</a:t>
            </a:r>
            <a:br>
              <a:rPr lang="nb-NO" dirty="0" smtClean="0"/>
            </a:br>
            <a:r>
              <a:rPr lang="nb-NO" dirty="0" err="1" smtClean="0"/>
              <a:t>Schmale</a:t>
            </a:r>
            <a:r>
              <a:rPr lang="nb-NO" dirty="0" smtClean="0"/>
              <a:t> «0»: </a:t>
            </a:r>
            <a:r>
              <a:rPr lang="nb-NO" dirty="0" err="1" smtClean="0"/>
              <a:t>Maßkette</a:t>
            </a:r>
            <a:r>
              <a:rPr lang="nb-NO" dirty="0" smtClean="0"/>
              <a:t>: 20 + 30 + 20 cm</a:t>
            </a:r>
            <a:endParaRPr lang="nb-NO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763688" y="2917635"/>
            <a:ext cx="3240000" cy="3240000"/>
          </a:xfrm>
          <a:prstGeom prst="roundRect">
            <a:avLst>
              <a:gd name="adj" fmla="val 31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Freihandform 15"/>
          <p:cNvSpPr/>
          <p:nvPr/>
        </p:nvSpPr>
        <p:spPr>
          <a:xfrm>
            <a:off x="2360084" y="2921000"/>
            <a:ext cx="1483783" cy="3233953"/>
          </a:xfrm>
          <a:custGeom>
            <a:avLst/>
            <a:gdLst>
              <a:gd name="connsiteX0" fmla="*/ 1136649 w 1483783"/>
              <a:gd name="connsiteY0" fmla="*/ 0 h 3233953"/>
              <a:gd name="connsiteX1" fmla="*/ 493183 w 1483783"/>
              <a:gd name="connsiteY1" fmla="*/ 203200 h 3233953"/>
              <a:gd name="connsiteX2" fmla="*/ 69849 w 1483783"/>
              <a:gd name="connsiteY2" fmla="*/ 821267 h 3233953"/>
              <a:gd name="connsiteX3" fmla="*/ 10583 w 1483783"/>
              <a:gd name="connsiteY3" fmla="*/ 1286933 h 3233953"/>
              <a:gd name="connsiteX4" fmla="*/ 35983 w 1483783"/>
              <a:gd name="connsiteY4" fmla="*/ 2218267 h 3233953"/>
              <a:gd name="connsiteX5" fmla="*/ 349249 w 1483783"/>
              <a:gd name="connsiteY5" fmla="*/ 2827867 h 3233953"/>
              <a:gd name="connsiteX6" fmla="*/ 797983 w 1483783"/>
              <a:gd name="connsiteY6" fmla="*/ 3115733 h 3233953"/>
              <a:gd name="connsiteX7" fmla="*/ 1178983 w 1483783"/>
              <a:gd name="connsiteY7" fmla="*/ 3225800 h 3233953"/>
              <a:gd name="connsiteX8" fmla="*/ 1483783 w 1483783"/>
              <a:gd name="connsiteY8" fmla="*/ 3225800 h 3233953"/>
              <a:gd name="connsiteX9" fmla="*/ 1483783 w 1483783"/>
              <a:gd name="connsiteY9" fmla="*/ 3225800 h 323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3783" h="3233953">
                <a:moveTo>
                  <a:pt x="1136649" y="0"/>
                </a:moveTo>
                <a:cubicBezTo>
                  <a:pt x="903816" y="33161"/>
                  <a:pt x="670983" y="66322"/>
                  <a:pt x="493183" y="203200"/>
                </a:cubicBezTo>
                <a:cubicBezTo>
                  <a:pt x="315383" y="340078"/>
                  <a:pt x="150282" y="640645"/>
                  <a:pt x="69849" y="821267"/>
                </a:cubicBezTo>
                <a:cubicBezTo>
                  <a:pt x="-10584" y="1001889"/>
                  <a:pt x="16227" y="1054100"/>
                  <a:pt x="10583" y="1286933"/>
                </a:cubicBezTo>
                <a:cubicBezTo>
                  <a:pt x="4939" y="1519766"/>
                  <a:pt x="-20461" y="1961445"/>
                  <a:pt x="35983" y="2218267"/>
                </a:cubicBezTo>
                <a:cubicBezTo>
                  <a:pt x="92427" y="2475089"/>
                  <a:pt x="222249" y="2678289"/>
                  <a:pt x="349249" y="2827867"/>
                </a:cubicBezTo>
                <a:cubicBezTo>
                  <a:pt x="476249" y="2977445"/>
                  <a:pt x="659694" y="3049411"/>
                  <a:pt x="797983" y="3115733"/>
                </a:cubicBezTo>
                <a:cubicBezTo>
                  <a:pt x="936272" y="3182055"/>
                  <a:pt x="1064683" y="3207456"/>
                  <a:pt x="1178983" y="3225800"/>
                </a:cubicBezTo>
                <a:cubicBezTo>
                  <a:pt x="1293283" y="3244145"/>
                  <a:pt x="1483783" y="3225800"/>
                  <a:pt x="1483783" y="3225800"/>
                </a:cubicBezTo>
                <a:lnTo>
                  <a:pt x="1483783" y="3225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5220072" y="4293096"/>
            <a:ext cx="0" cy="486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475656" y="4203739"/>
            <a:ext cx="0" cy="52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491880" y="4491771"/>
            <a:ext cx="35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99525" y="43071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x</a:t>
            </a:r>
            <a:endParaRPr lang="nb-NO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667873" y="4293096"/>
            <a:ext cx="0" cy="383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609012" y="4078810"/>
            <a:ext cx="2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y</a:t>
            </a:r>
            <a:endParaRPr lang="nb-NO" dirty="0"/>
          </a:p>
        </p:txBody>
      </p:sp>
      <p:sp>
        <p:nvSpPr>
          <p:cNvPr id="32" name="Textfeld 31"/>
          <p:cNvSpPr txBox="1"/>
          <p:nvPr/>
        </p:nvSpPr>
        <p:spPr>
          <a:xfrm>
            <a:off x="4283969" y="4361711"/>
            <a:ext cx="77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«0101»</a:t>
            </a:r>
            <a:endParaRPr lang="nb-NO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2360083" y="4361711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«0102»</a:t>
            </a:r>
            <a:endParaRPr lang="nb-NO" sz="1400" dirty="0"/>
          </a:p>
        </p:txBody>
      </p:sp>
      <p:sp>
        <p:nvSpPr>
          <p:cNvPr id="35" name="Inhaltsplatzhalter 2"/>
          <p:cNvSpPr txBox="1">
            <a:spLocks/>
          </p:cNvSpPr>
          <p:nvPr/>
        </p:nvSpPr>
        <p:spPr>
          <a:xfrm>
            <a:off x="5796136" y="3623792"/>
            <a:ext cx="3096344" cy="1475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nb-NO" dirty="0" err="1" smtClean="0"/>
              <a:t>Barcodes</a:t>
            </a:r>
            <a:r>
              <a:rPr lang="nb-NO" dirty="0" smtClean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nb-NO" dirty="0" smtClean="0"/>
              <a:t>«0101» x = 45, y = 0</a:t>
            </a:r>
          </a:p>
          <a:p>
            <a:pPr marL="0" indent="0">
              <a:buFont typeface="Wingdings" pitchFamily="2" charset="2"/>
              <a:buNone/>
            </a:pPr>
            <a:r>
              <a:rPr lang="nb-NO" dirty="0" smtClean="0"/>
              <a:t>«0102» x = -25, y = 0</a:t>
            </a:r>
          </a:p>
          <a:p>
            <a:pPr marL="0" indent="0">
              <a:buFont typeface="Wingdings" pitchFamily="2" charset="2"/>
              <a:buNone/>
            </a:pPr>
            <a:r>
              <a:rPr lang="nb-NO" dirty="0" err="1" smtClean="0"/>
              <a:t>Weiche</a:t>
            </a:r>
            <a:r>
              <a:rPr lang="nb-NO" dirty="0"/>
              <a:t>:</a:t>
            </a:r>
            <a:r>
              <a:rPr lang="nb-NO" dirty="0" smtClean="0"/>
              <a:t> x=-5, y=45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4626963" y="3284984"/>
            <a:ext cx="737125" cy="324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517315" y="3520321"/>
            <a:ext cx="206941" cy="206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198605" y="4209638"/>
            <a:ext cx="0" cy="52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7584" y="4397949"/>
            <a:ext cx="1080120" cy="276999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nb-NO" sz="1200" dirty="0" err="1" smtClean="0">
                <a:solidFill>
                  <a:schemeClr val="accent1"/>
                </a:solidFill>
              </a:rPr>
              <a:t>Fahrtrichtung</a:t>
            </a:r>
            <a:endParaRPr lang="nb-NO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Montage</a:t>
            </a:r>
            <a:r>
              <a:rPr lang="nb-NO" dirty="0" smtClean="0"/>
              <a:t>: </a:t>
            </a:r>
            <a:r>
              <a:rPr lang="nb-NO" dirty="0" err="1" smtClean="0"/>
              <a:t>Spuren+Barcodes</a:t>
            </a:r>
            <a:endParaRPr lang="nb-N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nb-NO" dirty="0" err="1" smtClean="0"/>
              <a:t>Breite</a:t>
            </a:r>
            <a:r>
              <a:rPr lang="nb-NO" dirty="0" smtClean="0"/>
              <a:t> einer Spur: 20 mm</a:t>
            </a:r>
          </a:p>
          <a:p>
            <a:r>
              <a:rPr lang="nb-NO" dirty="0" err="1" smtClean="0"/>
              <a:t>Abstand</a:t>
            </a:r>
            <a:r>
              <a:rPr lang="nb-NO" dirty="0" smtClean="0"/>
              <a:t> </a:t>
            </a:r>
            <a:r>
              <a:rPr lang="nb-NO" dirty="0" err="1" smtClean="0"/>
              <a:t>zwischen</a:t>
            </a:r>
            <a:r>
              <a:rPr lang="nb-NO" dirty="0" smtClean="0"/>
              <a:t> 2 </a:t>
            </a:r>
            <a:r>
              <a:rPr lang="nb-NO" dirty="0" err="1" smtClean="0"/>
              <a:t>Spuren</a:t>
            </a:r>
            <a:r>
              <a:rPr lang="nb-NO" dirty="0" smtClean="0"/>
              <a:t> an der </a:t>
            </a:r>
            <a:r>
              <a:rPr lang="nb-NO" dirty="0" err="1" smtClean="0"/>
              <a:t>Weiche</a:t>
            </a:r>
            <a:r>
              <a:rPr lang="nb-NO" dirty="0" smtClean="0"/>
              <a:t>: 10 mm (</a:t>
            </a:r>
            <a:r>
              <a:rPr lang="nb-NO" dirty="0" err="1" smtClean="0"/>
              <a:t>mind</a:t>
            </a:r>
            <a:r>
              <a:rPr lang="nb-NO" dirty="0" smtClean="0"/>
              <a:t>. 7 mm)</a:t>
            </a:r>
          </a:p>
          <a:p>
            <a:r>
              <a:rPr lang="nb-NO" dirty="0" err="1" smtClean="0"/>
              <a:t>Überlappungsbereich</a:t>
            </a:r>
            <a:r>
              <a:rPr lang="nb-NO" dirty="0" smtClean="0"/>
              <a:t> an der </a:t>
            </a:r>
            <a:r>
              <a:rPr lang="nb-NO" dirty="0" err="1" smtClean="0"/>
              <a:t>Weiche</a:t>
            </a:r>
            <a:r>
              <a:rPr lang="nb-NO" dirty="0" smtClean="0"/>
              <a:t>: 20 cm (</a:t>
            </a:r>
            <a:r>
              <a:rPr lang="nb-NO" dirty="0" err="1" smtClean="0"/>
              <a:t>mind</a:t>
            </a:r>
            <a:r>
              <a:rPr lang="nb-NO" dirty="0" smtClean="0"/>
              <a:t>. 10 cm)</a:t>
            </a:r>
          </a:p>
          <a:p>
            <a:r>
              <a:rPr lang="nb-NO" dirty="0" err="1" smtClean="0"/>
              <a:t>Barcode-Abmessungen</a:t>
            </a:r>
            <a:r>
              <a:rPr lang="nb-NO" dirty="0" smtClean="0"/>
              <a:t> («</a:t>
            </a:r>
            <a:r>
              <a:rPr lang="nb-NO" dirty="0" err="1" smtClean="0"/>
              <a:t>orange</a:t>
            </a:r>
            <a:r>
              <a:rPr lang="nb-NO" dirty="0" smtClean="0"/>
              <a:t>»): Höhe 55 mm, </a:t>
            </a:r>
            <a:r>
              <a:rPr lang="nb-NO" dirty="0" err="1" smtClean="0"/>
              <a:t>Breite</a:t>
            </a:r>
            <a:r>
              <a:rPr lang="nb-NO" dirty="0" smtClean="0"/>
              <a:t> 61 mm</a:t>
            </a:r>
          </a:p>
          <a:p>
            <a:r>
              <a:rPr lang="nb-NO" dirty="0" err="1" smtClean="0"/>
              <a:t>Barcode-Labelbereich</a:t>
            </a:r>
            <a:r>
              <a:rPr lang="nb-NO" dirty="0"/>
              <a:t>: </a:t>
            </a:r>
            <a:endParaRPr lang="nb-NO" dirty="0" smtClean="0"/>
          </a:p>
          <a:p>
            <a:pPr lvl="1"/>
            <a:r>
              <a:rPr lang="nb-NO" dirty="0" err="1" smtClean="0"/>
              <a:t>Breite</a:t>
            </a:r>
            <a:r>
              <a:rPr lang="nb-NO" dirty="0" smtClean="0"/>
              <a:t> 45 mm, Höhe 35 mm, </a:t>
            </a:r>
            <a:r>
              <a:rPr lang="nb-NO" dirty="0" err="1" smtClean="0"/>
              <a:t>horizontal</a:t>
            </a:r>
            <a:r>
              <a:rPr lang="nb-NO" dirty="0" smtClean="0"/>
              <a:t> </a:t>
            </a:r>
            <a:r>
              <a:rPr lang="nb-NO" dirty="0" err="1" smtClean="0"/>
              <a:t>zentiert</a:t>
            </a:r>
            <a:r>
              <a:rPr lang="nb-NO" dirty="0" smtClean="0"/>
              <a:t>,</a:t>
            </a:r>
          </a:p>
          <a:p>
            <a:pPr lvl="1"/>
            <a:r>
              <a:rPr lang="nb-NO" dirty="0" err="1" smtClean="0"/>
              <a:t>Maßkette</a:t>
            </a:r>
            <a:r>
              <a:rPr lang="nb-NO" dirty="0" smtClean="0"/>
              <a:t>: </a:t>
            </a:r>
            <a:r>
              <a:rPr lang="nb-NO" dirty="0"/>
              <a:t>3mm </a:t>
            </a:r>
            <a:r>
              <a:rPr lang="nb-NO" dirty="0" err="1" smtClean="0"/>
              <a:t>oben</a:t>
            </a:r>
            <a:r>
              <a:rPr lang="nb-NO" dirty="0" smtClean="0"/>
              <a:t> (</a:t>
            </a:r>
            <a:r>
              <a:rPr lang="nb-NO" dirty="0" err="1" smtClean="0"/>
              <a:t>Leerraum</a:t>
            </a:r>
            <a:r>
              <a:rPr lang="nb-NO" dirty="0" smtClean="0"/>
              <a:t>), </a:t>
            </a:r>
            <a:r>
              <a:rPr lang="nb-NO" dirty="0"/>
              <a:t>35mm </a:t>
            </a:r>
            <a:r>
              <a:rPr lang="nb-NO" dirty="0" smtClean="0"/>
              <a:t>(</a:t>
            </a:r>
            <a:r>
              <a:rPr lang="nb-NO" dirty="0" err="1" smtClean="0"/>
              <a:t>Strichhöhe</a:t>
            </a:r>
            <a:r>
              <a:rPr lang="nb-NO" dirty="0" smtClean="0"/>
              <a:t>), </a:t>
            </a:r>
            <a:r>
              <a:rPr lang="nb-NO" dirty="0"/>
              <a:t>17 mm </a:t>
            </a:r>
            <a:r>
              <a:rPr lang="nb-NO" dirty="0" err="1" smtClean="0"/>
              <a:t>unten</a:t>
            </a:r>
            <a:r>
              <a:rPr lang="nb-NO" dirty="0" smtClean="0"/>
              <a:t> (</a:t>
            </a:r>
            <a:r>
              <a:rPr lang="nb-NO" dirty="0" err="1" smtClean="0"/>
              <a:t>Klartextbereich</a:t>
            </a:r>
            <a:r>
              <a:rPr lang="nb-NO" dirty="0" smtClean="0"/>
              <a:t>, </a:t>
            </a:r>
            <a:r>
              <a:rPr lang="nb-NO" dirty="0" err="1"/>
              <a:t>Buchstabenhöhe</a:t>
            </a:r>
            <a:r>
              <a:rPr lang="nb-NO" dirty="0"/>
              <a:t> 10 </a:t>
            </a:r>
            <a:r>
              <a:rPr lang="nb-NO" dirty="0" smtClean="0"/>
              <a:t>mm)</a:t>
            </a:r>
          </a:p>
          <a:p>
            <a:r>
              <a:rPr lang="nb-NO" dirty="0" smtClean="0"/>
              <a:t>Kurven: 45 Grad Winkel</a:t>
            </a:r>
          </a:p>
          <a:p>
            <a:r>
              <a:rPr lang="nb-NO" dirty="0" err="1" smtClean="0"/>
              <a:t>bmp</a:t>
            </a:r>
            <a:r>
              <a:rPr lang="nb-NO" dirty="0" smtClean="0"/>
              <a:t>-Karte:</a:t>
            </a:r>
          </a:p>
          <a:p>
            <a:pPr lvl="1"/>
            <a:r>
              <a:rPr lang="nb-NO" dirty="0" err="1" smtClean="0"/>
              <a:t>Maßstab</a:t>
            </a:r>
            <a:r>
              <a:rPr lang="nb-NO" dirty="0" smtClean="0"/>
              <a:t> 1 </a:t>
            </a:r>
            <a:r>
              <a:rPr lang="nb-NO" dirty="0" err="1" smtClean="0"/>
              <a:t>pixel</a:t>
            </a:r>
            <a:r>
              <a:rPr lang="nb-NO" dirty="0" smtClean="0"/>
              <a:t> := 1 mm</a:t>
            </a:r>
          </a:p>
          <a:p>
            <a:pPr lvl="1"/>
            <a:r>
              <a:rPr lang="nb-NO" dirty="0" err="1" smtClean="0"/>
              <a:t>Kodierung</a:t>
            </a:r>
            <a:r>
              <a:rPr lang="nb-NO" dirty="0" smtClean="0"/>
              <a:t>: Schwarz (#000000):=Spur, Rot(#FF0000):=</a:t>
            </a:r>
            <a:r>
              <a:rPr lang="nb-NO" dirty="0" err="1" smtClean="0"/>
              <a:t>Ignorieren</a:t>
            </a:r>
            <a:r>
              <a:rPr lang="nb-NO" dirty="0" smtClean="0"/>
              <a:t> (</a:t>
            </a:r>
            <a:r>
              <a:rPr lang="nb-NO" dirty="0" err="1" smtClean="0"/>
              <a:t>für</a:t>
            </a:r>
            <a:r>
              <a:rPr lang="nb-NO" dirty="0" smtClean="0"/>
              <a:t> </a:t>
            </a:r>
            <a:r>
              <a:rPr lang="nb-NO" dirty="0" err="1" smtClean="0"/>
              <a:t>barcodes</a:t>
            </a:r>
            <a:r>
              <a:rPr lang="nb-NO" dirty="0" smtClean="0"/>
              <a:t>, </a:t>
            </a:r>
            <a:r>
              <a:rPr lang="nb-NO" dirty="0" err="1" smtClean="0"/>
              <a:t>Anmerkungen,etc</a:t>
            </a:r>
            <a:r>
              <a:rPr lang="nb-NO" dirty="0" smtClean="0"/>
              <a:t>.)</a:t>
            </a:r>
          </a:p>
          <a:p>
            <a:pPr lvl="1"/>
            <a:r>
              <a:rPr lang="nb-NO" dirty="0" smtClean="0"/>
              <a:t>Dimension: 1200x1200 (</a:t>
            </a:r>
            <a:r>
              <a:rPr lang="nb-NO" dirty="0" err="1" smtClean="0"/>
              <a:t>maßstabsgerecht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93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Montage</a:t>
            </a:r>
            <a:r>
              <a:rPr lang="nb-NO" dirty="0" smtClean="0"/>
              <a:t>: </a:t>
            </a:r>
            <a:r>
              <a:rPr lang="nb-NO" dirty="0" err="1"/>
              <a:t>TurtleBot</a:t>
            </a:r>
            <a:r>
              <a:rPr lang="nb-NO" dirty="0"/>
              <a:t> </a:t>
            </a:r>
            <a:r>
              <a:rPr lang="nb-NO" dirty="0" err="1"/>
              <a:t>und</a:t>
            </a:r>
            <a:r>
              <a:rPr lang="nb-NO" dirty="0"/>
              <a:t> </a:t>
            </a:r>
            <a:r>
              <a:rPr lang="nb-NO" dirty="0" err="1"/>
              <a:t>Spurführungssensor</a:t>
            </a:r>
            <a:endParaRPr lang="nb-NO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62062" y="2225949"/>
            <a:ext cx="8525244" cy="3071902"/>
            <a:chOff x="1724977" y="1120140"/>
            <a:chExt cx="8525244" cy="3071902"/>
          </a:xfrm>
        </p:grpSpPr>
        <p:pic>
          <p:nvPicPr>
            <p:cNvPr id="10" name="Grafik 9">
              <a:extLst>
                <a:ext uri="{FF2B5EF4-FFF2-40B4-BE49-F238E27FC236}">
                  <a16:creationId xmlns="" xmlns:a16="http://schemas.microsoft.com/office/drawing/2014/main" id="{B33C1E67-96A1-468F-A0C8-F562A584A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977" y="1120140"/>
              <a:ext cx="7982903" cy="3071902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="" xmlns:a16="http://schemas.microsoft.com/office/drawing/2014/main" id="{84FAF059-2183-4EFF-9E03-D5FC30017907}"/>
                </a:ext>
              </a:extLst>
            </p:cNvPr>
            <p:cNvCxnSpPr/>
            <p:nvPr/>
          </p:nvCxnSpPr>
          <p:spPr>
            <a:xfrm>
              <a:off x="1844040" y="3040380"/>
              <a:ext cx="76885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A33238EB-990C-4391-B596-FF1E8BAEC750}"/>
                </a:ext>
              </a:extLst>
            </p:cNvPr>
            <p:cNvSpPr txBox="1"/>
            <p:nvPr/>
          </p:nvSpPr>
          <p:spPr>
            <a:xfrm>
              <a:off x="7833360" y="3074432"/>
              <a:ext cx="124906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Ca. 306mm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="" xmlns:a16="http://schemas.microsoft.com/office/drawing/2014/main" id="{4A28BB6D-37ED-458A-91F4-66466B406000}"/>
                </a:ext>
              </a:extLst>
            </p:cNvPr>
            <p:cNvCxnSpPr>
              <a:cxnSpLocks/>
            </p:cNvCxnSpPr>
            <p:nvPr/>
          </p:nvCxnSpPr>
          <p:spPr>
            <a:xfrm>
              <a:off x="1844040" y="3205758"/>
              <a:ext cx="4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FCD35DD2-7471-49E1-AFAC-526DACFEF376}"/>
                </a:ext>
              </a:extLst>
            </p:cNvPr>
            <p:cNvSpPr txBox="1"/>
            <p:nvPr/>
          </p:nvSpPr>
          <p:spPr>
            <a:xfrm>
              <a:off x="1724977" y="3422973"/>
              <a:ext cx="113204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Ca. 19mm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="" xmlns:a16="http://schemas.microsoft.com/office/drawing/2014/main" id="{B27BDC9D-3A26-42D6-9F05-5B9A7074E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780" y="3192780"/>
              <a:ext cx="0" cy="5995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="" xmlns:a16="http://schemas.microsoft.com/office/drawing/2014/main" id="{A4E88C77-4F61-4B2B-8198-5DCBF137AC9B}"/>
                </a:ext>
              </a:extLst>
            </p:cNvPr>
            <p:cNvSpPr txBox="1"/>
            <p:nvPr/>
          </p:nvSpPr>
          <p:spPr>
            <a:xfrm>
              <a:off x="5471470" y="3792305"/>
              <a:ext cx="23289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Ca. 65mm </a:t>
              </a:r>
              <a:r>
                <a:rPr lang="de-DE" dirty="0" err="1"/>
                <a:t>over</a:t>
              </a:r>
              <a:r>
                <a:rPr lang="de-DE" dirty="0"/>
                <a:t> </a:t>
              </a:r>
              <a:r>
                <a:rPr lang="de-DE" dirty="0" err="1"/>
                <a:t>ground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="" xmlns:a16="http://schemas.microsoft.com/office/drawing/2014/main" id="{C53732EF-EF7F-4B75-8443-3D53A9A3E03D}"/>
                </a:ext>
              </a:extLst>
            </p:cNvPr>
            <p:cNvSpPr txBox="1"/>
            <p:nvPr/>
          </p:nvSpPr>
          <p:spPr>
            <a:xfrm>
              <a:off x="6843070" y="1710928"/>
              <a:ext cx="340715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Reading </a:t>
              </a:r>
              <a:r>
                <a:rPr lang="de-DE" dirty="0" err="1"/>
                <a:t>field</a:t>
              </a:r>
              <a:r>
                <a:rPr lang="de-DE" dirty="0"/>
                <a:t> of OLS20 ca. 65mm </a:t>
              </a:r>
              <a:br>
                <a:rPr lang="de-DE" dirty="0"/>
              </a:br>
              <a:r>
                <a:rPr lang="de-DE" dirty="0"/>
                <a:t>in front of</a:t>
              </a:r>
              <a:br>
                <a:rPr lang="de-DE" dirty="0"/>
              </a:br>
              <a:r>
                <a:rPr lang="de-DE" dirty="0"/>
                <a:t>front </a:t>
              </a:r>
              <a:r>
                <a:rPr lang="de-DE" dirty="0" err="1"/>
                <a:t>axle</a:t>
              </a:r>
              <a:r>
                <a:rPr lang="de-DE" dirty="0"/>
                <a:t> (in </a:t>
              </a:r>
              <a:r>
                <a:rPr lang="de-DE" dirty="0" err="1"/>
                <a:t>driving</a:t>
              </a:r>
              <a:r>
                <a:rPr lang="de-DE" dirty="0"/>
                <a:t> </a:t>
              </a:r>
              <a:r>
                <a:rPr lang="de-DE" dirty="0" err="1"/>
                <a:t>direction</a:t>
              </a:r>
              <a:r>
                <a:rPr lang="de-DE" dirty="0"/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4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Navigationskarte</a:t>
            </a:r>
            <a:endParaRPr lang="nb-NO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6</a:t>
            </a:fld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32048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3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Ausrechnen</a:t>
            </a:r>
            <a:r>
              <a:rPr lang="nb-NO" dirty="0" smtClean="0"/>
              <a:t> der Spur-</a:t>
            </a:r>
            <a:r>
              <a:rPr lang="nb-NO" dirty="0" err="1" smtClean="0"/>
              <a:t>kreuzung</a:t>
            </a:r>
            <a:endParaRPr lang="nb-N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47500" lnSpcReduction="20000"/>
          </a:bodyPr>
          <a:lstStyle/>
          <a:p>
            <a:r>
              <a:rPr lang="nb-NO" dirty="0" err="1" smtClean="0"/>
              <a:t>Simulation</a:t>
            </a:r>
            <a:r>
              <a:rPr lang="nb-NO" dirty="0" smtClean="0"/>
              <a:t> </a:t>
            </a:r>
            <a:r>
              <a:rPr lang="nb-NO" dirty="0" err="1" smtClean="0"/>
              <a:t>bekommt</a:t>
            </a:r>
            <a:r>
              <a:rPr lang="nb-NO" dirty="0" smtClean="0"/>
              <a:t> </a:t>
            </a:r>
            <a:r>
              <a:rPr lang="nb-NO" dirty="0" err="1" smtClean="0"/>
              <a:t>x,y,vx,vy</a:t>
            </a:r>
            <a:endParaRPr lang="nb-NO" dirty="0" smtClean="0"/>
          </a:p>
          <a:p>
            <a:r>
              <a:rPr lang="nb-NO" dirty="0" err="1" smtClean="0"/>
              <a:t>Pixelposition</a:t>
            </a:r>
            <a:r>
              <a:rPr lang="nb-NO" dirty="0" smtClean="0"/>
              <a:t>: </a:t>
            </a:r>
            <a:r>
              <a:rPr lang="nb-NO" dirty="0" err="1" smtClean="0"/>
              <a:t>Multiplikation</a:t>
            </a:r>
            <a:r>
              <a:rPr lang="nb-NO" dirty="0" smtClean="0"/>
              <a:t> </a:t>
            </a:r>
            <a:r>
              <a:rPr lang="nb-NO" dirty="0" err="1" smtClean="0"/>
              <a:t>mit</a:t>
            </a:r>
            <a:r>
              <a:rPr lang="nb-NO" dirty="0" smtClean="0"/>
              <a:t> den </a:t>
            </a:r>
            <a:r>
              <a:rPr lang="nb-NO" dirty="0" err="1" smtClean="0"/>
              <a:t>intrisischen</a:t>
            </a:r>
            <a:r>
              <a:rPr lang="nb-NO" dirty="0" smtClean="0"/>
              <a:t> </a:t>
            </a:r>
            <a:r>
              <a:rPr lang="nb-NO" dirty="0" err="1" smtClean="0"/>
              <a:t>Parametern</a:t>
            </a:r>
            <a:endParaRPr lang="nb-NO" dirty="0" smtClean="0"/>
          </a:p>
          <a:p>
            <a:r>
              <a:rPr lang="nb-NO" dirty="0" smtClean="0"/>
              <a:t>xi = (x-</a:t>
            </a:r>
            <a:r>
              <a:rPr lang="nb-NO" dirty="0" err="1" smtClean="0"/>
              <a:t>xorg</a:t>
            </a:r>
            <a:r>
              <a:rPr lang="nb-NO" dirty="0" smtClean="0"/>
              <a:t>)*f</a:t>
            </a:r>
          </a:p>
          <a:p>
            <a:r>
              <a:rPr lang="nb-NO" dirty="0" err="1" smtClean="0"/>
              <a:t>yi</a:t>
            </a:r>
            <a:r>
              <a:rPr lang="nb-NO" dirty="0" smtClean="0"/>
              <a:t> = (y-</a:t>
            </a:r>
            <a:r>
              <a:rPr lang="nb-NO" dirty="0" err="1" smtClean="0"/>
              <a:t>yorg</a:t>
            </a:r>
            <a:r>
              <a:rPr lang="nb-NO" dirty="0" smtClean="0"/>
              <a:t>)*f</a:t>
            </a:r>
          </a:p>
          <a:p>
            <a:r>
              <a:rPr lang="nb-NO" dirty="0" smtClean="0"/>
              <a:t>x2i = ((x + </a:t>
            </a:r>
            <a:r>
              <a:rPr lang="nb-NO" dirty="0" err="1" smtClean="0"/>
              <a:t>vx</a:t>
            </a:r>
            <a:r>
              <a:rPr lang="nb-NO" dirty="0" smtClean="0"/>
              <a:t>*</a:t>
            </a:r>
            <a:r>
              <a:rPr lang="nb-NO" dirty="0" err="1" smtClean="0"/>
              <a:t>deltaT</a:t>
            </a:r>
            <a:r>
              <a:rPr lang="nb-NO" dirty="0" smtClean="0"/>
              <a:t>) – </a:t>
            </a:r>
            <a:r>
              <a:rPr lang="nb-NO" dirty="0" err="1" smtClean="0"/>
              <a:t>xorg</a:t>
            </a:r>
            <a:r>
              <a:rPr lang="nb-NO" dirty="0" smtClean="0"/>
              <a:t>)*f</a:t>
            </a:r>
          </a:p>
          <a:p>
            <a:r>
              <a:rPr lang="nb-NO" dirty="0" smtClean="0"/>
              <a:t>y2i </a:t>
            </a:r>
            <a:r>
              <a:rPr lang="nb-NO" dirty="0"/>
              <a:t>= </a:t>
            </a:r>
            <a:r>
              <a:rPr lang="nb-NO" dirty="0" smtClean="0"/>
              <a:t>((y </a:t>
            </a:r>
            <a:r>
              <a:rPr lang="nb-NO" dirty="0"/>
              <a:t>+ </a:t>
            </a:r>
            <a:r>
              <a:rPr lang="nb-NO" dirty="0" smtClean="0"/>
              <a:t>vy*</a:t>
            </a:r>
            <a:r>
              <a:rPr lang="nb-NO" dirty="0" err="1" smtClean="0"/>
              <a:t>deltaT</a:t>
            </a:r>
            <a:r>
              <a:rPr lang="nb-NO" dirty="0"/>
              <a:t>) – </a:t>
            </a:r>
            <a:r>
              <a:rPr lang="nb-NO" dirty="0" err="1" smtClean="0"/>
              <a:t>yorg</a:t>
            </a:r>
            <a:r>
              <a:rPr lang="nb-NO" dirty="0"/>
              <a:t>)*</a:t>
            </a:r>
            <a:r>
              <a:rPr lang="nb-NO" dirty="0" smtClean="0"/>
              <a:t>f</a:t>
            </a:r>
          </a:p>
          <a:p>
            <a:r>
              <a:rPr lang="nb-NO" dirty="0" err="1" smtClean="0"/>
              <a:t>Scanstrich</a:t>
            </a:r>
            <a:r>
              <a:rPr lang="nb-NO" dirty="0" smtClean="0"/>
              <a:t> </a:t>
            </a:r>
            <a:r>
              <a:rPr lang="nb-NO" dirty="0" err="1" smtClean="0"/>
              <a:t>ausrechnen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LenScanLine</a:t>
            </a:r>
            <a:r>
              <a:rPr lang="nb-NO" dirty="0" smtClean="0"/>
              <a:t> = 0.3m * f</a:t>
            </a:r>
          </a:p>
          <a:p>
            <a:r>
              <a:rPr lang="nb-NO" dirty="0" smtClean="0"/>
              <a:t>dx = x2i - xi</a:t>
            </a:r>
          </a:p>
          <a:p>
            <a:r>
              <a:rPr lang="nb-NO" dirty="0" smtClean="0"/>
              <a:t>dy = y2i - </a:t>
            </a:r>
            <a:r>
              <a:rPr lang="nb-NO" dirty="0" err="1" smtClean="0"/>
              <a:t>yi</a:t>
            </a:r>
            <a:endParaRPr lang="nb-NO" dirty="0" smtClean="0"/>
          </a:p>
          <a:p>
            <a:r>
              <a:rPr lang="nb-NO" dirty="0" err="1" smtClean="0"/>
              <a:t>Dlen</a:t>
            </a:r>
            <a:r>
              <a:rPr lang="nb-NO" dirty="0" smtClean="0"/>
              <a:t> = </a:t>
            </a:r>
            <a:r>
              <a:rPr lang="nb-NO" dirty="0" err="1" smtClean="0"/>
              <a:t>sqrt</a:t>
            </a:r>
            <a:r>
              <a:rPr lang="nb-NO" dirty="0" smtClean="0"/>
              <a:t>(dx*</a:t>
            </a:r>
            <a:r>
              <a:rPr lang="nb-NO" dirty="0" err="1" smtClean="0"/>
              <a:t>dx+dy</a:t>
            </a:r>
            <a:r>
              <a:rPr lang="nb-NO" dirty="0" smtClean="0"/>
              <a:t>*dy)</a:t>
            </a:r>
          </a:p>
          <a:p>
            <a:r>
              <a:rPr lang="nb-NO" dirty="0" err="1" smtClean="0"/>
              <a:t>Xn</a:t>
            </a:r>
            <a:r>
              <a:rPr lang="nb-NO" dirty="0" smtClean="0"/>
              <a:t> = -dy/</a:t>
            </a:r>
            <a:r>
              <a:rPr lang="nb-NO" dirty="0" err="1" smtClean="0"/>
              <a:t>Dlen</a:t>
            </a:r>
            <a:r>
              <a:rPr lang="nb-NO" dirty="0" smtClean="0"/>
              <a:t> = -y0</a:t>
            </a:r>
          </a:p>
          <a:p>
            <a:r>
              <a:rPr lang="nb-NO" dirty="0" err="1" smtClean="0"/>
              <a:t>Yn</a:t>
            </a:r>
            <a:r>
              <a:rPr lang="nb-NO" dirty="0" smtClean="0"/>
              <a:t> = dx/</a:t>
            </a:r>
            <a:r>
              <a:rPr lang="nb-NO" dirty="0" err="1" smtClean="0"/>
              <a:t>Dlen</a:t>
            </a:r>
            <a:r>
              <a:rPr lang="nb-NO" dirty="0" smtClean="0"/>
              <a:t>   = x0</a:t>
            </a:r>
          </a:p>
          <a:p>
            <a:r>
              <a:rPr lang="nb-NO" dirty="0" err="1" smtClean="0"/>
              <a:t>Xs</a:t>
            </a:r>
            <a:r>
              <a:rPr lang="nb-NO" dirty="0" smtClean="0"/>
              <a:t> = -0.5 * </a:t>
            </a:r>
            <a:r>
              <a:rPr lang="nb-NO" dirty="0" err="1" smtClean="0"/>
              <a:t>LenScanLine</a:t>
            </a:r>
            <a:r>
              <a:rPr lang="nb-NO" dirty="0" smtClean="0"/>
              <a:t> *XN+ xi</a:t>
            </a:r>
          </a:p>
          <a:p>
            <a:r>
              <a:rPr lang="nb-NO" dirty="0" smtClean="0"/>
              <a:t>Ys = -0.5 * </a:t>
            </a:r>
            <a:r>
              <a:rPr lang="nb-NO" dirty="0" err="1" smtClean="0"/>
              <a:t>LenScanLine</a:t>
            </a:r>
            <a:r>
              <a:rPr lang="nb-NO" dirty="0" smtClean="0"/>
              <a:t> *YN+ </a:t>
            </a:r>
            <a:r>
              <a:rPr lang="nb-NO" dirty="0" err="1" smtClean="0"/>
              <a:t>yi</a:t>
            </a:r>
            <a:endParaRPr lang="nb-NO" dirty="0" smtClean="0"/>
          </a:p>
          <a:p>
            <a:r>
              <a:rPr lang="nb-NO" dirty="0" err="1" smtClean="0"/>
              <a:t>Xe</a:t>
            </a:r>
            <a:r>
              <a:rPr lang="nb-NO" dirty="0" smtClean="0"/>
              <a:t> </a:t>
            </a:r>
            <a:r>
              <a:rPr lang="nb-NO" dirty="0"/>
              <a:t>= </a:t>
            </a:r>
            <a:r>
              <a:rPr lang="nb-NO" dirty="0" smtClean="0"/>
              <a:t>+0.5 </a:t>
            </a:r>
            <a:r>
              <a:rPr lang="nb-NO" dirty="0"/>
              <a:t>* </a:t>
            </a:r>
            <a:r>
              <a:rPr lang="nb-NO" dirty="0" err="1"/>
              <a:t>LenScanLine</a:t>
            </a:r>
            <a:r>
              <a:rPr lang="nb-NO" dirty="0"/>
              <a:t> *XN+ xi</a:t>
            </a:r>
          </a:p>
          <a:p>
            <a:r>
              <a:rPr lang="nb-NO" dirty="0" err="1" smtClean="0"/>
              <a:t>Yse</a:t>
            </a:r>
            <a:r>
              <a:rPr lang="nb-NO" dirty="0" smtClean="0"/>
              <a:t>= +0.5 </a:t>
            </a:r>
            <a:r>
              <a:rPr lang="nb-NO" dirty="0"/>
              <a:t>* </a:t>
            </a:r>
            <a:r>
              <a:rPr lang="nb-NO" dirty="0" err="1"/>
              <a:t>LenScanLine</a:t>
            </a:r>
            <a:r>
              <a:rPr lang="nb-NO" dirty="0"/>
              <a:t> </a:t>
            </a:r>
            <a:r>
              <a:rPr lang="nb-NO" dirty="0" smtClean="0"/>
              <a:t>*YN</a:t>
            </a:r>
            <a:r>
              <a:rPr lang="nb-NO" dirty="0"/>
              <a:t>+ </a:t>
            </a:r>
            <a:r>
              <a:rPr lang="nb-NO" dirty="0" err="1"/>
              <a:t>yi</a:t>
            </a:r>
            <a:endParaRPr lang="nb-NO" dirty="0"/>
          </a:p>
          <a:p>
            <a:r>
              <a:rPr lang="nb-NO" dirty="0" err="1" smtClean="0"/>
              <a:t>LineIterator</a:t>
            </a:r>
            <a:r>
              <a:rPr lang="nb-NO" dirty="0" smtClean="0"/>
              <a:t> von </a:t>
            </a:r>
            <a:r>
              <a:rPr lang="nb-NO" dirty="0" err="1" smtClean="0"/>
              <a:t>xs,ys</a:t>
            </a:r>
            <a:r>
              <a:rPr lang="nb-NO" dirty="0" smtClean="0"/>
              <a:t> </a:t>
            </a:r>
            <a:r>
              <a:rPr lang="nb-NO" dirty="0" err="1" smtClean="0"/>
              <a:t>nach</a:t>
            </a:r>
            <a:r>
              <a:rPr lang="nb-NO" dirty="0" smtClean="0"/>
              <a:t> </a:t>
            </a:r>
            <a:r>
              <a:rPr lang="nb-NO" dirty="0" err="1" smtClean="0"/>
              <a:t>xe,ye</a:t>
            </a:r>
            <a:r>
              <a:rPr lang="nb-NO" dirty="0" smtClean="0"/>
              <a:t>, </a:t>
            </a:r>
            <a:r>
              <a:rPr lang="nb-NO" dirty="0" err="1" smtClean="0"/>
              <a:t>um</a:t>
            </a:r>
            <a:r>
              <a:rPr lang="nb-NO" dirty="0" smtClean="0"/>
              <a:t> </a:t>
            </a:r>
            <a:r>
              <a:rPr lang="nb-NO" dirty="0" err="1" smtClean="0"/>
              <a:t>Schnittpunkt</a:t>
            </a:r>
            <a:r>
              <a:rPr lang="nb-NO" dirty="0" smtClean="0"/>
              <a:t> </a:t>
            </a:r>
            <a:r>
              <a:rPr lang="nb-NO" dirty="0" err="1" smtClean="0"/>
              <a:t>zu</a:t>
            </a:r>
            <a:r>
              <a:rPr lang="nb-NO" dirty="0" smtClean="0"/>
              <a:t> </a:t>
            </a:r>
            <a:r>
              <a:rPr lang="nb-NO" dirty="0" err="1" smtClean="0"/>
              <a:t>finden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7</a:t>
            </a:fld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840171" y="1661840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136315" y="869752"/>
            <a:ext cx="115212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650739" y="2420888"/>
            <a:ext cx="33848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30cm </a:t>
            </a:r>
            <a:r>
              <a:rPr lang="nb-NO" sz="1600" dirty="0" err="1" smtClean="0"/>
              <a:t>Scanlinie</a:t>
            </a:r>
            <a:r>
              <a:rPr lang="nb-NO" sz="1600" dirty="0" smtClean="0"/>
              <a:t>.</a:t>
            </a:r>
          </a:p>
          <a:p>
            <a:r>
              <a:rPr lang="nb-NO" sz="1600" dirty="0" smtClean="0"/>
              <a:t>Die </a:t>
            </a:r>
            <a:r>
              <a:rPr lang="nb-NO" sz="1600" dirty="0" err="1" smtClean="0"/>
              <a:t>Scanlinie</a:t>
            </a:r>
            <a:r>
              <a:rPr lang="nb-NO" sz="1600" dirty="0" smtClean="0"/>
              <a:t> </a:t>
            </a:r>
            <a:r>
              <a:rPr lang="nb-NO" sz="1600" dirty="0" err="1" smtClean="0"/>
              <a:t>steht</a:t>
            </a:r>
            <a:r>
              <a:rPr lang="nb-NO" sz="1600" dirty="0" smtClean="0"/>
              <a:t> </a:t>
            </a:r>
            <a:r>
              <a:rPr lang="nb-NO" sz="1600" dirty="0" err="1" smtClean="0"/>
              <a:t>senkrecht</a:t>
            </a:r>
            <a:r>
              <a:rPr lang="nb-NO" sz="1600" dirty="0"/>
              <a:t> </a:t>
            </a:r>
            <a:r>
              <a:rPr lang="nb-NO" sz="1600" dirty="0" err="1" smtClean="0"/>
              <a:t>zur</a:t>
            </a:r>
            <a:r>
              <a:rPr lang="nb-NO" sz="1600" dirty="0" smtClean="0"/>
              <a:t> </a:t>
            </a:r>
            <a:r>
              <a:rPr lang="nb-NO" sz="1600" dirty="0" err="1" smtClean="0"/>
              <a:t>Orientierung</a:t>
            </a:r>
            <a:r>
              <a:rPr lang="nb-NO" sz="1600" dirty="0" smtClean="0"/>
              <a:t>. Die </a:t>
            </a:r>
            <a:r>
              <a:rPr lang="nb-NO" sz="1600" dirty="0" err="1" smtClean="0"/>
              <a:t>Orientierung</a:t>
            </a:r>
            <a:r>
              <a:rPr lang="nb-NO" sz="1600" dirty="0" smtClean="0"/>
              <a:t> ist in </a:t>
            </a:r>
            <a:r>
              <a:rPr lang="nb-NO" sz="1600" dirty="0" err="1" smtClean="0"/>
              <a:t>Richtung</a:t>
            </a:r>
            <a:r>
              <a:rPr lang="nb-NO" sz="1600" dirty="0" smtClean="0"/>
              <a:t> xo,y0 (</a:t>
            </a:r>
            <a:r>
              <a:rPr lang="nb-NO" sz="1600" dirty="0" err="1" smtClean="0"/>
              <a:t>normiert</a:t>
            </a:r>
            <a:r>
              <a:rPr lang="nb-NO" sz="1600" dirty="0" smtClean="0"/>
              <a:t> </a:t>
            </a:r>
            <a:r>
              <a:rPr lang="nb-NO" sz="1600" dirty="0" err="1" smtClean="0"/>
              <a:t>über</a:t>
            </a:r>
            <a:r>
              <a:rPr lang="nb-NO" sz="1600" dirty="0" smtClean="0"/>
              <a:t> </a:t>
            </a:r>
            <a:r>
              <a:rPr lang="nb-NO" sz="1600" dirty="0" err="1" smtClean="0"/>
              <a:t>Länge</a:t>
            </a:r>
            <a:r>
              <a:rPr lang="nb-NO" sz="1600" dirty="0" smtClean="0"/>
              <a:t> von </a:t>
            </a:r>
            <a:r>
              <a:rPr lang="nb-NO" sz="1600" dirty="0" err="1" smtClean="0"/>
              <a:t>dx,dy</a:t>
            </a:r>
            <a:r>
              <a:rPr lang="nb-NO" sz="1600" dirty="0" smtClean="0"/>
              <a:t>)</a:t>
            </a:r>
          </a:p>
          <a:p>
            <a:r>
              <a:rPr lang="nb-NO" sz="1600" dirty="0" smtClean="0"/>
              <a:t>Eine </a:t>
            </a:r>
            <a:r>
              <a:rPr lang="nb-NO" sz="1600" dirty="0" err="1" smtClean="0"/>
              <a:t>Einheitslinie</a:t>
            </a:r>
            <a:r>
              <a:rPr lang="nb-NO" sz="1600" dirty="0" smtClean="0"/>
              <a:t> </a:t>
            </a:r>
            <a:r>
              <a:rPr lang="nb-NO" sz="1600" dirty="0" err="1" smtClean="0"/>
              <a:t>mit</a:t>
            </a:r>
            <a:r>
              <a:rPr lang="nb-NO" sz="1600" dirty="0" smtClean="0"/>
              <a:t> (-y0,x0) </a:t>
            </a:r>
            <a:r>
              <a:rPr lang="nb-NO" sz="1600" dirty="0" err="1" smtClean="0"/>
              <a:t>steht</a:t>
            </a:r>
            <a:r>
              <a:rPr lang="nb-NO" sz="1600" dirty="0" smtClean="0"/>
              <a:t> </a:t>
            </a:r>
            <a:r>
              <a:rPr lang="nb-NO" sz="1600" dirty="0" err="1" smtClean="0"/>
              <a:t>immer</a:t>
            </a:r>
            <a:r>
              <a:rPr lang="nb-NO" sz="1600" dirty="0" smtClean="0"/>
              <a:t> </a:t>
            </a:r>
            <a:r>
              <a:rPr lang="nb-NO" sz="1600" dirty="0" err="1" smtClean="0"/>
              <a:t>senkrecht</a:t>
            </a:r>
            <a:r>
              <a:rPr lang="nb-NO" sz="1600" dirty="0" smtClean="0"/>
              <a:t> </a:t>
            </a:r>
            <a:r>
              <a:rPr lang="nb-NO" sz="1600" dirty="0" err="1" smtClean="0"/>
              <a:t>zur</a:t>
            </a:r>
            <a:r>
              <a:rPr lang="nb-NO" sz="1600" dirty="0" smtClean="0"/>
              <a:t> </a:t>
            </a:r>
            <a:r>
              <a:rPr lang="nb-NO" sz="1600" dirty="0" err="1" smtClean="0"/>
              <a:t>Einheitslinie</a:t>
            </a:r>
            <a:r>
              <a:rPr lang="nb-NO" sz="1600" dirty="0" smtClean="0"/>
              <a:t> (x0,y0), da </a:t>
            </a:r>
          </a:p>
          <a:p>
            <a:r>
              <a:rPr lang="nb-NO" sz="1600" dirty="0" smtClean="0"/>
              <a:t>–y0*x0+x0*y0=0 (Skalarprodukt)</a:t>
            </a:r>
          </a:p>
          <a:p>
            <a:r>
              <a:rPr lang="nb-NO" sz="1600" dirty="0" smtClean="0"/>
              <a:t>Start </a:t>
            </a:r>
            <a:r>
              <a:rPr lang="nb-NO" sz="1600" dirty="0" err="1" smtClean="0"/>
              <a:t>und</a:t>
            </a:r>
            <a:r>
              <a:rPr lang="nb-NO" sz="1600" dirty="0"/>
              <a:t> </a:t>
            </a:r>
            <a:r>
              <a:rPr lang="nb-NO" sz="1600" dirty="0" err="1" smtClean="0"/>
              <a:t>Endpunkt</a:t>
            </a:r>
            <a:r>
              <a:rPr lang="nb-NO" sz="1600" dirty="0" smtClean="0"/>
              <a:t> </a:t>
            </a:r>
            <a:r>
              <a:rPr lang="nb-NO" sz="1600" dirty="0" err="1" smtClean="0"/>
              <a:t>einfach</a:t>
            </a:r>
            <a:r>
              <a:rPr lang="nb-NO" sz="1600" dirty="0" smtClean="0"/>
              <a:t> in </a:t>
            </a:r>
            <a:r>
              <a:rPr lang="nb-NO" sz="1600" dirty="0" err="1" smtClean="0"/>
              <a:t>diese</a:t>
            </a:r>
            <a:r>
              <a:rPr lang="nb-NO" sz="1600" dirty="0"/>
              <a:t> </a:t>
            </a:r>
            <a:r>
              <a:rPr lang="nb-NO" sz="1600" dirty="0" err="1" smtClean="0"/>
              <a:t>Richtung</a:t>
            </a:r>
            <a:r>
              <a:rPr lang="nb-NO" sz="1600" dirty="0" smtClean="0"/>
              <a:t> </a:t>
            </a:r>
            <a:r>
              <a:rPr lang="nb-NO" sz="1600" dirty="0" err="1" smtClean="0"/>
              <a:t>aufspannen</a:t>
            </a:r>
            <a:r>
              <a:rPr lang="nb-NO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3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AP1: </a:t>
            </a:r>
            <a:r>
              <a:rPr lang="nb-NO" dirty="0" err="1" smtClean="0"/>
              <a:t>Virtualisierung</a:t>
            </a:r>
            <a:r>
              <a:rPr lang="nb-NO" dirty="0" smtClean="0"/>
              <a:t> </a:t>
            </a:r>
            <a:r>
              <a:rPr lang="nb-NO" dirty="0" err="1" smtClean="0"/>
              <a:t>und</a:t>
            </a:r>
            <a:r>
              <a:rPr lang="nb-NO" dirty="0" smtClean="0"/>
              <a:t> </a:t>
            </a:r>
            <a:r>
              <a:rPr lang="nb-NO" dirty="0" err="1" smtClean="0"/>
              <a:t>Simulation</a:t>
            </a:r>
            <a:r>
              <a:rPr lang="nb-NO" dirty="0"/>
              <a:t>,</a:t>
            </a:r>
            <a:r>
              <a:rPr lang="nb-NO" dirty="0" smtClean="0"/>
              <a:t> «Trace </a:t>
            </a:r>
            <a:r>
              <a:rPr lang="nb-NO" dirty="0" err="1" smtClean="0"/>
              <a:t>Finder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7545" y="4204041"/>
            <a:ext cx="3240360" cy="1331511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z="2400" dirty="0" err="1" smtClean="0"/>
              <a:t>Verarbeitungsmodul</a:t>
            </a:r>
            <a:r>
              <a:rPr lang="nb-NO" sz="2400" dirty="0" smtClean="0"/>
              <a:t> </a:t>
            </a:r>
          </a:p>
          <a:p>
            <a:pPr marL="0" indent="0">
              <a:buNone/>
            </a:pPr>
            <a:r>
              <a:rPr lang="nb-NO" sz="2400" dirty="0" smtClean="0"/>
              <a:t>(«</a:t>
            </a:r>
            <a:r>
              <a:rPr lang="nb-NO" sz="2400" dirty="0" err="1" smtClean="0"/>
              <a:t>black</a:t>
            </a:r>
            <a:r>
              <a:rPr lang="nb-NO" sz="2400" dirty="0" smtClean="0"/>
              <a:t> </a:t>
            </a:r>
            <a:r>
              <a:rPr lang="nb-NO" sz="2400" dirty="0" err="1" smtClean="0"/>
              <a:t>box</a:t>
            </a:r>
            <a:r>
              <a:rPr lang="nb-NO" sz="2400" dirty="0" smtClean="0"/>
              <a:t> </a:t>
            </a:r>
            <a:r>
              <a:rPr lang="nb-NO" sz="2400" dirty="0" err="1" smtClean="0"/>
              <a:t>Sprich</a:t>
            </a:r>
            <a:r>
              <a:rPr lang="nb-NO" sz="2400" dirty="0" smtClean="0"/>
              <a:t>», </a:t>
            </a:r>
            <a:r>
              <a:rPr lang="nb-NO" sz="2400" dirty="0" err="1" smtClean="0"/>
              <a:t>robot_FSM</a:t>
            </a:r>
            <a:r>
              <a:rPr lang="nb-NO" sz="2400" dirty="0" smtClean="0"/>
              <a:t>-Node)</a:t>
            </a:r>
          </a:p>
          <a:p>
            <a:r>
              <a:rPr lang="nb-NO" sz="2400" dirty="0" smtClean="0"/>
              <a:t>Input</a:t>
            </a:r>
            <a:r>
              <a:rPr lang="nb-NO" sz="2400" dirty="0"/>
              <a:t>: OLS-</a:t>
            </a:r>
            <a:r>
              <a:rPr lang="nb-NO" sz="2400" dirty="0" err="1"/>
              <a:t>Messnachricht</a:t>
            </a:r>
            <a:r>
              <a:rPr lang="nb-NO" sz="2400" dirty="0"/>
              <a:t> (</a:t>
            </a:r>
            <a:r>
              <a:rPr lang="nb-NO" sz="2400" dirty="0" err="1"/>
              <a:t>Spurinfos</a:t>
            </a:r>
            <a:r>
              <a:rPr lang="nb-NO" sz="2400" dirty="0"/>
              <a:t> </a:t>
            </a:r>
            <a:r>
              <a:rPr lang="nb-NO" sz="2400" dirty="0" err="1"/>
              <a:t>und</a:t>
            </a:r>
            <a:r>
              <a:rPr lang="nb-NO" sz="2400" dirty="0"/>
              <a:t> </a:t>
            </a:r>
            <a:r>
              <a:rPr lang="nb-NO" sz="2400" dirty="0" err="1"/>
              <a:t>Barcode</a:t>
            </a:r>
            <a:r>
              <a:rPr lang="nb-NO" sz="2400" dirty="0"/>
              <a:t>)</a:t>
            </a:r>
          </a:p>
          <a:p>
            <a:r>
              <a:rPr lang="nb-NO" sz="2400" dirty="0" smtClean="0"/>
              <a:t>Output: </a:t>
            </a:r>
            <a:r>
              <a:rPr lang="nb-NO" sz="2400" dirty="0" err="1" smtClean="0"/>
              <a:t>cmd_vel</a:t>
            </a:r>
            <a:endParaRPr lang="nb-NO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Ing.-Büro Dr. Michael Lehning - Ihr Spezialist für Digitale Signalverarbeitung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8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24550" y="3556307"/>
            <a:ext cx="3690410" cy="26269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Spurführungssimulator:</a:t>
            </a:r>
          </a:p>
          <a:p>
            <a:pPr marL="0" indent="0">
              <a:buNone/>
            </a:pPr>
            <a:r>
              <a:rPr lang="de-DE" dirty="0" smtClean="0"/>
              <a:t>Input: </a:t>
            </a:r>
            <a:r>
              <a:rPr lang="de-DE" dirty="0" err="1" smtClean="0"/>
              <a:t>x,y</a:t>
            </a:r>
            <a:r>
              <a:rPr lang="de-DE" dirty="0" smtClean="0"/>
              <a:t>-Position </a:t>
            </a:r>
            <a:r>
              <a:rPr lang="de-DE" dirty="0"/>
              <a:t>von der </a:t>
            </a:r>
            <a:r>
              <a:rPr lang="de-DE" dirty="0" err="1" smtClean="0"/>
              <a:t>Odometrie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:= konvertierter </a:t>
            </a:r>
            <a:r>
              <a:rPr lang="de-DE" dirty="0" err="1" smtClean="0"/>
              <a:t>cmd_vel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Output1: </a:t>
            </a:r>
            <a:r>
              <a:rPr lang="de-DE" dirty="0"/>
              <a:t>simulierte </a:t>
            </a:r>
            <a:r>
              <a:rPr lang="de-DE" dirty="0" smtClean="0"/>
              <a:t>Spurführungsnachricht </a:t>
            </a:r>
          </a:p>
          <a:p>
            <a:pPr marL="0" indent="0">
              <a:buNone/>
            </a:pPr>
            <a:r>
              <a:rPr lang="de-DE" dirty="0" smtClean="0"/>
              <a:t>Output2: simulierte Radarnachricht</a:t>
            </a:r>
          </a:p>
          <a:p>
            <a:pPr marL="0" indent="0">
              <a:buNone/>
            </a:pPr>
            <a:r>
              <a:rPr lang="de-DE" dirty="0" smtClean="0"/>
              <a:t>Output3: simulierte Kollisionsvermeidung </a:t>
            </a:r>
            <a:endParaRPr lang="de-DE" dirty="0"/>
          </a:p>
          <a:p>
            <a:pPr lvl="1"/>
            <a:r>
              <a:rPr lang="nb-NO" dirty="0"/>
              <a:t>Input: </a:t>
            </a:r>
            <a:r>
              <a:rPr lang="nb-NO" dirty="0" err="1" smtClean="0"/>
              <a:t>x,y,vx,vy</a:t>
            </a:r>
            <a:endParaRPr lang="nb-NO" dirty="0"/>
          </a:p>
          <a:p>
            <a:pPr lvl="1"/>
            <a:r>
              <a:rPr lang="nb-NO" dirty="0" smtClean="0"/>
              <a:t>Output1: </a:t>
            </a:r>
            <a:r>
              <a:rPr lang="de-DE" dirty="0"/>
              <a:t>OLS-Messnachricht</a:t>
            </a:r>
            <a:r>
              <a:rPr lang="nb-NO" dirty="0"/>
              <a:t> (</a:t>
            </a:r>
            <a:r>
              <a:rPr lang="nb-NO" dirty="0" err="1"/>
              <a:t>Spurinfos</a:t>
            </a:r>
            <a:r>
              <a:rPr lang="nb-NO" dirty="0"/>
              <a:t> </a:t>
            </a:r>
            <a:r>
              <a:rPr lang="nb-NO" dirty="0" err="1"/>
              <a:t>und</a:t>
            </a:r>
            <a:r>
              <a:rPr lang="nb-NO" dirty="0"/>
              <a:t> </a:t>
            </a:r>
            <a:r>
              <a:rPr lang="nb-NO" dirty="0" err="1"/>
              <a:t>Barcode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Output2: AGC-Radar</a:t>
            </a:r>
          </a:p>
          <a:p>
            <a:pPr lvl="1"/>
            <a:r>
              <a:rPr lang="nb-NO" dirty="0" smtClean="0"/>
              <a:t>Ouput3: </a:t>
            </a:r>
            <a:r>
              <a:rPr lang="nb-NO" dirty="0" err="1" smtClean="0"/>
              <a:t>Obstacle-Detection</a:t>
            </a:r>
            <a:endParaRPr lang="nb-NO" dirty="0"/>
          </a:p>
          <a:p>
            <a:pPr lvl="1"/>
            <a:r>
              <a:rPr lang="nb-NO" dirty="0" err="1"/>
              <a:t>Konfiguration</a:t>
            </a:r>
            <a:r>
              <a:rPr lang="nb-NO" dirty="0"/>
              <a:t>: </a:t>
            </a:r>
            <a:r>
              <a:rPr lang="nb-NO" dirty="0" err="1"/>
              <a:t>bmp</a:t>
            </a:r>
            <a:r>
              <a:rPr lang="nb-NO" dirty="0"/>
              <a:t>-Karte (Spur=</a:t>
            </a:r>
            <a:r>
              <a:rPr lang="nb-NO" dirty="0" err="1"/>
              <a:t>schwarz</a:t>
            </a:r>
            <a:r>
              <a:rPr lang="nb-NO" dirty="0"/>
              <a:t>), </a:t>
            </a:r>
            <a:r>
              <a:rPr lang="nb-NO" dirty="0" err="1"/>
              <a:t>Startwert</a:t>
            </a:r>
            <a:r>
              <a:rPr lang="nb-NO" dirty="0"/>
              <a:t> </a:t>
            </a:r>
            <a:r>
              <a:rPr lang="de-DE" dirty="0" err="1"/>
              <a:t>x,y,vx,vy</a:t>
            </a:r>
            <a:r>
              <a:rPr lang="de-DE" dirty="0"/>
              <a:t>, </a:t>
            </a:r>
            <a:r>
              <a:rPr lang="de-DE" dirty="0" err="1"/>
              <a:t>Intrinsik</a:t>
            </a:r>
            <a:r>
              <a:rPr lang="de-DE" dirty="0"/>
              <a:t> (Maßstab </a:t>
            </a:r>
            <a:r>
              <a:rPr lang="de-DE" dirty="0" err="1"/>
              <a:t>px</a:t>
            </a:r>
            <a:r>
              <a:rPr lang="de-DE" dirty="0"/>
              <a:t>/m, Kartenursprung), </a:t>
            </a:r>
            <a:r>
              <a:rPr lang="de-DE" dirty="0" err="1"/>
              <a:t>xml</a:t>
            </a:r>
            <a:r>
              <a:rPr lang="de-DE" dirty="0"/>
              <a:t>-Liste Barcodes (Größe, Orientierung, Label, Position</a:t>
            </a:r>
            <a:endParaRPr lang="nb-NO" sz="2400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7596336" y="2136304"/>
            <a:ext cx="100811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nb-NO" sz="2400" dirty="0" err="1" smtClean="0"/>
              <a:t>OpenCR-board</a:t>
            </a:r>
            <a:r>
              <a:rPr lang="nb-NO" sz="2400" dirty="0" smtClean="0"/>
              <a:t> </a:t>
            </a:r>
            <a:r>
              <a:rPr lang="nb-NO" sz="2400" dirty="0" err="1" smtClean="0"/>
              <a:t>Turtlebot</a:t>
            </a:r>
            <a:endParaRPr lang="nb-NO" sz="2400" dirty="0"/>
          </a:p>
        </p:txBody>
      </p:sp>
      <p:cxnSp>
        <p:nvCxnSpPr>
          <p:cNvPr id="17" name="Gerade Verbindung mit Pfeil 16"/>
          <p:cNvCxnSpPr>
            <a:stCxn id="21" idx="0"/>
            <a:endCxn id="15" idx="1"/>
          </p:cNvCxnSpPr>
          <p:nvPr/>
        </p:nvCxnSpPr>
        <p:spPr>
          <a:xfrm flipV="1">
            <a:off x="7107725" y="2460340"/>
            <a:ext cx="488611" cy="77343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6487934" y="3233771"/>
            <a:ext cx="1239581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nb-NO" sz="2400" i="1" dirty="0" err="1" smtClean="0"/>
              <a:t>cmd_vel</a:t>
            </a:r>
            <a:r>
              <a:rPr lang="nb-NO" sz="2400" i="1" dirty="0" smtClean="0"/>
              <a:t> - </a:t>
            </a:r>
            <a:r>
              <a:rPr lang="nb-NO" sz="2400" i="1" dirty="0" err="1" smtClean="0"/>
              <a:t>Nachrichten</a:t>
            </a:r>
            <a:endParaRPr lang="nb-NO" sz="2400" i="1" dirty="0"/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5887545" y="2119855"/>
            <a:ext cx="1239581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nb-NO" sz="2400" dirty="0" err="1" smtClean="0"/>
              <a:t>Gazebo</a:t>
            </a:r>
            <a:endParaRPr lang="nb-NO" sz="2400" dirty="0"/>
          </a:p>
        </p:txBody>
      </p:sp>
      <p:cxnSp>
        <p:nvCxnSpPr>
          <p:cNvPr id="27" name="Gerade Verbindung mit Pfeil 26"/>
          <p:cNvCxnSpPr>
            <a:stCxn id="14" idx="3"/>
            <a:endCxn id="3" idx="1"/>
          </p:cNvCxnSpPr>
          <p:nvPr/>
        </p:nvCxnSpPr>
        <p:spPr>
          <a:xfrm>
            <a:off x="4114960" y="4869797"/>
            <a:ext cx="13725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235467" y="2924731"/>
            <a:ext cx="112541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smtClean="0"/>
              <a:t>1. </a:t>
            </a:r>
            <a:r>
              <a:rPr lang="de-DE" sz="1200" i="1" dirty="0" smtClean="0"/>
              <a:t>OLS-Mess-</a:t>
            </a:r>
            <a:r>
              <a:rPr lang="de-DE" sz="1200" i="1" dirty="0" err="1" smtClean="0"/>
              <a:t>nachrichten</a:t>
            </a:r>
            <a:r>
              <a:rPr lang="de-DE" sz="1200" i="1" dirty="0" smtClean="0"/>
              <a:t> „/</a:t>
            </a:r>
            <a:r>
              <a:rPr lang="de-DE" sz="1200" i="1" dirty="0" err="1" smtClean="0"/>
              <a:t>ols</a:t>
            </a:r>
            <a:r>
              <a:rPr lang="de-DE" sz="1200" i="1" dirty="0" smtClean="0"/>
              <a:t>“</a:t>
            </a:r>
          </a:p>
          <a:p>
            <a:r>
              <a:rPr lang="de-DE" sz="1200" dirty="0" smtClean="0"/>
              <a:t>2. </a:t>
            </a:r>
            <a:r>
              <a:rPr lang="de-DE" sz="1200" i="1" dirty="0" smtClean="0"/>
              <a:t>AGC-Radar-Nachrichten „/</a:t>
            </a:r>
            <a:r>
              <a:rPr lang="de-DE" sz="1200" i="1" dirty="0" err="1" smtClean="0"/>
              <a:t>agc_radar</a:t>
            </a:r>
            <a:r>
              <a:rPr lang="de-DE" sz="1200" i="1" dirty="0" smtClean="0"/>
              <a:t>“</a:t>
            </a:r>
          </a:p>
          <a:p>
            <a:r>
              <a:rPr lang="de-DE" sz="1200" dirty="0" smtClean="0"/>
              <a:t>3. </a:t>
            </a:r>
            <a:r>
              <a:rPr lang="de-DE" sz="1200" i="1" dirty="0" err="1" smtClean="0"/>
              <a:t>Obstacle-Detction</a:t>
            </a:r>
            <a:r>
              <a:rPr lang="de-DE" sz="1200" i="1" dirty="0" smtClean="0"/>
              <a:t> „/</a:t>
            </a:r>
            <a:r>
              <a:rPr lang="de-DE" sz="1200" i="1" dirty="0" err="1" smtClean="0"/>
              <a:t>obstacle</a:t>
            </a:r>
            <a:r>
              <a:rPr lang="de-DE" sz="1200" i="1" dirty="0" smtClean="0"/>
              <a:t>“</a:t>
            </a:r>
            <a:endParaRPr lang="nb-NO" sz="1200" i="1" dirty="0"/>
          </a:p>
        </p:txBody>
      </p:sp>
      <p:cxnSp>
        <p:nvCxnSpPr>
          <p:cNvPr id="34" name="Gerade Verbindung mit Pfeil 33"/>
          <p:cNvCxnSpPr>
            <a:stCxn id="3" idx="0"/>
            <a:endCxn id="21" idx="2"/>
          </p:cNvCxnSpPr>
          <p:nvPr/>
        </p:nvCxnSpPr>
        <p:spPr>
          <a:xfrm flipV="1">
            <a:off x="7107725" y="3737827"/>
            <a:ext cx="0" cy="466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1" idx="0"/>
            <a:endCxn id="23" idx="2"/>
          </p:cNvCxnSpPr>
          <p:nvPr/>
        </p:nvCxnSpPr>
        <p:spPr>
          <a:xfrm flipH="1" flipV="1">
            <a:off x="6507336" y="2623911"/>
            <a:ext cx="600389" cy="6098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247472" y="2867606"/>
            <a:ext cx="504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 smtClean="0"/>
              <a:t>(</a:t>
            </a:r>
            <a:r>
              <a:rPr lang="de-DE" sz="1200" i="1" dirty="0" err="1" smtClean="0"/>
              <a:t>x,y</a:t>
            </a:r>
            <a:r>
              <a:rPr lang="de-DE" sz="1200" i="1" dirty="0" smtClean="0"/>
              <a:t>)</a:t>
            </a:r>
            <a:endParaRPr lang="nb-NO" sz="1200" i="1" dirty="0"/>
          </a:p>
        </p:txBody>
      </p:sp>
      <p:cxnSp>
        <p:nvCxnSpPr>
          <p:cNvPr id="55" name="Gewinkelte Verbindung 54"/>
          <p:cNvCxnSpPr>
            <a:stCxn id="23" idx="1"/>
            <a:endCxn id="14" idx="0"/>
          </p:cNvCxnSpPr>
          <p:nvPr/>
        </p:nvCxnSpPr>
        <p:spPr>
          <a:xfrm rot="10800000" flipV="1">
            <a:off x="2269755" y="2371883"/>
            <a:ext cx="3617790" cy="118442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8" idx="2"/>
          </p:cNvCxnSpPr>
          <p:nvPr/>
        </p:nvCxnSpPr>
        <p:spPr>
          <a:xfrm>
            <a:off x="4798172" y="4679057"/>
            <a:ext cx="0" cy="190740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nhaltsplatzhalter 2"/>
          <p:cNvSpPr txBox="1">
            <a:spLocks/>
          </p:cNvSpPr>
          <p:nvPr/>
        </p:nvSpPr>
        <p:spPr>
          <a:xfrm>
            <a:off x="5487544" y="5733257"/>
            <a:ext cx="3240360" cy="4500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nb-NO" sz="2400" dirty="0" err="1" smtClean="0"/>
              <a:t>Virtualisiertes</a:t>
            </a:r>
            <a:r>
              <a:rPr lang="nb-NO" sz="2400" dirty="0" smtClean="0"/>
              <a:t> Environment </a:t>
            </a:r>
            <a:r>
              <a:rPr lang="nb-NO" sz="2400" dirty="0" err="1" smtClean="0"/>
              <a:t>für</a:t>
            </a:r>
            <a:r>
              <a:rPr lang="nb-NO" sz="2400" dirty="0" smtClean="0"/>
              <a:t> </a:t>
            </a:r>
            <a:r>
              <a:rPr lang="nb-NO" sz="2400" dirty="0" err="1" smtClean="0"/>
              <a:t>robot_FSM</a:t>
            </a:r>
            <a:r>
              <a:rPr lang="nb-NO" sz="2400" dirty="0" smtClean="0"/>
              <a:t>-Node</a:t>
            </a:r>
            <a:endParaRPr lang="nb-NO" sz="2400" dirty="0"/>
          </a:p>
        </p:txBody>
      </p:sp>
      <p:cxnSp>
        <p:nvCxnSpPr>
          <p:cNvPr id="108" name="Gerade Verbindung mit Pfeil 107"/>
          <p:cNvCxnSpPr>
            <a:stCxn id="107" idx="0"/>
            <a:endCxn id="3" idx="2"/>
          </p:cNvCxnSpPr>
          <p:nvPr/>
        </p:nvCxnSpPr>
        <p:spPr>
          <a:xfrm flipV="1">
            <a:off x="7107724" y="5535552"/>
            <a:ext cx="1" cy="1977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0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dirty="0"/>
              <a:t>Ing.-Büro Dr. Michael Lehning</a:t>
            </a:r>
            <a:br>
              <a:rPr lang="de-DE" sz="2600" dirty="0"/>
            </a:br>
            <a:r>
              <a:rPr lang="de-DE" sz="2600" dirty="0"/>
              <a:t>Dr. Michael Lehning</a:t>
            </a:r>
            <a:br>
              <a:rPr lang="de-DE" sz="2600" dirty="0"/>
            </a:br>
            <a:r>
              <a:rPr lang="de-DE" sz="2600" dirty="0"/>
              <a:t>Schulstr. 21B</a:t>
            </a:r>
            <a:br>
              <a:rPr lang="de-DE" sz="2600" dirty="0"/>
            </a:br>
            <a:r>
              <a:rPr lang="de-DE" sz="2600" dirty="0"/>
              <a:t>D-31137 Hildesheim</a:t>
            </a:r>
            <a:br>
              <a:rPr lang="de-DE" sz="2600" dirty="0"/>
            </a:br>
            <a:r>
              <a:rPr lang="de-DE" sz="2600" dirty="0">
                <a:hlinkClick r:id="rId2"/>
              </a:rPr>
              <a:t>michael.lehning@lehning.de</a:t>
            </a:r>
            <a:r>
              <a:rPr lang="de-DE" sz="2600" dirty="0"/>
              <a:t/>
            </a:r>
            <a:br>
              <a:rPr lang="de-DE" sz="2600" dirty="0"/>
            </a:br>
            <a:r>
              <a:rPr lang="de-DE" sz="2600" dirty="0"/>
              <a:t>www.lehning.de</a:t>
            </a:r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2600" dirty="0"/>
              <a:t>    Tel. 05121 / 6457-0</a:t>
            </a:r>
            <a:br>
              <a:rPr lang="de-DE" sz="2600" dirty="0"/>
            </a:br>
            <a:r>
              <a:rPr lang="de-DE" sz="2600" dirty="0"/>
              <a:t>    Mobil: 0173 37 69 242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Ing.-Büro Dr. Michael Lehning - Ihr Spezialist für Digitale Signalverarbeitung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6CC-6625-48E6-A2FE-3CA71E03DB10}" type="datetime1">
              <a:rPr lang="de-DE" smtClean="0"/>
              <a:t>18.06.2019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132-B22B-46FA-BD0B-3D35C93EFAC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4477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Bildschirmpräsentation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Demo ROS-Treiber Spurführungssensoren sick_line_guidance_demo   Reute/Hildesheim, 2019-06-17   </vt:lpstr>
      <vt:lpstr>Planung</vt:lpstr>
      <vt:lpstr>Spur-Layout</vt:lpstr>
      <vt:lpstr>Montage: Spuren+Barcodes</vt:lpstr>
      <vt:lpstr>Montage: TurtleBot und Spurführungssensor</vt:lpstr>
      <vt:lpstr>Navigationskarte</vt:lpstr>
      <vt:lpstr>Ausrechnen der Spur-kreuzung</vt:lpstr>
      <vt:lpstr>AP1: Virtualisierung und Simulation, «Trace Finder»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michael.lehning@lehning.de</dc:creator>
  <cp:lastModifiedBy>hhoss</cp:lastModifiedBy>
  <cp:revision>242</cp:revision>
  <cp:lastPrinted>2017-12-17T18:49:30Z</cp:lastPrinted>
  <dcterms:created xsi:type="dcterms:W3CDTF">2017-04-05T19:03:55Z</dcterms:created>
  <dcterms:modified xsi:type="dcterms:W3CDTF">2019-06-18T15:09:46Z</dcterms:modified>
</cp:coreProperties>
</file>