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  <p:sldMasterId id="2147483671" r:id="rId2"/>
  </p:sldMasterIdLst>
  <p:notesMasterIdLst>
    <p:notesMasterId r:id="rId21"/>
  </p:notesMasterIdLst>
  <p:sldIdLst>
    <p:sldId id="256" r:id="rId3"/>
    <p:sldId id="257" r:id="rId4"/>
    <p:sldId id="258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7" r:id="rId15"/>
    <p:sldId id="288" r:id="rId16"/>
    <p:sldId id="289" r:id="rId17"/>
    <p:sldId id="290" r:id="rId18"/>
    <p:sldId id="291" r:id="rId19"/>
    <p:sldId id="276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956403-2209-47CF-925B-C3B570E1372A}">
  <a:tblStyle styleId="{23956403-2209-47CF-925B-C3B570E1372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51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0107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951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200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210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5005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901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563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0256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7" name="Google Shape;40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06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849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20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769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601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4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9138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09600" y="4683919"/>
            <a:ext cx="1981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716713" y="4673203"/>
            <a:ext cx="21336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752600" y="211931"/>
            <a:ext cx="7086600" cy="7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965200" y="-1130447"/>
            <a:ext cx="3518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09600" y="4708922"/>
            <a:ext cx="1981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2719388" y="4712494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705600" y="4669631"/>
            <a:ext cx="2133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5544750" y="1448981"/>
            <a:ext cx="453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353750" y="-532219"/>
            <a:ext cx="453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09600" y="4708922"/>
            <a:ext cx="1981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2719388" y="4712494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705600" y="4669631"/>
            <a:ext cx="2133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752600" y="211931"/>
            <a:ext cx="7086600" cy="7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609600" y="1225153"/>
            <a:ext cx="82296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609600" y="4708922"/>
            <a:ext cx="1981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2719388" y="4712494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705600" y="4669631"/>
            <a:ext cx="2133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  <a:defRPr sz="2400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None/>
              <a:defRPr sz="20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None/>
              <a:defRPr sz="1800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609600" y="4708922"/>
            <a:ext cx="1981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2719388" y="4712494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705600" y="4669631"/>
            <a:ext cx="2133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752600" y="211931"/>
            <a:ext cx="7086600" cy="7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609600" y="1225153"/>
            <a:ext cx="40386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800600" y="1225153"/>
            <a:ext cx="40386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09600" y="4708922"/>
            <a:ext cx="1981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2719388" y="4712494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705600" y="4669631"/>
            <a:ext cx="2133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30238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30238" y="1260872"/>
            <a:ext cx="38688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30238" y="1878806"/>
            <a:ext cx="38688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7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609600" y="4708922"/>
            <a:ext cx="1981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2719388" y="4712494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705600" y="4669631"/>
            <a:ext cx="2133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1752600" y="211931"/>
            <a:ext cx="7086600" cy="7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609600" y="4708922"/>
            <a:ext cx="1981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2719388" y="4712494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705600" y="4669631"/>
            <a:ext cx="2133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09600" y="4708922"/>
            <a:ext cx="1981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2719388" y="4712494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705600" y="4669631"/>
            <a:ext cx="2133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30238" y="342900"/>
            <a:ext cx="29496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887788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30238" y="1543050"/>
            <a:ext cx="29496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66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66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09600" y="4708922"/>
            <a:ext cx="1981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2719388" y="4712494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705600" y="4669631"/>
            <a:ext cx="2133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30238" y="342900"/>
            <a:ext cx="29496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3887788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630238" y="1543050"/>
            <a:ext cx="29496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66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66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09600" y="4708922"/>
            <a:ext cx="1981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2719388" y="4712494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705600" y="4669631"/>
            <a:ext cx="2133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52600" y="211931"/>
            <a:ext cx="7086600" cy="7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225153"/>
            <a:ext cx="82296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2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Times New Roman"/>
              <a:buChar char="•"/>
              <a:defRPr sz="2900" b="0" i="0" u="none" strike="noStrike" cap="none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66"/>
              </a:buClr>
              <a:buSzPts val="2600"/>
              <a:buFont typeface="Times New Roman"/>
              <a:buChar char="–"/>
              <a:defRPr sz="2600" b="0" i="0" u="none" strike="noStrike" cap="none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66"/>
              </a:buClr>
              <a:buSzPts val="2200"/>
              <a:buFont typeface="Times New Roman"/>
              <a:buChar char="•"/>
              <a:defRPr sz="2200" b="0" i="0" u="none" strike="noStrike" cap="none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4708922"/>
            <a:ext cx="1981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719388" y="4712494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705600" y="4669631"/>
            <a:ext cx="2133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726638" y="1372944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rgbClr val="142156"/>
                </a:solidFill>
              </a:rPr>
              <a:t>LUẬN VĂN TỐT NGHIỆP</a:t>
            </a:r>
            <a:endParaRPr dirty="0">
              <a:solidFill>
                <a:srgbClr val="142156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594050" y="2721750"/>
            <a:ext cx="8037600" cy="959700"/>
          </a:xfrm>
          <a:prstGeom prst="rect">
            <a:avLst/>
          </a:prstGeom>
          <a:noFill/>
          <a:ln>
            <a:noFill/>
          </a:ln>
          <a:effectLst>
            <a:outerShdw blurRad="57150" dist="19050" dir="5760000" algn="bl" rotWithShape="0">
              <a:srgbClr val="0B5394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9999" lvl="0" indent="9034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CC0000"/>
                </a:solidFill>
              </a:rPr>
              <a:t>XÂY DỰNG HỆ THỐNG PHẦN MỀM </a:t>
            </a:r>
          </a:p>
          <a:p>
            <a:pPr marL="89999" lvl="0" indent="9034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CC0000"/>
                </a:solidFill>
              </a:rPr>
              <a:t>HỖ TRỢ ĐẶT LỊCH KHÁM BỆNH</a:t>
            </a:r>
            <a:endParaRPr sz="2400" dirty="0">
              <a:solidFill>
                <a:srgbClr val="CC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Arial"/>
              <a:buNone/>
            </a:pPr>
            <a:endParaRPr dirty="0">
              <a:solidFill>
                <a:srgbClr val="CC0000"/>
              </a:solidFill>
            </a:endParaRPr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1"/>
          </p:nvPr>
        </p:nvSpPr>
        <p:spPr>
          <a:xfrm>
            <a:off x="0" y="408775"/>
            <a:ext cx="9144000" cy="9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Arial"/>
              <a:buNone/>
            </a:pPr>
            <a:r>
              <a:rPr lang="en-US" sz="2000" b="1" dirty="0">
                <a:solidFill>
                  <a:srgbClr val="06307B"/>
                </a:solidFill>
              </a:rPr>
              <a:t>ĐẠI HỌC CẦN THƠ</a:t>
            </a:r>
            <a:endParaRPr sz="2000" b="1" dirty="0">
              <a:solidFill>
                <a:srgbClr val="0630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Arial"/>
              <a:buNone/>
            </a:pPr>
            <a:r>
              <a:rPr lang="en-US" sz="2000" b="1">
                <a:solidFill>
                  <a:srgbClr val="06307B"/>
                </a:solidFill>
              </a:rPr>
              <a:t>TRƯỜNG </a:t>
            </a:r>
            <a:r>
              <a:rPr lang="en-US" sz="2000" b="1" dirty="0">
                <a:solidFill>
                  <a:srgbClr val="06307B"/>
                </a:solidFill>
              </a:rPr>
              <a:t>CÔNG NGHỆ THÔNG TIN VÀ TRUYỀN THÔNG</a:t>
            </a:r>
            <a:endParaRPr sz="2000" b="1" dirty="0">
              <a:solidFill>
                <a:srgbClr val="0630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1327355" y="3927750"/>
            <a:ext cx="2074013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/>
              <a:t>Giảng viên hướng dẫn: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TS</a:t>
            </a:r>
            <a:r>
              <a:rPr lang="vi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</a:t>
            </a:r>
            <a:r>
              <a:rPr lang="en-US" dirty="0">
                <a:solidFill>
                  <a:schemeClr val="dk1"/>
                </a:solidFill>
              </a:rPr>
              <a:t>á</a:t>
            </a:r>
            <a:r>
              <a:rPr lang="vi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Minh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vi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</a:t>
            </a:r>
            <a:r>
              <a:rPr lang="en-US" dirty="0">
                <a:solidFill>
                  <a:schemeClr val="dk1"/>
                </a:solidFill>
              </a:rPr>
              <a:t>ấ</a:t>
            </a:r>
            <a:r>
              <a:rPr lang="vi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6110725" y="3927750"/>
            <a:ext cx="27561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vi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inh viên thực hiện: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/>
              <a:t>Tống Nguyễn Thành Lộc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/>
              <a:t>MSSV: B1809480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30;p25"/>
          <p:cNvSpPr txBox="1">
            <a:spLocks/>
          </p:cNvSpPr>
          <p:nvPr/>
        </p:nvSpPr>
        <p:spPr>
          <a:xfrm>
            <a:off x="0" y="2181619"/>
            <a:ext cx="9144000" cy="587650"/>
          </a:xfrm>
          <a:prstGeom prst="rect">
            <a:avLst/>
          </a:prstGeom>
          <a:noFill/>
          <a:ln>
            <a:noFill/>
          </a:ln>
          <a:effectLst>
            <a:outerShdw blurRad="57150" dist="19050" dir="5760000" algn="bl" rotWithShape="0">
              <a:srgbClr val="0B5394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2750" algn="ctr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Times New Roman"/>
              <a:buChar char="–"/>
              <a:defRPr sz="2600" b="0" i="0" u="none" strike="noStrike" cap="none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Times New Roman"/>
              <a:buChar char="•"/>
              <a:defRPr sz="2200" b="0" i="0" u="none" strike="noStrike" cap="none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89999" indent="9034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142156"/>
                </a:solidFill>
              </a:rPr>
              <a:t>ĐỀ TÀI</a:t>
            </a:r>
          </a:p>
          <a:p>
            <a:pPr marL="0" indent="0">
              <a:spcBef>
                <a:spcPts val="0"/>
              </a:spcBef>
            </a:pPr>
            <a:endParaRPr lang="en-US" sz="3600" b="1" dirty="0">
              <a:solidFill>
                <a:srgbClr val="14215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2;p27"/>
          <p:cNvSpPr txBox="1">
            <a:spLocks/>
          </p:cNvSpPr>
          <p:nvPr/>
        </p:nvSpPr>
        <p:spPr>
          <a:xfrm>
            <a:off x="1386348" y="191729"/>
            <a:ext cx="2912807" cy="766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algn="ctr">
              <a:buSzPts val="3000"/>
            </a:pPr>
            <a:r>
              <a:rPr lang="en-US" b="0" dirty="0"/>
              <a:t>Nội dung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6696" y="1743536"/>
            <a:ext cx="8470268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41376" y="4553657"/>
            <a:ext cx="3895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Sơ đồ usecase của quản trị viên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141" y="1088663"/>
            <a:ext cx="4416979" cy="346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21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2;p27"/>
          <p:cNvSpPr txBox="1">
            <a:spLocks/>
          </p:cNvSpPr>
          <p:nvPr/>
        </p:nvSpPr>
        <p:spPr>
          <a:xfrm>
            <a:off x="1386348" y="191729"/>
            <a:ext cx="2912807" cy="766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algn="ctr">
              <a:buSzPts val="3000"/>
            </a:pPr>
            <a:r>
              <a:rPr lang="en-US" b="0" dirty="0"/>
              <a:t>Nội dung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6696" y="1743536"/>
            <a:ext cx="8470268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95999" y="4515088"/>
            <a:ext cx="135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Cơ sở dữ liệu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582" y="1394460"/>
            <a:ext cx="7418496" cy="292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3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ctrTitle"/>
          </p:nvPr>
        </p:nvSpPr>
        <p:spPr>
          <a:xfrm>
            <a:off x="383457" y="1242552"/>
            <a:ext cx="8384458" cy="508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81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-US" sz="2200" dirty="0"/>
              <a:t>II. Các chức năng chính</a:t>
            </a:r>
            <a:endParaRPr sz="2200" dirty="0"/>
          </a:p>
        </p:txBody>
      </p:sp>
      <p:sp>
        <p:nvSpPr>
          <p:cNvPr id="3" name="Google Shape;172;p27"/>
          <p:cNvSpPr txBox="1">
            <a:spLocks/>
          </p:cNvSpPr>
          <p:nvPr/>
        </p:nvSpPr>
        <p:spPr>
          <a:xfrm>
            <a:off x="1386348" y="191729"/>
            <a:ext cx="2912807" cy="766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algn="ctr">
              <a:buSzPts val="3000"/>
            </a:pPr>
            <a:r>
              <a:rPr lang="en-US" b="0" dirty="0"/>
              <a:t>Nội dung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6696" y="1743536"/>
            <a:ext cx="8470268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696" y="1726693"/>
            <a:ext cx="36856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Bệnh nhân:</a:t>
            </a:r>
          </a:p>
          <a:p>
            <a:pPr marL="571500" lvl="2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Đặt lịch</a:t>
            </a:r>
          </a:p>
          <a:p>
            <a:pPr marL="571500" lvl="2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lịch hẹn</a:t>
            </a:r>
          </a:p>
          <a:p>
            <a:pPr marL="571500" lvl="2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Xem tiền sử khám bệnh</a:t>
            </a:r>
          </a:p>
          <a:p>
            <a:pPr marL="285750" lvl="2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Bác sĩ:</a:t>
            </a:r>
          </a:p>
          <a:p>
            <a:pPr marL="571500" lvl="2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Lên kế hoạch khám bệnh</a:t>
            </a:r>
          </a:p>
          <a:p>
            <a:pPr marL="571500" lvl="2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lịch hẹn</a:t>
            </a:r>
          </a:p>
          <a:p>
            <a:pPr marL="571500" lvl="2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Gửi kết quả khám bệnh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6820" y="1726693"/>
            <a:ext cx="365837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trị viên:</a:t>
            </a:r>
          </a:p>
          <a:p>
            <a:pPr marL="571500" lvl="2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cơ sở y tế</a:t>
            </a:r>
          </a:p>
          <a:p>
            <a:pPr marL="571500" lvl="2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chuyên khoa</a:t>
            </a:r>
          </a:p>
          <a:p>
            <a:pPr marL="571500" lvl="2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cẩm nang y tế</a:t>
            </a:r>
          </a:p>
          <a:p>
            <a:pPr marL="571500" lvl="2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người dùng</a:t>
            </a:r>
          </a:p>
          <a:p>
            <a:pPr marL="571500" lvl="2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lịch hẹn khám bệnh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1073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ctrTitle"/>
          </p:nvPr>
        </p:nvSpPr>
        <p:spPr>
          <a:xfrm>
            <a:off x="383457" y="1242552"/>
            <a:ext cx="8384458" cy="508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81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-US" sz="2200" dirty="0"/>
              <a:t>III. Kiểm thử</a:t>
            </a:r>
            <a:endParaRPr sz="2200" dirty="0"/>
          </a:p>
        </p:txBody>
      </p:sp>
      <p:sp>
        <p:nvSpPr>
          <p:cNvPr id="3" name="Google Shape;172;p27"/>
          <p:cNvSpPr txBox="1">
            <a:spLocks/>
          </p:cNvSpPr>
          <p:nvPr/>
        </p:nvSpPr>
        <p:spPr>
          <a:xfrm>
            <a:off x="1386348" y="191729"/>
            <a:ext cx="2912807" cy="766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algn="ctr">
              <a:buSzPts val="3000"/>
            </a:pPr>
            <a:r>
              <a:rPr lang="en-US" b="0" dirty="0"/>
              <a:t>Nội dung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6696" y="1743536"/>
            <a:ext cx="8470268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617773"/>
              </p:ext>
            </p:extLst>
          </p:nvPr>
        </p:nvGraphicFramePr>
        <p:xfrm>
          <a:off x="1527686" y="1743536"/>
          <a:ext cx="6096000" cy="2966720"/>
        </p:xfrm>
        <a:graphic>
          <a:graphicData uri="http://schemas.openxmlformats.org/drawingml/2006/table">
            <a:tbl>
              <a:tblPr firstRow="1" bandRow="1">
                <a:tableStyleId>{23956403-2209-47CF-925B-C3B570E1372A}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3004831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84179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Tên</a:t>
                      </a:r>
                      <a:r>
                        <a:rPr lang="en-US" b="1" baseline="0" dirty="0"/>
                        <a:t> chức năng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Kết</a:t>
                      </a:r>
                      <a:r>
                        <a:rPr lang="en-US" b="1" baseline="0" dirty="0"/>
                        <a:t> quả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195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Lên</a:t>
                      </a:r>
                      <a:r>
                        <a:rPr lang="en-US" baseline="0" dirty="0"/>
                        <a:t> kế hoạch khám bệnh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Hoạt</a:t>
                      </a:r>
                      <a:r>
                        <a:rPr lang="en-US" baseline="0" dirty="0"/>
                        <a:t> động đúng yêu cầu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98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Cập</a:t>
                      </a:r>
                      <a:r>
                        <a:rPr lang="en-US" baseline="0" dirty="0"/>
                        <a:t> nhật kế hoạch khám bệnh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Hoạt</a:t>
                      </a:r>
                      <a:r>
                        <a:rPr lang="en-US" baseline="0" dirty="0"/>
                        <a:t> động đúng yêu cầu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66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Đặt</a:t>
                      </a:r>
                      <a:r>
                        <a:rPr lang="en-US" baseline="0" dirty="0"/>
                        <a:t> lịch hẹn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Hoạt</a:t>
                      </a:r>
                      <a:r>
                        <a:rPr lang="en-US" baseline="0" dirty="0"/>
                        <a:t> động đúng yêu cầu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48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Hủy</a:t>
                      </a:r>
                      <a:r>
                        <a:rPr lang="en-US" baseline="0" dirty="0"/>
                        <a:t> lịch hẹn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Hoạt</a:t>
                      </a:r>
                      <a:r>
                        <a:rPr lang="en-US" baseline="0" dirty="0"/>
                        <a:t> động đúng yêu cầu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601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Cập</a:t>
                      </a:r>
                      <a:r>
                        <a:rPr lang="en-US" baseline="0" dirty="0"/>
                        <a:t> nhật thông tin lịch hẹn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Hoạt</a:t>
                      </a:r>
                      <a:r>
                        <a:rPr lang="en-US" baseline="0" dirty="0"/>
                        <a:t> động đúng yêu cầu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535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Gửi</a:t>
                      </a:r>
                      <a:r>
                        <a:rPr lang="en-US" baseline="0" dirty="0"/>
                        <a:t> thông tin khám bệnh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Hoạt</a:t>
                      </a:r>
                      <a:r>
                        <a:rPr lang="en-US" baseline="0" dirty="0"/>
                        <a:t> động đúng yêu cầu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25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Xem lịch</a:t>
                      </a:r>
                      <a:r>
                        <a:rPr lang="en-US" baseline="0" dirty="0"/>
                        <a:t> sử khám bệnh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Hoạt</a:t>
                      </a:r>
                      <a:r>
                        <a:rPr lang="en-US" baseline="0" dirty="0"/>
                        <a:t> động đúng yêu cầu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182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167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ctrTitle"/>
          </p:nvPr>
        </p:nvSpPr>
        <p:spPr>
          <a:xfrm>
            <a:off x="383457" y="1242552"/>
            <a:ext cx="8384458" cy="508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8100">
              <a:buSzPts val="3000"/>
            </a:pPr>
            <a:r>
              <a:rPr lang="en-US" sz="2200" dirty="0"/>
              <a:t>I.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</a:t>
            </a:r>
            <a:endParaRPr sz="2200" dirty="0"/>
          </a:p>
        </p:txBody>
      </p:sp>
      <p:sp>
        <p:nvSpPr>
          <p:cNvPr id="3" name="Google Shape;172;p27"/>
          <p:cNvSpPr txBox="1">
            <a:spLocks/>
          </p:cNvSpPr>
          <p:nvPr/>
        </p:nvSpPr>
        <p:spPr>
          <a:xfrm>
            <a:off x="1386348" y="191729"/>
            <a:ext cx="6774672" cy="766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algn="ctr">
              <a:buSzPts val="3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và hướng phát triển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8180" y="1751371"/>
            <a:ext cx="808973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được hệ thống với 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iao diện đơn giản, dễ sử dụng.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Hỗ trợ người bệnh tìm kiếm cơ sở y tế uy tín, chất lượng.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Hỗ trợ người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việc đặt lịch và quản lý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lịch hẹn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Hỗ trợ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bác sĩ trong việc quản lý kế hoạch và lịch hẹn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91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ctrTitle"/>
          </p:nvPr>
        </p:nvSpPr>
        <p:spPr>
          <a:xfrm>
            <a:off x="383457" y="1242552"/>
            <a:ext cx="8384458" cy="508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8100">
              <a:buSzPts val="3000"/>
            </a:pPr>
            <a:r>
              <a:rPr lang="en-US" sz="2200" dirty="0"/>
              <a:t>II.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Hạn chế</a:t>
            </a:r>
            <a:endParaRPr sz="2200" dirty="0"/>
          </a:p>
        </p:txBody>
      </p:sp>
      <p:sp>
        <p:nvSpPr>
          <p:cNvPr id="3" name="Google Shape;172;p27"/>
          <p:cNvSpPr txBox="1">
            <a:spLocks/>
          </p:cNvSpPr>
          <p:nvPr/>
        </p:nvSpPr>
        <p:spPr>
          <a:xfrm>
            <a:off x="1386348" y="191729"/>
            <a:ext cx="6774672" cy="766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algn="ctr">
              <a:buSzPts val="3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và hướng phát triển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8180" y="1751371"/>
            <a:ext cx="80897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Dữ liệu chưa được đa dạng.</a:t>
            </a: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ứng dụng còn đơn giản, chưa được tối ưu.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còn thiếu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nhiều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 năng, còn ở quy mô nhỏ</a:t>
            </a:r>
            <a:r>
              <a:rPr lang="vi-VN" sz="2000" dirty="0"/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111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ctrTitle"/>
          </p:nvPr>
        </p:nvSpPr>
        <p:spPr>
          <a:xfrm>
            <a:off x="383457" y="1242552"/>
            <a:ext cx="8384458" cy="508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8100">
              <a:buSzPts val="3000"/>
            </a:pPr>
            <a:r>
              <a:rPr lang="en-US" sz="2200" dirty="0"/>
              <a:t>III.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</a:t>
            </a:r>
            <a:endParaRPr sz="2200" dirty="0"/>
          </a:p>
        </p:txBody>
      </p:sp>
      <p:sp>
        <p:nvSpPr>
          <p:cNvPr id="3" name="Google Shape;172;p27"/>
          <p:cNvSpPr txBox="1">
            <a:spLocks/>
          </p:cNvSpPr>
          <p:nvPr/>
        </p:nvSpPr>
        <p:spPr>
          <a:xfrm>
            <a:off x="1386348" y="191729"/>
            <a:ext cx="6774672" cy="766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algn="ctr">
              <a:buSzPts val="3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và hướng phát triển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8816" y="1606591"/>
            <a:ext cx="8089735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Tích hợp Socket IO để ứng dụng có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thể hoạt động với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thời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gian thực.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thêm chức năng cộng đồng, áp dụng chatbox vào ứng dụng.</a:t>
            </a: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Thêm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nhắn tin,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gọi video để các bác sĩ có thể dễ dàng tư vấn cho bệnh nhân hơn.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phép bệnh nhân đánh giá chất lượng phòng khám, dịch vụ và mức độ hài lòng đối với bác sĩ.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giao diện của hệ thống đẹp và chỉnh chu hơn.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655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2;p27"/>
          <p:cNvSpPr txBox="1">
            <a:spLocks/>
          </p:cNvSpPr>
          <p:nvPr/>
        </p:nvSpPr>
        <p:spPr>
          <a:xfrm>
            <a:off x="1386348" y="191729"/>
            <a:ext cx="2522712" cy="766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algn="ctr">
              <a:buSzPts val="3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5012" y="1164378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Bác sĩ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87396" y="1516387"/>
            <a:ext cx="798800" cy="32004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 đầu</a:t>
            </a: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flipH="1">
            <a:off x="1483636" y="1836427"/>
            <a:ext cx="3160" cy="1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16025" y="2065023"/>
            <a:ext cx="1257142" cy="28956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 kế hoạch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496612" y="2405626"/>
            <a:ext cx="0" cy="23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15990" y="2658592"/>
            <a:ext cx="1417970" cy="2796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 nhật kế hoạch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42739" y="3226684"/>
            <a:ext cx="1364472" cy="299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lịch hẹn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45924" y="3820749"/>
            <a:ext cx="1371600" cy="27323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lịch hẹn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7088" y="4359047"/>
            <a:ext cx="1905000" cy="33130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 tiền sử khám bệnh 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509588" y="2965717"/>
            <a:ext cx="0" cy="280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509588" y="3525763"/>
            <a:ext cx="0" cy="280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509588" y="4085809"/>
            <a:ext cx="0" cy="280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06102" y="1139635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Bệnh nhân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909060" y="1516387"/>
            <a:ext cx="798800" cy="32004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 đầu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726338" y="2032246"/>
            <a:ext cx="1257142" cy="32234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 bác sĩ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4344296" y="1844069"/>
            <a:ext cx="3160" cy="1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645924" y="2639238"/>
            <a:ext cx="1417970" cy="2677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lịch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354909" y="2354587"/>
            <a:ext cx="0" cy="23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635311" y="3168763"/>
            <a:ext cx="1417970" cy="4042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 nhật thông tin đặt lịch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354909" y="2907031"/>
            <a:ext cx="0" cy="23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66102" y="3834001"/>
            <a:ext cx="1371600" cy="27323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 kết quả khám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391796" y="4336039"/>
            <a:ext cx="1905000" cy="33130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 tiền sử khám bệnh 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354909" y="3569566"/>
            <a:ext cx="0" cy="23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354909" y="4085809"/>
            <a:ext cx="0" cy="23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685004" y="1164377"/>
            <a:ext cx="1346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Quản trị viên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6865620" y="1516387"/>
            <a:ext cx="798800" cy="32004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 đầu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7265020" y="1844069"/>
            <a:ext cx="3160" cy="1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685004" y="2030488"/>
            <a:ext cx="1257142" cy="32234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613510" y="2600523"/>
            <a:ext cx="1417970" cy="2677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cơ sở y tế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265020" y="2366024"/>
            <a:ext cx="0" cy="23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313575" y="2869508"/>
            <a:ext cx="0" cy="23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491870" y="3102815"/>
            <a:ext cx="1732743" cy="2677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chuyên khoa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322495" y="3370608"/>
            <a:ext cx="0" cy="23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491870" y="3622781"/>
            <a:ext cx="1732743" cy="2677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thành viên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357916" y="3890574"/>
            <a:ext cx="0" cy="23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491870" y="4142747"/>
            <a:ext cx="1732743" cy="2677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cẩm nang y tế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7357916" y="4410540"/>
            <a:ext cx="0" cy="23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491870" y="4602492"/>
            <a:ext cx="1732743" cy="2677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lịch hẹn</a:t>
            </a:r>
          </a:p>
        </p:txBody>
      </p:sp>
    </p:spTree>
    <p:extLst>
      <p:ext uri="{BB962C8B-B14F-4D97-AF65-F5344CB8AC3E}">
        <p14:creationId xmlns:p14="http://schemas.microsoft.com/office/powerpoint/2010/main" val="542795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5"/>
          <p:cNvSpPr txBox="1">
            <a:spLocks noGrp="1"/>
          </p:cNvSpPr>
          <p:nvPr>
            <p:ph type="body" idx="1"/>
          </p:nvPr>
        </p:nvSpPr>
        <p:spPr>
          <a:xfrm>
            <a:off x="519350" y="1853856"/>
            <a:ext cx="79248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algn="ctr">
              <a:spcBef>
                <a:spcPts val="0"/>
              </a:spcBef>
              <a:buSzPts val="2900"/>
              <a:buNone/>
            </a:pPr>
            <a:r>
              <a:rPr lang="vi-VN" sz="3000" dirty="0">
                <a:solidFill>
                  <a:srgbClr val="E06666"/>
                </a:solidFill>
              </a:rPr>
              <a:t>CẢM ƠN THẦY VÀ CÁC BẠN</a:t>
            </a:r>
          </a:p>
          <a:p>
            <a:pPr marL="342900" lvl="0" algn="ctr">
              <a:spcBef>
                <a:spcPts val="0"/>
              </a:spcBef>
              <a:buSzPts val="2900"/>
              <a:buNone/>
            </a:pPr>
            <a:r>
              <a:rPr lang="vi-VN" sz="3000" dirty="0">
                <a:solidFill>
                  <a:srgbClr val="E06666"/>
                </a:solidFill>
              </a:rPr>
              <a:t>ĐÃ THEO DÕI VÀ LẮNG NGHE</a:t>
            </a:r>
            <a:endParaRPr sz="3000" dirty="0">
              <a:solidFill>
                <a:srgbClr val="E06666"/>
              </a:solidFill>
            </a:endParaRPr>
          </a:p>
        </p:txBody>
      </p:sp>
      <p:sp>
        <p:nvSpPr>
          <p:cNvPr id="410" name="Google Shape;410;p45"/>
          <p:cNvSpPr txBox="1">
            <a:spLocks noGrp="1"/>
          </p:cNvSpPr>
          <p:nvPr>
            <p:ph type="sldNum" idx="12"/>
          </p:nvPr>
        </p:nvSpPr>
        <p:spPr>
          <a:xfrm>
            <a:off x="6705600" y="4669631"/>
            <a:ext cx="2133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vi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 idx="4294967295"/>
          </p:nvPr>
        </p:nvSpPr>
        <p:spPr>
          <a:xfrm>
            <a:off x="1752600" y="211931"/>
            <a:ext cx="7086600" cy="7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Nội dung trình bày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752600" y="1548581"/>
            <a:ext cx="64745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hệ thống đặt lịch khám bệnh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đề tài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và hướng phát triển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ctrTitle"/>
          </p:nvPr>
        </p:nvSpPr>
        <p:spPr>
          <a:xfrm>
            <a:off x="383457" y="1242552"/>
            <a:ext cx="8384458" cy="508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81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-US" sz="2200" dirty="0"/>
              <a:t>I. Đặt vấn đề</a:t>
            </a:r>
            <a:endParaRPr sz="2200" dirty="0"/>
          </a:p>
        </p:txBody>
      </p:sp>
      <p:sp>
        <p:nvSpPr>
          <p:cNvPr id="3" name="Google Shape;172;p27"/>
          <p:cNvSpPr txBox="1">
            <a:spLocks/>
          </p:cNvSpPr>
          <p:nvPr/>
        </p:nvSpPr>
        <p:spPr>
          <a:xfrm>
            <a:off x="1386348" y="191729"/>
            <a:ext cx="2912807" cy="766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algn="ctr">
              <a:buSzPts val="3000"/>
            </a:pPr>
            <a:r>
              <a:rPr lang="en-US" b="0" dirty="0"/>
              <a:t>Giới thiệu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6696" y="1743536"/>
            <a:ext cx="828121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Nhu cầu chăm sóc, theo dỗi sức khỏe luôn được mọi người quan tâm.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Việc quá tải ở các phòng khám khiến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người bệnh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chờ đợi lâu.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Khó khăn trong việc lựa chọn phòng khám uy tín.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 muốn tìm được bác sĩ phù hợp với nhu cầu khám bệnh.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Rờm rà trong việc sử dụng giấy tờ để lưu trữ kết quả khám bệnh.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Cần một hệ thống hỗ trợ người bệnh tìm kiếm và đặt lịch hẹn khám bệnh trước khi đến phòng khám.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ctrTitle"/>
          </p:nvPr>
        </p:nvSpPr>
        <p:spPr>
          <a:xfrm>
            <a:off x="383457" y="1242552"/>
            <a:ext cx="8384458" cy="508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81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-US" sz="2200" dirty="0"/>
              <a:t>II. Lịch sử giải quyết vấn đề</a:t>
            </a:r>
            <a:endParaRPr sz="2200" dirty="0"/>
          </a:p>
        </p:txBody>
      </p:sp>
      <p:sp>
        <p:nvSpPr>
          <p:cNvPr id="3" name="Google Shape;172;p27"/>
          <p:cNvSpPr txBox="1">
            <a:spLocks/>
          </p:cNvSpPr>
          <p:nvPr/>
        </p:nvSpPr>
        <p:spPr>
          <a:xfrm>
            <a:off x="1386348" y="191729"/>
            <a:ext cx="2912807" cy="766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algn="ctr">
              <a:buSzPts val="3000"/>
            </a:pPr>
            <a:r>
              <a:rPr lang="en-US" b="0" dirty="0"/>
              <a:t>Giới thiệu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6696" y="1743536"/>
            <a:ext cx="8281219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số ứng dụng đặt lịch hẹn như: BookingCare , eDoctor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chỉ đáp ứng nhu cầu riêng lẽ, chưa đầy đủ các tiện ích.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chưa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hiệu quả.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Chưa được nhiều người biết đến.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phần mềm hỗ trợ đặt lịch khám bệnh.</a:t>
            </a:r>
          </a:p>
        </p:txBody>
      </p:sp>
    </p:spTree>
    <p:extLst>
      <p:ext uri="{BB962C8B-B14F-4D97-AF65-F5344CB8AC3E}">
        <p14:creationId xmlns:p14="http://schemas.microsoft.com/office/powerpoint/2010/main" val="417890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ctrTitle"/>
          </p:nvPr>
        </p:nvSpPr>
        <p:spPr>
          <a:xfrm>
            <a:off x="383457" y="1242552"/>
            <a:ext cx="8384458" cy="508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81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-US" sz="2200" dirty="0"/>
              <a:t>III. Mục tiêu đề tài</a:t>
            </a:r>
            <a:endParaRPr sz="2200" dirty="0"/>
          </a:p>
        </p:txBody>
      </p:sp>
      <p:sp>
        <p:nvSpPr>
          <p:cNvPr id="3" name="Google Shape;172;p27"/>
          <p:cNvSpPr txBox="1">
            <a:spLocks/>
          </p:cNvSpPr>
          <p:nvPr/>
        </p:nvSpPr>
        <p:spPr>
          <a:xfrm>
            <a:off x="1386348" y="191729"/>
            <a:ext cx="2912807" cy="766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algn="ctr">
              <a:buSzPts val="3000"/>
            </a:pPr>
            <a:r>
              <a:rPr lang="en-US" b="0" dirty="0"/>
              <a:t>Giới thiệu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6696" y="1743536"/>
            <a:ext cx="84702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Hỗ trợ người bệnh đặt lịch khám bệnh đơn giản, nhanh chóng.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Tiết kiệm thời gian, chi phí cho người bệnh.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Giảm nguy cơ lây nhiễm chéo khi đi khám.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Hỗ trợ người bệnh lựa chọn nơi khám chất lượng, uy tín.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Giúp người bệnh chọn được bác sĩ phù hợp với nhu cầu khám bệnh của mình.</a:t>
            </a:r>
          </a:p>
        </p:txBody>
      </p:sp>
    </p:spTree>
    <p:extLst>
      <p:ext uri="{BB962C8B-B14F-4D97-AF65-F5344CB8AC3E}">
        <p14:creationId xmlns:p14="http://schemas.microsoft.com/office/powerpoint/2010/main" val="4203569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ctrTitle"/>
          </p:nvPr>
        </p:nvSpPr>
        <p:spPr>
          <a:xfrm>
            <a:off x="383457" y="1242552"/>
            <a:ext cx="8384458" cy="508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81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-US" sz="2200" dirty="0"/>
              <a:t>IV. Công nghệ sử dụng</a:t>
            </a:r>
            <a:endParaRPr sz="2200" dirty="0"/>
          </a:p>
        </p:txBody>
      </p:sp>
      <p:sp>
        <p:nvSpPr>
          <p:cNvPr id="3" name="Google Shape;172;p27"/>
          <p:cNvSpPr txBox="1">
            <a:spLocks/>
          </p:cNvSpPr>
          <p:nvPr/>
        </p:nvSpPr>
        <p:spPr>
          <a:xfrm>
            <a:off x="1386348" y="191729"/>
            <a:ext cx="2912807" cy="766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algn="ctr">
              <a:buSzPts val="3000"/>
            </a:pPr>
            <a:r>
              <a:rPr lang="en-US" b="0" dirty="0"/>
              <a:t>Giới thiệu</a:t>
            </a:r>
            <a:endParaRPr lang="en-US" dirty="0"/>
          </a:p>
        </p:txBody>
      </p:sp>
      <p:pic>
        <p:nvPicPr>
          <p:cNvPr id="1026" name="Picture 2" descr="https://lh3.googleusercontent.com/IEMbcR3fIFcR2xZvKU_esGLqXPMSp3NwEx9Nl96R4j_skkqn03hj_Jy5pO78DZRjLRe3Z3JihrfRPE4ImHRopGWPWDEx9Lo5szJr2OKyjZT_7LfZz_U67ADLx5IKX90_eUkKts4BNZN0dIHY1j7hj0HzyBH4lcx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724" y="2006631"/>
            <a:ext cx="738043" cy="83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tzySvDtBLdJJ6JaFDUGjvqw57IvrLtc88sK7nr_osgXeN2DGS9-m7zFqY-73TriNPKLKjwweCmXeALyesur1es-QzyxbAwGLgN7-dLnV02WhnWsZ-T0X_Jk0_oeRUBk2Wb5mxo6Ow6NijmNX7YwDNu25_kdTrEC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81" y="2076345"/>
            <a:ext cx="1568020" cy="52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oogle Shape;183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98277" y="1923288"/>
            <a:ext cx="980407" cy="832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855" y="3187058"/>
            <a:ext cx="1013250" cy="5244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464" y="3112089"/>
            <a:ext cx="1883468" cy="9652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346" y="3187058"/>
            <a:ext cx="1630680" cy="81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20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ctrTitle"/>
          </p:nvPr>
        </p:nvSpPr>
        <p:spPr>
          <a:xfrm>
            <a:off x="383457" y="1242552"/>
            <a:ext cx="8384458" cy="508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81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-US" sz="2200" dirty="0"/>
              <a:t>I. Thiết kế và cài đặt giải pháp</a:t>
            </a:r>
            <a:endParaRPr sz="2200" dirty="0"/>
          </a:p>
        </p:txBody>
      </p:sp>
      <p:sp>
        <p:nvSpPr>
          <p:cNvPr id="3" name="Google Shape;172;p27"/>
          <p:cNvSpPr txBox="1">
            <a:spLocks/>
          </p:cNvSpPr>
          <p:nvPr/>
        </p:nvSpPr>
        <p:spPr>
          <a:xfrm>
            <a:off x="1386348" y="191729"/>
            <a:ext cx="2912807" cy="766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algn="ctr">
              <a:buSzPts val="3000"/>
            </a:pPr>
            <a:r>
              <a:rPr lang="en-US" b="0" dirty="0"/>
              <a:t>Nội dung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6696" y="1743536"/>
            <a:ext cx="8470268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419" y="1743537"/>
            <a:ext cx="4912641" cy="28624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5466" y="4606021"/>
            <a:ext cx="3638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Sơ đồ usecase của bệnh nhân trên website</a:t>
            </a:r>
          </a:p>
        </p:txBody>
      </p:sp>
    </p:spTree>
    <p:extLst>
      <p:ext uri="{BB962C8B-B14F-4D97-AF65-F5344CB8AC3E}">
        <p14:creationId xmlns:p14="http://schemas.microsoft.com/office/powerpoint/2010/main" val="4252511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2;p27"/>
          <p:cNvSpPr txBox="1">
            <a:spLocks/>
          </p:cNvSpPr>
          <p:nvPr/>
        </p:nvSpPr>
        <p:spPr>
          <a:xfrm>
            <a:off x="1386348" y="191729"/>
            <a:ext cx="2912807" cy="766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algn="ctr">
              <a:buSzPts val="3000"/>
            </a:pPr>
            <a:r>
              <a:rPr lang="en-US" b="0" dirty="0"/>
              <a:t>Nội dung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6696" y="1743536"/>
            <a:ext cx="8470268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43947" y="4588437"/>
            <a:ext cx="4463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Sơ đồ usecase của bệnh nhân trên ứng dụng di động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675" y="1303020"/>
            <a:ext cx="5518020" cy="318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85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2;p27"/>
          <p:cNvSpPr txBox="1">
            <a:spLocks/>
          </p:cNvSpPr>
          <p:nvPr/>
        </p:nvSpPr>
        <p:spPr>
          <a:xfrm>
            <a:off x="1386348" y="191729"/>
            <a:ext cx="2912807" cy="766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algn="ctr">
              <a:buSzPts val="3000"/>
            </a:pPr>
            <a:r>
              <a:rPr lang="en-US" b="0" dirty="0"/>
              <a:t>Nội dung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6696" y="1743536"/>
            <a:ext cx="8470268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43947" y="4588437"/>
            <a:ext cx="4463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Sơ đồ usecase của bác sĩ trên ứng dụng di động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503" y="1257301"/>
            <a:ext cx="5676654" cy="319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8723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844</Words>
  <Application>Microsoft Office PowerPoint</Application>
  <PresentationFormat>On-screen Show (16:9)</PresentationFormat>
  <Paragraphs>130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Times New Roman</vt:lpstr>
      <vt:lpstr>Wingdings</vt:lpstr>
      <vt:lpstr>Default Design</vt:lpstr>
      <vt:lpstr>Simple Light</vt:lpstr>
      <vt:lpstr>LUẬN VĂN TỐT NGHIỆP</vt:lpstr>
      <vt:lpstr>Nội dung trình bày</vt:lpstr>
      <vt:lpstr>I. Đặt vấn đề</vt:lpstr>
      <vt:lpstr>II. Lịch sử giải quyết vấn đề</vt:lpstr>
      <vt:lpstr>III. Mục tiêu đề tài</vt:lpstr>
      <vt:lpstr>IV. Công nghệ sử dụng</vt:lpstr>
      <vt:lpstr>I. Thiết kế và cài đặt giải pháp</vt:lpstr>
      <vt:lpstr>PowerPoint Presentation</vt:lpstr>
      <vt:lpstr>PowerPoint Presentation</vt:lpstr>
      <vt:lpstr>PowerPoint Presentation</vt:lpstr>
      <vt:lpstr>PowerPoint Presentation</vt:lpstr>
      <vt:lpstr>II. Các chức năng chính</vt:lpstr>
      <vt:lpstr>III. Kiểm thử</vt:lpstr>
      <vt:lpstr>I. Kết quả đạt được</vt:lpstr>
      <vt:lpstr>II. Hạn chế</vt:lpstr>
      <vt:lpstr>III. Hướng phát triển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LUẬN VĂN TỐT NGHIỆP</dc:title>
  <dc:creator>Thành Lộc</dc:creator>
  <cp:lastModifiedBy>Ai Lam Thi</cp:lastModifiedBy>
  <cp:revision>61</cp:revision>
  <dcterms:modified xsi:type="dcterms:W3CDTF">2022-12-12T23:42:31Z</dcterms:modified>
</cp:coreProperties>
</file>