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3"/>
  </p:notesMasterIdLst>
  <p:handoutMasterIdLst>
    <p:handoutMasterId r:id="rId34"/>
  </p:handoutMasterIdLst>
  <p:sldIdLst>
    <p:sldId id="256" r:id="rId2"/>
    <p:sldId id="258" r:id="rId3"/>
    <p:sldId id="259" r:id="rId4"/>
    <p:sldId id="268" r:id="rId5"/>
    <p:sldId id="269" r:id="rId6"/>
    <p:sldId id="271" r:id="rId7"/>
    <p:sldId id="298" r:id="rId8"/>
    <p:sldId id="273" r:id="rId9"/>
    <p:sldId id="270" r:id="rId10"/>
    <p:sldId id="272" r:id="rId11"/>
    <p:sldId id="275" r:id="rId12"/>
    <p:sldId id="293" r:id="rId13"/>
    <p:sldId id="294" r:id="rId14"/>
    <p:sldId id="296" r:id="rId15"/>
    <p:sldId id="274" r:id="rId16"/>
    <p:sldId id="284" r:id="rId17"/>
    <p:sldId id="287" r:id="rId18"/>
    <p:sldId id="286" r:id="rId19"/>
    <p:sldId id="288" r:id="rId20"/>
    <p:sldId id="289" r:id="rId21"/>
    <p:sldId id="290" r:id="rId22"/>
    <p:sldId id="291" r:id="rId23"/>
    <p:sldId id="292" r:id="rId24"/>
    <p:sldId id="276" r:id="rId25"/>
    <p:sldId id="297" r:id="rId26"/>
    <p:sldId id="279" r:id="rId27"/>
    <p:sldId id="277" r:id="rId28"/>
    <p:sldId id="283" r:id="rId29"/>
    <p:sldId id="282" r:id="rId30"/>
    <p:sldId id="280"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23" autoAdjust="0"/>
  </p:normalViewPr>
  <p:slideViewPr>
    <p:cSldViewPr>
      <p:cViewPr>
        <p:scale>
          <a:sx n="75" d="100"/>
          <a:sy n="75" d="100"/>
        </p:scale>
        <p:origin x="-9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jint Throw(JNIEnv *env, jthrowable obj);</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obj: a java.lang.Throwable object.</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r>
              <a:rPr lang="en-US" sz="1200" kern="1200" smtClean="0">
                <a:solidFill>
                  <a:schemeClr val="tx1"/>
                </a:solidFill>
                <a:effectLst/>
                <a:latin typeface="+mn-lt"/>
                <a:ea typeface="+mn-ea"/>
                <a:cs typeface="+mn-cs"/>
              </a:rPr>
              <a:t>Để dùng hàm này thì ta phải tạo một đối tượng có interface là Throwable (cũng lấy từ JNI). Sau đó mới gọi hàm Throw. Còn hàm ThrowNew thì ta chỉ cần truyền vào class cài đặt interface Throwable không cần phải tạo đối tượng.</a:t>
            </a:r>
          </a:p>
          <a:p>
            <a:endParaRPr lang="en-US" smtClean="0"/>
          </a:p>
          <a:p>
            <a:r>
              <a:rPr lang="en-US" sz="1200" b="1" kern="1200" smtClean="0">
                <a:solidFill>
                  <a:schemeClr val="tx1"/>
                </a:solidFill>
                <a:effectLst/>
                <a:latin typeface="+mn-lt"/>
                <a:ea typeface="+mn-ea"/>
                <a:cs typeface="+mn-cs"/>
              </a:rPr>
              <a:t>jint ThrowNew(JNIEnv *env, jclass clazz, const char *message);</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clazz: một lớp cài đặt của java.lang.Throwable.</a:t>
            </a:r>
          </a:p>
          <a:p>
            <a:r>
              <a:rPr lang="en-US" sz="1200" kern="1200" smtClean="0">
                <a:solidFill>
                  <a:schemeClr val="tx1"/>
                </a:solidFill>
                <a:effectLst/>
                <a:latin typeface="+mn-lt"/>
                <a:ea typeface="+mn-ea"/>
                <a:cs typeface="+mn-cs"/>
              </a:rPr>
              <a:t>message: chuỗi thông báo dùng để dựng đối tượng Throwable kiểu clazz được truyền vô.</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Nhận</a:t>
            </a:r>
            <a:r>
              <a:rPr lang="en-US" sz="1200" b="1" kern="1200" baseline="0" smtClean="0">
                <a:solidFill>
                  <a:schemeClr val="tx1"/>
                </a:solidFill>
                <a:effectLst/>
                <a:latin typeface="+mn-lt"/>
                <a:ea typeface="+mn-ea"/>
                <a:cs typeface="+mn-cs"/>
              </a:rPr>
              <a:t> ngoại lệ</a:t>
            </a:r>
          </a:p>
          <a:p>
            <a:r>
              <a:rPr lang="en-US" sz="1200" kern="1200" smtClean="0">
                <a:solidFill>
                  <a:schemeClr val="tx1"/>
                </a:solidFill>
                <a:effectLst/>
                <a:latin typeface="+mn-lt"/>
                <a:ea typeface="+mn-ea"/>
                <a:cs typeface="+mn-cs"/>
              </a:rPr>
              <a:t>Khi gọi thực thi một method java từ navite code. Chúng ta sẽ cần biết method chạy thế nào, có bị ngoại lệ gì không. JNI có hỗ trợ cho chúng ta làm việc này.</a:t>
            </a:r>
          </a:p>
          <a:p>
            <a:r>
              <a:rPr lang="en-US" sz="1200" kern="1200" smtClean="0">
                <a:solidFill>
                  <a:schemeClr val="tx1"/>
                </a:solidFill>
                <a:effectLst/>
                <a:latin typeface="+mn-lt"/>
                <a:ea typeface="+mn-ea"/>
                <a:cs typeface="+mn-cs"/>
              </a:rPr>
              <a:t>JNI cũng cấp hai hàm kiểm tra xem có ngoại lệ xảy ra không và hàm lấy về đối tượng ngoại lệ:</a:t>
            </a:r>
          </a:p>
          <a:p>
            <a:r>
              <a:rPr lang="en-US" sz="1200" kern="1200" smtClean="0">
                <a:solidFill>
                  <a:schemeClr val="tx1"/>
                </a:solidFill>
                <a:effectLst/>
                <a:latin typeface="+mn-lt"/>
                <a:ea typeface="+mn-ea"/>
                <a:cs typeface="+mn-cs"/>
              </a:rPr>
              <a:t>jboolean ExceptionCheck(JNIEnv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JNI_TRUE nếu có ngoại lệ sảy ra, hoặc JNI_FALSE nếu ngược lại.</a:t>
            </a:r>
          </a:p>
          <a:p>
            <a:r>
              <a:rPr lang="en-US" sz="1200" kern="1200" smtClean="0">
                <a:solidFill>
                  <a:schemeClr val="tx1"/>
                </a:solidFill>
                <a:effectLst/>
                <a:latin typeface="+mn-lt"/>
                <a:ea typeface="+mn-ea"/>
                <a:cs typeface="+mn-cs"/>
              </a:rPr>
              <a:t>jthrowable ExceptionOccurred(JNIEnv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đối tượng có interface Throwable nếu có ngoại lệ sảy ra, hoặc NULL nếu ngược lại.</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b="0" smtClean="0">
                <a:solidFill>
                  <a:srgbClr val="000000"/>
                </a:solidFill>
              </a:rPr>
              <a:t>JNI cho phép gọi các hàm và truyền các biến qua lại giữa chương trình Java &amp; C/C++.</a:t>
            </a:r>
            <a:endParaRPr lang="en-US" b="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Cung </a:t>
            </a:r>
            <a:r>
              <a:rPr lang="fr-CA" b="0" smtClean="0">
                <a:solidFill>
                  <a:srgbClr val="000000"/>
                </a:solidFill>
              </a:rPr>
              <a:t>cấp quy định chung về dữ liệu và loại exception ...</a:t>
            </a:r>
            <a:endParaRPr lang="en-US" b="0" smtClean="0">
              <a:solidFill>
                <a:srgbClr val="000000"/>
              </a:solidFill>
            </a:endParaRPr>
          </a:p>
          <a:p>
            <a:pPr lvl="0"/>
            <a:r>
              <a:rPr lang="en-US" sz="1200" kern="1200" smtClean="0">
                <a:solidFill>
                  <a:schemeClr val="tx1"/>
                </a:solidFill>
                <a:effectLst/>
                <a:latin typeface="+mn-lt"/>
                <a:ea typeface="+mn-ea"/>
                <a:cs typeface="+mn-cs"/>
              </a:rPr>
              <a:t>Một số khái niệm liên quan:</a:t>
            </a:r>
          </a:p>
          <a:p>
            <a:pPr lvl="0"/>
            <a:r>
              <a:rPr lang="en-US" sz="1200" kern="1200" smtClean="0">
                <a:solidFill>
                  <a:schemeClr val="tx1"/>
                </a:solidFill>
                <a:effectLst/>
                <a:latin typeface="+mn-lt"/>
                <a:ea typeface="+mn-ea"/>
                <a:cs typeface="+mn-cs"/>
              </a:rPr>
              <a:t>Host </a:t>
            </a:r>
            <a:r>
              <a:rPr lang="en-US" sz="1200" kern="1200" smtClean="0">
                <a:solidFill>
                  <a:schemeClr val="tx1"/>
                </a:solidFill>
                <a:effectLst/>
                <a:latin typeface="+mn-lt"/>
                <a:ea typeface="+mn-ea"/>
                <a:cs typeface="+mn-cs"/>
              </a:rPr>
              <a:t>Environment : là những thiết lập và cài đặt trên máy chủ  để chạy ứng </a:t>
            </a:r>
            <a:r>
              <a:rPr lang="en-US" sz="1200" kern="1200" smtClean="0">
                <a:solidFill>
                  <a:schemeClr val="tx1"/>
                </a:solidFill>
                <a:effectLst/>
                <a:latin typeface="+mn-lt"/>
                <a:ea typeface="+mn-ea"/>
                <a:cs typeface="+mn-cs"/>
              </a:rPr>
              <a:t>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r>
              <a:rPr lang="en-US" sz="1200" kern="1200" smtClean="0">
                <a:solidFill>
                  <a:schemeClr val="tx1"/>
                </a:solidFill>
                <a:effectLst/>
                <a:latin typeface="+mn-lt"/>
                <a:ea typeface="+mn-ea"/>
                <a:cs typeface="+mn-cs"/>
              </a:rPr>
              <a:t>.</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r>
              <a:rPr lang="en-US" sz="1200" kern="1200" smtClean="0">
                <a:solidFill>
                  <a:schemeClr val="tx1"/>
                </a:solidFill>
                <a:effectLst/>
                <a:latin typeface="+mn-lt"/>
                <a:ea typeface="+mn-ea"/>
                <a:cs typeface="+mn-cs"/>
              </a:rPr>
              <a:t>.</a:t>
            </a:r>
            <a:endParaRPr lang="en-US" sz="1200" kern="1200" smtClean="0">
              <a:solidFill>
                <a:schemeClr val="tx1"/>
              </a:solidFill>
              <a:effectLst/>
              <a:latin typeface="+mn-lt"/>
              <a:ea typeface="+mn-ea"/>
              <a:cs typeface="+mn-cs"/>
            </a:endParaRP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b="0" smtClean="0">
                <a:solidFill>
                  <a:srgbClr val="000000"/>
                </a:solidFill>
              </a:rPr>
              <a:t>Giả sử bạn có một chương trình C/C++ và muốn gọi Java code. Chính lúc này invocation API của JVM sẽ giúp bạn. Cho phép chúng ta tạo một Java Virtual Machine trong chương trình C/C++.</a:t>
            </a:r>
          </a:p>
          <a:p>
            <a:pPr>
              <a:buClrTx/>
              <a:buFont typeface="Wingdings" pitchFamily="2" charset="2"/>
              <a:buNone/>
            </a:pPr>
            <a:r>
              <a:rPr lang="en-US" b="0" smtClean="0">
                <a:solidFill>
                  <a:srgbClr val="000000"/>
                </a:solidFill>
              </a:rPr>
              <a:t>JNI cung cấp hai hàm để tạo và hủy máy ảo java.</a:t>
            </a:r>
          </a:p>
          <a:p>
            <a:pPr>
              <a:buClrTx/>
              <a:buFont typeface="Wingdings" pitchFamily="2" charset="2"/>
              <a:buNone/>
            </a:pPr>
            <a:r>
              <a:rPr lang="en-US" b="1" smtClean="0">
                <a:solidFill>
                  <a:srgbClr val="000000"/>
                </a:solidFill>
              </a:rPr>
              <a:t>Tạo</a:t>
            </a:r>
            <a:r>
              <a:rPr lang="en-US" b="1" baseline="0" smtClean="0">
                <a:solidFill>
                  <a:srgbClr val="000000"/>
                </a:solidFill>
              </a:rPr>
              <a:t> JVM: </a:t>
            </a:r>
            <a:r>
              <a:rPr lang="en-US" sz="1200" kern="1200" smtClean="0">
                <a:solidFill>
                  <a:schemeClr val="tx1"/>
                </a:solidFill>
                <a:effectLst/>
                <a:latin typeface="+mn-lt"/>
                <a:ea typeface="+mn-ea"/>
                <a:cs typeface="+mn-cs"/>
              </a:rPr>
              <a:t>0 thành công, JNI_ERR khi ngược lại.</a:t>
            </a:r>
          </a:p>
          <a:p>
            <a:r>
              <a:rPr lang="en-US" sz="1200" b="1" kern="1200" smtClean="0">
                <a:solidFill>
                  <a:schemeClr val="tx1"/>
                </a:solidFill>
                <a:effectLst/>
                <a:latin typeface="+mn-lt"/>
                <a:ea typeface="+mn-ea"/>
                <a:cs typeface="+mn-cs"/>
              </a:rPr>
              <a:t>Parameters:</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p_jvm Con trỏ có kiểu JavaVM, dùng biến này để thao tác lên JVM tạo ra.</a:t>
            </a:r>
          </a:p>
          <a:p>
            <a:r>
              <a:rPr lang="en-US" sz="1200" kern="1200" smtClean="0">
                <a:solidFill>
                  <a:schemeClr val="tx1"/>
                </a:solidFill>
                <a:effectLst/>
                <a:latin typeface="+mn-lt"/>
                <a:ea typeface="+mn-ea"/>
                <a:cs typeface="+mn-cs"/>
              </a:rPr>
              <a:t>	p_env Con trỏ kiểu JNIEnv, dùng biến này để thực hiện các lệnh JNI (như gọi chạy hàm main chẳng hạn).</a:t>
            </a:r>
          </a:p>
          <a:p>
            <a:r>
              <a:rPr lang="en-US" sz="1200" kern="1200" smtClean="0">
                <a:solidFill>
                  <a:schemeClr val="tx1"/>
                </a:solidFill>
                <a:effectLst/>
                <a:latin typeface="+mn-lt"/>
                <a:ea typeface="+mn-ea"/>
                <a:cs typeface="+mn-cs"/>
              </a:rPr>
              <a:t>	vm_args Biến kiểu JavaVMInitArgs  làm tham sô truyền vào cho JVM.</a:t>
            </a:r>
            <a:endParaRPr lang="en-US" b="0" smtClean="0">
              <a:solidFill>
                <a:srgbClr val="000000"/>
              </a:solidFill>
            </a:endParaRPr>
          </a:p>
          <a:p>
            <a:pPr>
              <a:buClrTx/>
              <a:buFont typeface="Wingdings" pitchFamily="2" charset="2"/>
              <a:buNone/>
            </a:pPr>
            <a:r>
              <a:rPr lang="en-US" sz="1200" b="1" kern="1200" smtClean="0">
                <a:solidFill>
                  <a:schemeClr val="tx1"/>
                </a:solidFill>
                <a:effectLst/>
                <a:latin typeface="+mn-lt"/>
                <a:ea typeface="+mn-ea"/>
                <a:cs typeface="+mn-cs"/>
              </a:rPr>
              <a:t>Hủy JVM</a:t>
            </a:r>
            <a:r>
              <a:rPr lang="en-US" sz="1200" b="1"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Returns: trả về </a:t>
            </a:r>
            <a:r>
              <a:rPr lang="en-US" sz="1000" kern="12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sucess, một số âm nếu thất bại. </a:t>
            </a:r>
          </a:p>
          <a:p>
            <a:pPr>
              <a:buClrTx/>
              <a:buFont typeface="Wingdings" pitchFamily="2" charset="2"/>
              <a:buNone/>
            </a:pPr>
            <a:r>
              <a:rPr lang="en-US" sz="1200" kern="1200" smtClean="0">
                <a:solidFill>
                  <a:schemeClr val="tx1"/>
                </a:solidFill>
                <a:effectLst/>
                <a:latin typeface="+mn-lt"/>
                <a:ea typeface="+mn-ea"/>
                <a:cs typeface="+mn-cs"/>
              </a:rPr>
              <a:t>Hàm này cần phải được gọi thông qua một con trỏ JavaVM được truyền vô lúc tạo JVM.</a:t>
            </a:r>
            <a:endParaRPr lang="en-US" sz="1300" kern="1200" smtClean="0">
              <a:solidFill>
                <a:schemeClr val="tx1"/>
              </a:solidFill>
              <a:effectLst/>
              <a:latin typeface="+mn-lt"/>
              <a:ea typeface="+mn-ea"/>
              <a:cs typeface="+mn-cs"/>
            </a:endParaRPr>
          </a:p>
          <a:p>
            <a:pPr>
              <a:buClrTx/>
              <a:buFont typeface="Wingdings" pitchFamily="2" charset="2"/>
              <a:buNone/>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800" b="0" kern="1200" smtClean="0">
                <a:solidFill>
                  <a:srgbClr val="000000"/>
                </a:solidFill>
                <a:latin typeface="+mn-lt"/>
                <a:ea typeface="+mn-ea"/>
                <a:cs typeface="+mn-cs"/>
              </a:rPr>
              <a:t>hỗ trợ chương trình Java dễ dàng truy cập đến các thư viện được chia sẽ mà không cần sử dụng JNI .</a:t>
            </a:r>
          </a:p>
          <a:p>
            <a:pPr lvl="0"/>
            <a:r>
              <a:rPr lang="en-US" sz="1200" kern="1200" smtClean="0">
                <a:solidFill>
                  <a:schemeClr val="tx1"/>
                </a:solidFill>
                <a:effectLst/>
                <a:latin typeface="+mn-lt"/>
                <a:ea typeface="+mn-ea"/>
                <a:cs typeface="+mn-cs"/>
              </a:rPr>
              <a:t>JKhông </a:t>
            </a:r>
            <a:r>
              <a:rPr lang="en-US" sz="1200" kern="1200" smtClean="0">
                <a:solidFill>
                  <a:schemeClr val="tx1"/>
                </a:solidFill>
                <a:effectLst/>
                <a:latin typeface="+mn-lt"/>
                <a:ea typeface="+mn-ea"/>
                <a:cs typeface="+mn-cs"/>
              </a:rPr>
              <a:t>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a:t>
            </a:r>
            <a:r>
              <a:rPr lang="en-US" sz="1200" kern="1200" smtClean="0">
                <a:solidFill>
                  <a:schemeClr val="tx1"/>
                </a:solidFill>
                <a:effectLst/>
                <a:latin typeface="+mn-lt"/>
                <a:ea typeface="+mn-ea"/>
                <a:cs typeface="+mn-cs"/>
              </a:rPr>
              <a:t>JNI</a:t>
            </a:r>
          </a:p>
          <a:p>
            <a:pPr lvl="0"/>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hàm native code được xem là làm mất an toàn cho chương trình java vì “C runtime system” không có cơ chế xử lý ngoại lệ như: truy cập ngoài vùng mảng, truy cập địa chỉ không hợp lệ… Do đó một vấn đề quan trọng trong lập trình native là phải kiểm tra các lỗi có thể phát sinh và quăng –“throw” về cho chương trình java bắt.</a:t>
            </a:r>
          </a:p>
          <a:p>
            <a:pPr lvl="0"/>
            <a:endParaRPr lang="en-US" sz="1200" kern="1200" smtClean="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p>
          <a:p>
            <a:r>
              <a:rPr lang="en-US" sz="1200" kern="1200" smtClean="0">
                <a:solidFill>
                  <a:schemeClr val="tx1"/>
                </a:solidFill>
                <a:effectLst/>
                <a:latin typeface="+mn-lt"/>
                <a:ea typeface="+mn-ea"/>
                <a:cs typeface="+mn-cs"/>
              </a:rPr>
              <a:t>Jstring có các phương thức hỗ trợ căn bản sau:</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a:p>
            <a:pPr lvl="0"/>
            <a:r>
              <a:rPr lang="en-US" sz="1200" kern="1200" smtClean="0">
                <a:solidFill>
                  <a:schemeClr val="tx1"/>
                </a:solidFill>
                <a:effectLst/>
                <a:latin typeface="+mn-lt"/>
                <a:ea typeface="+mn-ea"/>
                <a:cs typeface="+mn-cs"/>
              </a:rPr>
              <a:t>JNI sử dụng jarray để tao tác với mảng</a:t>
            </a:r>
          </a:p>
          <a:p>
            <a:pPr lvl="0"/>
            <a:r>
              <a:rPr lang="en-US" sz="1200" kern="1200" smtClean="0">
                <a:solidFill>
                  <a:schemeClr val="tx1"/>
                </a:solidFill>
                <a:effectLst/>
                <a:latin typeface="+mn-lt"/>
                <a:ea typeface="+mn-ea"/>
                <a:cs typeface="+mn-cs"/>
              </a:rPr>
              <a:t>Jarray không phải là 1 loại mảng trong C, vì vậy phải sử dụng các phương thức jarray trong JNI thích hợp để truy cập mảng.</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a:t>
            </a:r>
            <a:r>
              <a:rPr lang="en-US" b="0">
                <a:solidFill>
                  <a:srgbClr val="000000"/>
                </a:solidFill>
              </a:rPr>
              <a:t>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a:t>
            </a:r>
            <a:r>
              <a:rPr lang="en-US" b="0">
                <a:solidFill>
                  <a:srgbClr val="000000"/>
                </a:solidFill>
              </a:rPr>
              <a:t>trung </a:t>
            </a:r>
            <a:r>
              <a:rPr lang="en-US" b="0" smtClean="0">
                <a:solidFill>
                  <a:srgbClr val="000000"/>
                </a:solidFill>
              </a:rPr>
              <a:t>gian </a:t>
            </a:r>
            <a:r>
              <a:rPr lang="en-US" b="0">
                <a:solidFill>
                  <a:srgbClr val="000000"/>
                </a:solidFill>
              </a:rPr>
              <a:t>như sau :</a:t>
            </a:r>
          </a:p>
          <a:p>
            <a:pPr marL="457200" lvl="1" indent="0">
              <a:buClrTx/>
              <a:buNone/>
            </a:pPr>
            <a:r>
              <a:rPr lang="en-US" b="1">
                <a:solidFill>
                  <a:schemeClr val="accent4">
                    <a:lumMod val="90000"/>
                    <a:lumOff val="10000"/>
                  </a:schemeClr>
                </a:solidFill>
              </a:rPr>
              <a:t>jobject </a:t>
            </a:r>
            <a:r>
              <a:rPr lang="en-US" b="1">
                <a:solidFill>
                  <a:schemeClr val="accent4">
                    <a:lumMod val="90000"/>
                    <a:lumOff val="10000"/>
                  </a:schemeClr>
                </a:solidFill>
              </a:rPr>
              <a:t>	</a:t>
            </a:r>
            <a:r>
              <a:rPr lang="en-US" b="1" smtClean="0">
                <a:solidFill>
                  <a:schemeClr val="accent4">
                    <a:lumMod val="90000"/>
                    <a:lumOff val="10000"/>
                  </a:schemeClr>
                </a:solidFill>
              </a:rPr>
              <a:t>	jboolean</a:t>
            </a:r>
            <a:r>
              <a:rPr lang="en-US" b="1">
                <a:solidFill>
                  <a:schemeClr val="accent4">
                    <a:lumMod val="90000"/>
                    <a:lumOff val="10000"/>
                  </a:schemeClr>
                </a:solidFill>
              </a:rPr>
              <a:t>		jbyte</a:t>
            </a:r>
          </a:p>
          <a:p>
            <a:pPr marL="457200" lvl="1" indent="0">
              <a:buClrTx/>
              <a:buNone/>
            </a:pPr>
            <a:r>
              <a:rPr lang="en-US" b="1">
                <a:solidFill>
                  <a:schemeClr val="accent4">
                    <a:lumMod val="90000"/>
                    <a:lumOff val="10000"/>
                  </a:schemeClr>
                </a:solidFill>
              </a:rPr>
              <a:t>jchar		jshort	</a:t>
            </a:r>
            <a:r>
              <a:rPr lang="en-US" b="1">
                <a:solidFill>
                  <a:schemeClr val="accent4">
                    <a:lumMod val="90000"/>
                    <a:lumOff val="10000"/>
                  </a:schemeClr>
                </a:solidFill>
              </a:rPr>
              <a:t>	</a:t>
            </a:r>
            <a:r>
              <a:rPr lang="en-US" b="1" smtClean="0">
                <a:solidFill>
                  <a:schemeClr val="accent4">
                    <a:lumMod val="90000"/>
                    <a:lumOff val="10000"/>
                  </a:schemeClr>
                </a:solidFill>
              </a:rPr>
              <a:t>jint</a:t>
            </a:r>
            <a:endParaRPr lang="en-US" b="1">
              <a:solidFill>
                <a:schemeClr val="accent4">
                  <a:lumMod val="90000"/>
                  <a:lumOff val="10000"/>
                </a:schemeClr>
              </a:solidFill>
            </a:endParaRPr>
          </a:p>
          <a:p>
            <a:pPr marL="457200" lvl="1" indent="0">
              <a:buClrTx/>
              <a:buNone/>
            </a:pPr>
            <a:r>
              <a:rPr lang="en-US" b="1">
                <a:solidFill>
                  <a:schemeClr val="accent4">
                    <a:lumMod val="90000"/>
                    <a:lumOff val="10000"/>
                  </a:schemeClr>
                </a:solidFill>
              </a:rPr>
              <a:t>jlong		jstring	</a:t>
            </a:r>
            <a:r>
              <a:rPr lang="en-US" b="1">
                <a:solidFill>
                  <a:schemeClr val="accent4">
                    <a:lumMod val="90000"/>
                    <a:lumOff val="10000"/>
                  </a:schemeClr>
                </a:solidFill>
              </a:rPr>
              <a:t>	</a:t>
            </a:r>
            <a:r>
              <a:rPr lang="en-US" b="1" smtClean="0">
                <a:solidFill>
                  <a:schemeClr val="accent4">
                    <a:lumMod val="90000"/>
                    <a:lumOff val="10000"/>
                  </a:schemeClr>
                </a:solidFill>
              </a:rPr>
              <a:t>jfloat</a:t>
            </a:r>
            <a:endParaRPr lang="en-US" b="1">
              <a:solidFill>
                <a:schemeClr val="accent4">
                  <a:lumMod val="90000"/>
                  <a:lumOff val="10000"/>
                </a:schemeClr>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a:t>
            </a:r>
            <a:r>
              <a:rPr lang="en-US" sz="2400" smtClean="0">
                <a:solidFill>
                  <a:srgbClr val="000000"/>
                </a:solidFill>
              </a:rPr>
              <a:t>Parameters</a:t>
            </a: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141656980"/>
              </p:ext>
            </p:extLst>
          </p:nvPr>
        </p:nvGraphicFramePr>
        <p:xfrm>
          <a:off x="914400" y="2057399"/>
          <a:ext cx="7543800" cy="4326465"/>
        </p:xfrm>
        <a:graphic>
          <a:graphicData uri="http://schemas.openxmlformats.org/drawingml/2006/table">
            <a:tbl>
              <a:tblPr firstRow="1" firstCol="1" bandRow="1">
                <a:tableStyleId>{5C22544A-7EE6-4342-B048-85BDC9FD1C3A}</a:tableStyleId>
              </a:tblPr>
              <a:tblGrid>
                <a:gridCol w="2514600"/>
                <a:gridCol w="2514600"/>
                <a:gridCol w="2514600"/>
              </a:tblGrid>
              <a:tr h="543321">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229600" cy="4800600"/>
          </a:xfrm>
        </p:spPr>
        <p:txBody>
          <a:bodyPr/>
          <a:lstStyle/>
          <a:p>
            <a:pPr lvl="0" algn="just">
              <a:buClrTx/>
              <a:buFont typeface="Wingdings" pitchFamily="2" charset="2"/>
              <a:buChar char="q"/>
            </a:pPr>
            <a:r>
              <a:rPr lang="en-US" sz="2300">
                <a:solidFill>
                  <a:srgbClr val="000000"/>
                </a:solidFill>
              </a:rPr>
              <a:t>String </a:t>
            </a:r>
            <a:r>
              <a:rPr lang="en-US" sz="2300" smtClean="0">
                <a:solidFill>
                  <a:srgbClr val="000000"/>
                </a:solidFill>
              </a:rPr>
              <a:t>Parameters</a:t>
            </a:r>
          </a:p>
          <a:p>
            <a:pPr marL="0" lvl="0" indent="465138">
              <a:buClrTx/>
              <a:buNone/>
            </a:pPr>
            <a:r>
              <a:rPr lang="en-US" sz="2300" b="0" smtClean="0">
                <a:solidFill>
                  <a:srgbClr val="000000"/>
                </a:solidFill>
              </a:rPr>
              <a:t>Để biểu kiểu String JNI đặt tả kiển </a:t>
            </a:r>
            <a:r>
              <a:rPr lang="en-US" sz="2300" smtClean="0">
                <a:solidFill>
                  <a:schemeClr val="accent4">
                    <a:lumMod val="90000"/>
                    <a:lumOff val="10000"/>
                  </a:schemeClr>
                </a:solidFill>
              </a:rPr>
              <a:t>jstring</a:t>
            </a:r>
            <a:r>
              <a:rPr lang="en-US" sz="2300" b="0" smtClean="0">
                <a:solidFill>
                  <a:srgbClr val="000000"/>
                </a:solidFill>
              </a:rPr>
              <a:t> giữa java &amp; C. </a:t>
            </a:r>
          </a:p>
          <a:p>
            <a:pPr marL="0" lvl="0" indent="465138">
              <a:buClrTx/>
              <a:buNone/>
            </a:pPr>
            <a:r>
              <a:rPr lang="en-US" sz="2300" b="0" smtClean="0">
                <a:solidFill>
                  <a:srgbClr val="000000"/>
                </a:solidFill>
              </a:rPr>
              <a:t> </a:t>
            </a:r>
            <a:r>
              <a:rPr lang="en-US" sz="2300" smtClean="0">
                <a:solidFill>
                  <a:schemeClr val="accent4">
                    <a:lumMod val="90000"/>
                    <a:lumOff val="10000"/>
                  </a:schemeClr>
                </a:solidFill>
              </a:rPr>
              <a:t>Jstring</a:t>
            </a:r>
            <a:r>
              <a:rPr lang="en-US" sz="2300" b="0" smtClean="0">
                <a:solidFill>
                  <a:srgbClr val="000000"/>
                </a:solidFill>
              </a:rPr>
              <a:t> </a:t>
            </a:r>
            <a:r>
              <a:rPr lang="en-US" sz="2300" b="0">
                <a:solidFill>
                  <a:srgbClr val="000000"/>
                </a:solidFill>
              </a:rPr>
              <a:t>không được sử </a:t>
            </a:r>
            <a:r>
              <a:rPr lang="en-US" sz="2300" b="0">
                <a:solidFill>
                  <a:srgbClr val="000000"/>
                </a:solidFill>
              </a:rPr>
              <a:t>dụng </a:t>
            </a:r>
            <a:r>
              <a:rPr lang="en-US" sz="2300" b="0" smtClean="0">
                <a:solidFill>
                  <a:srgbClr val="000000"/>
                </a:solidFill>
              </a:rPr>
              <a:t>bình </a:t>
            </a:r>
            <a:r>
              <a:rPr lang="en-US" sz="2300" b="0">
                <a:solidFill>
                  <a:srgbClr val="000000"/>
                </a:solidFill>
              </a:rPr>
              <a:t>thường </a:t>
            </a:r>
            <a:r>
              <a:rPr lang="en-US" sz="2300" b="0" smtClean="0">
                <a:solidFill>
                  <a:srgbClr val="000000"/>
                </a:solidFill>
              </a:rPr>
              <a:t>như trong </a:t>
            </a:r>
            <a:r>
              <a:rPr lang="en-US" sz="2300" b="0">
                <a:solidFill>
                  <a:srgbClr val="000000"/>
                </a:solidFill>
              </a:rPr>
              <a:t>C mà phải qua các phương thức </a:t>
            </a:r>
            <a:r>
              <a:rPr lang="en-US" sz="2300" b="0">
                <a:solidFill>
                  <a:srgbClr val="000000"/>
                </a:solidFill>
              </a:rPr>
              <a:t>trong </a:t>
            </a:r>
            <a:r>
              <a:rPr lang="en-US" sz="2300" b="0" smtClean="0">
                <a:solidFill>
                  <a:srgbClr val="000000"/>
                </a:solidFill>
              </a:rPr>
              <a:t>JNI.</a:t>
            </a:r>
            <a:endParaRPr lang="en-US" sz="23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2241217483"/>
              </p:ext>
            </p:extLst>
          </p:nvPr>
        </p:nvGraphicFramePr>
        <p:xfrm>
          <a:off x="1066800" y="3429000"/>
          <a:ext cx="7391400" cy="2819400"/>
        </p:xfrm>
        <a:graphic>
          <a:graphicData uri="http://schemas.openxmlformats.org/drawingml/2006/table">
            <a:tbl>
              <a:tblPr firstRow="1" firstCol="1" bandRow="1">
                <a:tableStyleId>{5C22544A-7EE6-4342-B048-85BDC9FD1C3A}</a:tableStyleId>
              </a:tblPr>
              <a:tblGrid>
                <a:gridCol w="3695700"/>
                <a:gridCol w="3695700"/>
              </a:tblGrid>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GetStringChars</a:t>
                      </a:r>
                    </a:p>
                    <a:p>
                      <a:pPr marL="342900" marR="0" lvl="0" indent="-342900">
                        <a:lnSpc>
                          <a:spcPct val="115000"/>
                        </a:lnSpc>
                        <a:spcBef>
                          <a:spcPts val="0"/>
                        </a:spcBef>
                        <a:spcAft>
                          <a:spcPts val="0"/>
                        </a:spcAft>
                        <a:buFont typeface="Arial"/>
                        <a:buChar char="•"/>
                        <a:tabLst>
                          <a:tab pos="457200" algn="l"/>
                        </a:tabLst>
                      </a:pPr>
                      <a:r>
                        <a:rPr lang="en-US" sz="1300">
                          <a:effectLst/>
                        </a:rPr>
                        <a:t>ReleaseStringChars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thường</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GetStringUTFChars</a:t>
                      </a:r>
                    </a:p>
                    <a:p>
                      <a:pPr marL="342900" marR="0" lvl="0" indent="-342900">
                        <a:lnSpc>
                          <a:spcPct val="115000"/>
                        </a:lnSpc>
                        <a:spcBef>
                          <a:spcPts val="0"/>
                        </a:spcBef>
                        <a:spcAft>
                          <a:spcPts val="0"/>
                        </a:spcAft>
                        <a:buFont typeface="Arial"/>
                        <a:buChar char="•"/>
                        <a:tabLst>
                          <a:tab pos="457200" algn="l"/>
                        </a:tabLst>
                      </a:pPr>
                      <a:r>
                        <a:rPr lang="en-US" sz="1300">
                          <a:effectLst/>
                        </a:rPr>
                        <a:t>ReleaseStringUTFChars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chuỗi String UTF</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GetStringLength</a:t>
                      </a:r>
                    </a:p>
                    <a:p>
                      <a:pPr marL="342900" marR="0" lvl="0" indent="-342900">
                        <a:lnSpc>
                          <a:spcPct val="115000"/>
                        </a:lnSpc>
                        <a:spcBef>
                          <a:spcPts val="0"/>
                        </a:spcBef>
                        <a:spcAft>
                          <a:spcPts val="0"/>
                        </a:spcAft>
                        <a:buFont typeface="Arial"/>
                        <a:buChar char="•"/>
                        <a:tabLst>
                          <a:tab pos="457200" algn="l"/>
                        </a:tabLst>
                      </a:pPr>
                      <a:r>
                        <a:rPr lang="en-US" sz="1300">
                          <a:effectLst/>
                        </a:rPr>
                        <a:t>GetStringUTFLength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độ dài chuỗi String</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NewString</a:t>
                      </a:r>
                    </a:p>
                    <a:p>
                      <a:pPr marL="342900" marR="0" lvl="0" indent="-342900">
                        <a:lnSpc>
                          <a:spcPct val="115000"/>
                        </a:lnSpc>
                        <a:spcBef>
                          <a:spcPts val="0"/>
                        </a:spcBef>
                        <a:spcAft>
                          <a:spcPts val="0"/>
                        </a:spcAft>
                        <a:buFont typeface="Arial"/>
                        <a:buChar char="•"/>
                        <a:tabLst>
                          <a:tab pos="457200" algn="l"/>
                        </a:tabLst>
                      </a:pPr>
                      <a:r>
                        <a:rPr lang="en-US" sz="1300">
                          <a:effectLst/>
                        </a:rPr>
                        <a:t>NewStringUTF</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chuỗi String mới</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GetStringCritical</a:t>
                      </a:r>
                    </a:p>
                    <a:p>
                      <a:pPr marL="342900" marR="0" lvl="0" indent="-342900">
                        <a:lnSpc>
                          <a:spcPct val="115000"/>
                        </a:lnSpc>
                        <a:spcBef>
                          <a:spcPts val="0"/>
                        </a:spcBef>
                        <a:spcAft>
                          <a:spcPts val="0"/>
                        </a:spcAft>
                        <a:buFont typeface="Arial"/>
                        <a:buChar char="•"/>
                        <a:tabLst>
                          <a:tab pos="457200" algn="l"/>
                        </a:tabLst>
                      </a:pPr>
                      <a:r>
                        <a:rPr lang="en-US" sz="1300">
                          <a:effectLst/>
                        </a:rPr>
                        <a:t>ReleaseStringCritical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từ con trỏ truyền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a:t>
            </a:r>
            <a:r>
              <a:rPr lang="en-US" sz="2300">
                <a:solidFill>
                  <a:schemeClr val="accent4">
                    <a:lumMod val="90000"/>
                    <a:lumOff val="10000"/>
                  </a:schemeClr>
                </a:solidFill>
              </a:rPr>
              <a:t>jarray</a:t>
            </a:r>
            <a:r>
              <a:rPr lang="en-US" sz="2300" b="0">
                <a:solidFill>
                  <a:srgbClr val="000000"/>
                </a:solidFill>
              </a:rPr>
              <a:t> </a:t>
            </a:r>
            <a:r>
              <a:rPr lang="en-US" sz="2300" b="0">
                <a:solidFill>
                  <a:srgbClr val="000000"/>
                </a:solidFill>
              </a:rPr>
              <a:t>để </a:t>
            </a:r>
            <a:r>
              <a:rPr lang="en-US" sz="2300" b="0" smtClean="0">
                <a:solidFill>
                  <a:srgbClr val="000000"/>
                </a:solidFill>
              </a:rPr>
              <a:t>thao </a:t>
            </a:r>
            <a:r>
              <a:rPr lang="en-US" sz="2300" b="0">
                <a:solidFill>
                  <a:srgbClr val="000000"/>
                </a:solidFill>
              </a:rPr>
              <a:t>tác </a:t>
            </a:r>
            <a:r>
              <a:rPr lang="en-US" sz="2300" b="0">
                <a:solidFill>
                  <a:srgbClr val="000000"/>
                </a:solidFill>
              </a:rPr>
              <a:t>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jarray thích hợp trong JNI để truy cập mảng.</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433712166"/>
              </p:ext>
            </p:extLst>
          </p:nvPr>
        </p:nvGraphicFramePr>
        <p:xfrm>
          <a:off x="1066800" y="3429000"/>
          <a:ext cx="7391400" cy="2895600"/>
        </p:xfrm>
        <a:graphic>
          <a:graphicData uri="http://schemas.openxmlformats.org/drawingml/2006/table">
            <a:tbl>
              <a:tblPr firstRow="1" firstCol="1" bandRow="1">
                <a:tableStyleId>{5C22544A-7EE6-4342-B048-85BDC9FD1C3A}</a:tableStyleId>
              </a:tblPr>
              <a:tblGrid>
                <a:gridCol w="3695700"/>
                <a:gridCol w="3695700"/>
              </a:tblGrid>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300">
                          <a:effectLst/>
                        </a:rPr>
                        <a:t>Set&lt;Type&gt;ArrayRegion</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mảng từ 1 mảng căn bản</a:t>
                      </a:r>
                      <a:endParaRPr lang="en-US" sz="1300">
                        <a:effectLst/>
                        <a:latin typeface="Arial"/>
                        <a:ea typeface="Calibri"/>
                        <a:cs typeface="Times New Roman"/>
                      </a:endParaRPr>
                    </a:p>
                  </a:txBody>
                  <a:tcPr marL="68580" marR="68580" marT="0" marB="0" anchor="ctr"/>
                </a:tc>
              </a:tr>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300">
                          <a:effectLst/>
                        </a:rPr>
                        <a:t>Release&lt;Type&gt;ArrayElement</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phần tử mảng</a:t>
                      </a:r>
                      <a:endParaRPr lang="en-US" sz="1300">
                        <a:effectLst/>
                        <a:latin typeface="Arial"/>
                        <a:ea typeface="Calibri"/>
                        <a:cs typeface="Times New Roman"/>
                      </a:endParaRPr>
                    </a:p>
                  </a:txBody>
                  <a:tcPr marL="68580" marR="68580" marT="0" marB="0" anchor="ctr"/>
                </a:tc>
              </a:tr>
              <a:tr h="3619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GetArrayLength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số phần tử mảng</a:t>
                      </a:r>
                      <a:endParaRPr lang="en-US" sz="1300">
                        <a:effectLst/>
                        <a:latin typeface="Arial"/>
                        <a:ea typeface="Calibri"/>
                        <a:cs typeface="Times New Roman"/>
                      </a:endParaRPr>
                    </a:p>
                  </a:txBody>
                  <a:tcPr marL="68580" marR="68580" marT="0" marB="0" anchor="ctr"/>
                </a:tc>
              </a:tr>
              <a:tr h="3619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New&lt;Type&gt;Array</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mảng mới</a:t>
                      </a:r>
                      <a:endParaRPr lang="en-US" sz="1300">
                        <a:effectLst/>
                        <a:latin typeface="Arial"/>
                        <a:ea typeface="Calibri"/>
                        <a:cs typeface="Times New Roman"/>
                      </a:endParaRPr>
                    </a:p>
                  </a:txBody>
                  <a:tcPr marL="68580" marR="68580" marT="0" marB="0" anchor="ctr"/>
                </a:tc>
              </a:tr>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300">
                          <a:effectLst/>
                        </a:rPr>
                        <a:t>ReleasePrimitiveArrayCritical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mảng từ biến con trỏ gửi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465138">
              <a:buClrTx/>
              <a:buNone/>
            </a:pPr>
            <a:r>
              <a:rPr lang="en-US" sz="2400" b="1">
                <a:solidFill>
                  <a:schemeClr val="accent4">
                    <a:lumMod val="90000"/>
                    <a:lumOff val="10000"/>
                  </a:schemeClr>
                </a:solidFill>
                <a:latin typeface="+mj-lt"/>
              </a:rPr>
              <a:t>(*env)-&gt;GetAAAField(env, jclass, </a:t>
            </a:r>
            <a:r>
              <a:rPr lang="en-US" sz="2400" b="1">
                <a:solidFill>
                  <a:schemeClr val="accent4">
                    <a:lumMod val="90000"/>
                    <a:lumOff val="10000"/>
                  </a:schemeClr>
                </a:solidFill>
                <a:latin typeface="+mj-lt"/>
              </a:rPr>
              <a:t>fieldID</a:t>
            </a:r>
            <a:r>
              <a:rPr lang="en-US" sz="2400" b="1" smtClean="0">
                <a:solidFill>
                  <a:schemeClr val="accent4">
                    <a:lumMod val="90000"/>
                    <a:lumOff val="10000"/>
                  </a:schemeClr>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a:t>
            </a:r>
            <a:r>
              <a:rPr lang="en-US" sz="2600">
                <a:solidFill>
                  <a:srgbClr val="000000"/>
                </a:solidFill>
                <a:latin typeface="+mj-lt"/>
              </a:rPr>
              <a:t>dùng </a:t>
            </a:r>
            <a:r>
              <a:rPr lang="en-US" sz="2600" smtClean="0">
                <a:solidFill>
                  <a:srgbClr val="000000"/>
                </a:solidFill>
                <a:latin typeface="+mj-lt"/>
              </a:rPr>
              <a:t>hàm </a:t>
            </a:r>
            <a:r>
              <a:rPr lang="en-US" sz="2600">
                <a:solidFill>
                  <a:srgbClr val="000000"/>
                </a:solidFill>
                <a:latin typeface="+mj-lt"/>
              </a:rPr>
              <a:t>sau:</a:t>
            </a:r>
          </a:p>
          <a:p>
            <a:pPr marL="0" lvl="1" indent="465138" algn="just">
              <a:buClrTx/>
              <a:buNone/>
            </a:pPr>
            <a:r>
              <a:rPr lang="en-US" sz="2400" b="1">
                <a:solidFill>
                  <a:schemeClr val="accent4">
                    <a:lumMod val="90000"/>
                    <a:lumOff val="10000"/>
                  </a:schemeClr>
                </a:solidFill>
                <a:latin typeface="+mj-lt"/>
              </a:rPr>
              <a:t>Prototype void </a:t>
            </a:r>
            <a:r>
              <a:rPr lang="en-US" sz="2400" b="1" i="1">
                <a:solidFill>
                  <a:schemeClr val="accent4">
                    <a:lumMod val="90000"/>
                    <a:lumOff val="10000"/>
                  </a:schemeClr>
                </a:solidFill>
                <a:latin typeface="+mj-lt"/>
              </a:rPr>
              <a:t>Set&lt;Type&gt;Field</a:t>
            </a:r>
            <a:r>
              <a:rPr lang="en-US" sz="2400" b="1">
                <a:solidFill>
                  <a:schemeClr val="accent4">
                    <a:lumMod val="90000"/>
                    <a:lumOff val="10000"/>
                  </a:schemeClr>
                </a:solidFill>
                <a:latin typeface="+mj-lt"/>
              </a:rPr>
              <a:t>(JNIEnv *env, jobject obj,</a:t>
            </a:r>
            <a:r>
              <a:rPr lang="en-US" sz="2400" b="1">
                <a:solidFill>
                  <a:schemeClr val="accent4">
                    <a:lumMod val="90000"/>
                    <a:lumOff val="10000"/>
                  </a:schemeClr>
                </a:solidFill>
                <a:latin typeface="+mj-lt"/>
              </a:rPr>
              <a:t> </a:t>
            </a:r>
            <a:r>
              <a:rPr lang="en-US" sz="2400" b="1" smtClean="0">
                <a:solidFill>
                  <a:schemeClr val="accent4">
                    <a:lumMod val="90000"/>
                    <a:lumOff val="10000"/>
                  </a:schemeClr>
                </a:solidFill>
                <a:latin typeface="+mj-lt"/>
              </a:rPr>
              <a:t>jfieldID, fielđI, &lt;NativeType&gt; value);</a:t>
            </a:r>
            <a:endParaRPr lang="en-US" sz="2400" b="1">
              <a:solidFill>
                <a:schemeClr val="accent4">
                  <a:lumMod val="90000"/>
                  <a:lumOff val="10000"/>
                </a:schemeClr>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endParaRPr lang="en-US" sz="2400" b="1" smtClean="0">
              <a:solidFill>
                <a:srgbClr val="000000"/>
              </a:solidFill>
              <a:latin typeface="+mj-lt"/>
              <a:cs typeface="Arial" pitchFamily="34" charset="0"/>
            </a:endParaRPr>
          </a:p>
          <a:p>
            <a:pPr marL="0" lvl="1" indent="457200">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int có chuỗi mô tả là “I”, float có “F”, double có “D”, boolean có “Z”.</a:t>
            </a:r>
          </a:p>
          <a:p>
            <a:pPr marL="0" indent="457200">
              <a:buClrTx/>
              <a:buNone/>
            </a:pPr>
            <a:r>
              <a:rPr lang="en-US" sz="2400" b="0">
                <a:solidFill>
                  <a:srgbClr val="000000"/>
                </a:solidFill>
                <a:latin typeface="+mj-lt"/>
                <a:cs typeface="Arial" pitchFamily="34" charset="0"/>
              </a:rPr>
              <a:t>Với các kiểu dữ liệu khác thì mô tả theo package name của nó. </a:t>
            </a:r>
            <a:endParaRPr lang="en-US" sz="2400" b="0" smtClean="0">
              <a:solidFill>
                <a:srgbClr val="000000"/>
              </a:solidFill>
              <a:latin typeface="+mj-lt"/>
              <a:cs typeface="Arial" pitchFamily="34" charset="0"/>
            </a:endParaRPr>
          </a:p>
          <a:p>
            <a:pPr marL="0" indent="457200">
              <a:buClrTx/>
              <a:buNone/>
            </a:pPr>
            <a:r>
              <a:rPr lang="en-US" sz="2400" b="0" smtClean="0">
                <a:solidFill>
                  <a:srgbClr val="000000"/>
                </a:solidFill>
                <a:latin typeface="+mj-lt"/>
                <a:cs typeface="Arial" pitchFamily="34" charset="0"/>
              </a:rPr>
              <a:t>Chẳng </a:t>
            </a:r>
            <a:r>
              <a:rPr lang="en-US" sz="2400" b="0">
                <a:solidFill>
                  <a:srgbClr val="000000"/>
                </a:solidFill>
                <a:latin typeface="+mj-lt"/>
                <a:cs typeface="Arial" pitchFamily="34" charset="0"/>
              </a:rPr>
              <a:t>hạn như kiểu String có thuộc package: java.lang.String thì chuỗi mô tả tương ứng là “Ljava/lang/String</a:t>
            </a:r>
            <a:r>
              <a:rPr lang="en-US" sz="2400" b="0" smtClean="0">
                <a:solidFill>
                  <a:srgbClr val="000000"/>
                </a:solidFill>
                <a:latin typeface="+mj-lt"/>
                <a:cs typeface="Arial" pitchFamily="34" charset="0"/>
              </a:rPr>
              <a:t>;” trong </a:t>
            </a:r>
            <a:r>
              <a:rPr lang="en-US" sz="2400" b="0">
                <a:solidFill>
                  <a:srgbClr val="000000"/>
                </a:solidFill>
                <a:latin typeface="+mj-lt"/>
                <a:cs typeface="Arial" pitchFamily="34" charset="0"/>
              </a:rPr>
              <a:t>JDK với tham số -s -p </a:t>
            </a:r>
            <a:r>
              <a:rPr lang="en-US" sz="2400" b="0" smtClean="0">
                <a:solidFill>
                  <a:srgbClr val="000000"/>
                </a:solidFill>
                <a:latin typeface="+mj-lt"/>
                <a:cs typeface="Arial" pitchFamily="34" charset="0"/>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400" smtClean="0">
                <a:solidFill>
                  <a:schemeClr val="accent4">
                    <a:lumMod val="90000"/>
                    <a:lumOff val="10000"/>
                  </a:schemeClr>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400" b="0" smtClean="0">
                <a:solidFill>
                  <a:srgbClr val="000000"/>
                </a:solidFill>
              </a:rPr>
              <a:t>   </a:t>
            </a:r>
            <a:r>
              <a:rPr lang="en-US" sz="2400" smtClean="0">
                <a:solidFill>
                  <a:schemeClr val="accent4">
                    <a:lumMod val="90000"/>
                    <a:lumOff val="10000"/>
                  </a:schemeClr>
                </a:solidFill>
              </a:rPr>
              <a:t>Prototype &lt;NativeType</a:t>
            </a:r>
            <a:r>
              <a:rPr lang="en-US" sz="2400" smtClean="0">
                <a:solidFill>
                  <a:schemeClr val="accent4">
                    <a:lumMod val="90000"/>
                    <a:lumOff val="10000"/>
                  </a:schemeClr>
                </a:solidFill>
              </a:rPr>
              <a:t>&gt; Call&lt;Type</a:t>
            </a:r>
            <a:r>
              <a:rPr lang="en-US" sz="2400" smtClean="0">
                <a:solidFill>
                  <a:schemeClr val="accent4">
                    <a:lumMod val="90000"/>
                    <a:lumOff val="10000"/>
                  </a:schemeClr>
                </a:solidFill>
              </a:rPr>
              <a:t>&gt; Method(JNIEnv </a:t>
            </a:r>
            <a:r>
              <a:rPr lang="en-US" sz="2400" smtClean="0">
                <a:solidFill>
                  <a:schemeClr val="accent4">
                    <a:lumMod val="90000"/>
                    <a:lumOff val="10000"/>
                  </a:schemeClr>
                </a:solidFill>
              </a:rPr>
              <a:t>*env, jobject obj, jmethodID methodID, </a:t>
            </a:r>
            <a:r>
              <a:rPr lang="en-US" sz="2400" smtClean="0">
                <a:solidFill>
                  <a:schemeClr val="accent4">
                    <a:lumMod val="90000"/>
                    <a:lumOff val="10000"/>
                  </a:schemeClr>
                </a:solidFill>
              </a:rPr>
              <a:t>...);</a:t>
            </a:r>
            <a:endParaRPr lang="en-US" sz="2400" smtClean="0">
              <a:solidFill>
                <a:schemeClr val="accent4">
                  <a:lumMod val="90000"/>
                  <a:lumOff val="10000"/>
                </a:schemeClr>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3787935808"/>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396875" algn="jus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7150" lvl="1" indent="509588" algn="just">
              <a:buClrTx/>
              <a:buNone/>
            </a:pPr>
            <a:r>
              <a:rPr lang="en-US" sz="2400" b="0" smtClean="0">
                <a:solidFill>
                  <a:srgbClr val="000000"/>
                </a:solidFill>
                <a:latin typeface="+mj-lt"/>
              </a:rPr>
              <a:t>Chấm </a:t>
            </a:r>
            <a:r>
              <a:rPr lang="en-US" sz="2400" b="0">
                <a:solidFill>
                  <a:srgbClr val="000000"/>
                </a:solidFill>
                <a:latin typeface="+mj-lt"/>
              </a:rPr>
              <a:t>hỏi thứ nhất là phần các tham số truyền vào </a:t>
            </a:r>
            <a:r>
              <a:rPr lang="en-US" sz="2400" b="0" smtClean="0">
                <a:solidFill>
                  <a:srgbClr val="000000"/>
                </a:solidFill>
                <a:latin typeface="+mj-lt"/>
              </a:rPr>
              <a:t>method.</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buClrTx/>
              <a:buNone/>
            </a:pPr>
            <a:r>
              <a:rPr lang="en-US" sz="2400" b="0">
                <a:solidFill>
                  <a:srgbClr val="000000"/>
                </a:solidFill>
                <a:latin typeface="+mj-lt"/>
              </a:rPr>
              <a:t>“()V”</a:t>
            </a:r>
          </a:p>
          <a:p>
            <a:pPr marL="460375" indent="796925" algn="just">
              <a:buClrTx/>
              <a:buNone/>
            </a:pPr>
            <a:r>
              <a:rPr lang="en-US" sz="2400" b="0">
                <a:solidFill>
                  <a:srgbClr val="000000"/>
                </a:solidFill>
                <a:latin typeface="+mj-lt"/>
              </a:rPr>
              <a:t>“(I)I”</a:t>
            </a:r>
          </a:p>
          <a:p>
            <a:pPr marL="460375" indent="796925" algn="jus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p:txBody>
          <a:bodyPr/>
          <a:lstStyle/>
          <a:p>
            <a:pPr lvl="1">
              <a:buClrTx/>
              <a:buFont typeface="Wingdings" pitchFamily="2" charset="2"/>
              <a:buChar char="q"/>
            </a:pPr>
            <a:endParaRPr lang="en-US" sz="2400" b="1" smtClean="0">
              <a:solidFill>
                <a:srgbClr val="000000"/>
              </a:solidFill>
              <a:latin typeface="+mj-lt"/>
            </a:endParaRPr>
          </a:p>
          <a:p>
            <a:pPr lvl="1">
              <a:buClrTx/>
              <a:buFont typeface="Wingdings" pitchFamily="2" charset="2"/>
              <a:buChar char="q"/>
            </a:pPr>
            <a:r>
              <a:rPr lang="en-US" sz="2400" b="1" smtClean="0">
                <a:solidFill>
                  <a:srgbClr val="000000"/>
                </a:solidFill>
                <a:latin typeface="+mj-lt"/>
              </a:rPr>
              <a:t>Gọi static method</a:t>
            </a:r>
          </a:p>
          <a:p>
            <a:pPr marL="0" indent="800100">
              <a:buClrTx/>
              <a:buNone/>
            </a:pPr>
            <a:r>
              <a:rPr lang="en-US" sz="2400" b="0" smtClean="0">
                <a:solidFill>
                  <a:srgbClr val="000000"/>
                </a:solidFill>
                <a:latin typeface="+mj-lt"/>
              </a:rPr>
              <a:t>Hoàn toàn giống với gọi hàm của object. </a:t>
            </a:r>
          </a:p>
          <a:p>
            <a:pPr marL="0" indent="800100">
              <a:buClrTx/>
              <a:buNone/>
            </a:pPr>
            <a:r>
              <a:rPr lang="en-US" sz="2400" b="0" smtClean="0">
                <a:solidFill>
                  <a:srgbClr val="000000"/>
                </a:solidFill>
                <a:latin typeface="+mj-lt"/>
              </a:rPr>
              <a:t>Chỉ khác nhau ở tên hàm trong JNI như thay vì gọi GetMethodID, CallVoidMethod… thì sẽ gọi GetStaticMethodID, CallStaticVoidMethod…</a:t>
            </a:r>
          </a:p>
          <a:p>
            <a:endParaRPr lang="en-US" sz="2400">
              <a:latin typeface="+mj-lt"/>
            </a:endParaRPr>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269682550"/>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smtClean="0">
                          <a:effectLst/>
                        </a:rPr>
                        <a:t>Void</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jobject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jboolean</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jbyte</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jchar</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jshort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jint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jlong</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jfloat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a:xfrm>
            <a:off x="457200" y="1447800"/>
            <a:ext cx="8534400" cy="4800600"/>
          </a:xfrm>
        </p:spPr>
        <p:txBody>
          <a:bodyPr/>
          <a:lstStyle/>
          <a:p>
            <a:pPr>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algn="jus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0" indent="406400">
              <a:buClrTx/>
              <a:buNone/>
            </a:pPr>
            <a:r>
              <a:rPr lang="en-US" sz="2400" smtClean="0">
                <a:solidFill>
                  <a:schemeClr val="accent4">
                    <a:lumMod val="90000"/>
                    <a:lumOff val="10000"/>
                  </a:schemeClr>
                </a:solidFill>
              </a:rPr>
              <a:t>jobject </a:t>
            </a:r>
            <a:r>
              <a:rPr lang="en-US" sz="2400">
                <a:solidFill>
                  <a:schemeClr val="accent4">
                    <a:lumMod val="90000"/>
                    <a:lumOff val="10000"/>
                  </a:schemeClr>
                </a:solidFill>
              </a:rPr>
              <a:t>NewObject(JNIEnv *env</a:t>
            </a:r>
            <a:r>
              <a:rPr lang="en-US" sz="2400">
                <a:solidFill>
                  <a:schemeClr val="accent4">
                    <a:lumMod val="90000"/>
                    <a:lumOff val="10000"/>
                  </a:schemeClr>
                </a:solidFill>
              </a:rPr>
              <a:t>, </a:t>
            </a:r>
            <a:r>
              <a:rPr lang="en-US" sz="2400" smtClean="0">
                <a:solidFill>
                  <a:schemeClr val="accent4">
                    <a:lumMod val="90000"/>
                    <a:lumOff val="10000"/>
                  </a:schemeClr>
                </a:solidFill>
              </a:rPr>
              <a:t>jclass clazz</a:t>
            </a:r>
            <a:r>
              <a:rPr lang="en-US" sz="2400">
                <a:solidFill>
                  <a:schemeClr val="accent4">
                    <a:lumMod val="90000"/>
                    <a:lumOff val="10000"/>
                  </a:schemeClr>
                </a:solidFill>
              </a:rPr>
              <a:t>,</a:t>
            </a:r>
            <a:r>
              <a:rPr lang="en-US" sz="2400">
                <a:solidFill>
                  <a:schemeClr val="accent4">
                    <a:lumMod val="90000"/>
                    <a:lumOff val="10000"/>
                  </a:schemeClr>
                </a:solidFill>
              </a:rPr>
              <a:t> </a:t>
            </a:r>
            <a:r>
              <a:rPr lang="en-US" sz="2400" smtClean="0">
                <a:solidFill>
                  <a:schemeClr val="accent4">
                    <a:lumMod val="90000"/>
                    <a:lumOff val="10000"/>
                  </a:schemeClr>
                </a:solidFill>
              </a:rPr>
              <a:t>jmethodID </a:t>
            </a:r>
            <a:r>
              <a:rPr lang="en-US" sz="2400">
                <a:solidFill>
                  <a:schemeClr val="accent4">
                    <a:lumMod val="90000"/>
                    <a:lumOff val="10000"/>
                  </a:schemeClr>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
        <p:nvSpPr>
          <p:cNvPr id="5" name="Content Placeholder 2"/>
          <p:cNvSpPr>
            <a:spLocks noGrp="1"/>
          </p:cNvSpPr>
          <p:nvPr>
            <p:ph idx="1"/>
          </p:nvPr>
        </p:nvSpPr>
        <p:spPr>
          <a:xfrm>
            <a:off x="457200" y="1447800"/>
            <a:ext cx="8458200" cy="4800600"/>
          </a:xfrm>
        </p:spPr>
        <p:txBody>
          <a:bodyPr/>
          <a:lstStyle/>
          <a:p>
            <a:pPr marL="342900" lvl="1" indent="-342900">
              <a:buClrTx/>
              <a:buFont typeface="Wingdings" pitchFamily="2" charset="2"/>
              <a:buChar char="q"/>
            </a:pPr>
            <a:r>
              <a:rPr lang="en-US" sz="2400" b="1">
                <a:solidFill>
                  <a:srgbClr val="000000"/>
                </a:solidFill>
                <a:latin typeface="+mj-lt"/>
              </a:rPr>
              <a:t>Throw một ngoại lệ cho chương </a:t>
            </a:r>
            <a:r>
              <a:rPr lang="en-US" sz="2400" b="1">
                <a:solidFill>
                  <a:srgbClr val="000000"/>
                </a:solidFill>
                <a:latin typeface="+mj-lt"/>
              </a:rPr>
              <a:t>trình </a:t>
            </a:r>
            <a:r>
              <a:rPr lang="en-US" sz="2400" b="1" smtClean="0">
                <a:solidFill>
                  <a:srgbClr val="000000"/>
                </a:solidFill>
                <a:latin typeface="+mj-lt"/>
              </a:rPr>
              <a:t>java.</a:t>
            </a:r>
            <a:endParaRPr lang="en-US" sz="2400" b="1">
              <a:solidFill>
                <a:srgbClr val="000000"/>
              </a:solidFill>
              <a:latin typeface="+mj-lt"/>
            </a:endParaRPr>
          </a:p>
          <a:p>
            <a:pPr marL="0" indent="465138">
              <a:buClrTx/>
              <a:buNone/>
            </a:pPr>
            <a:r>
              <a:rPr lang="en-US" sz="2400" b="0">
                <a:solidFill>
                  <a:srgbClr val="000000"/>
                </a:solidFill>
                <a:latin typeface="+mj-lt"/>
              </a:rPr>
              <a:t>JNI cung cấp hai hàm để throw lỗi:</a:t>
            </a:r>
          </a:p>
          <a:p>
            <a:pPr marL="0" indent="914400">
              <a:buClrTx/>
              <a:buNone/>
            </a:pPr>
            <a:r>
              <a:rPr lang="en-US" sz="2000">
                <a:solidFill>
                  <a:schemeClr val="accent4">
                    <a:lumMod val="90000"/>
                    <a:lumOff val="10000"/>
                  </a:schemeClr>
                </a:solidFill>
                <a:latin typeface="+mj-lt"/>
              </a:rPr>
              <a:t>jint Throw(JNIEnv *env, jthrowable </a:t>
            </a:r>
            <a:r>
              <a:rPr lang="en-US" sz="2000">
                <a:solidFill>
                  <a:schemeClr val="accent4">
                    <a:lumMod val="90000"/>
                    <a:lumOff val="10000"/>
                  </a:schemeClr>
                </a:solidFill>
                <a:latin typeface="+mj-lt"/>
              </a:rPr>
              <a:t>obj</a:t>
            </a:r>
            <a:r>
              <a:rPr lang="en-US" sz="2000" smtClean="0">
                <a:solidFill>
                  <a:schemeClr val="accent4">
                    <a:lumMod val="90000"/>
                    <a:lumOff val="10000"/>
                  </a:schemeClr>
                </a:solidFill>
                <a:latin typeface="+mj-lt"/>
              </a:rPr>
              <a:t>);</a:t>
            </a:r>
            <a:endParaRPr lang="en-US" sz="2000">
              <a:solidFill>
                <a:schemeClr val="accent4">
                  <a:lumMod val="90000"/>
                  <a:lumOff val="10000"/>
                </a:schemeClr>
              </a:solidFill>
              <a:latin typeface="+mj-lt"/>
            </a:endParaRPr>
          </a:p>
          <a:p>
            <a:pPr marL="0" indent="914400">
              <a:buClrTx/>
              <a:buNone/>
            </a:pPr>
            <a:r>
              <a:rPr lang="en-US" sz="2000">
                <a:solidFill>
                  <a:schemeClr val="accent4">
                    <a:lumMod val="90000"/>
                    <a:lumOff val="10000"/>
                  </a:schemeClr>
                </a:solidFill>
                <a:latin typeface="+mj-lt"/>
              </a:rPr>
              <a:t>jint ThrowNew(JNIEnv *env, jclass clazz, const char *message);</a:t>
            </a:r>
          </a:p>
          <a:p>
            <a:pPr>
              <a:buClrTx/>
              <a:buFont typeface="Wingdings" pitchFamily="2" charset="2"/>
              <a:buChar char="q"/>
            </a:pPr>
            <a:endParaRPr lang="en-US" sz="2400" b="0" smtClean="0">
              <a:solidFill>
                <a:srgbClr val="000000"/>
              </a:solidFill>
            </a:endParaRPr>
          </a:p>
          <a:p>
            <a:pPr>
              <a:buClrTx/>
              <a:buFont typeface="Wingdings" pitchFamily="2" charset="2"/>
              <a:buChar char="q"/>
            </a:pPr>
            <a:r>
              <a:rPr lang="en-US" sz="2400">
                <a:solidFill>
                  <a:srgbClr val="000000"/>
                </a:solidFill>
              </a:rPr>
              <a:t>Lưu ý </a:t>
            </a:r>
            <a:r>
              <a:rPr lang="en-US" sz="2400" b="0">
                <a:solidFill>
                  <a:srgbClr val="000000"/>
                </a:solidFill>
              </a:rPr>
              <a:t>là khi Throw một ngoại lệ thì native code vẫn tiếp tục chạy. Khi kết thúc hàm native thì JVM mới phát sinh ra ngoại lệ</a:t>
            </a:r>
            <a:r>
              <a:rPr lang="en-US" sz="2400" b="0">
                <a:solidFill>
                  <a:srgbClr val="000000"/>
                </a:solidFill>
              </a:rPr>
              <a:t>. </a:t>
            </a:r>
            <a:r>
              <a:rPr lang="en-US" sz="2400" b="0" smtClean="0">
                <a:solidFill>
                  <a:srgbClr val="000000"/>
                </a:solidFill>
              </a:rPr>
              <a:t>Nên </a:t>
            </a:r>
            <a:r>
              <a:rPr lang="en-US" sz="2400" b="0">
                <a:solidFill>
                  <a:srgbClr val="000000"/>
                </a:solidFill>
              </a:rPr>
              <a:t>nếu muốn native code không chạy tiếp khi có ngoại lệ thì cần gọi return ngay sau lệnh Throw.</a:t>
            </a:r>
          </a:p>
          <a:p>
            <a:pPr>
              <a:buClrTx/>
              <a:buFont typeface="Wingdings" pitchFamily="2" charset="2"/>
              <a:buChar char="q"/>
            </a:pPr>
            <a:endParaRPr lang="en-US" sz="2400" b="0">
              <a:solidFill>
                <a:srgbClr val="000000"/>
              </a:solidFill>
            </a:endParaRPr>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
        <p:nvSpPr>
          <p:cNvPr id="5" name="Content Placeholder 2"/>
          <p:cNvSpPr>
            <a:spLocks noGrp="1"/>
          </p:cNvSpPr>
          <p:nvPr>
            <p:ph idx="1"/>
          </p:nvPr>
        </p:nvSpPr>
        <p:spPr>
          <a:xfrm>
            <a:off x="457200" y="1447800"/>
            <a:ext cx="8534400" cy="4800600"/>
          </a:xfrm>
        </p:spPr>
        <p:txBody>
          <a:bodyPr/>
          <a:lstStyle/>
          <a:p>
            <a:pPr marL="522288" lvl="1" indent="-457200">
              <a:buClrTx/>
              <a:buFont typeface="Wingdings" pitchFamily="2" charset="2"/>
              <a:buChar char="q"/>
            </a:pPr>
            <a:r>
              <a:rPr lang="en-US" b="1">
                <a:solidFill>
                  <a:srgbClr val="000000"/>
                </a:solidFill>
                <a:latin typeface="+mj-lt"/>
              </a:rPr>
              <a:t>Nhận ngoại lệ từ chương trình Java</a:t>
            </a:r>
          </a:p>
          <a:p>
            <a:pPr marL="65088" indent="400050">
              <a:buNone/>
            </a:pPr>
            <a:r>
              <a:rPr lang="en-US" b="0" smtClean="0">
                <a:solidFill>
                  <a:srgbClr val="000000"/>
                </a:solidFill>
                <a:latin typeface="+mj-lt"/>
              </a:rPr>
              <a:t>JNI cung cấp </a:t>
            </a:r>
            <a:r>
              <a:rPr lang="en-US" b="0">
                <a:solidFill>
                  <a:srgbClr val="000000"/>
                </a:solidFill>
                <a:latin typeface="+mj-lt"/>
              </a:rPr>
              <a:t>hai hàm kiểm tra xem có ngoại lệ xảy ra không và hàm lấy về đối tượng ngoại </a:t>
            </a:r>
            <a:r>
              <a:rPr lang="en-US" b="0">
                <a:solidFill>
                  <a:srgbClr val="000000"/>
                </a:solidFill>
                <a:latin typeface="+mj-lt"/>
              </a:rPr>
              <a:t>lệ</a:t>
            </a:r>
            <a:r>
              <a:rPr lang="en-US" b="0" smtClean="0">
                <a:solidFill>
                  <a:srgbClr val="000000"/>
                </a:solidFill>
                <a:latin typeface="+mj-lt"/>
              </a:rPr>
              <a:t>:</a:t>
            </a:r>
            <a:endParaRPr lang="en-US" b="0">
              <a:solidFill>
                <a:srgbClr val="000000"/>
              </a:solidFill>
              <a:latin typeface="+mj-lt"/>
            </a:endParaRPr>
          </a:p>
          <a:p>
            <a:pPr marL="65088" indent="400050">
              <a:buNone/>
            </a:pPr>
            <a:r>
              <a:rPr lang="en-US" sz="2400">
                <a:solidFill>
                  <a:schemeClr val="accent4">
                    <a:lumMod val="90000"/>
                    <a:lumOff val="10000"/>
                  </a:schemeClr>
                </a:solidFill>
                <a:latin typeface="+mj-lt"/>
              </a:rPr>
              <a:t>jboolean ExceptionCheck(JNIEnv *</a:t>
            </a:r>
            <a:r>
              <a:rPr lang="en-US" sz="2400">
                <a:solidFill>
                  <a:schemeClr val="accent4">
                    <a:lumMod val="90000"/>
                    <a:lumOff val="10000"/>
                  </a:schemeClr>
                </a:solidFill>
                <a:latin typeface="+mj-lt"/>
              </a:rPr>
              <a:t>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None/>
            </a:pPr>
            <a:r>
              <a:rPr lang="en-US" sz="2400">
                <a:solidFill>
                  <a:schemeClr val="accent4">
                    <a:lumMod val="90000"/>
                    <a:lumOff val="10000"/>
                  </a:schemeClr>
                </a:solidFill>
                <a:latin typeface="+mj-lt"/>
              </a:rPr>
              <a:t>jthrowable ExceptionOccurred(JNIEnv *</a:t>
            </a:r>
            <a:r>
              <a:rPr lang="en-US" sz="2400">
                <a:solidFill>
                  <a:schemeClr val="accent4">
                    <a:lumMod val="90000"/>
                    <a:lumOff val="10000"/>
                  </a:schemeClr>
                </a:solidFill>
                <a:latin typeface="+mj-lt"/>
              </a:rPr>
              <a:t>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ClrTx/>
              <a:buFont typeface="Wingdings" pitchFamily="2" charset="2"/>
              <a:buChar char="q"/>
            </a:pPr>
            <a:endParaRPr lang="en-US" b="0">
              <a:solidFill>
                <a:schemeClr val="accent4">
                  <a:lumMod val="90000"/>
                  <a:lumOff val="10000"/>
                </a:schemeClr>
              </a:solidFill>
            </a:endParaRPr>
          </a:p>
        </p:txBody>
      </p:sp>
    </p:spTree>
    <p:extLst>
      <p:ext uri="{BB962C8B-B14F-4D97-AF65-F5344CB8AC3E}">
        <p14:creationId xmlns:p14="http://schemas.microsoft.com/office/powerpoint/2010/main" val="3093473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57200" algn="just">
              <a:buClrTx/>
              <a:buNone/>
            </a:pPr>
            <a:r>
              <a:rPr lang="en-US" b="0" smtClean="0">
                <a:solidFill>
                  <a:srgbClr val="000000"/>
                </a:solidFill>
              </a:rPr>
              <a:t>Invocation </a:t>
            </a:r>
            <a:r>
              <a:rPr lang="en-US" b="0">
                <a:solidFill>
                  <a:srgbClr val="000000"/>
                </a:solidFill>
              </a:rPr>
              <a:t>API của JVM sẽ </a:t>
            </a:r>
            <a:r>
              <a:rPr lang="en-US" b="0">
                <a:solidFill>
                  <a:srgbClr val="000000"/>
                </a:solidFill>
              </a:rPr>
              <a:t>giúp </a:t>
            </a:r>
            <a:r>
              <a:rPr lang="en-US" b="0" smtClean="0">
                <a:solidFill>
                  <a:srgbClr val="000000"/>
                </a:solidFill>
              </a:rPr>
              <a:t>chúng </a:t>
            </a:r>
            <a:r>
              <a:rPr lang="en-US" b="0">
                <a:solidFill>
                  <a:srgbClr val="000000"/>
                </a:solidFill>
              </a:rPr>
              <a:t>ta tạo một Java Virtual Machine trong chương trình C/C++.</a:t>
            </a:r>
          </a:p>
          <a:p>
            <a:pPr marL="0" indent="457200" algn="just">
              <a:buClrTx/>
              <a:buNone/>
            </a:pPr>
            <a:r>
              <a:rPr lang="en-US" b="0" smtClean="0">
                <a:solidFill>
                  <a:srgbClr val="000000"/>
                </a:solidFill>
              </a:rPr>
              <a:t>Hàm </a:t>
            </a:r>
            <a:r>
              <a:rPr lang="en-US" b="0">
                <a:solidFill>
                  <a:srgbClr val="000000"/>
                </a:solidFill>
              </a:rPr>
              <a:t>để tạo và hủy máy </a:t>
            </a:r>
            <a:r>
              <a:rPr lang="en-US" b="0">
                <a:solidFill>
                  <a:srgbClr val="000000"/>
                </a:solidFill>
              </a:rPr>
              <a:t>ảo </a:t>
            </a:r>
            <a:r>
              <a:rPr lang="en-US" b="0" smtClean="0">
                <a:solidFill>
                  <a:srgbClr val="000000"/>
                </a:solidFill>
              </a:rPr>
              <a:t>java trong JNI.</a:t>
            </a:r>
          </a:p>
          <a:p>
            <a:pPr marL="0" indent="457200" algn="just">
              <a:buClrTx/>
              <a:buNone/>
            </a:pPr>
            <a:r>
              <a:rPr lang="en-US" b="0" i="1" smtClean="0">
                <a:solidFill>
                  <a:srgbClr val="000000"/>
                </a:solidFill>
              </a:rPr>
              <a:t>Tạo:</a:t>
            </a:r>
          </a:p>
          <a:p>
            <a:pPr marL="0" indent="857250" algn="just">
              <a:buClrTx/>
              <a:buNone/>
            </a:pPr>
            <a:r>
              <a:rPr lang="en-US" sz="2400">
                <a:solidFill>
                  <a:schemeClr val="accent4">
                    <a:lumMod val="90000"/>
                    <a:lumOff val="10000"/>
                  </a:schemeClr>
                </a:solidFill>
              </a:rPr>
              <a:t>jint JNI_CreateJavaVM(JavaVM** p_jvm, void** p_env, JavaVMInitArgs* </a:t>
            </a:r>
            <a:r>
              <a:rPr lang="en-US" sz="2400">
                <a:solidFill>
                  <a:schemeClr val="accent4">
                    <a:lumMod val="90000"/>
                    <a:lumOff val="10000"/>
                  </a:schemeClr>
                </a:solidFill>
              </a:rPr>
              <a:t>vm_args</a:t>
            </a:r>
            <a:r>
              <a:rPr lang="en-US" sz="2400" smtClean="0">
                <a:solidFill>
                  <a:schemeClr val="accent4">
                    <a:lumMod val="90000"/>
                    <a:lumOff val="10000"/>
                  </a:schemeClr>
                </a:solidFill>
              </a:rPr>
              <a:t>)</a:t>
            </a:r>
          </a:p>
          <a:p>
            <a:pPr marL="0" indent="457200" algn="just">
              <a:buClrTx/>
              <a:buNone/>
            </a:pPr>
            <a:r>
              <a:rPr lang="en-US" b="0" i="1" smtClean="0">
                <a:solidFill>
                  <a:srgbClr val="000000"/>
                </a:solidFill>
              </a:rPr>
              <a:t>Hủy:</a:t>
            </a:r>
            <a:endParaRPr lang="en-US" b="0" i="1">
              <a:solidFill>
                <a:srgbClr val="000000"/>
              </a:solidFill>
            </a:endParaRPr>
          </a:p>
          <a:p>
            <a:pPr marL="0" indent="914400" algn="just">
              <a:buClrTx/>
              <a:buNone/>
            </a:pPr>
            <a:r>
              <a:rPr lang="en-US" sz="2400">
                <a:solidFill>
                  <a:schemeClr val="accent4">
                    <a:lumMod val="90000"/>
                    <a:lumOff val="10000"/>
                  </a:schemeClr>
                </a:solidFill>
              </a:rPr>
              <a:t>jint DestroyJavaVM(JavaVM* jvm)</a:t>
            </a:r>
          </a:p>
          <a:p>
            <a:pPr marL="0" indent="457200" algn="just">
              <a:buClrTx/>
              <a:buNone/>
            </a:pPr>
            <a:endParaRPr lang="en-US" b="0">
              <a:solidFill>
                <a:schemeClr val="accent4">
                  <a:lumMod val="90000"/>
                  <a:lumOff val="10000"/>
                </a:schemeClr>
              </a:solidFill>
            </a:endParaRPr>
          </a:p>
          <a:p>
            <a:pPr algn="just">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229600" cy="4800600"/>
          </a:xfrm>
        </p:spPr>
        <p:txBody>
          <a:bodyPr/>
          <a:lstStyle/>
          <a:p>
            <a:pPr marL="0" lvl="0" indent="512763" algn="just">
              <a:buClr>
                <a:srgbClr val="000000"/>
              </a:buClr>
              <a:buNone/>
            </a:pPr>
            <a:endParaRPr lang="en-US" b="0" smtClean="0">
              <a:solidFill>
                <a:srgbClr val="000000"/>
              </a:solidFill>
              <a:latin typeface="+mj-lt"/>
            </a:endParaRPr>
          </a:p>
          <a:p>
            <a:pPr marL="0" lvl="0" indent="512763" algn="just">
              <a:buClr>
                <a:srgbClr val="000000"/>
              </a:buClr>
              <a:buNone/>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a:t>
            </a:r>
            <a:r>
              <a:rPr lang="en-US" b="0" smtClean="0">
                <a:solidFill>
                  <a:srgbClr val="000000"/>
                </a:solidFill>
                <a:latin typeface="+mj-lt"/>
              </a:rPr>
              <a:t>Windows mà không cần sử dụng đến JNI. </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marL="914400" lvl="0" indent="-514350">
              <a:buClr>
                <a:srgbClr val="000000"/>
              </a:buClr>
              <a:buFont typeface="Wingdings" pitchFamily="2" charset="2"/>
              <a:buChar char="q"/>
            </a:pPr>
            <a:r>
              <a:rPr lang="en-US" b="0" smtClean="0">
                <a:solidFill>
                  <a:schemeClr val="tx1">
                    <a:lumMod val="50000"/>
                  </a:schemeClr>
                </a:solidFill>
              </a:rPr>
              <a:t>Java Native Interface (JNI) </a:t>
            </a:r>
            <a:r>
              <a:rPr lang="en-US" b="0">
                <a:solidFill>
                  <a:schemeClr val="tx1">
                    <a:lumMod val="50000"/>
                  </a:schemeClr>
                </a:solidFill>
              </a:rPr>
              <a:t>là </a:t>
            </a:r>
            <a:r>
              <a:rPr lang="en-US" b="0" smtClean="0">
                <a:solidFill>
                  <a:schemeClr val="tx1">
                    <a:lumMod val="50000"/>
                  </a:schemeClr>
                </a:solidFill>
              </a:rPr>
              <a:t>gì?</a:t>
            </a:r>
            <a:endParaRPr lang="en-US" b="0">
              <a:solidFill>
                <a:schemeClr val="tx1">
                  <a:lumMod val="50000"/>
                </a:schemeClr>
              </a:solidFill>
            </a:endParaRPr>
          </a:p>
          <a:p>
            <a:pPr marL="914400" lvl="0" indent="-51435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marL="914400" lvl="0" indent="-51435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marL="914400" indent="-514350">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30</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514350" algn="just">
              <a:buClrTx/>
              <a:buNone/>
            </a:pPr>
            <a:endParaRPr lang="en-US" b="0" smtClean="0">
              <a:solidFill>
                <a:srgbClr val="000000"/>
              </a:solidFill>
            </a:endParaRPr>
          </a:p>
          <a:p>
            <a:pPr marL="0" indent="514350" algn="just">
              <a:buClrTx/>
              <a:buNone/>
            </a:pPr>
            <a:r>
              <a:rPr lang="en-US" b="0" smtClean="0">
                <a:solidFill>
                  <a:srgbClr val="000000"/>
                </a:solidFill>
              </a:rPr>
              <a:t>Java </a:t>
            </a:r>
            <a:r>
              <a:rPr lang="en-US" b="0">
                <a:solidFill>
                  <a:srgbClr val="000000"/>
                </a:solidFill>
              </a:rPr>
              <a:t>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r>
              <a:rPr lang="en-US"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Sử </a:t>
            </a:r>
            <a:r>
              <a:rPr lang="en-US" b="0">
                <a:solidFill>
                  <a:srgbClr val="000000"/>
                </a:solidFill>
              </a:rPr>
              <a:t>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0" y="5181600"/>
            <a:ext cx="6705600" cy="1295400"/>
          </a:xfrm>
        </p:spPr>
        <p:txBody>
          <a:bodyPr/>
          <a:lstStyle/>
          <a:p>
            <a:pPr marL="0" indent="0">
              <a:buNone/>
            </a:pPr>
            <a:r>
              <a:rPr lang="en-US" sz="1600" smtClean="0">
                <a:solidFill>
                  <a:srgbClr val="000000"/>
                </a:solidFill>
              </a:rPr>
              <a:t>Host Environment</a:t>
            </a:r>
            <a:r>
              <a:rPr lang="en-US" sz="1600" b="0" smtClean="0">
                <a:solidFill>
                  <a:srgbClr val="000000"/>
                </a:solidFill>
              </a:rPr>
              <a:t>: </a:t>
            </a:r>
            <a:r>
              <a:rPr lang="en-US" sz="1600" b="0">
                <a:solidFill>
                  <a:srgbClr val="000000"/>
                </a:solidFill>
              </a:rPr>
              <a:t>là những thiết </a:t>
            </a:r>
            <a:r>
              <a:rPr lang="en-US" sz="1600" b="0">
                <a:solidFill>
                  <a:srgbClr val="000000"/>
                </a:solidFill>
              </a:rPr>
              <a:t>lập </a:t>
            </a:r>
            <a:r>
              <a:rPr lang="en-US" sz="1600" b="0" smtClean="0">
                <a:solidFill>
                  <a:srgbClr val="000000"/>
                </a:solidFill>
              </a:rPr>
              <a:t>và </a:t>
            </a:r>
            <a:r>
              <a:rPr lang="en-US" sz="1600" b="0">
                <a:solidFill>
                  <a:srgbClr val="000000"/>
                </a:solidFill>
              </a:rPr>
              <a:t>cài đặt trên máy chủ  để chạy </a:t>
            </a:r>
            <a:r>
              <a:rPr lang="en-US" sz="1600" b="0">
                <a:solidFill>
                  <a:srgbClr val="000000"/>
                </a:solidFill>
              </a:rPr>
              <a:t>ứng </a:t>
            </a:r>
            <a:r>
              <a:rPr lang="en-US" sz="1600" b="0" smtClean="0">
                <a:solidFill>
                  <a:srgbClr val="000000"/>
                </a:solidFill>
              </a:rPr>
              <a:t>dụng JNI</a:t>
            </a:r>
            <a:r>
              <a:rPr lang="en-US" sz="1600" b="0">
                <a:solidFill>
                  <a:srgbClr val="000000"/>
                </a:solidFill>
              </a:rPr>
              <a:t>.</a:t>
            </a:r>
          </a:p>
          <a:p>
            <a:pPr marL="0" indent="0">
              <a:buNone/>
            </a:pPr>
            <a:r>
              <a:rPr lang="en-US" sz="1600" smtClean="0">
                <a:solidFill>
                  <a:srgbClr val="000000"/>
                </a:solidFill>
              </a:rPr>
              <a:t>Thư </a:t>
            </a:r>
            <a:r>
              <a:rPr lang="en-US" sz="1600">
                <a:solidFill>
                  <a:srgbClr val="000000"/>
                </a:solidFill>
              </a:rPr>
              <a:t>viện </a:t>
            </a:r>
            <a:r>
              <a:rPr lang="en-US" sz="1600">
                <a:solidFill>
                  <a:srgbClr val="000000"/>
                </a:solidFill>
              </a:rPr>
              <a:t>.</a:t>
            </a:r>
            <a:r>
              <a:rPr lang="en-US" sz="1600" smtClean="0">
                <a:solidFill>
                  <a:srgbClr val="000000"/>
                </a:solidFill>
              </a:rPr>
              <a:t>dll</a:t>
            </a:r>
            <a:r>
              <a:rPr lang="en-US" sz="1600" b="0" smtClean="0">
                <a:solidFill>
                  <a:srgbClr val="000000"/>
                </a:solidFill>
              </a:rPr>
              <a:t>: </a:t>
            </a:r>
            <a:r>
              <a:rPr lang="en-US" sz="1600" b="0">
                <a:solidFill>
                  <a:srgbClr val="000000"/>
                </a:solidFill>
              </a:rPr>
              <a:t>Thư viện .dll phải đạt </a:t>
            </a:r>
            <a:r>
              <a:rPr lang="en-US" sz="1600" b="0">
                <a:solidFill>
                  <a:srgbClr val="000000"/>
                </a:solidFill>
              </a:rPr>
              <a:t>được </a:t>
            </a:r>
            <a:r>
              <a:rPr lang="en-US" sz="1600" b="0" smtClean="0">
                <a:solidFill>
                  <a:srgbClr val="000000"/>
                </a:solidFill>
              </a:rPr>
              <a:t>tính độc </a:t>
            </a:r>
            <a:r>
              <a:rPr lang="en-US" sz="1600" b="0">
                <a:solidFill>
                  <a:srgbClr val="000000"/>
                </a:solidFill>
              </a:rPr>
              <a:t>lập riêng .</a:t>
            </a:r>
          </a:p>
          <a:p>
            <a:pPr marL="0" indent="0">
              <a:buNone/>
            </a:pPr>
            <a:r>
              <a:rPr lang="en-US" sz="1600" smtClean="0">
                <a:solidFill>
                  <a:srgbClr val="000000"/>
                </a:solidFill>
              </a:rPr>
              <a:t>JNI</a:t>
            </a:r>
            <a:r>
              <a:rPr lang="en-US" sz="1600" b="0" smtClean="0">
                <a:solidFill>
                  <a:srgbClr val="000000"/>
                </a:solidFill>
              </a:rPr>
              <a:t>: </a:t>
            </a:r>
            <a:r>
              <a:rPr lang="en-US" sz="1600" b="0">
                <a:solidFill>
                  <a:srgbClr val="000000"/>
                </a:solidFill>
              </a:rPr>
              <a:t>cầu nối trung gian giữa JAVA &amp; .dll.</a:t>
            </a:r>
          </a:p>
          <a:p>
            <a:pPr>
              <a:buClrTx/>
            </a:pPr>
            <a:endParaRPr lang="en-US" sz="16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
        <p:nvSpPr>
          <p:cNvPr id="3" name="Rounded Rectangle 2"/>
          <p:cNvSpPr/>
          <p:nvPr/>
        </p:nvSpPr>
        <p:spPr>
          <a:xfrm>
            <a:off x="838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Chương trình Java</a:t>
            </a:r>
            <a:endParaRPr lang="en-US"/>
          </a:p>
        </p:txBody>
      </p:sp>
      <p:sp>
        <p:nvSpPr>
          <p:cNvPr id="12" name="Rounded Rectangle 11"/>
          <p:cNvSpPr/>
          <p:nvPr/>
        </p:nvSpPr>
        <p:spPr>
          <a:xfrm>
            <a:off x="3340100" y="1828800"/>
            <a:ext cx="22225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Java Virtual Machine inplement (JNI)</a:t>
            </a:r>
            <a:endParaRPr lang="en-US"/>
          </a:p>
        </p:txBody>
      </p:sp>
      <p:sp>
        <p:nvSpPr>
          <p:cNvPr id="13" name="Rounded Rectangle 12"/>
          <p:cNvSpPr/>
          <p:nvPr/>
        </p:nvSpPr>
        <p:spPr>
          <a:xfrm>
            <a:off x="6553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Thư viện dll</a:t>
            </a:r>
            <a:endParaRPr lang="en-US"/>
          </a:p>
        </p:txBody>
      </p:sp>
      <p:sp>
        <p:nvSpPr>
          <p:cNvPr id="14" name="Rounded Rectangle 13"/>
          <p:cNvSpPr/>
          <p:nvPr/>
        </p:nvSpPr>
        <p:spPr>
          <a:xfrm>
            <a:off x="5029200" y="3581400"/>
            <a:ext cx="22098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Host environment</a:t>
            </a:r>
            <a:endParaRPr lang="en-US"/>
          </a:p>
        </p:txBody>
      </p:sp>
      <p:cxnSp>
        <p:nvCxnSpPr>
          <p:cNvPr id="15" name="Straight Connector 14"/>
          <p:cNvCxnSpPr>
            <a:stCxn id="3" idx="3"/>
            <a:endCxn id="12" idx="1"/>
          </p:cNvCxnSpPr>
          <p:nvPr/>
        </p:nvCxnSpPr>
        <p:spPr>
          <a:xfrm>
            <a:off x="2362200" y="2286000"/>
            <a:ext cx="97790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2" idx="3"/>
            <a:endCxn id="13" idx="1"/>
          </p:cNvCxnSpPr>
          <p:nvPr/>
        </p:nvCxnSpPr>
        <p:spPr>
          <a:xfrm>
            <a:off x="5562600" y="2286000"/>
            <a:ext cx="9906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5334000" y="27432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934200" y="2743200"/>
            <a:ext cx="0" cy="838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305800" cy="4876800"/>
          </a:xfrm>
        </p:spPr>
        <p:txBody>
          <a:bodyPr/>
          <a:lstStyle/>
          <a:p>
            <a:pPr>
              <a:buClrTx/>
            </a:pPr>
            <a:endParaRPr lang="en-US" sz="16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962813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0" lvl="0" indent="457200" algn="just">
              <a:buClrTx/>
              <a:buNone/>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305</TotalTime>
  <Words>2415</Words>
  <Application>Microsoft Office PowerPoint</Application>
  <PresentationFormat>On-screen Show (4:3)</PresentationFormat>
  <Paragraphs>402</Paragraphs>
  <Slides>31</Slides>
  <Notes>25</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01</vt:lpstr>
      <vt:lpstr>Java Native Interface (JNI) </vt:lpstr>
      <vt:lpstr>Nội dung thuyết trình</vt:lpstr>
      <vt:lpstr>1 Tổng quan JNI</vt:lpstr>
      <vt:lpstr>1.1 JNI là gì ?</vt:lpstr>
      <vt:lpstr>1.2 mục đích</vt:lpstr>
      <vt:lpstr>1.3 cơ chế làm  việc</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2.4 bắt các exception</vt:lpstr>
      <vt:lpstr>2.5 the invocation api</vt:lpstr>
      <vt:lpstr>2.6 demo Hello world</vt:lpstr>
      <vt:lpstr>3 Java native access</vt:lpstr>
      <vt:lpstr>3.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308</cp:revision>
  <dcterms:created xsi:type="dcterms:W3CDTF">2006-08-16T00:00:00Z</dcterms:created>
  <dcterms:modified xsi:type="dcterms:W3CDTF">2012-05-13T04:40:47Z</dcterms:modified>
</cp:coreProperties>
</file>