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33"/>
  </p:notesMasterIdLst>
  <p:handoutMasterIdLst>
    <p:handoutMasterId r:id="rId34"/>
  </p:handoutMasterIdLst>
  <p:sldIdLst>
    <p:sldId id="256" r:id="rId2"/>
    <p:sldId id="258" r:id="rId3"/>
    <p:sldId id="259" r:id="rId4"/>
    <p:sldId id="268" r:id="rId5"/>
    <p:sldId id="269" r:id="rId6"/>
    <p:sldId id="271" r:id="rId7"/>
    <p:sldId id="273" r:id="rId8"/>
    <p:sldId id="270" r:id="rId9"/>
    <p:sldId id="272" r:id="rId10"/>
    <p:sldId id="275" r:id="rId11"/>
    <p:sldId id="293" r:id="rId12"/>
    <p:sldId id="294" r:id="rId13"/>
    <p:sldId id="295" r:id="rId14"/>
    <p:sldId id="296" r:id="rId15"/>
    <p:sldId id="274" r:id="rId16"/>
    <p:sldId id="284" r:id="rId17"/>
    <p:sldId id="285" r:id="rId18"/>
    <p:sldId id="287" r:id="rId19"/>
    <p:sldId id="286" r:id="rId20"/>
    <p:sldId id="288" r:id="rId21"/>
    <p:sldId id="289" r:id="rId22"/>
    <p:sldId id="290" r:id="rId23"/>
    <p:sldId id="291" r:id="rId24"/>
    <p:sldId id="292" r:id="rId25"/>
    <p:sldId id="276" r:id="rId26"/>
    <p:sldId id="279" r:id="rId27"/>
    <p:sldId id="277" r:id="rId28"/>
    <p:sldId id="283" r:id="rId29"/>
    <p:sldId id="282" r:id="rId30"/>
    <p:sldId id="280"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67" autoAdjust="0"/>
  </p:normalViewPr>
  <p:slideViewPr>
    <p:cSldViewPr>
      <p:cViewPr varScale="1">
        <p:scale>
          <a:sx n="50" d="100"/>
          <a:sy n="50" d="100"/>
        </p:scale>
        <p:origin x="-171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Thời</a:t>
            </a:r>
            <a:r>
              <a:rPr lang="en-US" baseline="0" smtClean="0"/>
              <a:t> gian thuyết trình: </a:t>
            </a:r>
          </a:p>
          <a:p>
            <a:r>
              <a:rPr lang="en-US" baseline="0" smtClean="0"/>
              <a:t>2:15 -&gt; 2:45</a:t>
            </a:r>
          </a:p>
          <a:p>
            <a:r>
              <a:rPr lang="en-US" baseline="0" smtClean="0"/>
              <a:t>30phút ^_^</a:t>
            </a:r>
          </a:p>
          <a:p>
            <a:r>
              <a:rPr lang="en-US" baseline="0" smtClean="0"/>
              <a:t>Ngày 23/05/2012</a:t>
            </a:r>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 GET</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env: JNIEnv interface pointer.</a:t>
            </a:r>
          </a:p>
          <a:p>
            <a:r>
              <a:rPr lang="en-US" smtClean="0"/>
              <a:t>	jclass: trỏ đến class có field được truy xuất.</a:t>
            </a:r>
          </a:p>
          <a:p>
            <a:r>
              <a:rPr lang="en-US" smtClean="0"/>
              <a:t>	fieldID: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Field Descriptors</a:t>
            </a:r>
          </a:p>
          <a:p>
            <a:r>
              <a:rPr lang="en-US" sz="1200" kern="1200" smtClean="0">
                <a:solidFill>
                  <a:schemeClr val="tx1"/>
                </a:solidFill>
                <a:effectLst/>
                <a:latin typeface="+mn-lt"/>
                <a:ea typeface="+mn-ea"/>
                <a:cs typeface="+mn-cs"/>
              </a:rPr>
              <a:t>Là một chuỗi dùng để biểu diễn kiểu dữ liệu của field.</a:t>
            </a:r>
          </a:p>
          <a:p>
            <a:r>
              <a:rPr lang="en-US" sz="1200" kern="1200" smtClean="0">
                <a:solidFill>
                  <a:schemeClr val="tx1"/>
                </a:solidFill>
                <a:effectLst/>
                <a:latin typeface="+mn-lt"/>
                <a:ea typeface="+mn-ea"/>
                <a:cs typeface="+mn-cs"/>
              </a:rPr>
              <a:t>Với các kiểu cơ bản mô tả sẽ đơn giản hơn như: int có chuỗi mô tả là “I”, float có “F”, double có “D”, boolean có “Z”.</a:t>
            </a:r>
          </a:p>
          <a:p>
            <a:r>
              <a:rPr lang="en-US" sz="1200" kern="1200" smtClean="0">
                <a:solidFill>
                  <a:schemeClr val="tx1"/>
                </a:solidFill>
                <a:effectLst/>
                <a:latin typeface="+mn-lt"/>
                <a:ea typeface="+mn-ea"/>
                <a:cs typeface="+mn-cs"/>
              </a:rPr>
              <a:t>Với các kiểu dữ liệu khác thì mô tả theo package name của nó. Chẳng hạn như kiểu String có thuộc package: java.lang.String thì chuỗi mô tả tương ứng là “Ljava/lang/String;”.</a:t>
            </a:r>
          </a:p>
          <a:p>
            <a:r>
              <a:rPr lang="en-US" sz="1200" kern="1200" smtClean="0">
                <a:solidFill>
                  <a:schemeClr val="tx1"/>
                </a:solidFill>
                <a:effectLst/>
                <a:latin typeface="+mn-lt"/>
                <a:ea typeface="+mn-ea"/>
                <a:cs typeface="+mn-cs"/>
              </a:rPr>
              <a:t>Có 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r>
              <a:rPr lang="en-US" b="1" smtClean="0">
                <a:solidFill>
                  <a:srgbClr val="000000"/>
                </a:solidFill>
              </a:rPr>
              <a:t>Method descriptor </a:t>
            </a:r>
          </a:p>
          <a:p>
            <a:pPr marL="60325" lvl="1" indent="0">
              <a:buClrTx/>
              <a:buFont typeface="Wingdings" pitchFamily="2" charset="2"/>
              <a:buNone/>
            </a:pPr>
            <a:r>
              <a:rPr lang="en-US" b="0" smtClean="0">
                <a:solidFill>
                  <a:srgbClr val="000000"/>
                </a:solidFill>
              </a:rPr>
              <a:t>Nội dụng của ? thì giống với Field descriptor. </a:t>
            </a:r>
          </a:p>
          <a:p>
            <a:pPr marL="60325" lvl="1" indent="0">
              <a:buClrTx/>
              <a:buFont typeface="Wingdings" pitchFamily="2" charset="2"/>
              <a:buNone/>
            </a:pPr>
            <a:r>
              <a:rPr lang="en-US" b="0" smtClean="0">
                <a:solidFill>
                  <a:srgbClr val="000000"/>
                </a:solidFill>
              </a:rPr>
              <a:t>Lưu ý là void có ký hiệu là “V”. </a:t>
            </a:r>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endParaRPr lang="en-US" b="0" smtClean="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Việc gọi hàm này tương đương với lời gọi super.f() trong java.</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sz="1200" b="0" smtClean="0">
                <a:solidFill>
                  <a:srgbClr val="000000"/>
                </a:solidFill>
              </a:rPr>
              <a:t>Cũng giống như gọi method bình thường ta cần có methodId, jclass…</a:t>
            </a:r>
          </a:p>
          <a:p>
            <a:pPr>
              <a:buClrTx/>
              <a:buFont typeface="Wingdings" pitchFamily="2" charset="2"/>
              <a:buNone/>
            </a:pPr>
            <a:r>
              <a:rPr lang="en-US" sz="1200" b="0" smtClean="0">
                <a:solidFill>
                  <a:srgbClr val="000000"/>
                </a:solidFill>
              </a:rPr>
              <a:t>Để có được methodId có thể gọi hàm GetMethodID với name là “&lt;init&gt;” mà chuỗi mô tả method là tùy theo tham số đầu vào của hàm dựng (giá trị trả về luôn là “V” vì hàm dựng không trả về).</a:t>
            </a:r>
            <a:endParaRPr lang="en-US" sz="1200" b="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Một </a:t>
            </a:r>
            <a:r>
              <a:rPr lang="en-US" sz="1200" kern="1200" smtClean="0">
                <a:solidFill>
                  <a:schemeClr val="tx1"/>
                </a:solidFill>
                <a:effectLst/>
                <a:latin typeface="+mn-lt"/>
                <a:ea typeface="+mn-ea"/>
                <a:cs typeface="+mn-cs"/>
              </a:rPr>
              <a:t>số khái niệm liên quan:</a:t>
            </a:r>
          </a:p>
          <a:p>
            <a:pPr lvl="0"/>
            <a:r>
              <a:rPr lang="en-US" sz="1200" kern="1200" smtClean="0">
                <a:solidFill>
                  <a:schemeClr val="tx1"/>
                </a:solidFill>
                <a:effectLst/>
                <a:latin typeface="+mn-lt"/>
                <a:ea typeface="+mn-ea"/>
                <a:cs typeface="+mn-cs"/>
              </a:rPr>
              <a:t>Host Environment : là những thiết lập và cài đặt trên máy chủ  để chạy ứng dụng</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JNI.</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p>
        </p:txBody>
      </p:sp>
    </p:spTree>
    <p:extLst>
      <p:ext uri="{BB962C8B-B14F-4D97-AF65-F5344CB8AC3E}">
        <p14:creationId xmlns:p14="http://schemas.microsoft.com/office/powerpoint/2010/main" val="377025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Tham số của method có thể truyền vào phần sau hàm.</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JKhông </a:t>
            </a:r>
            <a:r>
              <a:rPr lang="en-US" sz="1200" kern="1200" smtClean="0">
                <a:solidFill>
                  <a:schemeClr val="tx1"/>
                </a:solidFill>
                <a:effectLst/>
                <a:latin typeface="+mn-lt"/>
                <a:ea typeface="+mn-ea"/>
                <a:cs typeface="+mn-cs"/>
              </a:rPr>
              <a:t>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JNI</a:t>
            </a: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Việc tryền và quản lí các biến trong JNI khá phức tạp . Nguyên nhân là </a:t>
            </a:r>
            <a:br>
              <a:rPr lang="en-US" b="0" smtClean="0">
                <a:solidFill>
                  <a:srgbClr val="000000"/>
                </a:solidFill>
              </a:rPr>
            </a:br>
            <a:r>
              <a:rPr lang="en-US" b="0" smtClean="0">
                <a:solidFill>
                  <a:srgbClr val="000000"/>
                </a:solidFill>
              </a:rPr>
              <a:t>do cấu trúc xây dựng và quản lí biến giữa 2 ngôn ngữ C/C++ và Java </a:t>
            </a:r>
            <a:br>
              <a:rPr lang="en-US" b="0" smtClean="0">
                <a:solidFill>
                  <a:srgbClr val="000000"/>
                </a:solidFill>
              </a:rPr>
            </a:br>
            <a:r>
              <a:rPr lang="en-US" b="0" smtClean="0">
                <a:solidFill>
                  <a:srgbClr val="000000"/>
                </a:solidFill>
              </a:rPr>
              <a:t>không tương đồng .</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Giữa Java và C có những kiểu dữ liệu đặc trưng khác nhau. Ví dụ trong C kiểu int có 2 nền tảng là 16bit và 32bit, còn trong java kiểu int luôn là 32bit. Do đó JNI định nghĩa ra các kiểu dữ liệu jint, jlong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Trong file jni.h cũng định nghĩa được các typedef, JNI_TRUE=1, JNI_FALSE=0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String Parameters</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a:t>
            </a:r>
            <a:r>
              <a:rPr lang="vi-VN" sz="1200" kern="1200" smtClean="0">
                <a:solidFill>
                  <a:schemeClr val="tx1"/>
                </a:solidFill>
                <a:effectLst/>
                <a:latin typeface="+mn-lt"/>
                <a:ea typeface="+mn-ea"/>
                <a:cs typeface="+mn-cs"/>
              </a:rPr>
              <a:t> trong các ngôn ngữ Java là trình tự các điểm mã UTF-16 trong khi </a:t>
            </a:r>
            <a:r>
              <a:rPr lang="en-US" sz="1200" kern="1200" smtClean="0">
                <a:solidFill>
                  <a:schemeClr val="tx1"/>
                </a:solidFill>
                <a:effectLst/>
                <a:latin typeface="+mn-lt"/>
                <a:ea typeface="+mn-ea"/>
                <a:cs typeface="+mn-cs"/>
              </a:rPr>
              <a:t>ở ngôn ngữ </a:t>
            </a:r>
            <a:r>
              <a:rPr lang="vi-VN" sz="1200" kern="1200" smtClean="0">
                <a:solidFill>
                  <a:schemeClr val="tx1"/>
                </a:solidFill>
                <a:effectLst/>
                <a:latin typeface="+mn-lt"/>
                <a:ea typeface="+mn-ea"/>
                <a:cs typeface="+mn-cs"/>
              </a:rPr>
              <a:t>C</a:t>
            </a:r>
            <a:r>
              <a:rPr lang="en-US" sz="1200" kern="1200" smtClean="0">
                <a:solidFill>
                  <a:schemeClr val="tx1"/>
                </a:solidFill>
                <a:effectLst/>
                <a:latin typeface="+mn-lt"/>
                <a:ea typeface="+mn-ea"/>
                <a:cs typeface="+mn-cs"/>
              </a:rPr>
              <a:t>, String được </a:t>
            </a:r>
            <a:r>
              <a:rPr lang="vi-VN" sz="1200" kern="1200" smtClean="0">
                <a:solidFill>
                  <a:schemeClr val="tx1"/>
                </a:solidFill>
                <a:effectLst/>
                <a:latin typeface="+mn-lt"/>
                <a:ea typeface="+mn-ea"/>
                <a:cs typeface="+mn-cs"/>
              </a:rPr>
              <a:t>chấm dứt bởi byte null.</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 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lvl="0"/>
            <a:r>
              <a:rPr lang="en-US" sz="1200" kern="1200" smtClean="0">
                <a:solidFill>
                  <a:schemeClr val="tx1"/>
                </a:solidFill>
                <a:effectLst/>
                <a:latin typeface="+mn-lt"/>
                <a:ea typeface="+mn-ea"/>
                <a:cs typeface="+mn-cs"/>
              </a:rPr>
              <a:t>JNI tạo ra phương thức để thao tác chuyển đổi chuỗi jstring. Jstring không được sử dụng như 1 string bình thường trong C mà phải qua các phương thức trong JNI</a:t>
            </a:r>
          </a:p>
          <a:p>
            <a:r>
              <a:rPr lang="en-US" sz="1200" kern="1200" smtClean="0">
                <a:solidFill>
                  <a:schemeClr val="tx1"/>
                </a:solidFill>
                <a:effectLst/>
                <a:latin typeface="+mn-lt"/>
                <a:ea typeface="+mn-ea"/>
                <a:cs typeface="+mn-cs"/>
              </a:rPr>
              <a:t>Jstring có các phương thức hỗ trợ căn bản sau:</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Array</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JNI xử lý </a:t>
            </a:r>
            <a:r>
              <a:rPr lang="en-US" sz="1200" i="1" kern="1200" smtClean="0">
                <a:solidFill>
                  <a:schemeClr val="tx1"/>
                </a:solidFill>
                <a:effectLst/>
                <a:latin typeface="+mn-lt"/>
                <a:ea typeface="+mn-ea"/>
                <a:cs typeface="+mn-cs"/>
              </a:rPr>
              <a:t>các </a:t>
            </a:r>
            <a:r>
              <a:rPr lang="en-US" sz="1200" kern="1200" smtClean="0">
                <a:solidFill>
                  <a:schemeClr val="tx1"/>
                </a:solidFill>
                <a:effectLst/>
                <a:latin typeface="+mn-lt"/>
                <a:ea typeface="+mn-ea"/>
                <a:cs typeface="+mn-cs"/>
              </a:rPr>
              <a:t>mảng nguyên thủy và các mảng đối tượng khác nhau. Mảng nguyên thủy có chứa các yếu tố là các loại nguyên thủy như int và boolean. Mảng đối tượng chứa các yếu tố là các loại object chẳng hạn như trường hợp class và các mảng 2 chiều.</a:t>
            </a:r>
          </a:p>
          <a:p>
            <a:pPr lvl="0"/>
            <a:r>
              <a:rPr lang="en-US" sz="1200" kern="1200" smtClean="0">
                <a:solidFill>
                  <a:schemeClr val="tx1"/>
                </a:solidFill>
                <a:effectLst/>
                <a:latin typeface="+mn-lt"/>
                <a:ea typeface="+mn-ea"/>
                <a:cs typeface="+mn-cs"/>
              </a:rPr>
              <a:t>JNI sử dụng jarray để tao tác với mảng</a:t>
            </a:r>
          </a:p>
          <a:p>
            <a:pPr lvl="0"/>
            <a:r>
              <a:rPr lang="en-US" sz="1200" kern="1200" smtClean="0">
                <a:solidFill>
                  <a:schemeClr val="tx1"/>
                </a:solidFill>
                <a:effectLst/>
                <a:latin typeface="+mn-lt"/>
                <a:ea typeface="+mn-ea"/>
                <a:cs typeface="+mn-cs"/>
              </a:rPr>
              <a:t>Jarray không phải là 1 loại mảng trong C, vì vậy phải sử dụng các phương thức jarray trong JNI thích hợp để truy cập mảng.</a:t>
            </a:r>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5/13/2012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5/13/2012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5/13/2012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5/13/2012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5/13/2012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5/13/2012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4676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
        <p:nvSpPr>
          <p:cNvPr id="13" name="Footer Placeholder 9"/>
          <p:cNvSpPr>
            <a:spLocks noGrp="1"/>
          </p:cNvSpPr>
          <p:nvPr>
            <p:ph type="ftr" sz="quarter" idx="4294967295"/>
          </p:nvPr>
        </p:nvSpPr>
        <p:spPr>
          <a:xfrm>
            <a:off x="74676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76358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b="0">
                <a:solidFill>
                  <a:srgbClr val="000000"/>
                </a:solidFill>
              </a:rPr>
              <a:t>Việc tryền và quản lí các biến trong JNI khá </a:t>
            </a:r>
            <a:r>
              <a:rPr lang="en-US" b="0">
                <a:solidFill>
                  <a:srgbClr val="000000"/>
                </a:solidFill>
              </a:rPr>
              <a:t>phức </a:t>
            </a:r>
            <a:r>
              <a:rPr lang="en-US" b="0" smtClean="0">
                <a:solidFill>
                  <a:srgbClr val="000000"/>
                </a:solidFill>
              </a:rPr>
              <a:t>tạp. </a:t>
            </a:r>
          </a:p>
          <a:p>
            <a:pPr marL="0" lvl="0" indent="0">
              <a:buClrTx/>
              <a:buNone/>
            </a:pPr>
            <a:endParaRPr lang="en-US" b="0" smtClean="0">
              <a:solidFill>
                <a:srgbClr val="000000"/>
              </a:solidFill>
            </a:endParaRPr>
          </a:p>
          <a:p>
            <a:pPr lvl="0">
              <a:buClrTx/>
              <a:buFont typeface="Wingdings" pitchFamily="2" charset="2"/>
              <a:buChar char="q"/>
            </a:pPr>
            <a:r>
              <a:rPr lang="en-US" b="0" smtClean="0">
                <a:solidFill>
                  <a:srgbClr val="000000"/>
                </a:solidFill>
              </a:rPr>
              <a:t>Để </a:t>
            </a:r>
            <a:r>
              <a:rPr lang="en-US" b="0">
                <a:solidFill>
                  <a:srgbClr val="000000"/>
                </a:solidFill>
              </a:rPr>
              <a:t>biểu diễn kiểu dữ liệu chung JNI tạo ra một vài kiểu dữ liệu </a:t>
            </a:r>
            <a:r>
              <a:rPr lang="en-US" b="0">
                <a:solidFill>
                  <a:srgbClr val="000000"/>
                </a:solidFill>
              </a:rPr>
              <a:t>trung </a:t>
            </a:r>
            <a:r>
              <a:rPr lang="en-US" b="0" smtClean="0">
                <a:solidFill>
                  <a:srgbClr val="000000"/>
                </a:solidFill>
              </a:rPr>
              <a:t>gian </a:t>
            </a:r>
            <a:r>
              <a:rPr lang="en-US" b="0">
                <a:solidFill>
                  <a:srgbClr val="000000"/>
                </a:solidFill>
              </a:rPr>
              <a:t>như sau :</a:t>
            </a:r>
          </a:p>
          <a:p>
            <a:pPr lvl="1">
              <a:buClrTx/>
              <a:buFont typeface="Wingdings" pitchFamily="2" charset="2"/>
              <a:buChar char="q"/>
            </a:pPr>
            <a:r>
              <a:rPr lang="en-US">
                <a:solidFill>
                  <a:srgbClr val="000000"/>
                </a:solidFill>
              </a:rPr>
              <a:t>jobject 	jboolean		jbyte</a:t>
            </a:r>
          </a:p>
          <a:p>
            <a:pPr lvl="1">
              <a:buClrTx/>
              <a:buFont typeface="Wingdings" pitchFamily="2" charset="2"/>
              <a:buChar char="q"/>
            </a:pPr>
            <a:r>
              <a:rPr lang="en-US">
                <a:solidFill>
                  <a:srgbClr val="000000"/>
                </a:solidFill>
              </a:rPr>
              <a:t>jchar		jshort			jint</a:t>
            </a:r>
          </a:p>
          <a:p>
            <a:pPr lvl="1">
              <a:buClrTx/>
              <a:buFont typeface="Wingdings" pitchFamily="2" charset="2"/>
              <a:buChar char="q"/>
            </a:pPr>
            <a:r>
              <a:rPr lang="en-US">
                <a:solidFill>
                  <a:srgbClr val="000000"/>
                </a:solidFill>
              </a:rPr>
              <a:t>jlong		jstring	</a:t>
            </a:r>
            <a:r>
              <a:rPr lang="en-US">
                <a:solidFill>
                  <a:srgbClr val="000000"/>
                </a:solidFill>
              </a:rPr>
              <a:t>	</a:t>
            </a:r>
            <a:r>
              <a:rPr lang="en-US" smtClean="0">
                <a:solidFill>
                  <a:srgbClr val="000000"/>
                </a:solidFill>
              </a:rPr>
              <a:t>jfloat</a:t>
            </a:r>
            <a:endParaRPr lang="en-US">
              <a:solidFill>
                <a:srgbClr val="000000"/>
              </a:solidFill>
            </a:endParaRP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65912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Numeric Parameters</a:t>
            </a:r>
          </a:p>
          <a:p>
            <a:pPr marL="0" lvl="0" indent="744538">
              <a:buClrTx/>
              <a:buNone/>
            </a:pPr>
            <a:r>
              <a:rPr lang="en-US" sz="2400" b="0" smtClean="0">
                <a:solidFill>
                  <a:srgbClr val="000000"/>
                </a:solidFill>
              </a:rPr>
              <a:t>Sự </a:t>
            </a:r>
            <a:r>
              <a:rPr lang="en-US" sz="2400" b="0">
                <a:solidFill>
                  <a:srgbClr val="000000"/>
                </a:solidFill>
              </a:rPr>
              <a:t>tương ứng trong kiểu dữ liệu:</a:t>
            </a:r>
          </a:p>
          <a:p>
            <a:pPr>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435751717"/>
              </p:ext>
            </p:extLst>
          </p:nvPr>
        </p:nvGraphicFramePr>
        <p:xfrm>
          <a:off x="990600" y="2514598"/>
          <a:ext cx="7391400" cy="3869266"/>
        </p:xfrm>
        <a:graphic>
          <a:graphicData uri="http://schemas.openxmlformats.org/drawingml/2006/table">
            <a:tbl>
              <a:tblPr firstRow="1" firstCol="1" bandRow="1">
                <a:tableStyleId>{5C22544A-7EE6-4342-B048-85BDC9FD1C3A}</a:tableStyleId>
              </a:tblPr>
              <a:tblGrid>
                <a:gridCol w="2463800"/>
                <a:gridCol w="2463800"/>
                <a:gridCol w="2463800"/>
              </a:tblGrid>
              <a:tr h="485906">
                <a:tc>
                  <a:txBody>
                    <a:bodyPr/>
                    <a:lstStyle/>
                    <a:p>
                      <a:pPr marL="0" marR="0" algn="ctr">
                        <a:lnSpc>
                          <a:spcPct val="100000"/>
                        </a:lnSpc>
                        <a:spcBef>
                          <a:spcPts val="0"/>
                        </a:spcBef>
                        <a:spcAft>
                          <a:spcPts val="0"/>
                        </a:spcAft>
                      </a:pPr>
                      <a:r>
                        <a:rPr lang="en-US" sz="1300" b="1" smtClean="0">
                          <a:effectLst/>
                        </a:rPr>
                        <a:t>JAVA </a:t>
                      </a:r>
                      <a:r>
                        <a:rPr lang="en-US" sz="1300" b="1">
                          <a:effectLst/>
                        </a:rPr>
                        <a:t>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C 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Bytes</a:t>
                      </a:r>
                      <a:endParaRPr lang="en-US" sz="1300" b="1">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boolean</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jboolean</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byte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jbyte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char</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jchar</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short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jshort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Int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jint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long</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jlong</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float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jfloat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double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jdouble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String Parameters</a:t>
            </a:r>
          </a:p>
          <a:p>
            <a:pPr marL="0" lvl="0" indent="742950">
              <a:buClrTx/>
              <a:buNone/>
            </a:pPr>
            <a:r>
              <a:rPr lang="en-US" sz="2400" b="0" smtClean="0">
                <a:solidFill>
                  <a:srgbClr val="000000"/>
                </a:solidFill>
              </a:rPr>
              <a:t>String </a:t>
            </a:r>
            <a:r>
              <a:rPr lang="en-US" sz="2400" b="0">
                <a:solidFill>
                  <a:srgbClr val="000000"/>
                </a:solidFill>
              </a:rPr>
              <a:t>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marL="0" lvl="0" indent="742950">
              <a:buClrTx/>
              <a:buNone/>
            </a:pPr>
            <a:r>
              <a:rPr lang="en-US" sz="2400" b="0" smtClean="0">
                <a:solidFill>
                  <a:srgbClr val="000000"/>
                </a:solidFill>
              </a:rPr>
              <a:t>Jstring </a:t>
            </a:r>
            <a:r>
              <a:rPr lang="en-US" sz="2400" b="0">
                <a:solidFill>
                  <a:srgbClr val="000000"/>
                </a:solidFill>
              </a:rPr>
              <a:t>không được sử dụng </a:t>
            </a:r>
            <a:r>
              <a:rPr lang="en-US" sz="2400" b="0">
                <a:solidFill>
                  <a:srgbClr val="000000"/>
                </a:solidFill>
              </a:rPr>
              <a:t>như </a:t>
            </a:r>
            <a:r>
              <a:rPr lang="en-US" sz="2400" b="0" smtClean="0">
                <a:solidFill>
                  <a:srgbClr val="000000"/>
                </a:solidFill>
              </a:rPr>
              <a:t>một </a:t>
            </a:r>
            <a:r>
              <a:rPr lang="en-US" sz="2400" b="0">
                <a:solidFill>
                  <a:srgbClr val="000000"/>
                </a:solidFill>
              </a:rPr>
              <a:t>string bình thường trong C mà phải qua các phương thức </a:t>
            </a:r>
            <a:r>
              <a:rPr lang="en-US" sz="2400" b="0">
                <a:solidFill>
                  <a:srgbClr val="000000"/>
                </a:solidFill>
              </a:rPr>
              <a:t>trong </a:t>
            </a:r>
            <a:r>
              <a:rPr lang="en-US" sz="2400" b="0" smtClean="0">
                <a:solidFill>
                  <a:srgbClr val="000000"/>
                </a:solidFill>
              </a:rPr>
              <a:t>JNI.</a:t>
            </a:r>
            <a:endParaRPr lang="en-US" sz="24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indent="400050">
              <a:buClrTx/>
              <a:buNone/>
            </a:pPr>
            <a:r>
              <a:rPr lang="en-US" b="0">
                <a:solidFill>
                  <a:srgbClr val="000000"/>
                </a:solidFill>
              </a:rPr>
              <a:t>Jstring có các phương thức hỗ trợ căn bản sau:</a:t>
            </a: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819616135"/>
              </p:ext>
            </p:extLst>
          </p:nvPr>
        </p:nvGraphicFramePr>
        <p:xfrm>
          <a:off x="1066800" y="2708910"/>
          <a:ext cx="7391400" cy="3615690"/>
        </p:xfrm>
        <a:graphic>
          <a:graphicData uri="http://schemas.openxmlformats.org/drawingml/2006/table">
            <a:tbl>
              <a:tblPr firstRow="1" firstCol="1" bandRow="1">
                <a:tableStyleId>{5C22544A-7EE6-4342-B048-85BDC9FD1C3A}</a:tableStyleId>
              </a:tblPr>
              <a:tblGrid>
                <a:gridCol w="3695700"/>
                <a:gridCol w="3695700"/>
              </a:tblGrid>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GetStringChars</a:t>
                      </a:r>
                    </a:p>
                    <a:p>
                      <a:pPr marL="342900" marR="0" lvl="0" indent="-342900">
                        <a:lnSpc>
                          <a:spcPct val="115000"/>
                        </a:lnSpc>
                        <a:spcBef>
                          <a:spcPts val="0"/>
                        </a:spcBef>
                        <a:spcAft>
                          <a:spcPts val="0"/>
                        </a:spcAft>
                        <a:buFont typeface="Arial"/>
                        <a:buChar char="•"/>
                        <a:tabLst>
                          <a:tab pos="457200" algn="l"/>
                        </a:tabLst>
                      </a:pPr>
                      <a:r>
                        <a:rPr lang="en-US" sz="1300">
                          <a:effectLst/>
                        </a:rPr>
                        <a:t>ReleaseStringChars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thường</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GetStringUTFChars</a:t>
                      </a:r>
                    </a:p>
                    <a:p>
                      <a:pPr marL="342900" marR="0" lvl="0" indent="-342900">
                        <a:lnSpc>
                          <a:spcPct val="115000"/>
                        </a:lnSpc>
                        <a:spcBef>
                          <a:spcPts val="0"/>
                        </a:spcBef>
                        <a:spcAft>
                          <a:spcPts val="0"/>
                        </a:spcAft>
                        <a:buFont typeface="Arial"/>
                        <a:buChar char="•"/>
                        <a:tabLst>
                          <a:tab pos="457200" algn="l"/>
                        </a:tabLst>
                      </a:pPr>
                      <a:r>
                        <a:rPr lang="en-US" sz="1300">
                          <a:effectLst/>
                        </a:rPr>
                        <a:t>ReleaseStringUTFChars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chuỗi String UTF</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GetStringLength</a:t>
                      </a:r>
                    </a:p>
                    <a:p>
                      <a:pPr marL="342900" marR="0" lvl="0" indent="-342900">
                        <a:lnSpc>
                          <a:spcPct val="115000"/>
                        </a:lnSpc>
                        <a:spcBef>
                          <a:spcPts val="0"/>
                        </a:spcBef>
                        <a:spcAft>
                          <a:spcPts val="0"/>
                        </a:spcAft>
                        <a:buFont typeface="Arial"/>
                        <a:buChar char="•"/>
                        <a:tabLst>
                          <a:tab pos="457200" algn="l"/>
                        </a:tabLst>
                      </a:pPr>
                      <a:r>
                        <a:rPr lang="en-US" sz="1300">
                          <a:effectLst/>
                        </a:rPr>
                        <a:t>GetStringUTFLength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độ dài chuỗi String</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NewString</a:t>
                      </a:r>
                    </a:p>
                    <a:p>
                      <a:pPr marL="342900" marR="0" lvl="0" indent="-342900">
                        <a:lnSpc>
                          <a:spcPct val="115000"/>
                        </a:lnSpc>
                        <a:spcBef>
                          <a:spcPts val="0"/>
                        </a:spcBef>
                        <a:spcAft>
                          <a:spcPts val="0"/>
                        </a:spcAft>
                        <a:buFont typeface="Arial"/>
                        <a:buChar char="•"/>
                        <a:tabLst>
                          <a:tab pos="457200" algn="l"/>
                        </a:tabLst>
                      </a:pPr>
                      <a:r>
                        <a:rPr lang="en-US" sz="1300">
                          <a:effectLst/>
                        </a:rPr>
                        <a:t>NewStringUTF</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chuỗi String mới</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GetStringCritical</a:t>
                      </a:r>
                    </a:p>
                    <a:p>
                      <a:pPr marL="342900" marR="0" lvl="0" indent="-342900">
                        <a:lnSpc>
                          <a:spcPct val="115000"/>
                        </a:lnSpc>
                        <a:spcBef>
                          <a:spcPts val="0"/>
                        </a:spcBef>
                        <a:spcAft>
                          <a:spcPts val="0"/>
                        </a:spcAft>
                        <a:buFont typeface="Arial"/>
                        <a:buChar char="•"/>
                        <a:tabLst>
                          <a:tab pos="457200" algn="l"/>
                        </a:tabLst>
                      </a:pPr>
                      <a:r>
                        <a:rPr lang="en-US" sz="1300">
                          <a:effectLst/>
                        </a:rPr>
                        <a:t>ReleaseStringCritical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từ con trỏ truyền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mtClean="0">
                <a:solidFill>
                  <a:srgbClr val="000000"/>
                </a:solidFill>
              </a:rPr>
              <a:t>Array</a:t>
            </a:r>
          </a:p>
          <a:p>
            <a:pPr marL="0" indent="457200">
              <a:buClrTx/>
              <a:buNone/>
            </a:pPr>
            <a:r>
              <a:rPr lang="en-US" sz="2300" b="0" smtClean="0">
                <a:solidFill>
                  <a:srgbClr val="000000"/>
                </a:solidFill>
              </a:rPr>
              <a:t>JNI </a:t>
            </a:r>
            <a:r>
              <a:rPr lang="en-US" sz="2300" b="0">
                <a:solidFill>
                  <a:srgbClr val="000000"/>
                </a:solidFill>
              </a:rPr>
              <a:t>sử dụng jarray </a:t>
            </a:r>
            <a:r>
              <a:rPr lang="en-US" sz="2300" b="0">
                <a:solidFill>
                  <a:srgbClr val="000000"/>
                </a:solidFill>
              </a:rPr>
              <a:t>để </a:t>
            </a:r>
            <a:r>
              <a:rPr lang="en-US" sz="2300" b="0" smtClean="0">
                <a:solidFill>
                  <a:srgbClr val="000000"/>
                </a:solidFill>
              </a:rPr>
              <a:t>thao </a:t>
            </a:r>
            <a:r>
              <a:rPr lang="en-US" sz="2300" b="0">
                <a:solidFill>
                  <a:srgbClr val="000000"/>
                </a:solidFill>
              </a:rPr>
              <a:t>tác </a:t>
            </a:r>
            <a:r>
              <a:rPr lang="en-US" sz="2300" b="0">
                <a:solidFill>
                  <a:srgbClr val="000000"/>
                </a:solidFill>
              </a:rPr>
              <a:t>với </a:t>
            </a:r>
            <a:r>
              <a:rPr lang="en-US" sz="2300" b="0" smtClean="0">
                <a:solidFill>
                  <a:srgbClr val="000000"/>
                </a:solidFill>
              </a:rPr>
              <a:t>mảng.</a:t>
            </a:r>
            <a:endParaRPr lang="en-US" sz="2300" b="0">
              <a:solidFill>
                <a:srgbClr val="000000"/>
              </a:solidFill>
            </a:endParaRPr>
          </a:p>
          <a:p>
            <a:pPr marL="0" indent="457200">
              <a:buClrTx/>
              <a:buNone/>
            </a:pPr>
            <a:r>
              <a:rPr lang="en-US" sz="2300" b="0" smtClean="0">
                <a:solidFill>
                  <a:srgbClr val="000000"/>
                </a:solidFill>
              </a:rPr>
              <a:t>Phải sử dụng các phương thức jarray thích hợp trong JNI để truy cập mảng.</a:t>
            </a:r>
            <a:endParaRPr lang="en-US" sz="2300" b="0">
              <a:solidFill>
                <a:srgbClr val="000000"/>
              </a:solidFill>
            </a:endParaRPr>
          </a:p>
          <a:p>
            <a:pPr marL="0" indent="457200">
              <a:buClrTx/>
              <a:buNone/>
            </a:pPr>
            <a:r>
              <a:rPr lang="en-US" sz="2300" b="0">
                <a:solidFill>
                  <a:srgbClr val="000000"/>
                </a:solidFill>
              </a:rPr>
              <a:t>Các phương thức hỗ trợ căn bản:</a:t>
            </a: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804774724"/>
              </p:ext>
            </p:extLst>
          </p:nvPr>
        </p:nvGraphicFramePr>
        <p:xfrm>
          <a:off x="1066800" y="3810000"/>
          <a:ext cx="7391400" cy="2514600"/>
        </p:xfrm>
        <a:graphic>
          <a:graphicData uri="http://schemas.openxmlformats.org/drawingml/2006/table">
            <a:tbl>
              <a:tblPr firstRow="1" firstCol="1" bandRow="1">
                <a:tableStyleId>{5C22544A-7EE6-4342-B048-85BDC9FD1C3A}</a:tableStyleId>
              </a:tblPr>
              <a:tblGrid>
                <a:gridCol w="3695700"/>
                <a:gridCol w="3695700"/>
              </a:tblGrid>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Get&lt;Type&gt;ArrayRegion</a:t>
                      </a:r>
                    </a:p>
                    <a:p>
                      <a:pPr marL="342900" marR="0" lvl="0" indent="-342900">
                        <a:lnSpc>
                          <a:spcPct val="115000"/>
                        </a:lnSpc>
                        <a:spcBef>
                          <a:spcPts val="0"/>
                        </a:spcBef>
                        <a:spcAft>
                          <a:spcPts val="0"/>
                        </a:spcAft>
                        <a:buFont typeface="Arial"/>
                        <a:buChar char="•"/>
                        <a:tabLst>
                          <a:tab pos="457200" algn="l"/>
                        </a:tabLst>
                      </a:pPr>
                      <a:r>
                        <a:rPr lang="en-US" sz="1300">
                          <a:effectLst/>
                        </a:rPr>
                        <a:t>Set&lt;Type&gt;ArrayRegion</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mảng từ 1 mảng căn bản</a:t>
                      </a:r>
                      <a:endParaRPr lang="en-US" sz="1300">
                        <a:effectLst/>
                        <a:latin typeface="Arial"/>
                        <a:ea typeface="Calibri"/>
                        <a:cs typeface="Times New Roman"/>
                      </a:endParaRPr>
                    </a:p>
                  </a:txBody>
                  <a:tcPr marL="68580" marR="68580" marT="0" marB="0" anchor="ctr"/>
                </a:tc>
              </a:tr>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Get&lt;Type&gt;ArrayElements</a:t>
                      </a:r>
                    </a:p>
                    <a:p>
                      <a:pPr marL="342900" marR="0" lvl="0" indent="-342900">
                        <a:lnSpc>
                          <a:spcPct val="115000"/>
                        </a:lnSpc>
                        <a:spcBef>
                          <a:spcPts val="0"/>
                        </a:spcBef>
                        <a:spcAft>
                          <a:spcPts val="0"/>
                        </a:spcAft>
                        <a:buFont typeface="Arial"/>
                        <a:buChar char="•"/>
                        <a:tabLst>
                          <a:tab pos="457200" algn="l"/>
                        </a:tabLst>
                      </a:pPr>
                      <a:r>
                        <a:rPr lang="en-US" sz="1300">
                          <a:effectLst/>
                        </a:rPr>
                        <a:t>Release&lt;Type&gt;ArrayElement</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phần tử mảng</a:t>
                      </a:r>
                      <a:endParaRPr lang="en-US" sz="1300">
                        <a:effectLst/>
                        <a:latin typeface="Arial"/>
                        <a:ea typeface="Calibri"/>
                        <a:cs typeface="Times New Roman"/>
                      </a:endParaRPr>
                    </a:p>
                  </a:txBody>
                  <a:tcPr marL="68580" marR="68580" marT="0" marB="0" anchor="ctr"/>
                </a:tc>
              </a:tr>
              <a:tr h="314325">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GetArrayLength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số phần tử mảng</a:t>
                      </a:r>
                      <a:endParaRPr lang="en-US" sz="1300">
                        <a:effectLst/>
                        <a:latin typeface="Arial"/>
                        <a:ea typeface="Calibri"/>
                        <a:cs typeface="Times New Roman"/>
                      </a:endParaRPr>
                    </a:p>
                  </a:txBody>
                  <a:tcPr marL="68580" marR="68580" marT="0" marB="0" anchor="ctr"/>
                </a:tc>
              </a:tr>
              <a:tr h="314325">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New&lt;Type&gt;Array</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mảng mới</a:t>
                      </a:r>
                      <a:endParaRPr lang="en-US" sz="1300">
                        <a:effectLst/>
                        <a:latin typeface="Arial"/>
                        <a:ea typeface="Calibri"/>
                        <a:cs typeface="Times New Roman"/>
                      </a:endParaRPr>
                    </a:p>
                  </a:txBody>
                  <a:tcPr marL="68580" marR="68580" marT="0" marB="0" anchor="ctr"/>
                </a:tc>
              </a:tr>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GetPrimitiveArrayCritical</a:t>
                      </a:r>
                    </a:p>
                    <a:p>
                      <a:pPr marL="342900" marR="0" lvl="0" indent="-342900">
                        <a:lnSpc>
                          <a:spcPct val="115000"/>
                        </a:lnSpc>
                        <a:spcBef>
                          <a:spcPts val="0"/>
                        </a:spcBef>
                        <a:spcAft>
                          <a:spcPts val="0"/>
                        </a:spcAft>
                        <a:buFont typeface="Arial"/>
                        <a:buChar char="•"/>
                        <a:tabLst>
                          <a:tab pos="457200" algn="l"/>
                        </a:tabLst>
                      </a:pPr>
                      <a:r>
                        <a:rPr lang="en-US" sz="1300">
                          <a:effectLst/>
                        </a:rPr>
                        <a:t>ReleasePrimitiveArrayCritical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mảng từ biến con trỏ gửi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600" smtClean="0">
                <a:solidFill>
                  <a:srgbClr val="000000"/>
                </a:solidFill>
                <a:latin typeface="+mj-lt"/>
              </a:rPr>
              <a:t>Để get một Field </a:t>
            </a:r>
            <a:r>
              <a:rPr lang="en-US" sz="2600">
                <a:solidFill>
                  <a:srgbClr val="000000"/>
                </a:solidFill>
                <a:latin typeface="+mj-lt"/>
              </a:rPr>
              <a:t>JNI ta dùng các hàm sau:</a:t>
            </a:r>
          </a:p>
          <a:p>
            <a:pPr marL="0" lvl="1" indent="0">
              <a:buClrTx/>
              <a:buNone/>
            </a:pPr>
            <a:r>
              <a:rPr lang="en-US" sz="2600">
                <a:solidFill>
                  <a:srgbClr val="000000"/>
                </a:solidFill>
                <a:latin typeface="+mj-lt"/>
              </a:rPr>
              <a:t>(*env)-&gt;GetAAAField(env, jclass, </a:t>
            </a:r>
            <a:r>
              <a:rPr lang="en-US" sz="2600">
                <a:solidFill>
                  <a:srgbClr val="000000"/>
                </a:solidFill>
                <a:latin typeface="+mj-lt"/>
              </a:rPr>
              <a:t>fieldID</a:t>
            </a:r>
            <a:r>
              <a:rPr lang="en-US" sz="2600" smtClean="0">
                <a:solidFill>
                  <a:srgbClr val="000000"/>
                </a:solidFill>
                <a:latin typeface="+mj-lt"/>
              </a:rPr>
              <a:t>);</a:t>
            </a:r>
          </a:p>
          <a:p>
            <a:pPr marL="0" lvl="1" indent="0">
              <a:buClrTx/>
              <a:buNone/>
            </a:pPr>
            <a:endParaRPr lang="en-US" sz="2600" smtClean="0">
              <a:solidFill>
                <a:srgbClr val="000000"/>
              </a:solidFill>
              <a:latin typeface="+mj-lt"/>
            </a:endParaRPr>
          </a:p>
          <a:p>
            <a:pPr marL="342900" lvl="1" indent="-342900">
              <a:buClrTx/>
              <a:buFont typeface="Wingdings" pitchFamily="2" charset="2"/>
              <a:buChar char="q"/>
            </a:pPr>
            <a:r>
              <a:rPr lang="en-US" sz="2600">
                <a:solidFill>
                  <a:srgbClr val="000000"/>
                </a:solidFill>
                <a:latin typeface="+mj-lt"/>
              </a:rPr>
              <a:t>Để set giá trị cho Field JNI ta </a:t>
            </a:r>
            <a:r>
              <a:rPr lang="en-US" sz="2600">
                <a:solidFill>
                  <a:srgbClr val="000000"/>
                </a:solidFill>
                <a:latin typeface="+mj-lt"/>
              </a:rPr>
              <a:t>dùng </a:t>
            </a:r>
            <a:r>
              <a:rPr lang="en-US" sz="2600" smtClean="0">
                <a:solidFill>
                  <a:srgbClr val="000000"/>
                </a:solidFill>
                <a:latin typeface="+mj-lt"/>
              </a:rPr>
              <a:t>hàm </a:t>
            </a:r>
            <a:r>
              <a:rPr lang="en-US" sz="2600">
                <a:solidFill>
                  <a:srgbClr val="000000"/>
                </a:solidFill>
                <a:latin typeface="+mj-lt"/>
              </a:rPr>
              <a:t>sau:</a:t>
            </a:r>
          </a:p>
          <a:p>
            <a:pPr marL="0" lvl="1" indent="0" algn="just">
              <a:buClrTx/>
              <a:buNone/>
            </a:pPr>
            <a:r>
              <a:rPr lang="en-US" sz="2600">
                <a:solidFill>
                  <a:srgbClr val="000000"/>
                </a:solidFill>
                <a:latin typeface="+mj-lt"/>
              </a:rPr>
              <a:t>Prototype void </a:t>
            </a:r>
            <a:r>
              <a:rPr lang="en-US" sz="2600" i="1">
                <a:solidFill>
                  <a:srgbClr val="000000"/>
                </a:solidFill>
                <a:latin typeface="+mj-lt"/>
              </a:rPr>
              <a:t>Set&lt;Type&gt;Field</a:t>
            </a:r>
            <a:r>
              <a:rPr lang="en-US" sz="2600">
                <a:solidFill>
                  <a:srgbClr val="000000"/>
                </a:solidFill>
                <a:latin typeface="+mj-lt"/>
              </a:rPr>
              <a:t>(JNIEnv *env, jobject obj,</a:t>
            </a:r>
            <a:r>
              <a:rPr lang="en-US" sz="2600">
                <a:solidFill>
                  <a:srgbClr val="000000"/>
                </a:solidFill>
                <a:latin typeface="+mj-lt"/>
              </a:rPr>
              <a:t> </a:t>
            </a:r>
            <a:r>
              <a:rPr lang="en-US" sz="2600" smtClean="0">
                <a:solidFill>
                  <a:srgbClr val="000000"/>
                </a:solidFill>
                <a:latin typeface="+mj-lt"/>
              </a:rPr>
              <a:t>jfieldID, fielđI, &lt;NativeType&gt; value);</a:t>
            </a:r>
            <a:endParaRPr lang="en-US" sz="2600">
              <a:solidFill>
                <a:srgbClr val="000000"/>
              </a:solidFill>
              <a:latin typeface="+mj-lt"/>
            </a:endParaRPr>
          </a:p>
          <a:p>
            <a:pPr>
              <a:buClrTx/>
              <a:buFont typeface="Wingdings" pitchFamily="2" charset="2"/>
              <a:buChar char="q"/>
            </a:pPr>
            <a:endParaRPr lang="en-US" sz="2600" b="0">
              <a:solidFill>
                <a:srgbClr val="000000"/>
              </a:solidFill>
              <a:latin typeface="+mj-lt"/>
            </a:endParaRPr>
          </a:p>
          <a:p>
            <a:endParaRPr lang="en-US" sz="2600"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spTree>
    <p:extLst>
      <p:ext uri="{BB962C8B-B14F-4D97-AF65-F5344CB8AC3E}">
        <p14:creationId xmlns:p14="http://schemas.microsoft.com/office/powerpoint/2010/main" val="556740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33371987"/>
              </p:ext>
            </p:extLst>
          </p:nvPr>
        </p:nvGraphicFramePr>
        <p:xfrm>
          <a:off x="838200" y="1371600"/>
          <a:ext cx="7391400" cy="4724401"/>
        </p:xfrm>
        <a:graphic>
          <a:graphicData uri="http://schemas.openxmlformats.org/drawingml/2006/table">
            <a:tbl>
              <a:tblPr firstRow="1" firstCol="1" bandRow="1">
                <a:tableStyleId>{5C22544A-7EE6-4342-B048-85BDC9FD1C3A}</a:tableStyleId>
              </a:tblPr>
              <a:tblGrid>
                <a:gridCol w="3695700"/>
                <a:gridCol w="3695700"/>
              </a:tblGrid>
              <a:tr h="525073">
                <a:tc>
                  <a:txBody>
                    <a:bodyPr/>
                    <a:lstStyle/>
                    <a:p>
                      <a:pPr marL="0" marR="0" algn="ctr">
                        <a:lnSpc>
                          <a:spcPct val="115000"/>
                        </a:lnSpc>
                        <a:spcBef>
                          <a:spcPts val="0"/>
                        </a:spcBef>
                        <a:spcAft>
                          <a:spcPts val="0"/>
                        </a:spcAft>
                      </a:pPr>
                      <a:r>
                        <a:rPr lang="en-US" sz="1400" smtClean="0">
                          <a:effectLst/>
                          <a:latin typeface="+mj-lt"/>
                        </a:rPr>
                        <a:t>Get&lt;Type&gt;Field / Set&lt;Type&gt;Field</a:t>
                      </a:r>
                      <a:endParaRPr lang="en-US" sz="1400">
                        <a:effectLst/>
                        <a:latin typeface="+mj-lt"/>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latin typeface="+mj-lt"/>
                        </a:rPr>
                        <a:t>&lt;NativeType&gt;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GetObjectField / GetObjectField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jobject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GetBooleanField / GetBooleanField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jboolean</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GetByteField / GetByteField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jbyte</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GetCharField / GetCharField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jchar</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GetShortField / GetShortField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jshort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GetIntField / GetIntField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jint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GetLongField / GetLongField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jlong</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GetFloatField / </a:t>
                      </a:r>
                      <a:r>
                        <a:rPr lang="en-US" sz="1400" b="1" kern="1200" smtClean="0">
                          <a:solidFill>
                            <a:schemeClr val="lt1"/>
                          </a:solidFill>
                          <a:effectLst/>
                          <a:latin typeface="+mn-lt"/>
                          <a:ea typeface="+mn-ea"/>
                          <a:cs typeface="+mn-cs"/>
                        </a:rPr>
                        <a:t>GetFloatField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jfloat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GetDoubleField / </a:t>
                      </a:r>
                      <a:r>
                        <a:rPr lang="en-US" sz="1400" b="1" kern="1200" smtClean="0">
                          <a:solidFill>
                            <a:schemeClr val="lt1"/>
                          </a:solidFill>
                          <a:effectLst/>
                          <a:latin typeface="+mn-lt"/>
                          <a:ea typeface="+mn-ea"/>
                          <a:cs typeface="+mn-cs"/>
                        </a:rPr>
                        <a:t>GetDoubleField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jdouble</a:t>
                      </a:r>
                      <a:endParaRPr lang="en-US" sz="1400">
                        <a:effectLst/>
                        <a:latin typeface="+mj-lt"/>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graphicFrame>
        <p:nvGraphicFramePr>
          <p:cNvPr id="5" name="Table 4"/>
          <p:cNvGraphicFramePr>
            <a:graphicFrameLocks noGrp="1"/>
          </p:cNvGraphicFramePr>
          <p:nvPr>
            <p:extLst>
              <p:ext uri="{D42A27DB-BD31-4B8C-83A1-F6EECF244321}">
                <p14:modId xmlns:p14="http://schemas.microsoft.com/office/powerpoint/2010/main" val="2050890712"/>
              </p:ext>
            </p:extLst>
          </p:nvPr>
        </p:nvGraphicFramePr>
        <p:xfrm>
          <a:off x="1143000" y="1523997"/>
          <a:ext cx="6629400" cy="4724402"/>
        </p:xfrm>
        <a:graphic>
          <a:graphicData uri="http://schemas.openxmlformats.org/drawingml/2006/table">
            <a:tbl>
              <a:tblPr firstRow="1" firstCol="1" bandRow="1">
                <a:tableStyleId>{5C22544A-7EE6-4342-B048-85BDC9FD1C3A}</a:tableStyleId>
              </a:tblPr>
              <a:tblGrid>
                <a:gridCol w="3314700"/>
                <a:gridCol w="3314700"/>
              </a:tblGrid>
              <a:tr h="525074">
                <a:tc>
                  <a:txBody>
                    <a:bodyPr/>
                    <a:lstStyle/>
                    <a:p>
                      <a:pPr marL="0" marR="0" algn="ctr">
                        <a:lnSpc>
                          <a:spcPct val="115000"/>
                        </a:lnSpc>
                        <a:spcBef>
                          <a:spcPts val="0"/>
                        </a:spcBef>
                        <a:spcAft>
                          <a:spcPts val="0"/>
                        </a:spcAft>
                      </a:pPr>
                      <a:r>
                        <a:rPr lang="en-US" sz="2000">
                          <a:effectLst/>
                        </a:rPr>
                        <a:t>Set&lt;Type&gt;Field</a:t>
                      </a:r>
                      <a:endParaRPr lang="en-US" sz="20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2000">
                          <a:effectLst/>
                        </a:rPr>
                        <a:t>&lt;NativeType&gt;</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SetObjectField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jobject</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SetBooleanField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jboolean</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SetByteField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jbyte</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SetCharField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jchar</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SetShortField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jshort</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SetIntField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jint</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SetLongField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jlong</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SetFloatField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jfloat</a:t>
                      </a:r>
                      <a:endParaRPr lang="en-US" sz="2000">
                        <a:effectLst/>
                        <a:latin typeface="Times New Roman"/>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a:effectLst/>
                        </a:rPr>
                        <a:t>SetDoubleField</a:t>
                      </a:r>
                      <a:endParaRPr lang="en-US" sz="20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400">
                          <a:effectLst/>
                        </a:rPr>
                        <a:t>jdouble</a:t>
                      </a:r>
                      <a:endParaRPr lang="en-US" sz="20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447740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a:solidFill>
                  <a:srgbClr val="000000"/>
                </a:solidFill>
                <a:latin typeface="Arial" pitchFamily="34" charset="0"/>
                <a:cs typeface="Arial" pitchFamily="34" charset="0"/>
              </a:rPr>
              <a:t>Field </a:t>
            </a:r>
            <a:r>
              <a:rPr lang="en-US" smtClean="0">
                <a:solidFill>
                  <a:srgbClr val="000000"/>
                </a:solidFill>
                <a:latin typeface="Arial" pitchFamily="34" charset="0"/>
                <a:cs typeface="Arial" pitchFamily="34" charset="0"/>
              </a:rPr>
              <a:t>Descriptors </a:t>
            </a:r>
            <a:r>
              <a:rPr lang="en-US" b="0" smtClean="0">
                <a:solidFill>
                  <a:srgbClr val="000000"/>
                </a:solidFill>
                <a:latin typeface="Arial" pitchFamily="34" charset="0"/>
                <a:cs typeface="Arial" pitchFamily="34" charset="0"/>
              </a:rPr>
              <a:t>là </a:t>
            </a:r>
            <a:r>
              <a:rPr lang="en-US" b="0">
                <a:solidFill>
                  <a:srgbClr val="000000"/>
                </a:solidFill>
                <a:latin typeface="Arial" pitchFamily="34" charset="0"/>
                <a:cs typeface="Arial" pitchFamily="34" charset="0"/>
              </a:rPr>
              <a:t>một chuỗi dùng để biểu diễn kiểu dữ liệu của field.</a:t>
            </a:r>
          </a:p>
          <a:p>
            <a:pPr>
              <a:buClrTx/>
              <a:buFont typeface="Wingdings" pitchFamily="2" charset="2"/>
              <a:buChar char="q"/>
            </a:pPr>
            <a:r>
              <a:rPr lang="en-US" b="0">
                <a:solidFill>
                  <a:srgbClr val="000000"/>
                </a:solidFill>
                <a:latin typeface="Arial" pitchFamily="34" charset="0"/>
                <a:cs typeface="Arial" pitchFamily="34" charset="0"/>
              </a:rPr>
              <a:t>Với các kiểu cơ bản mô tả sẽ đơn giản hơn như: int có chuỗi mô tả là “I”, float có “F”, double có “D”, boolean có “Z”.</a:t>
            </a:r>
          </a:p>
          <a:p>
            <a:pPr>
              <a:buClrTx/>
              <a:buFont typeface="Wingdings" pitchFamily="2" charset="2"/>
              <a:buChar char="q"/>
            </a:pPr>
            <a:r>
              <a:rPr lang="en-US" b="0">
                <a:solidFill>
                  <a:srgbClr val="000000"/>
                </a:solidFill>
                <a:latin typeface="Arial" pitchFamily="34" charset="0"/>
                <a:cs typeface="Arial" pitchFamily="34" charset="0"/>
              </a:rPr>
              <a:t>Với các kiểu dữ liệu khác thì mô tả theo package name của nó. </a:t>
            </a:r>
            <a:endParaRPr lang="en-US" b="0" smtClean="0">
              <a:solidFill>
                <a:srgbClr val="000000"/>
              </a:solidFill>
              <a:latin typeface="Arial" pitchFamily="34" charset="0"/>
              <a:cs typeface="Arial" pitchFamily="34" charset="0"/>
            </a:endParaRPr>
          </a:p>
          <a:p>
            <a:pPr marL="0" indent="0">
              <a:buClrTx/>
              <a:buNone/>
            </a:pPr>
            <a:r>
              <a:rPr lang="en-US" b="0">
                <a:solidFill>
                  <a:srgbClr val="000000"/>
                </a:solidFill>
                <a:latin typeface="Arial" pitchFamily="34" charset="0"/>
                <a:cs typeface="Arial" pitchFamily="34" charset="0"/>
              </a:rPr>
              <a:t>	</a:t>
            </a:r>
            <a:r>
              <a:rPr lang="en-US" b="0" smtClean="0">
                <a:solidFill>
                  <a:srgbClr val="000000"/>
                </a:solidFill>
                <a:latin typeface="Arial" pitchFamily="34" charset="0"/>
                <a:cs typeface="Arial" pitchFamily="34" charset="0"/>
              </a:rPr>
              <a:t>Chẳng </a:t>
            </a:r>
            <a:r>
              <a:rPr lang="en-US" b="0">
                <a:solidFill>
                  <a:srgbClr val="000000"/>
                </a:solidFill>
                <a:latin typeface="Arial" pitchFamily="34" charset="0"/>
                <a:cs typeface="Arial" pitchFamily="34" charset="0"/>
              </a:rPr>
              <a:t>hạn như kiểu String có thuộc package: java.lang.String thì chuỗi mô tả tương ứng là “Ljava/lang/String</a:t>
            </a:r>
            <a:r>
              <a:rPr lang="en-US" b="0" smtClean="0">
                <a:solidFill>
                  <a:srgbClr val="000000"/>
                </a:solidFill>
                <a:latin typeface="Arial" pitchFamily="34" charset="0"/>
                <a:cs typeface="Arial" pitchFamily="34" charset="0"/>
              </a:rPr>
              <a:t>;” trong </a:t>
            </a:r>
            <a:r>
              <a:rPr lang="en-US" b="0">
                <a:solidFill>
                  <a:srgbClr val="000000"/>
                </a:solidFill>
                <a:latin typeface="Arial" pitchFamily="34" charset="0"/>
                <a:cs typeface="Arial" pitchFamily="34" charset="0"/>
              </a:rPr>
              <a:t>JDK với tham số -s -p TenClass</a:t>
            </a:r>
          </a:p>
          <a:p>
            <a:pPr marL="342900" lvl="1" indent="-342900">
              <a:buClrTx/>
              <a:buFont typeface="Wingdings" pitchFamily="2" charset="2"/>
              <a:buChar char="q"/>
            </a:pPr>
            <a:endParaRPr lang="en-US" sz="2400">
              <a:solidFill>
                <a:srgbClr val="000000"/>
              </a:solidFill>
              <a:latin typeface="Arial" pitchFamily="34" charset="0"/>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spTree>
    <p:extLst>
      <p:ext uri="{BB962C8B-B14F-4D97-AF65-F5344CB8AC3E}">
        <p14:creationId xmlns:p14="http://schemas.microsoft.com/office/powerpoint/2010/main" val="734397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z="2200" b="0" smtClean="0">
                <a:solidFill>
                  <a:srgbClr val="000000"/>
                </a:solidFill>
              </a:rPr>
              <a:t>Đầu tiên ta cần có MethodId của method cần gọi bằng cách gọi hàm: </a:t>
            </a:r>
          </a:p>
          <a:p>
            <a:pPr marL="0" indent="0">
              <a:buClrTx/>
              <a:buNone/>
            </a:pPr>
            <a:r>
              <a:rPr lang="en-US" sz="2200" b="0" smtClean="0">
                <a:solidFill>
                  <a:srgbClr val="000000"/>
                </a:solidFill>
              </a:rPr>
              <a:t>    jmethodID GetMethodID(JNIEnv *env, jclass clazz, const char *name, const char *sig);</a:t>
            </a:r>
          </a:p>
          <a:p>
            <a:pPr algn="just">
              <a:buClrTx/>
              <a:buFont typeface="Wingdings" pitchFamily="2" charset="2"/>
              <a:buChar char="q"/>
            </a:pPr>
            <a:endParaRPr lang="en-US" sz="2200" b="0" smtClean="0">
              <a:solidFill>
                <a:srgbClr val="000000"/>
              </a:solidFill>
            </a:endParaRPr>
          </a:p>
          <a:p>
            <a:pPr>
              <a:buClrTx/>
              <a:buFont typeface="Wingdings" pitchFamily="2" charset="2"/>
              <a:buChar char="q"/>
            </a:pPr>
            <a:r>
              <a:rPr lang="en-US" sz="2200" b="0" smtClean="0">
                <a:solidFill>
                  <a:srgbClr val="000000"/>
                </a:solidFill>
              </a:rPr>
              <a:t>Gọi method bằng hàm sau:</a:t>
            </a:r>
          </a:p>
          <a:p>
            <a:pPr marL="0" indent="0">
              <a:buClrTx/>
              <a:buNone/>
            </a:pPr>
            <a:r>
              <a:rPr lang="en-US" sz="2200" b="0" smtClean="0">
                <a:solidFill>
                  <a:srgbClr val="000000"/>
                </a:solidFill>
              </a:rPr>
              <a:t>   Prototype &lt;</a:t>
            </a:r>
            <a:r>
              <a:rPr lang="en-US" sz="2200" b="0" i="1" smtClean="0">
                <a:solidFill>
                  <a:srgbClr val="000000"/>
                </a:solidFill>
              </a:rPr>
              <a:t>NativeType&gt;</a:t>
            </a:r>
            <a:r>
              <a:rPr lang="en-US" sz="2200" b="0" smtClean="0">
                <a:solidFill>
                  <a:srgbClr val="000000"/>
                </a:solidFill>
              </a:rPr>
              <a:t> </a:t>
            </a:r>
            <a:r>
              <a:rPr lang="en-US" sz="2200" b="0" i="1" smtClean="0">
                <a:solidFill>
                  <a:srgbClr val="000000"/>
                </a:solidFill>
              </a:rPr>
              <a:t>Call&lt;Type&gt;Method</a:t>
            </a:r>
            <a:r>
              <a:rPr lang="en-US" sz="2200" b="0" smtClean="0">
                <a:solidFill>
                  <a:srgbClr val="000000"/>
                </a:solidFill>
              </a:rPr>
              <a:t>(JNIEnv *env, jobject obj, jmethodID methodID, ...);</a:t>
            </a:r>
          </a:p>
          <a:p>
            <a:pPr marL="0" indent="0">
              <a:buClrTx/>
              <a:buNone/>
            </a:pPr>
            <a:endParaRPr lang="en-US" sz="22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spTree>
    <p:extLst>
      <p:ext uri="{BB962C8B-B14F-4D97-AF65-F5344CB8AC3E}">
        <p14:creationId xmlns:p14="http://schemas.microsoft.com/office/powerpoint/2010/main" val="1315225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62736957"/>
              </p:ext>
            </p:extLst>
          </p:nvPr>
        </p:nvGraphicFramePr>
        <p:xfrm>
          <a:off x="5334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7620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7638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7620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7620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1122714231"/>
              </p:ext>
            </p:extLst>
          </p:nvPr>
        </p:nvGraphicFramePr>
        <p:xfrm>
          <a:off x="16764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200">
                          <a:effectLst/>
                        </a:rPr>
                        <a:t>Call&lt;Type&gt;Method</a:t>
                      </a:r>
                      <a:endParaRPr lang="en-US" sz="13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200">
                          <a:effectLst/>
                        </a:rPr>
                        <a:t>&lt;NativeType&gt;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CallVoidMethod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void</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CallObjectMethod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jobject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CallBooleanMethod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jboolean</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CallByteMethod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jbyte</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CallCharMethod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jchar</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CallShortMethod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jshort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CallIntMethod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jint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CallLongMethod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jlong</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CallFloatMethod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jfloat</a:t>
                      </a:r>
                      <a:endParaRPr lang="en-US" sz="13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000">
                          <a:effectLst/>
                        </a:rPr>
                        <a:t>CallDoubleMethod</a:t>
                      </a:r>
                      <a:endParaRPr lang="en-US" sz="1300">
                        <a:effectLst/>
                        <a:latin typeface="Times New Roman"/>
                        <a:ea typeface="Calibri"/>
                        <a:cs typeface="Times New Roman"/>
                      </a:endParaRPr>
                    </a:p>
                  </a:txBody>
                  <a:tcPr marL="47625" marR="47625" marT="47625" marB="47625" anchor="ctr"/>
                </a:tc>
                <a:tc>
                  <a:txBody>
                    <a:bodyPr/>
                    <a:lstStyle/>
                    <a:p>
                      <a:pPr marL="0" marR="0">
                        <a:lnSpc>
                          <a:spcPct val="115000"/>
                        </a:lnSpc>
                        <a:spcBef>
                          <a:spcPts val="0"/>
                        </a:spcBef>
                        <a:spcAft>
                          <a:spcPts val="0"/>
                        </a:spcAft>
                      </a:pPr>
                      <a:r>
                        <a:rPr lang="en-US" sz="1000">
                          <a:effectLst/>
                        </a:rPr>
                        <a:t>jdouble</a:t>
                      </a:r>
                      <a:endParaRPr lang="en-US" sz="13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
        <p:nvSpPr>
          <p:cNvPr id="3" name="Content Placeholder 2"/>
          <p:cNvSpPr>
            <a:spLocks noGrp="1"/>
          </p:cNvSpPr>
          <p:nvPr>
            <p:ph idx="1"/>
          </p:nvPr>
        </p:nvSpPr>
        <p:spPr>
          <a:xfrm>
            <a:off x="457200" y="1447800"/>
            <a:ext cx="8534400" cy="4800600"/>
          </a:xfrm>
        </p:spPr>
        <p:txBody>
          <a:bodyPr/>
          <a:lstStyle/>
          <a:p>
            <a:pPr marL="517525" lvl="1" indent="-457200" algn="just">
              <a:buClrTx/>
              <a:buFont typeface="Wingdings" pitchFamily="2" charset="2"/>
              <a:buChar char="q"/>
            </a:pPr>
            <a:r>
              <a:rPr lang="en-US">
                <a:solidFill>
                  <a:srgbClr val="000000"/>
                </a:solidFill>
              </a:rPr>
              <a:t>Method </a:t>
            </a:r>
            <a:r>
              <a:rPr lang="en-US" smtClean="0">
                <a:solidFill>
                  <a:srgbClr val="000000"/>
                </a:solidFill>
              </a:rPr>
              <a:t>descriptor </a:t>
            </a:r>
            <a:r>
              <a:rPr lang="en-US" b="0" smtClean="0">
                <a:solidFill>
                  <a:srgbClr val="000000"/>
                </a:solidFill>
              </a:rPr>
              <a:t>là </a:t>
            </a:r>
            <a:r>
              <a:rPr lang="en-US" b="0">
                <a:solidFill>
                  <a:srgbClr val="000000"/>
                </a:solidFill>
              </a:rPr>
              <a:t>một chuỗi tương tự như prototype của method nhưng có mô tả khác. Gồm 2 phần </a:t>
            </a:r>
            <a:r>
              <a:rPr lang="en-US" b="0" smtClean="0">
                <a:solidFill>
                  <a:srgbClr val="000000"/>
                </a:solidFill>
              </a:rPr>
              <a:t>“(?)?”:</a:t>
            </a:r>
          </a:p>
          <a:p>
            <a:pPr marL="1023938" lvl="1" indent="-457200" algn="just">
              <a:buClrTx/>
              <a:buFont typeface="Courier New" pitchFamily="49" charset="0"/>
              <a:buChar char="o"/>
            </a:pPr>
            <a:r>
              <a:rPr lang="en-US" b="0" smtClean="0">
                <a:solidFill>
                  <a:srgbClr val="000000"/>
                </a:solidFill>
              </a:rPr>
              <a:t>Chấm </a:t>
            </a:r>
            <a:r>
              <a:rPr lang="en-US" b="0">
                <a:solidFill>
                  <a:srgbClr val="000000"/>
                </a:solidFill>
              </a:rPr>
              <a:t>hỏi thứ nhất là phần các tham số truyền vào </a:t>
            </a:r>
            <a:r>
              <a:rPr lang="en-US" b="0" smtClean="0">
                <a:solidFill>
                  <a:srgbClr val="000000"/>
                </a:solidFill>
              </a:rPr>
              <a:t>method.</a:t>
            </a:r>
          </a:p>
          <a:p>
            <a:pPr marL="1023938" lvl="1" indent="-457200" algn="just">
              <a:buClrTx/>
              <a:buFont typeface="Courier New" pitchFamily="49" charset="0"/>
              <a:buChar char="o"/>
            </a:pPr>
            <a:r>
              <a:rPr lang="en-US" b="0" smtClean="0">
                <a:solidFill>
                  <a:srgbClr val="000000"/>
                </a:solidFill>
              </a:rPr>
              <a:t>Chấm </a:t>
            </a:r>
            <a:r>
              <a:rPr lang="en-US" b="0">
                <a:solidFill>
                  <a:srgbClr val="000000"/>
                </a:solidFill>
              </a:rPr>
              <a:t>hỏi thứ </a:t>
            </a:r>
            <a:r>
              <a:rPr lang="en-US" b="0" smtClean="0">
                <a:solidFill>
                  <a:srgbClr val="000000"/>
                </a:solidFill>
              </a:rPr>
              <a:t>hai </a:t>
            </a:r>
            <a:r>
              <a:rPr lang="en-US" b="0">
                <a:solidFill>
                  <a:srgbClr val="000000"/>
                </a:solidFill>
              </a:rPr>
              <a:t>là giá trị trả về. </a:t>
            </a:r>
            <a:endParaRPr lang="en-US" b="0" smtClean="0">
              <a:solidFill>
                <a:srgbClr val="000000"/>
              </a:solidFill>
            </a:endParaRPr>
          </a:p>
          <a:p>
            <a:pPr marL="517525" indent="-457200" algn="just">
              <a:buClrTx/>
              <a:buFont typeface="Wingdings" pitchFamily="2" charset="2"/>
              <a:buChar char="q"/>
            </a:pPr>
            <a:r>
              <a:rPr lang="en-US" b="0" smtClean="0">
                <a:solidFill>
                  <a:srgbClr val="000000"/>
                </a:solidFill>
              </a:rPr>
              <a:t>Một </a:t>
            </a:r>
            <a:r>
              <a:rPr lang="en-US" b="0">
                <a:solidFill>
                  <a:srgbClr val="000000"/>
                </a:solidFill>
              </a:rPr>
              <a:t>vài ví dụ:</a:t>
            </a:r>
          </a:p>
          <a:p>
            <a:pPr marL="60325" indent="854075" algn="just">
              <a:buClrTx/>
              <a:buNone/>
            </a:pPr>
            <a:r>
              <a:rPr lang="en-US" b="0">
                <a:solidFill>
                  <a:srgbClr val="000000"/>
                </a:solidFill>
              </a:rPr>
              <a:t>“()V”</a:t>
            </a:r>
          </a:p>
          <a:p>
            <a:pPr marL="60325" indent="854075" algn="just">
              <a:buClrTx/>
              <a:buNone/>
            </a:pPr>
            <a:r>
              <a:rPr lang="en-US" b="0">
                <a:solidFill>
                  <a:srgbClr val="000000"/>
                </a:solidFill>
              </a:rPr>
              <a:t>“(I)I”</a:t>
            </a:r>
          </a:p>
          <a:p>
            <a:pPr marL="60325" indent="854075" algn="just">
              <a:buClrTx/>
              <a:buNone/>
            </a:pPr>
            <a:r>
              <a:rPr lang="en-US" b="0">
                <a:solidFill>
                  <a:srgbClr val="000000"/>
                </a:solidFill>
              </a:rPr>
              <a:t>“(Ljava/lang/String;)Ljava/lang/String</a:t>
            </a:r>
            <a:r>
              <a:rPr lang="en-US" b="0" smtClean="0">
                <a:solidFill>
                  <a:srgbClr val="000000"/>
                </a:solidFill>
              </a:rPr>
              <a:t>;</a:t>
            </a:r>
            <a:endParaRPr lang="en-US" b="0">
              <a:solidFill>
                <a:srgbClr val="000000"/>
              </a:solidFill>
            </a:endParaRPr>
          </a:p>
          <a:p>
            <a:pPr algn="just"/>
            <a:endParaRPr lang="en-US"/>
          </a:p>
        </p:txBody>
      </p:sp>
    </p:spTree>
    <p:extLst>
      <p:ext uri="{BB962C8B-B14F-4D97-AF65-F5344CB8AC3E}">
        <p14:creationId xmlns:p14="http://schemas.microsoft.com/office/powerpoint/2010/main" val="474669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
        <p:nvSpPr>
          <p:cNvPr id="3" name="Content Placeholder 2"/>
          <p:cNvSpPr>
            <a:spLocks noGrp="1"/>
          </p:cNvSpPr>
          <p:nvPr>
            <p:ph idx="1"/>
          </p:nvPr>
        </p:nvSpPr>
        <p:spPr/>
        <p:txBody>
          <a:bodyPr/>
          <a:lstStyle/>
          <a:p>
            <a:pPr lvl="1">
              <a:buClrTx/>
              <a:buFont typeface="Wingdings" pitchFamily="2" charset="2"/>
              <a:buChar char="q"/>
            </a:pPr>
            <a:r>
              <a:rPr lang="en-US" b="1" smtClean="0">
                <a:solidFill>
                  <a:srgbClr val="000000"/>
                </a:solidFill>
              </a:rPr>
              <a:t>Gọi </a:t>
            </a:r>
            <a:r>
              <a:rPr lang="en-US" b="1">
                <a:solidFill>
                  <a:srgbClr val="000000"/>
                </a:solidFill>
              </a:rPr>
              <a:t>static method</a:t>
            </a:r>
          </a:p>
          <a:p>
            <a:pPr marL="0" indent="1147763">
              <a:buClrTx/>
              <a:buNone/>
            </a:pPr>
            <a:r>
              <a:rPr lang="en-US" b="0">
                <a:solidFill>
                  <a:srgbClr val="000000"/>
                </a:solidFill>
              </a:rPr>
              <a:t>Hoàn toàn giống với gọi hàm của object. Chỉ khác nhau ở tên hàm trong JNI như thay vì gọi GetMethodID, CallVoidMethod… thì sẽ gọi GetStaticMethodID, CallStaticVoidMethod…</a:t>
            </a:r>
          </a:p>
          <a:p>
            <a:endParaRPr lang="en-US"/>
          </a:p>
        </p:txBody>
      </p:sp>
    </p:spTree>
    <p:extLst>
      <p:ext uri="{BB962C8B-B14F-4D97-AF65-F5344CB8AC3E}">
        <p14:creationId xmlns:p14="http://schemas.microsoft.com/office/powerpoint/2010/main" val="4024800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3" name="Content Placeholder 2"/>
          <p:cNvSpPr>
            <a:spLocks noGrp="1"/>
          </p:cNvSpPr>
          <p:nvPr>
            <p:ph idx="1"/>
          </p:nvPr>
        </p:nvSpPr>
        <p:spPr/>
        <p:txBody>
          <a:bodyPr/>
          <a:lstStyle/>
          <a:p>
            <a:pPr marL="0" indent="0">
              <a:buNone/>
            </a:pPr>
            <a:r>
              <a:rPr lang="en-US" sz="2400" b="0">
                <a:solidFill>
                  <a:srgbClr val="000000"/>
                </a:solidFill>
              </a:rPr>
              <a:t>Trong JNI có thể gọi hàm của lớp cha (khi dùng đa hình) bằng hàm: </a:t>
            </a:r>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529093018"/>
              </p:ext>
            </p:extLst>
          </p:nvPr>
        </p:nvGraphicFramePr>
        <p:xfrm>
          <a:off x="1295400" y="2362205"/>
          <a:ext cx="6477000" cy="3989324"/>
        </p:xfrm>
        <a:graphic>
          <a:graphicData uri="http://schemas.openxmlformats.org/drawingml/2006/table">
            <a:tbl>
              <a:tblPr firstRow="1" firstCol="1" bandRow="1">
                <a:tableStyleId>{5C22544A-7EE6-4342-B048-85BDC9FD1C3A}</a:tableStyleId>
              </a:tblPr>
              <a:tblGrid>
                <a:gridCol w="3238500"/>
                <a:gridCol w="3238500"/>
              </a:tblGrid>
              <a:tr h="403524">
                <a:tc>
                  <a:txBody>
                    <a:bodyPr/>
                    <a:lstStyle/>
                    <a:p>
                      <a:pPr marL="0" marR="0" algn="ctr">
                        <a:lnSpc>
                          <a:spcPct val="115000"/>
                        </a:lnSpc>
                        <a:spcBef>
                          <a:spcPts val="0"/>
                        </a:spcBef>
                        <a:spcAft>
                          <a:spcPts val="0"/>
                        </a:spcAft>
                      </a:pPr>
                      <a:r>
                        <a:rPr lang="en-US" sz="1400">
                          <a:effectLst/>
                        </a:rPr>
                        <a:t>CallNonvirtual&lt;Type&gt;Method</a:t>
                      </a:r>
                      <a:endParaRPr lang="en-US" sz="14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rPr>
                        <a:t>&lt;NativeType&gt;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CallNonvirtualVoidMethod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smtClean="0">
                          <a:effectLst/>
                        </a:rPr>
                        <a:t>Void</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CallNonvirtualObjectMethod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jobject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CallNonvirtualBooleanMethod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jboolean</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CallNonvirtualByteMethod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jbyte</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CallNonvirtualCharMethod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jchar</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CallNonvirtualShortMethod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jshort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CallNonvirtualIntMethod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jint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CallNonvirtualLongMethod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jlong</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CallNonvirtualFloatMethod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jfloat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CallNonvirtualDoubleMethod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5454624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2.3.Tạo dựng đối tượng java trong jni</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24</a:t>
            </a:fld>
            <a:endParaRPr lang="en-US" sz="2000"/>
          </a:p>
        </p:txBody>
      </p:sp>
      <p:sp>
        <p:nvSpPr>
          <p:cNvPr id="3" name="Content Placeholder 2"/>
          <p:cNvSpPr>
            <a:spLocks noGrp="1"/>
          </p:cNvSpPr>
          <p:nvPr>
            <p:ph idx="1"/>
          </p:nvPr>
        </p:nvSpPr>
        <p:spPr/>
        <p:txBody>
          <a:bodyPr/>
          <a:lstStyle/>
          <a:p>
            <a:pPr>
              <a:buClrTx/>
              <a:buFont typeface="Wingdings" pitchFamily="2" charset="2"/>
              <a:buChar char="q"/>
            </a:pPr>
            <a:r>
              <a:rPr lang="en-US" b="0">
                <a:solidFill>
                  <a:srgbClr val="000000"/>
                </a:solidFill>
              </a:rPr>
              <a:t>JNI cho phép ta lấy được hàm dựng của một đối tượng qua đó tạo dựng được đối tượng Java.</a:t>
            </a:r>
          </a:p>
          <a:p>
            <a:pPr>
              <a:buClrTx/>
              <a:buFont typeface="Wingdings" pitchFamily="2" charset="2"/>
              <a:buChar char="q"/>
            </a:pPr>
            <a:r>
              <a:rPr lang="en-US" b="0" smtClean="0">
                <a:solidFill>
                  <a:srgbClr val="000000"/>
                </a:solidFill>
              </a:rPr>
              <a:t>Để </a:t>
            </a:r>
            <a:r>
              <a:rPr lang="en-US" b="0">
                <a:solidFill>
                  <a:srgbClr val="000000"/>
                </a:solidFill>
              </a:rPr>
              <a:t>tạo đối tượng với hàm dựng có được ta gọi hàm:</a:t>
            </a:r>
          </a:p>
          <a:p>
            <a:pPr marL="0" indent="0">
              <a:buClrTx/>
              <a:buNone/>
            </a:pPr>
            <a:r>
              <a:rPr lang="en-US" b="0" smtClean="0">
                <a:solidFill>
                  <a:srgbClr val="000000"/>
                </a:solidFill>
              </a:rPr>
              <a:t>	jobject </a:t>
            </a:r>
            <a:r>
              <a:rPr lang="en-US" b="0">
                <a:solidFill>
                  <a:srgbClr val="000000"/>
                </a:solidFill>
              </a:rPr>
              <a:t>NewObject(JNIEnv *env, jclass clazz,</a:t>
            </a:r>
            <a:r>
              <a:rPr lang="en-US" b="0">
                <a:solidFill>
                  <a:srgbClr val="000000"/>
                </a:solidFill>
              </a:rPr>
              <a:t> </a:t>
            </a:r>
            <a:r>
              <a:rPr lang="en-US" b="0" smtClean="0">
                <a:solidFill>
                  <a:srgbClr val="000000"/>
                </a:solidFill>
              </a:rPr>
              <a:t>jmethodID </a:t>
            </a:r>
            <a:r>
              <a:rPr lang="en-US" b="0">
                <a:solidFill>
                  <a:srgbClr val="000000"/>
                </a:solidFill>
              </a:rPr>
              <a:t>methodID, ...);</a:t>
            </a:r>
          </a:p>
        </p:txBody>
      </p:sp>
    </p:spTree>
    <p:extLst>
      <p:ext uri="{BB962C8B-B14F-4D97-AF65-F5344CB8AC3E}">
        <p14:creationId xmlns:p14="http://schemas.microsoft.com/office/powerpoint/2010/main" val="303268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25</a:t>
            </a:fld>
            <a:endParaRPr lang="en-US" sz="2000"/>
          </a:p>
        </p:txBody>
      </p:sp>
    </p:spTree>
    <p:extLst>
      <p:ext uri="{BB962C8B-B14F-4D97-AF65-F5344CB8AC3E}">
        <p14:creationId xmlns:p14="http://schemas.microsoft.com/office/powerpoint/2010/main" val="576245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26</a:t>
            </a:fld>
            <a:endParaRPr lang="en-US" sz="2000"/>
          </a:p>
        </p:txBody>
      </p:sp>
    </p:spTree>
    <p:extLst>
      <p:ext uri="{BB962C8B-B14F-4D97-AF65-F5344CB8AC3E}">
        <p14:creationId xmlns:p14="http://schemas.microsoft.com/office/powerpoint/2010/main" val="618163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27</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lvl="0" algn="just">
              <a:buClr>
                <a:srgbClr val="000000"/>
              </a:buClr>
              <a:buFont typeface="Wingdings" pitchFamily="2" charset="2"/>
              <a:buChar char="q"/>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Windows. </a:t>
            </a:r>
          </a:p>
          <a:p>
            <a:pPr lvl="0" algn="just">
              <a:buClr>
                <a:srgbClr val="000000"/>
              </a:buClr>
              <a:buFont typeface="Wingdings" pitchFamily="2" charset="2"/>
              <a:buChar char="q"/>
            </a:pPr>
            <a:r>
              <a:rPr lang="en-US" b="0">
                <a:solidFill>
                  <a:srgbClr val="000000"/>
                </a:solidFill>
                <a:latin typeface="+mj-lt"/>
              </a:rPr>
              <a:t>JNA </a:t>
            </a:r>
            <a:r>
              <a:rPr lang="en-US" b="0" smtClean="0">
                <a:solidFill>
                  <a:srgbClr val="000000"/>
                </a:solidFill>
                <a:latin typeface="+mj-lt"/>
              </a:rPr>
              <a:t>hỗ trợ </a:t>
            </a:r>
            <a:r>
              <a:rPr lang="en-US" b="0">
                <a:solidFill>
                  <a:srgbClr val="000000"/>
                </a:solidFill>
                <a:latin typeface="+mj-lt"/>
              </a:rPr>
              <a:t>chương trình Java </a:t>
            </a:r>
            <a:r>
              <a:rPr lang="en-US" b="0" smtClean="0">
                <a:solidFill>
                  <a:srgbClr val="000000"/>
                </a:solidFill>
                <a:latin typeface="+mj-lt"/>
              </a:rPr>
              <a:t>dễ </a:t>
            </a:r>
            <a:r>
              <a:rPr lang="en-US" b="0">
                <a:solidFill>
                  <a:srgbClr val="000000"/>
                </a:solidFill>
                <a:latin typeface="+mj-lt"/>
              </a:rPr>
              <a:t>dàng truy cập đến các thư viện được chia sẽ mà không cần sử dụng JNI </a:t>
            </a:r>
            <a:r>
              <a:rPr lang="en-US" b="0" smtClean="0">
                <a:solidFill>
                  <a:srgbClr val="000000"/>
                </a:solidFill>
                <a:latin typeface="+mj-lt"/>
              </a:rPr>
              <a:t>.</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28</a:t>
            </a:fld>
            <a:endParaRPr lang="en-US" sz="2000"/>
          </a:p>
        </p:txBody>
      </p:sp>
    </p:spTree>
    <p:extLst>
      <p:ext uri="{BB962C8B-B14F-4D97-AF65-F5344CB8AC3E}">
        <p14:creationId xmlns:p14="http://schemas.microsoft.com/office/powerpoint/2010/main" val="3797964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29</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lvl="0">
              <a:buClr>
                <a:srgbClr val="000000"/>
              </a:buClr>
              <a:buFont typeface="Wingdings" pitchFamily="2" charset="2"/>
              <a:buChar char="q"/>
            </a:pPr>
            <a:r>
              <a:rPr lang="en-US" b="0">
                <a:solidFill>
                  <a:schemeClr val="tx1">
                    <a:lumMod val="50000"/>
                  </a:schemeClr>
                </a:solidFill>
              </a:rPr>
              <a:t>JNI là </a:t>
            </a:r>
            <a:r>
              <a:rPr lang="en-US" b="0" smtClean="0">
                <a:solidFill>
                  <a:schemeClr val="tx1">
                    <a:lumMod val="50000"/>
                  </a:schemeClr>
                </a:solidFill>
              </a:rPr>
              <a:t>gì?</a:t>
            </a:r>
            <a:endParaRPr lang="en-US" b="0">
              <a:solidFill>
                <a:schemeClr val="tx1">
                  <a:lumMod val="50000"/>
                </a:schemeClr>
              </a:solidFill>
            </a:endParaRPr>
          </a:p>
          <a:p>
            <a:pPr lvl="0">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0" algn="ctr">
              <a:buNone/>
            </a:pPr>
            <a:r>
              <a:rPr lang="en-US" smtClean="0">
                <a:solidFill>
                  <a:srgbClr val="000000"/>
                </a:solidFill>
              </a:rPr>
              <a:t>Mời mọi người cùng xem clip</a:t>
            </a:r>
          </a:p>
        </p:txBody>
      </p:sp>
      <p:sp>
        <p:nvSpPr>
          <p:cNvPr id="4" name="Footer Placeholder 3"/>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30</a:t>
            </a:fld>
            <a:endParaRPr lang="en-US" sz="2000"/>
          </a:p>
        </p:txBody>
      </p:sp>
      <p:sp>
        <p:nvSpPr>
          <p:cNvPr id="3" name="7-Point Star 2"/>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743200" y="41910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
        <p:nvSpPr>
          <p:cNvPr id="3" name="Cloud Callout 2"/>
          <p:cNvSpPr/>
          <p:nvPr/>
        </p:nvSpPr>
        <p:spPr>
          <a:xfrm>
            <a:off x="2514600" y="124691"/>
            <a:ext cx="4114800" cy="2133600"/>
          </a:xfrm>
          <a:prstGeom prst="cloudCallout">
            <a:avLst>
              <a:gd name="adj1" fmla="val -53015"/>
              <a:gd name="adj2" fmla="val 67370"/>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 ?</a:t>
            </a:r>
            <a:endParaRPr lang="en-US" sz="32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Footer Placeholder 3"/>
          <p:cNvSpPr>
            <a:spLocks noGrp="1"/>
          </p:cNvSpPr>
          <p:nvPr>
            <p:ph type="ftr" sz="quarter" idx="4294967295"/>
          </p:nvPr>
        </p:nvSpPr>
        <p:spPr>
          <a:xfrm>
            <a:off x="73914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388971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algn="just">
              <a:buClrTx/>
              <a:buFont typeface="Wingdings" pitchFamily="2" charset="2"/>
              <a:buChar char="q"/>
            </a:pPr>
            <a:r>
              <a:rPr lang="en-US" b="0">
                <a:solidFill>
                  <a:srgbClr val="000000"/>
                </a:solidFill>
              </a:rPr>
              <a:t>Java Native Interface (JNI) là </a:t>
            </a:r>
            <a:r>
              <a:rPr lang="en-US" b="0" smtClean="0">
                <a:solidFill>
                  <a:srgbClr val="000000"/>
                </a:solidFill>
              </a:rPr>
              <a:t>một phần </a:t>
            </a:r>
            <a:r>
              <a:rPr lang="en-US" b="0">
                <a:solidFill>
                  <a:srgbClr val="000000"/>
                </a:solidFill>
              </a:rPr>
              <a:t>nền tảng của Java, là một interface trung gian cho phép kết nối ứng dụng Java với các ứng dụng hoặc thư viện viết bằng ngôn ngữ khác (C, C++).</a:t>
            </a:r>
          </a:p>
          <a:p>
            <a:pPr algn="just">
              <a:buClrTx/>
              <a:buFont typeface="Wingdings" pitchFamily="2" charset="2"/>
              <a:buChar char="q"/>
            </a:pPr>
            <a:r>
              <a:rPr lang="fr-CA" b="0">
                <a:solidFill>
                  <a:srgbClr val="000000"/>
                </a:solidFill>
              </a:rPr>
              <a:t>JNI cho phép gọi các hàm và truyền các biến qua lại giữa chương trình Java &amp; C/C++.</a:t>
            </a:r>
            <a:endParaRPr lang="en-US" b="0">
              <a:solidFill>
                <a:srgbClr val="000000"/>
              </a:solidFill>
            </a:endParaRPr>
          </a:p>
          <a:p>
            <a:pPr algn="just">
              <a:buClrTx/>
              <a:buFont typeface="Wingdings" pitchFamily="2" charset="2"/>
              <a:buChar char="q"/>
            </a:pPr>
            <a:r>
              <a:rPr lang="fr-CA" b="0">
                <a:solidFill>
                  <a:srgbClr val="000000"/>
                </a:solidFill>
              </a:rPr>
              <a:t>Cung cấp quy định chung về dữ liệu và loại exception </a:t>
            </a:r>
            <a:r>
              <a:rPr lang="fr-CA"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lvl="0" algn="just">
              <a:buClrTx/>
              <a:buFont typeface="Wingdings" pitchFamily="2" charset="2"/>
              <a:buChar char="q"/>
            </a:pPr>
            <a:r>
              <a:rPr lang="en-US" b="0">
                <a:solidFill>
                  <a:srgbClr val="000000"/>
                </a:solidFill>
              </a:rPr>
              <a:t>Sử dụng một ứng dụng, thư viện liên kết động như C, C++ vào trong chương trình Java.</a:t>
            </a:r>
          </a:p>
          <a:p>
            <a:pPr lvl="0" algn="just">
              <a:buClrTx/>
              <a:buFont typeface="Wingdings" pitchFamily="2" charset="2"/>
              <a:buChar char="q"/>
            </a:pPr>
            <a:r>
              <a:rPr lang="en-US" b="0">
                <a:solidFill>
                  <a:srgbClr val="000000"/>
                </a:solidFill>
              </a:rPr>
              <a:t>Nhúng máy ảo Java vào các ứng dụng native (C, C++).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Tree>
    <p:extLst>
      <p:ext uri="{BB962C8B-B14F-4D97-AF65-F5344CB8AC3E}">
        <p14:creationId xmlns:p14="http://schemas.microsoft.com/office/powerpoint/2010/main" val="150795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lvl="0" algn="just">
              <a:buClrTx/>
              <a:buFont typeface="Wingdings" pitchFamily="2" charset="2"/>
              <a:buChar char="q"/>
            </a:pPr>
            <a:r>
              <a:rPr lang="en-US" b="0" smtClean="0">
                <a:solidFill>
                  <a:srgbClr val="000000"/>
                </a:solidFill>
              </a:rPr>
              <a:t>Không </a:t>
            </a:r>
            <a:r>
              <a:rPr lang="en-US" b="0">
                <a:solidFill>
                  <a:srgbClr val="000000"/>
                </a:solidFill>
              </a:rPr>
              <a:t>còn dễ dàng </a:t>
            </a:r>
            <a:r>
              <a:rPr lang="en-US" b="0" smtClean="0">
                <a:solidFill>
                  <a:srgbClr val="000000"/>
                </a:solidFill>
              </a:rPr>
              <a:t>để chạy </a:t>
            </a:r>
            <a:r>
              <a:rPr lang="en-US" b="0">
                <a:solidFill>
                  <a:srgbClr val="000000"/>
                </a:solidFill>
              </a:rPr>
              <a:t>trên nhiều môi trường nữa.</a:t>
            </a:r>
          </a:p>
          <a:p>
            <a:pPr lvl="0" algn="just">
              <a:buClrTx/>
              <a:buFont typeface="Wingdings" pitchFamily="2" charset="2"/>
              <a:buChar char="q"/>
            </a:pPr>
            <a:r>
              <a:rPr lang="en-US" b="0" smtClean="0">
                <a:solidFill>
                  <a:srgbClr val="000000"/>
                </a:solidFill>
              </a:rPr>
              <a:t>Độ an toàn bị giảm.</a:t>
            </a:r>
            <a:endParaRPr lang="en-US" b="0">
              <a:solidFill>
                <a:srgbClr val="000000"/>
              </a:solidFill>
            </a:endParaRPr>
          </a:p>
          <a:p>
            <a:pPr algn="just">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0476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lvl="0" algn="just">
              <a:buClrTx/>
              <a:buFont typeface="Wingdings" pitchFamily="2" charset="2"/>
              <a:buChar char="q"/>
            </a:pPr>
            <a:r>
              <a:rPr lang="en-US" b="0" smtClean="0">
                <a:solidFill>
                  <a:srgbClr val="000000"/>
                </a:solidFill>
              </a:rPr>
              <a:t>JNI Interface Functions and Pointers: Prototype của hàm cài đặt cho JNI</a:t>
            </a:r>
          </a:p>
          <a:p>
            <a:pPr lvl="0" algn="just">
              <a:buClrTx/>
              <a:buFont typeface="Wingdings" pitchFamily="2" charset="2"/>
              <a:buChar char="q"/>
            </a:pPr>
            <a:r>
              <a:rPr lang="en-US" b="0" smtClean="0">
                <a:solidFill>
                  <a:srgbClr val="000000"/>
                </a:solidFill>
              </a:rPr>
              <a:t>Các kiểu dữ liệu cơ bản</a:t>
            </a:r>
          </a:p>
          <a:p>
            <a:pPr lvl="0" algn="just">
              <a:buClrTx/>
              <a:buFont typeface="Wingdings" pitchFamily="2" charset="2"/>
              <a:buChar char="q"/>
            </a:pPr>
            <a:r>
              <a:rPr lang="en-US" b="0" smtClean="0">
                <a:solidFill>
                  <a:srgbClr val="000000"/>
                </a:solidFill>
              </a:rPr>
              <a:t>Truy xuất biến, hàm giữa code native và code java</a:t>
            </a:r>
          </a:p>
          <a:p>
            <a:pPr lvl="0" algn="just">
              <a:buClrTx/>
              <a:buFont typeface="Wingdings" pitchFamily="2" charset="2"/>
              <a:buChar char="q"/>
            </a:pPr>
            <a:r>
              <a:rPr lang="en-US" b="0" smtClean="0">
                <a:solidFill>
                  <a:srgbClr val="000000"/>
                </a:solidFill>
              </a:rPr>
              <a:t>Bắt các Exception</a:t>
            </a:r>
          </a:p>
          <a:p>
            <a:pPr lvl="0" algn="just">
              <a:buClrTx/>
              <a:buFont typeface="Wingdings" pitchFamily="2" charset="2"/>
              <a:buChar char="q"/>
            </a:pPr>
            <a:r>
              <a:rPr lang="en-US" b="0" smtClean="0">
                <a:solidFill>
                  <a:srgbClr val="000000"/>
                </a:solidFill>
              </a:rPr>
              <a:t>The Invocation API – nhúng việc khởi tạo một JVM trong native code (c/c++)</a:t>
            </a:r>
          </a:p>
          <a:p>
            <a:pPr algn="just">
              <a:buClrTx/>
              <a:buFont typeface="Wingdings" pitchFamily="2" charset="2"/>
              <a:buChar char="q"/>
            </a:pPr>
            <a:r>
              <a:rPr lang="en-US" b="0" smtClean="0">
                <a:solidFill>
                  <a:srgbClr val="000000"/>
                </a:solidFill>
              </a:rPr>
              <a:t>Demo chương trình HelloWorld</a:t>
            </a:r>
          </a:p>
          <a:p>
            <a:pPr algn="just">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405767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JNI Interface Functions </a:t>
            </a:r>
            <a:b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Pointers </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Tree>
    <p:extLst>
      <p:ext uri="{BB962C8B-B14F-4D97-AF65-F5344CB8AC3E}">
        <p14:creationId xmlns:p14="http://schemas.microsoft.com/office/powerpoint/2010/main" val="225202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247</TotalTime>
  <Words>2040</Words>
  <Application>Microsoft Office PowerPoint</Application>
  <PresentationFormat>On-screen Show (4:3)</PresentationFormat>
  <Paragraphs>364</Paragraphs>
  <Slides>31</Slides>
  <Notes>26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01</vt:lpstr>
      <vt:lpstr>Java Native Interface (JNI) </vt:lpstr>
      <vt:lpstr>Nội dung thuyết trình</vt:lpstr>
      <vt:lpstr>1 Tổng quan JNI</vt:lpstr>
      <vt:lpstr>1.1 JNI là gì ?</vt:lpstr>
      <vt:lpstr>1.2 mục đích</vt:lpstr>
      <vt:lpstr>1.3 cơ chế làm  việc</vt:lpstr>
      <vt:lpstr>1.4 khó khăn</vt:lpstr>
      <vt:lpstr>2 cở bản lập trình jni</vt:lpstr>
      <vt:lpstr>2.1 JNI Interface Functions  and Pointers </vt:lpstr>
      <vt:lpstr>2.2 kiểu dữ liệu cơ bản </vt:lpstr>
      <vt:lpstr>2.2 kiểu dữ liệu cơ bản </vt:lpstr>
      <vt:lpstr>2.2 kiểu dữ liệu cơ bản </vt:lpstr>
      <vt:lpstr>2.2 kiểu dữ liệu cơ bản </vt:lpstr>
      <vt:lpstr>2.2 kiểu dữ liệu cơ bản </vt:lpstr>
      <vt:lpstr>2.3.1 truy xuất Field</vt:lpstr>
      <vt:lpstr>2.3.1 truy xuất Field</vt:lpstr>
      <vt:lpstr>2.3.1 truy xuất Field</vt:lpstr>
      <vt:lpstr>2.3.1 truy xuất Field</vt:lpstr>
      <vt:lpstr>2.3.2 truy xuất method</vt:lpstr>
      <vt:lpstr>2.3.2 truy xuất method</vt:lpstr>
      <vt:lpstr>2.3.2 truy xuất method</vt:lpstr>
      <vt:lpstr>2.3.1 truy xuất method</vt:lpstr>
      <vt:lpstr>2.3.1 truy xuất method</vt:lpstr>
      <vt:lpstr>2.3.Tạo dựng đối tượng java trong jni</vt:lpstr>
      <vt:lpstr>2.4 bắt các exception</vt:lpstr>
      <vt:lpstr>2.5 the invocation api</vt:lpstr>
      <vt:lpstr>2.6 demo Hello world</vt:lpstr>
      <vt:lpstr>3 Java native access</vt:lpstr>
      <vt:lpstr>3. Demo Hello world với JNA</vt:lpstr>
      <vt:lpstr>4 demo ứng dụng thao tác registry</vt:lpstr>
      <vt:lpstr>END !  Thank YOU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212</cp:revision>
  <dcterms:created xsi:type="dcterms:W3CDTF">2006-08-16T00:00:00Z</dcterms:created>
  <dcterms:modified xsi:type="dcterms:W3CDTF">2012-05-13T03:43:01Z</dcterms:modified>
</cp:coreProperties>
</file>