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29"/>
  </p:notesMasterIdLst>
  <p:handoutMasterIdLst>
    <p:handoutMasterId r:id="rId30"/>
  </p:handoutMasterIdLst>
  <p:sldIdLst>
    <p:sldId id="256" r:id="rId2"/>
    <p:sldId id="258" r:id="rId3"/>
    <p:sldId id="259" r:id="rId4"/>
    <p:sldId id="268" r:id="rId5"/>
    <p:sldId id="269" r:id="rId6"/>
    <p:sldId id="271" r:id="rId7"/>
    <p:sldId id="273" r:id="rId8"/>
    <p:sldId id="270" r:id="rId9"/>
    <p:sldId id="272" r:id="rId10"/>
    <p:sldId id="275" r:id="rId11"/>
    <p:sldId id="274" r:id="rId12"/>
    <p:sldId id="284" r:id="rId13"/>
    <p:sldId id="285" r:id="rId14"/>
    <p:sldId id="287" r:id="rId15"/>
    <p:sldId id="286" r:id="rId16"/>
    <p:sldId id="288" r:id="rId17"/>
    <p:sldId id="289" r:id="rId18"/>
    <p:sldId id="290" r:id="rId19"/>
    <p:sldId id="291" r:id="rId20"/>
    <p:sldId id="292" r:id="rId21"/>
    <p:sldId id="276" r:id="rId22"/>
    <p:sldId id="279" r:id="rId23"/>
    <p:sldId id="277" r:id="rId24"/>
    <p:sldId id="283" r:id="rId25"/>
    <p:sldId id="282"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82" autoAdjust="0"/>
  </p:normalViewPr>
  <p:slideViewPr>
    <p:cSldViewPr>
      <p:cViewPr>
        <p:scale>
          <a:sx n="66" d="100"/>
          <a:sy n="66" d="100"/>
        </p:scale>
        <p:origin x="-126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859978028"/>
              </p:ext>
            </p:extLst>
          </p:nvPr>
        </p:nvGraphicFramePr>
        <p:xfrm>
          <a:off x="1143000" y="1524000"/>
          <a:ext cx="6629400" cy="4724401"/>
        </p:xfrm>
        <a:graphic>
          <a:graphicData uri="http://schemas.openxmlformats.org/drawingml/2006/table">
            <a:tbl>
              <a:tblPr firstRow="1" firstCol="1" bandRow="1">
                <a:tableStyleId>{5C22544A-7EE6-4342-B048-85BDC9FD1C3A}</a:tableStyleId>
              </a:tblPr>
              <a:tblGrid>
                <a:gridCol w="3314700"/>
                <a:gridCol w="3314700"/>
              </a:tblGrid>
              <a:tr h="525073">
                <a:tc>
                  <a:txBody>
                    <a:bodyPr/>
                    <a:lstStyle/>
                    <a:p>
                      <a:pPr marL="0" marR="0" algn="ctr">
                        <a:lnSpc>
                          <a:spcPct val="115000"/>
                        </a:lnSpc>
                        <a:spcBef>
                          <a:spcPts val="0"/>
                        </a:spcBef>
                        <a:spcAft>
                          <a:spcPts val="0"/>
                        </a:spcAft>
                      </a:pPr>
                      <a:r>
                        <a:rPr lang="en-US" sz="2000">
                          <a:effectLst/>
                        </a:rPr>
                        <a:t>Get&lt;Type&gt;Field</a:t>
                      </a:r>
                      <a:endParaRPr lang="en-US" sz="20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2000">
                          <a:effectLst/>
                        </a:rPr>
                        <a:t>&lt;NativeType&gt;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GetObjectField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jobject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GetBooleanField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jboolean</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GetByteField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jbyte</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GetCharField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jchar</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GetShortField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jshort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GetIntField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jint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GetLongField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jlong</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GetFloatField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jfloat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GetDoubleField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jdouble</a:t>
                      </a:r>
                      <a:endParaRPr lang="en-US" sz="20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5" name="Table 4"/>
          <p:cNvGraphicFramePr>
            <a:graphicFrameLocks noGrp="1"/>
          </p:cNvGraphicFramePr>
          <p:nvPr>
            <p:extLst>
              <p:ext uri="{D42A27DB-BD31-4B8C-83A1-F6EECF244321}">
                <p14:modId xmlns:p14="http://schemas.microsoft.com/office/powerpoint/2010/main" val="2050890712"/>
              </p:ext>
            </p:extLst>
          </p:nvPr>
        </p:nvGraphicFramePr>
        <p:xfrm>
          <a:off x="1143000" y="1523997"/>
          <a:ext cx="6629400" cy="4724402"/>
        </p:xfrm>
        <a:graphic>
          <a:graphicData uri="http://schemas.openxmlformats.org/drawingml/2006/table">
            <a:tbl>
              <a:tblPr firstRow="1" firstCol="1" bandRow="1">
                <a:tableStyleId>{5C22544A-7EE6-4342-B048-85BDC9FD1C3A}</a:tableStyleId>
              </a:tblPr>
              <a:tblGrid>
                <a:gridCol w="3314700"/>
                <a:gridCol w="3314700"/>
              </a:tblGrid>
              <a:tr h="525074">
                <a:tc>
                  <a:txBody>
                    <a:bodyPr/>
                    <a:lstStyle/>
                    <a:p>
                      <a:pPr marL="0" marR="0" algn="ctr">
                        <a:lnSpc>
                          <a:spcPct val="115000"/>
                        </a:lnSpc>
                        <a:spcBef>
                          <a:spcPts val="0"/>
                        </a:spcBef>
                        <a:spcAft>
                          <a:spcPts val="0"/>
                        </a:spcAft>
                      </a:pPr>
                      <a:r>
                        <a:rPr lang="en-US" sz="2000">
                          <a:effectLst/>
                        </a:rPr>
                        <a:t>Set&lt;Type&gt;Field</a:t>
                      </a:r>
                      <a:endParaRPr lang="en-US" sz="20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2000">
                          <a:effectLst/>
                        </a:rPr>
                        <a:t>&lt;NativeType&gt;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SetObjectField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jobject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SetBooleanField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jboolean</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SetByteField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jbyte</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SetCharField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jchar</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SetShortField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jshort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SetIntField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jint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SetLongField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jlong</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SetFloatField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jfloat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SetDoubleField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jdouble</a:t>
                      </a:r>
                      <a:endParaRPr lang="en-US" sz="20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44774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a:solidFill>
                  <a:srgbClr val="000000"/>
                </a:solidFill>
                <a:latin typeface="Arial" pitchFamily="34" charset="0"/>
                <a:cs typeface="Arial" pitchFamily="34" charset="0"/>
              </a:rPr>
              <a:t>Field </a:t>
            </a:r>
            <a:r>
              <a:rPr lang="en-US" smtClean="0">
                <a:solidFill>
                  <a:srgbClr val="000000"/>
                </a:solidFill>
                <a:latin typeface="Arial" pitchFamily="34" charset="0"/>
                <a:cs typeface="Arial" pitchFamily="34" charset="0"/>
              </a:rPr>
              <a:t>Descriptors </a:t>
            </a:r>
            <a:r>
              <a:rPr lang="en-US" b="0" smtClean="0">
                <a:solidFill>
                  <a:srgbClr val="000000"/>
                </a:solidFill>
                <a:latin typeface="Arial" pitchFamily="34" charset="0"/>
                <a:cs typeface="Arial" pitchFamily="34" charset="0"/>
              </a:rPr>
              <a:t>là </a:t>
            </a:r>
            <a:r>
              <a:rPr lang="en-US" b="0">
                <a:solidFill>
                  <a:srgbClr val="000000"/>
                </a:solidFill>
                <a:latin typeface="Arial" pitchFamily="34" charset="0"/>
                <a:cs typeface="Arial" pitchFamily="34" charset="0"/>
              </a:rPr>
              <a:t>một chuỗi dùng để biểu diễn kiểu dữ liệu của field.</a:t>
            </a:r>
          </a:p>
          <a:p>
            <a:pPr>
              <a:buClrTx/>
              <a:buFont typeface="Wingdings" pitchFamily="2" charset="2"/>
              <a:buChar char="q"/>
            </a:pPr>
            <a:r>
              <a:rPr lang="en-US" b="0">
                <a:solidFill>
                  <a:srgbClr val="000000"/>
                </a:solidFill>
                <a:latin typeface="Arial" pitchFamily="34" charset="0"/>
                <a:cs typeface="Arial" pitchFamily="34" charset="0"/>
              </a:rPr>
              <a:t>Với các kiểu cơ bản mô tả sẽ đơn giản hơn như: int có chuỗi mô tả là “I”, float có “F”, double có “D”, boolean có “Z”.</a:t>
            </a:r>
          </a:p>
          <a:p>
            <a:pPr>
              <a:buClrTx/>
              <a:buFont typeface="Wingdings" pitchFamily="2" charset="2"/>
              <a:buChar char="q"/>
            </a:pPr>
            <a:r>
              <a:rPr lang="en-US" b="0">
                <a:solidFill>
                  <a:srgbClr val="000000"/>
                </a:solidFill>
                <a:latin typeface="Arial" pitchFamily="34" charset="0"/>
                <a:cs typeface="Arial" pitchFamily="34" charset="0"/>
              </a:rPr>
              <a:t>Với các kiểu dữ liệu khác thì mô tả theo package name của nó. </a:t>
            </a:r>
            <a:endParaRPr lang="en-US" b="0" smtClean="0">
              <a:solidFill>
                <a:srgbClr val="000000"/>
              </a:solidFill>
              <a:latin typeface="Arial" pitchFamily="34" charset="0"/>
              <a:cs typeface="Arial" pitchFamily="34" charset="0"/>
            </a:endParaRPr>
          </a:p>
          <a:p>
            <a:pPr marL="0" indent="0">
              <a:buClrTx/>
              <a:buNone/>
            </a:pPr>
            <a:r>
              <a:rPr lang="en-US" b="0">
                <a:solidFill>
                  <a:srgbClr val="000000"/>
                </a:solidFill>
                <a:latin typeface="Arial" pitchFamily="34" charset="0"/>
                <a:cs typeface="Arial" pitchFamily="34" charset="0"/>
              </a:rPr>
              <a:t>	</a:t>
            </a:r>
            <a:r>
              <a:rPr lang="en-US" b="0" smtClean="0">
                <a:solidFill>
                  <a:srgbClr val="000000"/>
                </a:solidFill>
                <a:latin typeface="Arial" pitchFamily="34" charset="0"/>
                <a:cs typeface="Arial" pitchFamily="34" charset="0"/>
              </a:rPr>
              <a:t>Chẳng </a:t>
            </a:r>
            <a:r>
              <a:rPr lang="en-US" b="0">
                <a:solidFill>
                  <a:srgbClr val="000000"/>
                </a:solidFill>
                <a:latin typeface="Arial" pitchFamily="34" charset="0"/>
                <a:cs typeface="Arial" pitchFamily="34" charset="0"/>
              </a:rPr>
              <a:t>hạn như kiểu String có thuộc package: java.lang.String thì chuỗi mô tả tương ứng là “Ljava/lang/String</a:t>
            </a:r>
            <a:r>
              <a:rPr lang="en-US" b="0" smtClean="0">
                <a:solidFill>
                  <a:srgbClr val="000000"/>
                </a:solidFill>
                <a:latin typeface="Arial" pitchFamily="34" charset="0"/>
                <a:cs typeface="Arial" pitchFamily="34" charset="0"/>
              </a:rPr>
              <a:t>;” trong </a:t>
            </a:r>
            <a:r>
              <a:rPr lang="en-US" b="0">
                <a:solidFill>
                  <a:srgbClr val="000000"/>
                </a:solidFill>
                <a:latin typeface="Arial" pitchFamily="34" charset="0"/>
                <a:cs typeface="Arial" pitchFamily="34" charset="0"/>
              </a:rPr>
              <a:t>JDK với tham số -s -p TenClass</a:t>
            </a:r>
          </a:p>
          <a:p>
            <a:pPr marL="342900" lvl="1" indent="-342900">
              <a:buClrTx/>
              <a:buFont typeface="Wingdings" pitchFamily="2" charset="2"/>
              <a:buChar char="q"/>
            </a:pPr>
            <a:endParaRPr lang="en-US" sz="240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200" b="0" smtClean="0">
                <a:solidFill>
                  <a:srgbClr val="000000"/>
                </a:solidFill>
              </a:rPr>
              <a:t>Đầu tiên ta cần có MethodId của method cần gọi bằng cách gọi hàm: </a:t>
            </a:r>
          </a:p>
          <a:p>
            <a:pPr marL="0" indent="0">
              <a:buClrTx/>
              <a:buNone/>
            </a:pPr>
            <a:r>
              <a:rPr lang="en-US" sz="2200" b="0" smtClean="0">
                <a:solidFill>
                  <a:srgbClr val="000000"/>
                </a:solidFill>
              </a:rPr>
              <a:t>    jmethodID GetMethodID(JNIEnv *env, jclass clazz, const char *name, const char *sig);</a:t>
            </a:r>
          </a:p>
          <a:p>
            <a:pPr algn="just">
              <a:buClrTx/>
              <a:buFont typeface="Wingdings" pitchFamily="2" charset="2"/>
              <a:buChar char="q"/>
            </a:pPr>
            <a:endParaRPr lang="en-US" sz="2200" b="0" smtClean="0">
              <a:solidFill>
                <a:srgbClr val="000000"/>
              </a:solidFill>
            </a:endParaRPr>
          </a:p>
          <a:p>
            <a:pPr>
              <a:buClrTx/>
              <a:buFont typeface="Wingdings" pitchFamily="2" charset="2"/>
              <a:buChar char="q"/>
            </a:pPr>
            <a:r>
              <a:rPr lang="en-US" sz="2200" b="0" smtClean="0">
                <a:solidFill>
                  <a:srgbClr val="000000"/>
                </a:solidFill>
              </a:rPr>
              <a:t>Gọi method bằng hàm sau:</a:t>
            </a:r>
          </a:p>
          <a:p>
            <a:pPr marL="0" indent="0">
              <a:buClrTx/>
              <a:buNone/>
            </a:pPr>
            <a:r>
              <a:rPr lang="en-US" sz="2200" b="0" smtClean="0">
                <a:solidFill>
                  <a:srgbClr val="000000"/>
                </a:solidFill>
              </a:rPr>
              <a:t>   Prototype &lt;</a:t>
            </a:r>
            <a:r>
              <a:rPr lang="en-US" sz="2200" b="0" i="1" smtClean="0">
                <a:solidFill>
                  <a:srgbClr val="000000"/>
                </a:solidFill>
              </a:rPr>
              <a:t>NativeType&gt;</a:t>
            </a:r>
            <a:r>
              <a:rPr lang="en-US" sz="2200" b="0" smtClean="0">
                <a:solidFill>
                  <a:srgbClr val="000000"/>
                </a:solidFill>
              </a:rPr>
              <a:t> </a:t>
            </a:r>
            <a:r>
              <a:rPr lang="en-US" sz="2200" b="0" i="1" smtClean="0">
                <a:solidFill>
                  <a:srgbClr val="000000"/>
                </a:solidFill>
              </a:rPr>
              <a:t>Call&lt;Type&gt;Method</a:t>
            </a:r>
            <a:r>
              <a:rPr lang="en-US" sz="2200" b="0" smtClean="0">
                <a:solidFill>
                  <a:srgbClr val="000000"/>
                </a:solidFill>
              </a:rPr>
              <a:t>(JNIEnv *env, jobject obj, jmethodID methodID, ...);</a:t>
            </a:r>
          </a:p>
          <a:p>
            <a:pPr marL="0" indent="0">
              <a:buClrTx/>
              <a:buNone/>
            </a:pPr>
            <a:endParaRPr lang="en-US" sz="22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122714231"/>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200">
                          <a:effectLst/>
                        </a:rPr>
                        <a:t>Call&lt;Type&gt;Method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CallVoidMethod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void</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CallObjectMethod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CallBooleanMethod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CallByteMethod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CallCharMethod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CallShortMethod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CallIntMethod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CallLongMethod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CallFloatMethod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CallDoubleMethod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a:solidFill>
                  <a:srgbClr val="000000"/>
                </a:solidFill>
              </a:rPr>
              <a:t>Method </a:t>
            </a:r>
            <a:r>
              <a:rPr lang="en-US" smtClean="0">
                <a:solidFill>
                  <a:srgbClr val="000000"/>
                </a:solidFill>
              </a:rPr>
              <a:t>descriptor </a:t>
            </a:r>
            <a:r>
              <a:rPr lang="en-US" b="0" smtClean="0">
                <a:solidFill>
                  <a:srgbClr val="000000"/>
                </a:solidFill>
              </a:rPr>
              <a:t>là </a:t>
            </a:r>
            <a:r>
              <a:rPr lang="en-US" b="0">
                <a:solidFill>
                  <a:srgbClr val="000000"/>
                </a:solidFill>
              </a:rPr>
              <a:t>một chuỗi tương tự như prototype của method nhưng có mô tả khác. Gồm 2 phần </a:t>
            </a:r>
            <a:r>
              <a:rPr lang="en-US" b="0" smtClean="0">
                <a:solidFill>
                  <a:srgbClr val="000000"/>
                </a:solidFill>
              </a:rPr>
              <a:t>“(?)?”:</a:t>
            </a:r>
          </a:p>
          <a:p>
            <a:pPr marL="1023938" lvl="1" indent="-457200" algn="just">
              <a:buClrTx/>
              <a:buFont typeface="Courier New" pitchFamily="49" charset="0"/>
              <a:buChar char="o"/>
            </a:pPr>
            <a:r>
              <a:rPr lang="en-US" b="0" smtClean="0">
                <a:solidFill>
                  <a:srgbClr val="000000"/>
                </a:solidFill>
              </a:rPr>
              <a:t>Chấm </a:t>
            </a:r>
            <a:r>
              <a:rPr lang="en-US" b="0">
                <a:solidFill>
                  <a:srgbClr val="000000"/>
                </a:solidFill>
              </a:rPr>
              <a:t>hỏi thứ nhất là phần các tham số truyền vào </a:t>
            </a:r>
            <a:r>
              <a:rPr lang="en-US" b="0" smtClean="0">
                <a:solidFill>
                  <a:srgbClr val="000000"/>
                </a:solidFill>
              </a:rPr>
              <a:t>method</a:t>
            </a:r>
          </a:p>
          <a:p>
            <a:pPr marL="1023938" lvl="1" indent="-457200" algn="just">
              <a:buClrTx/>
              <a:buFont typeface="Courier New" pitchFamily="49" charset="0"/>
              <a:buChar char="o"/>
            </a:pPr>
            <a:r>
              <a:rPr lang="en-US" b="0" smtClean="0">
                <a:solidFill>
                  <a:srgbClr val="000000"/>
                </a:solidFill>
              </a:rPr>
              <a:t>Chấm </a:t>
            </a:r>
            <a:r>
              <a:rPr lang="en-US" b="0">
                <a:solidFill>
                  <a:srgbClr val="000000"/>
                </a:solidFill>
              </a:rPr>
              <a:t>hỏi thứ </a:t>
            </a:r>
            <a:r>
              <a:rPr lang="en-US" b="0" smtClean="0">
                <a:solidFill>
                  <a:srgbClr val="000000"/>
                </a:solidFill>
              </a:rPr>
              <a:t>hai </a:t>
            </a:r>
            <a:r>
              <a:rPr lang="en-US" b="0">
                <a:solidFill>
                  <a:srgbClr val="000000"/>
                </a:solidFill>
              </a:rPr>
              <a:t>là giá trị trả về. </a:t>
            </a:r>
            <a:endParaRPr lang="en-US" b="0" smtClean="0">
              <a:solidFill>
                <a:srgbClr val="000000"/>
              </a:solidFill>
            </a:endParaRPr>
          </a:p>
          <a:p>
            <a:pPr marL="517525" indent="-457200" algn="just">
              <a:buClrTx/>
              <a:buFont typeface="Wingdings" pitchFamily="2" charset="2"/>
              <a:buChar char="q"/>
            </a:pPr>
            <a:r>
              <a:rPr lang="en-US" b="0" smtClean="0">
                <a:solidFill>
                  <a:srgbClr val="000000"/>
                </a:solidFill>
              </a:rPr>
              <a:t>Một </a:t>
            </a:r>
            <a:r>
              <a:rPr lang="en-US" b="0">
                <a:solidFill>
                  <a:srgbClr val="000000"/>
                </a:solidFill>
              </a:rPr>
              <a:t>vài ví dụ:</a:t>
            </a:r>
          </a:p>
          <a:p>
            <a:pPr marL="60325" indent="854075" algn="just">
              <a:buClrTx/>
              <a:buNone/>
            </a:pPr>
            <a:r>
              <a:rPr lang="en-US" b="0">
                <a:solidFill>
                  <a:srgbClr val="000000"/>
                </a:solidFill>
              </a:rPr>
              <a:t>“()V”</a:t>
            </a:r>
          </a:p>
          <a:p>
            <a:pPr marL="60325" indent="854075" algn="just">
              <a:buClrTx/>
              <a:buNone/>
            </a:pPr>
            <a:r>
              <a:rPr lang="en-US" b="0">
                <a:solidFill>
                  <a:srgbClr val="000000"/>
                </a:solidFill>
              </a:rPr>
              <a:t>“(I)I”</a:t>
            </a:r>
          </a:p>
          <a:p>
            <a:pPr marL="60325" indent="854075" algn="just">
              <a:buClrTx/>
              <a:buNone/>
            </a:pPr>
            <a:r>
              <a:rPr lang="en-US" b="0">
                <a:solidFill>
                  <a:srgbClr val="000000"/>
                </a:solidFill>
              </a:rPr>
              <a:t>“(Ljava/lang/String;)Ljava/lang/String</a:t>
            </a:r>
            <a:r>
              <a:rPr lang="en-US" b="0" smtClean="0">
                <a:solidFill>
                  <a:srgbClr val="000000"/>
                </a:solidFill>
              </a:rPr>
              <a:t>;</a:t>
            </a:r>
            <a:endParaRPr lang="en-US" b="0">
              <a:solidFill>
                <a:srgbClr val="000000"/>
              </a:solidFill>
            </a:endParaRPr>
          </a:p>
          <a:p>
            <a:pPr algn="just"/>
            <a:endParaRPr lang="en-US"/>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r>
              <a:rPr lang="en-US" b="1" smtClean="0">
                <a:solidFill>
                  <a:srgbClr val="000000"/>
                </a:solidFill>
              </a:rPr>
              <a:t>Gọi </a:t>
            </a:r>
            <a:r>
              <a:rPr lang="en-US" b="1">
                <a:solidFill>
                  <a:srgbClr val="000000"/>
                </a:solidFill>
              </a:rPr>
              <a:t>static method</a:t>
            </a:r>
          </a:p>
          <a:p>
            <a:pPr marL="0" indent="1147763">
              <a:buClrTx/>
              <a:buNone/>
            </a:pPr>
            <a:r>
              <a:rPr lang="en-US" b="0">
                <a:solidFill>
                  <a:srgbClr val="000000"/>
                </a:solidFill>
              </a:rPr>
              <a:t>Hoàn toàn giống với gọi hàm của object. Chỉ khác nhau ở tên hàm trong JNI như thay vì gọi GetMethodID, CallVoidMethod… thì sẽ gọi GetStaticMethodID, CallStaticVoidMethod…</a:t>
            </a:r>
          </a:p>
          <a:p>
            <a:endParaRPr lang="en-US"/>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0">
              <a:buClrTx/>
              <a:buNone/>
            </a:pPr>
            <a:r>
              <a:rPr lang="en-US" b="0" smtClean="0">
                <a:solidFill>
                  <a:srgbClr val="000000"/>
                </a:solidFill>
              </a:rPr>
              <a:t>	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lvl="0" algn="just">
              <a:buClr>
                <a:srgbClr val="000000"/>
              </a:buClr>
              <a:buFont typeface="Wingdings" pitchFamily="2" charset="2"/>
              <a:buChar char="q"/>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lvl="0" algn="just">
              <a:buClr>
                <a:srgbClr val="000000"/>
              </a:buClr>
              <a:buFont typeface="Wingdings" pitchFamily="2" charset="2"/>
              <a:buChar char="q"/>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algn="just">
              <a:buClrTx/>
              <a:buFont typeface="Wingdings" pitchFamily="2" charset="2"/>
              <a:buChar char="q"/>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algn="just">
              <a:buClrTx/>
              <a:buFont typeface="Wingdings" pitchFamily="2" charset="2"/>
              <a:buChar char="q"/>
            </a:pPr>
            <a:r>
              <a:rPr lang="fr-CA" b="0">
                <a:solidFill>
                  <a:srgbClr val="000000"/>
                </a:solidFill>
              </a:rPr>
              <a:t>JNI cho phép gọi các hàm và truyền các biến qua lại giữa chương trình Java &amp; C/C++.</a:t>
            </a:r>
            <a:endParaRPr lang="en-US" b="0">
              <a:solidFill>
                <a:srgbClr val="000000"/>
              </a:solidFill>
            </a:endParaRPr>
          </a:p>
          <a:p>
            <a:pPr algn="just">
              <a:buClrTx/>
              <a:buFont typeface="Wingdings" pitchFamily="2" charset="2"/>
              <a:buChar char="q"/>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lvl="0" algn="just">
              <a:buClrTx/>
              <a:buFont typeface="Wingdings" pitchFamily="2" charset="2"/>
              <a:buChar char="q"/>
            </a:pPr>
            <a:r>
              <a:rPr lang="en-US" b="0">
                <a:solidFill>
                  <a:srgbClr val="000000"/>
                </a:solidFill>
              </a:rPr>
              <a:t>Sử dụng một ứng dụng, thư viện liên kết động như C, C++ vào trong chương trình Java.</a:t>
            </a:r>
          </a:p>
          <a:p>
            <a:pPr lvl="0" algn="just">
              <a:buClrTx/>
              <a:buFont typeface="Wingdings" pitchFamily="2" charset="2"/>
              <a:buChar char="q"/>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lvl="0" algn="just">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lvl="0" algn="just">
              <a:buClrTx/>
              <a:buFont typeface="Wingdings" pitchFamily="2" charset="2"/>
              <a:buChar char="q"/>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lvl="0" algn="just"/>
            <a:r>
              <a:rPr lang="en-US" b="0" smtClean="0">
                <a:solidFill>
                  <a:srgbClr val="000000"/>
                </a:solidFill>
              </a:rPr>
              <a:t>JNI Interface Functions and Pointers: Prototype của hàm cài đặt cho JNI</a:t>
            </a:r>
          </a:p>
          <a:p>
            <a:pPr lvl="0" algn="just"/>
            <a:r>
              <a:rPr lang="en-US" b="0" smtClean="0">
                <a:solidFill>
                  <a:srgbClr val="000000"/>
                </a:solidFill>
              </a:rPr>
              <a:t>Các kiểu dữ liệu cơ bản</a:t>
            </a:r>
          </a:p>
          <a:p>
            <a:pPr lvl="0" algn="just"/>
            <a:r>
              <a:rPr lang="en-US" b="0" smtClean="0">
                <a:solidFill>
                  <a:srgbClr val="000000"/>
                </a:solidFill>
              </a:rPr>
              <a:t>Truy xuất biến, hàm giữa code native và code java</a:t>
            </a:r>
          </a:p>
          <a:p>
            <a:pPr lvl="0" algn="just"/>
            <a:r>
              <a:rPr lang="en-US" b="0" smtClean="0">
                <a:solidFill>
                  <a:srgbClr val="000000"/>
                </a:solidFill>
              </a:rPr>
              <a:t>Bắt các Exception</a:t>
            </a:r>
          </a:p>
          <a:p>
            <a:pPr lvl="0" algn="just"/>
            <a:r>
              <a:rPr lang="en-US" b="0" smtClean="0">
                <a:solidFill>
                  <a:srgbClr val="000000"/>
                </a:solidFill>
              </a:rPr>
              <a:t>The Invocation API – nhúng việc khởi tạo một JVM trong native code (c/c++)</a:t>
            </a:r>
          </a:p>
          <a:p>
            <a:pPr algn="just"/>
            <a:r>
              <a:rPr lang="en-US" b="0" smtClean="0">
                <a:solidFill>
                  <a:srgbClr val="000000"/>
                </a:solidFill>
              </a:rPr>
              <a:t>Demo chương trình HelloWorld</a:t>
            </a:r>
          </a:p>
          <a:p>
            <a:pPr algn="just"/>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221</TotalTime>
  <Words>1364</Words>
  <Application>Microsoft Office PowerPoint</Application>
  <PresentationFormat>On-screen Show (4:3)</PresentationFormat>
  <Paragraphs>265</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2.3.1 truy xuất Field</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188</cp:revision>
  <dcterms:created xsi:type="dcterms:W3CDTF">2006-08-16T00:00:00Z</dcterms:created>
  <dcterms:modified xsi:type="dcterms:W3CDTF">2012-05-13T03:17:26Z</dcterms:modified>
</cp:coreProperties>
</file>