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26"/>
  </p:notesMasterIdLst>
  <p:handoutMasterIdLst>
    <p:handoutMasterId r:id="rId27"/>
  </p:handoutMasterIdLst>
  <p:sldIdLst>
    <p:sldId id="256" r:id="rId2"/>
    <p:sldId id="258" r:id="rId3"/>
    <p:sldId id="259" r:id="rId4"/>
    <p:sldId id="268" r:id="rId5"/>
    <p:sldId id="269" r:id="rId6"/>
    <p:sldId id="271" r:id="rId7"/>
    <p:sldId id="273" r:id="rId8"/>
    <p:sldId id="270" r:id="rId9"/>
    <p:sldId id="272" r:id="rId10"/>
    <p:sldId id="275" r:id="rId11"/>
    <p:sldId id="274" r:id="rId12"/>
    <p:sldId id="284" r:id="rId13"/>
    <p:sldId id="285" r:id="rId14"/>
    <p:sldId id="287" r:id="rId15"/>
    <p:sldId id="286" r:id="rId16"/>
    <p:sldId id="288" r:id="rId17"/>
    <p:sldId id="289" r:id="rId18"/>
    <p:sldId id="276" r:id="rId19"/>
    <p:sldId id="279" r:id="rId20"/>
    <p:sldId id="277" r:id="rId21"/>
    <p:sldId id="283" r:id="rId22"/>
    <p:sldId id="282"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37" autoAdjust="0"/>
  </p:normalViewPr>
  <p:slideViewPr>
    <p:cSldViewPr>
      <p:cViewPr varScale="1">
        <p:scale>
          <a:sx n="49" d="100"/>
          <a:sy n="49" d="100"/>
        </p:scale>
        <p:origin x="-17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Java Native Access là một phần mở rộng của Java cho phép sử dụng các API bao gồm các tập tin thư viện động DLL trong Windows.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Không 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cung cấp các chương trình Java để dễ dàng truy cập đến các thư viện được chia sẽ mà không cần sử dụng JNI . JNA 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JNI là phần nền tảng của Java, là một interface trung gian cho phép kết nối ứng dụng Java với các ứng dụng hoặc thư viện viết bằng ngôn ngữ khác (C, C++).</a:t>
            </a:r>
          </a:p>
          <a:p>
            <a:pPr lvl="0"/>
            <a:r>
              <a:rPr lang="fr-CA" sz="1200" kern="1200" smtClean="0">
                <a:solidFill>
                  <a:schemeClr val="tx1"/>
                </a:solidFill>
                <a:effectLst/>
                <a:latin typeface="+mn-lt"/>
                <a:ea typeface="+mn-ea"/>
                <a:cs typeface="+mn-cs"/>
              </a:rPr>
              <a:t>JNI cho phép gọi các hàm và truyền các biến qua lại giữa chương trình Java &amp; C/C++.</a:t>
            </a:r>
            <a:endParaRPr lang="en-US" sz="1200" kern="1200" smtClean="0">
              <a:solidFill>
                <a:schemeClr val="tx1"/>
              </a:solidFill>
              <a:effectLst/>
              <a:latin typeface="+mn-lt"/>
              <a:ea typeface="+mn-ea"/>
              <a:cs typeface="+mn-cs"/>
            </a:endParaRPr>
          </a:p>
          <a:p>
            <a:pPr lvl="0"/>
            <a:r>
              <a:rPr lang="fr-CA" sz="1200" kern="1200" smtClean="0">
                <a:solidFill>
                  <a:schemeClr val="tx1"/>
                </a:solidFill>
                <a:effectLst/>
                <a:latin typeface="+mn-lt"/>
                <a:ea typeface="+mn-ea"/>
                <a:cs typeface="+mn-cs"/>
              </a:rPr>
              <a:t>Cung cấp quy định chung về dữ liệu và loại exception ...</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Một 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JNI cung cấp các hàm để native code truy xuất (get/set) các field của object và các static field của 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r>
              <a:rPr lang="en-US" b="0">
                <a:solidFill>
                  <a:srgbClr val="000000"/>
                </a:solidFill>
              </a:rPr>
              <a:t>JNI cung cấp các hàm để native code truy xuất (get/set) các field của object và các static field của class.</a:t>
            </a:r>
          </a:p>
          <a:p>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sz="2200">
                <a:solidFill>
                  <a:srgbClr val="000000"/>
                </a:solidFill>
              </a:rPr>
              <a:t>Để truy xuất vào một Field JNI </a:t>
            </a:r>
            <a:r>
              <a:rPr lang="en-US" sz="2200" smtClean="0">
                <a:solidFill>
                  <a:srgbClr val="000000"/>
                </a:solidFill>
              </a:rPr>
              <a:t>ta dùng các hàm sau:</a:t>
            </a:r>
          </a:p>
          <a:p>
            <a:pPr marL="0" lvl="1" indent="0">
              <a:buClrTx/>
              <a:buNone/>
            </a:pPr>
            <a:r>
              <a:rPr lang="en-US" sz="2200">
                <a:solidFill>
                  <a:srgbClr val="000000"/>
                </a:solidFill>
              </a:rPr>
              <a:t>(*env)-&gt;GetAAAField(env, jclass, fieldID);</a:t>
            </a:r>
          </a:p>
          <a:p>
            <a:pPr marL="0" lvl="1" indent="0">
              <a:buClrTx/>
              <a:buNone/>
            </a:pPr>
            <a:endParaRPr lang="en-US" sz="24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1746877100"/>
              </p:ext>
            </p:extLst>
          </p:nvPr>
        </p:nvGraphicFramePr>
        <p:xfrm>
          <a:off x="1676400" y="2438401"/>
          <a:ext cx="5867400" cy="3962399"/>
        </p:xfrm>
        <a:graphic>
          <a:graphicData uri="http://schemas.openxmlformats.org/drawingml/2006/table">
            <a:tbl>
              <a:tblPr firstRow="1" firstCol="1" bandRow="1">
                <a:tableStyleId>{5C22544A-7EE6-4342-B048-85BDC9FD1C3A}</a:tableStyleId>
              </a:tblPr>
              <a:tblGrid>
                <a:gridCol w="2933700"/>
                <a:gridCol w="2933700"/>
              </a:tblGrid>
              <a:tr h="440384">
                <a:tc>
                  <a:txBody>
                    <a:bodyPr/>
                    <a:lstStyle/>
                    <a:p>
                      <a:pPr marL="0" marR="0" algn="ctr">
                        <a:lnSpc>
                          <a:spcPct val="115000"/>
                        </a:lnSpc>
                        <a:spcBef>
                          <a:spcPts val="0"/>
                        </a:spcBef>
                        <a:spcAft>
                          <a:spcPts val="0"/>
                        </a:spcAft>
                      </a:pPr>
                      <a:r>
                        <a:rPr lang="en-US" sz="1800">
                          <a:effectLst/>
                        </a:rPr>
                        <a:t>Get&lt;Type&gt;Field</a:t>
                      </a:r>
                      <a:endParaRPr lang="en-US" sz="18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800">
                          <a:effectLst/>
                        </a:rPr>
                        <a:t>&lt;NativeType&gt;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GetObjectField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jobject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GetBooleanField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jboolean</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GetByteField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jbyte</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GetCharField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jchar</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GetShortField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jshort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GetIntField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jint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GetLongField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jlong</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GetFloatField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jfloat</a:t>
                      </a:r>
                      <a:endParaRPr lang="en-US" sz="1800">
                        <a:effectLst/>
                        <a:latin typeface="Times New Roman"/>
                        <a:ea typeface="Calibri"/>
                        <a:cs typeface="Times New Roman"/>
                      </a:endParaRPr>
                    </a:p>
                  </a:txBody>
                  <a:tcPr marL="47625" marR="47625" marT="47625" marB="47625" anchor="ctr"/>
                </a:tc>
              </a:tr>
              <a:tr h="391335">
                <a:tc>
                  <a:txBody>
                    <a:bodyPr/>
                    <a:lstStyle/>
                    <a:p>
                      <a:pPr marL="0" marR="0">
                        <a:lnSpc>
                          <a:spcPct val="115000"/>
                        </a:lnSpc>
                        <a:spcBef>
                          <a:spcPts val="0"/>
                        </a:spcBef>
                        <a:spcAft>
                          <a:spcPts val="0"/>
                        </a:spcAft>
                      </a:pPr>
                      <a:r>
                        <a:rPr lang="en-US" sz="1200">
                          <a:effectLst/>
                        </a:rPr>
                        <a:t>GetDoubleField</a:t>
                      </a:r>
                      <a:endParaRPr lang="en-US" sz="18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200">
                          <a:effectLst/>
                        </a:rPr>
                        <a:t>jdouble</a:t>
                      </a:r>
                      <a:endParaRPr lang="en-US" sz="18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sz="2200">
                <a:solidFill>
                  <a:srgbClr val="000000"/>
                </a:solidFill>
              </a:rPr>
              <a:t>Để </a:t>
            </a:r>
            <a:r>
              <a:rPr lang="en-US" sz="2200" smtClean="0">
                <a:solidFill>
                  <a:srgbClr val="000000"/>
                </a:solidFill>
              </a:rPr>
              <a:t>set giá trị cho Field </a:t>
            </a:r>
            <a:r>
              <a:rPr lang="en-US" sz="2200">
                <a:solidFill>
                  <a:srgbClr val="000000"/>
                </a:solidFill>
              </a:rPr>
              <a:t>JNI </a:t>
            </a:r>
            <a:r>
              <a:rPr lang="en-US" sz="2200" smtClean="0">
                <a:solidFill>
                  <a:srgbClr val="000000"/>
                </a:solidFill>
              </a:rPr>
              <a:t>ta dùng các hàm sau:</a:t>
            </a:r>
          </a:p>
          <a:p>
            <a:pPr marL="0" lvl="1" indent="0">
              <a:buClrTx/>
              <a:buNone/>
            </a:pPr>
            <a:r>
              <a:rPr lang="en-US" sz="2200">
                <a:solidFill>
                  <a:srgbClr val="000000"/>
                </a:solidFill>
              </a:rPr>
              <a:t>Prototype void </a:t>
            </a:r>
            <a:r>
              <a:rPr lang="en-US" sz="2200" i="1">
                <a:solidFill>
                  <a:srgbClr val="000000"/>
                </a:solidFill>
              </a:rPr>
              <a:t>Set&lt;Type&gt;Field</a:t>
            </a:r>
            <a:r>
              <a:rPr lang="en-US" sz="2200">
                <a:solidFill>
                  <a:srgbClr val="000000"/>
                </a:solidFill>
              </a:rPr>
              <a:t>(JNIEnv *env, jobject obj, </a:t>
            </a:r>
            <a:br>
              <a:rPr lang="en-US" sz="2200">
                <a:solidFill>
                  <a:srgbClr val="000000"/>
                </a:solidFill>
              </a:rPr>
            </a:br>
            <a:r>
              <a:rPr lang="en-US" sz="2200">
                <a:solidFill>
                  <a:srgbClr val="000000"/>
                </a:solidFill>
              </a:rPr>
              <a:t>jfieldID fieldID,</a:t>
            </a:r>
            <a:r>
              <a:rPr lang="en-US" sz="2200" i="1">
                <a:solidFill>
                  <a:srgbClr val="000000"/>
                </a:solidFill>
              </a:rPr>
              <a:t> &lt;NativeType&gt;</a:t>
            </a:r>
            <a:r>
              <a:rPr lang="en-US" sz="2200">
                <a:solidFill>
                  <a:srgbClr val="000000"/>
                </a:solidFill>
              </a:rPr>
              <a:t> value);</a:t>
            </a:r>
          </a:p>
          <a:p>
            <a:pPr marL="0" lvl="1" indent="0">
              <a:buClrTx/>
              <a:buNone/>
            </a:pPr>
            <a:endParaRPr lang="en-US" sz="240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5" name="Table 4"/>
          <p:cNvGraphicFramePr>
            <a:graphicFrameLocks noGrp="1"/>
          </p:cNvGraphicFramePr>
          <p:nvPr>
            <p:extLst>
              <p:ext uri="{D42A27DB-BD31-4B8C-83A1-F6EECF244321}">
                <p14:modId xmlns:p14="http://schemas.microsoft.com/office/powerpoint/2010/main" val="2537665614"/>
              </p:ext>
            </p:extLst>
          </p:nvPr>
        </p:nvGraphicFramePr>
        <p:xfrm>
          <a:off x="1676400" y="2819400"/>
          <a:ext cx="5791200" cy="3581403"/>
        </p:xfrm>
        <a:graphic>
          <a:graphicData uri="http://schemas.openxmlformats.org/drawingml/2006/table">
            <a:tbl>
              <a:tblPr firstRow="1" firstCol="1" bandRow="1">
                <a:tableStyleId>{5C22544A-7EE6-4342-B048-85BDC9FD1C3A}</a:tableStyleId>
              </a:tblPr>
              <a:tblGrid>
                <a:gridCol w="2895600"/>
                <a:gridCol w="2895600"/>
              </a:tblGrid>
              <a:tr h="398040">
                <a:tc>
                  <a:txBody>
                    <a:bodyPr/>
                    <a:lstStyle/>
                    <a:p>
                      <a:pPr marL="0" marR="0" algn="ctr">
                        <a:lnSpc>
                          <a:spcPct val="115000"/>
                        </a:lnSpc>
                        <a:spcBef>
                          <a:spcPts val="0"/>
                        </a:spcBef>
                        <a:spcAft>
                          <a:spcPts val="0"/>
                        </a:spcAft>
                      </a:pPr>
                      <a:r>
                        <a:rPr lang="en-US" sz="1200">
                          <a:effectLst/>
                        </a:rPr>
                        <a:t>Set&lt;Type&gt;Field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SetObjectField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SetBooleanField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SetByteField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SetCharField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SetShortField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SetIntField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SetLongField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SetFloatField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353707">
                <a:tc>
                  <a:txBody>
                    <a:bodyPr/>
                    <a:lstStyle/>
                    <a:p>
                      <a:pPr marL="0" marR="0">
                        <a:lnSpc>
                          <a:spcPct val="115000"/>
                        </a:lnSpc>
                        <a:spcBef>
                          <a:spcPts val="0"/>
                        </a:spcBef>
                        <a:spcAft>
                          <a:spcPts val="0"/>
                        </a:spcAft>
                      </a:pPr>
                      <a:r>
                        <a:rPr lang="en-US" sz="1000">
                          <a:effectLst/>
                        </a:rPr>
                        <a:t>SetDoubleField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44774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342900" lvl="1" indent="-342900">
              <a:buClrTx/>
              <a:buFont typeface="Wingdings" pitchFamily="2" charset="2"/>
              <a:buChar char="q"/>
            </a:pPr>
            <a:r>
              <a:rPr lang="en-US">
                <a:solidFill>
                  <a:srgbClr val="000000"/>
                </a:solidFill>
                <a:latin typeface="Arial" pitchFamily="34" charset="0"/>
                <a:cs typeface="Arial" pitchFamily="34" charset="0"/>
              </a:rPr>
              <a:t>Field </a:t>
            </a:r>
            <a:r>
              <a:rPr lang="en-US" smtClean="0">
                <a:solidFill>
                  <a:srgbClr val="000000"/>
                </a:solidFill>
                <a:latin typeface="Arial" pitchFamily="34" charset="0"/>
                <a:cs typeface="Arial" pitchFamily="34" charset="0"/>
              </a:rPr>
              <a:t>Descriptors </a:t>
            </a:r>
            <a:r>
              <a:rPr lang="en-US" b="0" smtClean="0">
                <a:solidFill>
                  <a:srgbClr val="000000"/>
                </a:solidFill>
                <a:latin typeface="Arial" pitchFamily="34" charset="0"/>
                <a:cs typeface="Arial" pitchFamily="34" charset="0"/>
              </a:rPr>
              <a:t>là </a:t>
            </a:r>
            <a:r>
              <a:rPr lang="en-US" b="0">
                <a:solidFill>
                  <a:srgbClr val="000000"/>
                </a:solidFill>
                <a:latin typeface="Arial" pitchFamily="34" charset="0"/>
                <a:cs typeface="Arial" pitchFamily="34" charset="0"/>
              </a:rPr>
              <a:t>một chuỗi dùng để biểu diễn kiểu dữ liệu của field.</a:t>
            </a:r>
          </a:p>
          <a:p>
            <a:pPr>
              <a:buClrTx/>
              <a:buFont typeface="Wingdings" pitchFamily="2" charset="2"/>
              <a:buChar char="q"/>
            </a:pPr>
            <a:r>
              <a:rPr lang="en-US" b="0">
                <a:solidFill>
                  <a:srgbClr val="000000"/>
                </a:solidFill>
                <a:latin typeface="Arial" pitchFamily="34" charset="0"/>
                <a:cs typeface="Arial" pitchFamily="34" charset="0"/>
              </a:rPr>
              <a:t>Với các kiểu cơ bản mô tả sẽ đơn giản hơn như: int có chuỗi mô tả là “I”, float có “F”, double có “D”, boolean có “Z”.</a:t>
            </a:r>
          </a:p>
          <a:p>
            <a:pPr>
              <a:buClrTx/>
              <a:buFont typeface="Wingdings" pitchFamily="2" charset="2"/>
              <a:buChar char="q"/>
            </a:pPr>
            <a:r>
              <a:rPr lang="en-US" b="0">
                <a:solidFill>
                  <a:srgbClr val="000000"/>
                </a:solidFill>
                <a:latin typeface="Arial" pitchFamily="34" charset="0"/>
                <a:cs typeface="Arial" pitchFamily="34" charset="0"/>
              </a:rPr>
              <a:t>Với các kiểu dữ liệu khác thì mô tả theo package name của nó. Chẳng hạn như kiểu String có thuộc package: java.lang.String thì chuỗi mô tả tương ứng là “Ljava/lang/String</a:t>
            </a:r>
            <a:r>
              <a:rPr lang="en-US" b="0" smtClean="0">
                <a:solidFill>
                  <a:srgbClr val="000000"/>
                </a:solidFill>
                <a:latin typeface="Arial" pitchFamily="34" charset="0"/>
                <a:cs typeface="Arial" pitchFamily="34" charset="0"/>
              </a:rPr>
              <a:t>;” trong </a:t>
            </a:r>
            <a:r>
              <a:rPr lang="en-US" b="0">
                <a:solidFill>
                  <a:srgbClr val="000000"/>
                </a:solidFill>
                <a:latin typeface="Arial" pitchFamily="34" charset="0"/>
                <a:cs typeface="Arial" pitchFamily="34" charset="0"/>
              </a:rPr>
              <a:t>JDK với tham số -s -p TenClass</a:t>
            </a:r>
          </a:p>
          <a:p>
            <a:pPr marL="342900" lvl="1" indent="-342900">
              <a:buClrTx/>
              <a:buFont typeface="Wingdings" pitchFamily="2" charset="2"/>
              <a:buChar char="q"/>
            </a:pPr>
            <a:endParaRPr lang="en-US" sz="240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686800" cy="4800600"/>
          </a:xfrm>
        </p:spPr>
        <p:txBody>
          <a:bodyPr/>
          <a:lstStyle/>
          <a:p>
            <a:pPr>
              <a:buClrTx/>
              <a:buFont typeface="Wingdings" pitchFamily="2" charset="2"/>
              <a:buChar char="q"/>
            </a:pPr>
            <a:r>
              <a:rPr lang="en-US" sz="2200" b="0" smtClean="0">
                <a:solidFill>
                  <a:srgbClr val="000000"/>
                </a:solidFill>
              </a:rPr>
              <a:t>Đầu tiên ta cần có MethodId của method cần gọi bằng cách gọi hàm: </a:t>
            </a:r>
          </a:p>
          <a:p>
            <a:pPr marL="0" indent="0">
              <a:buClrTx/>
              <a:buNone/>
            </a:pPr>
            <a:r>
              <a:rPr lang="en-US" sz="2200" b="0" smtClean="0">
                <a:solidFill>
                  <a:srgbClr val="000000"/>
                </a:solidFill>
              </a:rPr>
              <a:t>    jmethodID GetMethodID(JNIEnv *env, jclass clazz, const char *name, const char *sig);</a:t>
            </a:r>
          </a:p>
          <a:p>
            <a:pPr>
              <a:buClrTx/>
              <a:buFont typeface="Wingdings" pitchFamily="2" charset="2"/>
              <a:buChar char="q"/>
            </a:pPr>
            <a:endParaRPr lang="en-US" sz="2200" b="0" smtClean="0">
              <a:solidFill>
                <a:srgbClr val="000000"/>
              </a:solidFill>
            </a:endParaRPr>
          </a:p>
          <a:p>
            <a:pPr>
              <a:buClrTx/>
              <a:buFont typeface="Wingdings" pitchFamily="2" charset="2"/>
              <a:buChar char="q"/>
            </a:pPr>
            <a:r>
              <a:rPr lang="en-US" sz="2200" b="0" smtClean="0">
                <a:solidFill>
                  <a:srgbClr val="000000"/>
                </a:solidFill>
              </a:rPr>
              <a:t>Gọi method bằng hàm sau:</a:t>
            </a:r>
          </a:p>
          <a:p>
            <a:pPr marL="0" indent="0">
              <a:buClrTx/>
              <a:buNone/>
            </a:pPr>
            <a:r>
              <a:rPr lang="en-US" sz="2200" b="0" smtClean="0">
                <a:solidFill>
                  <a:srgbClr val="000000"/>
                </a:solidFill>
              </a:rPr>
              <a:t>   Prototype &lt;</a:t>
            </a:r>
            <a:r>
              <a:rPr lang="en-US" sz="2200" b="0" i="1" smtClean="0">
                <a:solidFill>
                  <a:srgbClr val="000000"/>
                </a:solidFill>
              </a:rPr>
              <a:t>NativeType&gt;</a:t>
            </a:r>
            <a:r>
              <a:rPr lang="en-US" sz="2200" b="0" smtClean="0">
                <a:solidFill>
                  <a:srgbClr val="000000"/>
                </a:solidFill>
              </a:rPr>
              <a:t> </a:t>
            </a:r>
            <a:r>
              <a:rPr lang="en-US" sz="2200" b="0" i="1" smtClean="0">
                <a:solidFill>
                  <a:srgbClr val="000000"/>
                </a:solidFill>
              </a:rPr>
              <a:t>Call&lt;Type&gt;Method</a:t>
            </a:r>
            <a:r>
              <a:rPr lang="en-US" sz="2200" b="0" smtClean="0">
                <a:solidFill>
                  <a:srgbClr val="000000"/>
                </a:solidFill>
              </a:rPr>
              <a:t>(JNIEnv *env, jobject obj, jmethodID methodID, ...);</a:t>
            </a:r>
          </a:p>
          <a:p>
            <a:pPr marL="0" indent="0">
              <a:buClrTx/>
              <a:buNone/>
            </a:pPr>
            <a:endParaRPr lang="en-US" sz="22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122714231"/>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200">
                          <a:effectLst/>
                        </a:rPr>
                        <a:t>Call&lt;Type&gt;Method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CallVoidMethod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void</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CallObjectMethod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CallBooleanMethod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CallByteMethod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CallCharMethod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CallShortMethod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CallIntMethod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CallLongMethod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CallFloatMethod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CallDoubleMethod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
        <p:nvSpPr>
          <p:cNvPr id="3" name="Content Placeholder 2"/>
          <p:cNvSpPr>
            <a:spLocks noGrp="1"/>
          </p:cNvSpPr>
          <p:nvPr>
            <p:ph idx="1"/>
          </p:nvPr>
        </p:nvSpPr>
        <p:spPr/>
        <p:txBody>
          <a:bodyPr/>
          <a:lstStyle/>
          <a:p>
            <a:pPr marL="517525" lvl="1" indent="-457200">
              <a:buClrTx/>
              <a:buFont typeface="Wingdings" pitchFamily="2" charset="2"/>
              <a:buChar char="q"/>
            </a:pPr>
            <a:r>
              <a:rPr lang="en-US">
                <a:solidFill>
                  <a:srgbClr val="000000"/>
                </a:solidFill>
              </a:rPr>
              <a:t>Method </a:t>
            </a:r>
            <a:r>
              <a:rPr lang="en-US" smtClean="0">
                <a:solidFill>
                  <a:srgbClr val="000000"/>
                </a:solidFill>
              </a:rPr>
              <a:t>descriptor </a:t>
            </a:r>
            <a:r>
              <a:rPr lang="en-US" b="0" smtClean="0">
                <a:solidFill>
                  <a:srgbClr val="000000"/>
                </a:solidFill>
              </a:rPr>
              <a:t>là </a:t>
            </a:r>
            <a:r>
              <a:rPr lang="en-US" b="0">
                <a:solidFill>
                  <a:srgbClr val="000000"/>
                </a:solidFill>
              </a:rPr>
              <a:t>một chuỗi tương tự như prototype của method nhưng có mô tả khác. Gồm 2 phần </a:t>
            </a:r>
            <a:r>
              <a:rPr lang="en-US" b="0" smtClean="0">
                <a:solidFill>
                  <a:srgbClr val="000000"/>
                </a:solidFill>
              </a:rPr>
              <a:t>“(?)?”:</a:t>
            </a:r>
          </a:p>
          <a:p>
            <a:pPr marL="1023938" lvl="1" indent="-457200">
              <a:buClrTx/>
              <a:buFont typeface="Courier New" pitchFamily="49" charset="0"/>
              <a:buChar char="o"/>
            </a:pPr>
            <a:r>
              <a:rPr lang="en-US" b="0" smtClean="0">
                <a:solidFill>
                  <a:srgbClr val="000000"/>
                </a:solidFill>
              </a:rPr>
              <a:t>Chấm </a:t>
            </a:r>
            <a:r>
              <a:rPr lang="en-US" b="0">
                <a:solidFill>
                  <a:srgbClr val="000000"/>
                </a:solidFill>
              </a:rPr>
              <a:t>hỏi thứ nhất là phần các tham số truyền vào </a:t>
            </a:r>
            <a:r>
              <a:rPr lang="en-US" b="0" smtClean="0">
                <a:solidFill>
                  <a:srgbClr val="000000"/>
                </a:solidFill>
              </a:rPr>
              <a:t>method</a:t>
            </a:r>
          </a:p>
          <a:p>
            <a:pPr marL="1023938" lvl="1" indent="-457200">
              <a:buClrTx/>
              <a:buFont typeface="Courier New" pitchFamily="49" charset="0"/>
              <a:buChar char="o"/>
            </a:pPr>
            <a:r>
              <a:rPr lang="en-US" b="0" smtClean="0">
                <a:solidFill>
                  <a:srgbClr val="000000"/>
                </a:solidFill>
              </a:rPr>
              <a:t>Chấm </a:t>
            </a:r>
            <a:r>
              <a:rPr lang="en-US" b="0">
                <a:solidFill>
                  <a:srgbClr val="000000"/>
                </a:solidFill>
              </a:rPr>
              <a:t>hỏi thứ </a:t>
            </a:r>
            <a:r>
              <a:rPr lang="en-US" b="0" smtClean="0">
                <a:solidFill>
                  <a:srgbClr val="000000"/>
                </a:solidFill>
              </a:rPr>
              <a:t>hai </a:t>
            </a:r>
            <a:r>
              <a:rPr lang="en-US" b="0">
                <a:solidFill>
                  <a:srgbClr val="000000"/>
                </a:solidFill>
              </a:rPr>
              <a:t>là giá trị trả về. </a:t>
            </a:r>
            <a:endParaRPr lang="en-US" b="0" smtClean="0">
              <a:solidFill>
                <a:srgbClr val="000000"/>
              </a:solidFill>
            </a:endParaRPr>
          </a:p>
          <a:p>
            <a:pPr marL="517525" indent="-457200">
              <a:buClrTx/>
              <a:buFont typeface="Wingdings" pitchFamily="2" charset="2"/>
              <a:buChar char="q"/>
            </a:pPr>
            <a:r>
              <a:rPr lang="en-US" b="0" smtClean="0">
                <a:solidFill>
                  <a:srgbClr val="000000"/>
                </a:solidFill>
              </a:rPr>
              <a:t>Một </a:t>
            </a:r>
            <a:r>
              <a:rPr lang="en-US" b="0">
                <a:solidFill>
                  <a:srgbClr val="000000"/>
                </a:solidFill>
              </a:rPr>
              <a:t>vài ví dụ:</a:t>
            </a:r>
          </a:p>
          <a:p>
            <a:pPr marL="60325" indent="854075">
              <a:buClrTx/>
              <a:buNone/>
            </a:pPr>
            <a:r>
              <a:rPr lang="en-US" b="0">
                <a:solidFill>
                  <a:srgbClr val="000000"/>
                </a:solidFill>
              </a:rPr>
              <a:t>“()V”</a:t>
            </a:r>
          </a:p>
          <a:p>
            <a:pPr marL="60325" indent="854075">
              <a:buClrTx/>
              <a:buNone/>
            </a:pPr>
            <a:r>
              <a:rPr lang="en-US" b="0">
                <a:solidFill>
                  <a:srgbClr val="000000"/>
                </a:solidFill>
              </a:rPr>
              <a:t>“(I)I”</a:t>
            </a:r>
          </a:p>
          <a:p>
            <a:pPr marL="60325" indent="854075">
              <a:buClrTx/>
              <a:buNone/>
            </a:pPr>
            <a:r>
              <a:rPr lang="en-US" b="0">
                <a:solidFill>
                  <a:srgbClr val="000000"/>
                </a:solidFill>
              </a:rPr>
              <a:t>“(Ljava/lang/String;)Ljava/lang/String</a:t>
            </a:r>
            <a:r>
              <a:rPr lang="en-US" b="0" smtClean="0">
                <a:solidFill>
                  <a:srgbClr val="000000"/>
                </a:solidFill>
              </a:rPr>
              <a:t>;</a:t>
            </a:r>
            <a:endParaRPr lang="en-US" b="0">
              <a:solidFill>
                <a:srgbClr val="000000"/>
              </a:solidFill>
            </a:endParaRPr>
          </a:p>
          <a:p>
            <a:endParaRPr lang="en-US"/>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lvl="0">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819400" y="1905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Question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r>
              <a:rPr lang="en-US" b="0">
                <a:solidFill>
                  <a:srgbClr val="000000"/>
                </a:solidFill>
              </a:rPr>
              <a:t>Java Native Interface (JNI) là phần nền tảng của Java, là một interface trung gian cho phép kết nối ứng dụng Java với các ứng dụng hoặc thư viện viết bằng ngôn ngữ khác (C, C++).</a:t>
            </a:r>
          </a:p>
          <a:p>
            <a:pPr>
              <a:buClrTx/>
              <a:buFont typeface="Wingdings" pitchFamily="2" charset="2"/>
              <a:buChar char="q"/>
            </a:pPr>
            <a:r>
              <a:rPr lang="fr-CA" b="0">
                <a:solidFill>
                  <a:srgbClr val="000000"/>
                </a:solidFill>
              </a:rPr>
              <a:t>JNI cho phép gọi các hàm và truyền các biến qua lại giữa chương trình Java &amp; C/C++.</a:t>
            </a:r>
            <a:endParaRPr lang="en-US" b="0">
              <a:solidFill>
                <a:srgbClr val="000000"/>
              </a:solidFill>
            </a:endParaRPr>
          </a:p>
          <a:p>
            <a:pPr>
              <a:buClrTx/>
              <a:buFont typeface="Wingdings" pitchFamily="2" charset="2"/>
              <a:buChar char="q"/>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b="0">
                <a:solidFill>
                  <a:srgbClr val="000000"/>
                </a:solidFill>
              </a:rPr>
              <a:t>Sử dụng một ứng dụng, thư viện liên kết động như C, C++ vào trong chương trình Java.</a:t>
            </a:r>
          </a:p>
          <a:p>
            <a:pPr lvl="0">
              <a:buClrTx/>
              <a:buFont typeface="Wingdings" pitchFamily="2" charset="2"/>
              <a:buChar char="q"/>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lvl="0">
              <a:buClrTx/>
              <a:buFont typeface="Wingdings" pitchFamily="2" charset="2"/>
              <a:buChar char="q"/>
            </a:pPr>
            <a:r>
              <a:rPr lang="en-US" b="0" smtClean="0">
                <a:solidFill>
                  <a:srgbClr val="000000"/>
                </a:solidFill>
              </a:rPr>
              <a:t>Độ an toàn bị giảm.</a:t>
            </a:r>
            <a:endParaRPr lang="en-US" b="0">
              <a:solidFill>
                <a:srgbClr val="000000"/>
              </a:solidFill>
            </a:endParaRPr>
          </a:p>
          <a:p>
            <a:pPr>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r>
              <a:rPr lang="en-US" b="0" smtClean="0">
                <a:solidFill>
                  <a:srgbClr val="000000"/>
                </a:solidFill>
              </a:rPr>
              <a:t>JNI Interface Functions and Pointers: Prototype của hàm cài đặt cho JNI</a:t>
            </a:r>
          </a:p>
          <a:p>
            <a:pPr lvl="0"/>
            <a:r>
              <a:rPr lang="en-US" b="0" smtClean="0">
                <a:solidFill>
                  <a:srgbClr val="000000"/>
                </a:solidFill>
              </a:rPr>
              <a:t>Các kiểu dữ liệu cơ bản</a:t>
            </a:r>
          </a:p>
          <a:p>
            <a:pPr lvl="0"/>
            <a:r>
              <a:rPr lang="en-US" b="0" smtClean="0">
                <a:solidFill>
                  <a:srgbClr val="000000"/>
                </a:solidFill>
              </a:rPr>
              <a:t>Truy xuất biến, hàm giữa code native và code java</a:t>
            </a:r>
          </a:p>
          <a:p>
            <a:pPr lvl="0"/>
            <a:r>
              <a:rPr lang="en-US" b="0" smtClean="0">
                <a:solidFill>
                  <a:srgbClr val="000000"/>
                </a:solidFill>
              </a:rPr>
              <a:t>Bắt các Exception</a:t>
            </a:r>
          </a:p>
          <a:p>
            <a:pPr lvl="0"/>
            <a:r>
              <a:rPr lang="en-US" b="0" smtClean="0">
                <a:solidFill>
                  <a:srgbClr val="000000"/>
                </a:solidFill>
              </a:rPr>
              <a:t>The Invocation API – nhúng việc khởi tạo một JVM trong native code (c/c++)</a:t>
            </a:r>
          </a:p>
          <a:p>
            <a:r>
              <a:rPr lang="en-US" b="0" smtClean="0">
                <a:solidFill>
                  <a:srgbClr val="000000"/>
                </a:solidFill>
              </a:rPr>
              <a:t>Demo chương trình HelloWorld</a:t>
            </a:r>
          </a:p>
          <a:p>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193</TotalTime>
  <Words>1234</Words>
  <Application>Microsoft Office PowerPoint</Application>
  <PresentationFormat>On-screen Show (4:3)</PresentationFormat>
  <Paragraphs>219</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2.3.1 truy xuất Field</vt:lpstr>
      <vt:lpstr>2.3.1 truy xuất Field</vt:lpstr>
      <vt:lpstr>2.3.1 truy xuất Field</vt:lpstr>
      <vt:lpstr>2.3.1 truy xuất Field</vt:lpstr>
      <vt:lpstr>2.3.1 truy xuất method</vt:lpstr>
      <vt:lpstr>2.3.1 truy xuất method</vt:lpstr>
      <vt:lpstr>2.3.1 truy xuất method</vt:lpstr>
      <vt:lpstr>2.4 bắt các exception</vt:lpstr>
      <vt:lpstr>2.5 the invocation api</vt:lpstr>
      <vt:lpstr>2.6 demo Hello world</vt:lpstr>
      <vt:lpstr>3 Java native access</vt:lpstr>
      <vt:lpstr>3. Demo Hello world với JNA</vt:lpstr>
      <vt:lpstr>4 demo ứng dụng thao tác registry</vt:lpstr>
      <vt:lpstr>END !  Question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148</cp:revision>
  <dcterms:created xsi:type="dcterms:W3CDTF">2006-08-16T00:00:00Z</dcterms:created>
  <dcterms:modified xsi:type="dcterms:W3CDTF">2012-05-13T02:49:16Z</dcterms:modified>
</cp:coreProperties>
</file>