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2"/>
  </p:notesMasterIdLst>
  <p:handoutMasterIdLst>
    <p:handoutMasterId r:id="rId33"/>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6" r:id="rId14"/>
    <p:sldId id="274" r:id="rId15"/>
    <p:sldId id="284" r:id="rId16"/>
    <p:sldId id="287" r:id="rId17"/>
    <p:sldId id="286" r:id="rId18"/>
    <p:sldId id="288" r:id="rId19"/>
    <p:sldId id="289" r:id="rId20"/>
    <p:sldId id="290" r:id="rId21"/>
    <p:sldId id="291" r:id="rId22"/>
    <p:sldId id="292" r:id="rId23"/>
    <p:sldId id="276" r:id="rId24"/>
    <p:sldId id="297" r:id="rId25"/>
    <p:sldId id="279" r:id="rId26"/>
    <p:sldId id="277" r:id="rId27"/>
    <p:sldId id="283" r:id="rId28"/>
    <p:sldId id="282"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64" autoAdjust="0"/>
  </p:normalViewPr>
  <p:slideViewPr>
    <p:cSldViewPr>
      <p:cViewPr>
        <p:scale>
          <a:sx n="50" d="100"/>
          <a:sy n="50" d="100"/>
        </p:scale>
        <p:origin x="-171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a:t>
            </a:r>
            <a:r>
              <a:rPr lang="en-US" sz="1200" kern="1200" smtClean="0">
                <a:solidFill>
                  <a:schemeClr val="tx1"/>
                </a:solidFill>
                <a:effectLst/>
                <a:latin typeface="+mn-lt"/>
                <a:ea typeface="+mn-ea"/>
                <a:cs typeface="+mn-cs"/>
              </a:rPr>
              <a:t>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r>
              <a:rPr lang="en-US" sz="120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a:t>
            </a:r>
            <a:r>
              <a:rPr lang="en-US" sz="1200" kern="1200" smtClean="0">
                <a:solidFill>
                  <a:schemeClr val="tx1"/>
                </a:solidFill>
                <a:effectLst/>
                <a:latin typeface="+mn-lt"/>
                <a:ea typeface="+mn-ea"/>
                <a:cs typeface="+mn-cs"/>
              </a:rPr>
              <a:t>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a:solidFill>
                  <a:schemeClr val="accent4">
                    <a:lumMod val="90000"/>
                    <a:lumOff val="10000"/>
                  </a:schemeClr>
                </a:solidFill>
              </a:rPr>
              <a: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a:solidFill>
                  <a:schemeClr val="accent4">
                    <a:lumMod val="90000"/>
                    <a:lumOff val="10000"/>
                  </a:schemeClr>
                </a:solidFill>
              </a:rPr>
              <a: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a:solidFill>
                  <a:schemeClr val="accent4">
                    <a:lumMod val="90000"/>
                    <a:lumOff val="10000"/>
                  </a:schemeClr>
                </a:solidFill>
              </a:rPr>
              <a:t>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141656980"/>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sz="2300">
                <a:solidFill>
                  <a:srgbClr val="000000"/>
                </a:solidFill>
              </a:rPr>
              <a:t>String </a:t>
            </a:r>
            <a:r>
              <a:rPr lang="en-US" sz="2300" smtClean="0">
                <a:solidFill>
                  <a:srgbClr val="000000"/>
                </a:solidFill>
              </a:rPr>
              <a:t>Parameters</a:t>
            </a:r>
          </a:p>
          <a:p>
            <a:pPr marL="0" lvl="0" indent="465138">
              <a:buClrTx/>
              <a:buNone/>
            </a:pPr>
            <a:r>
              <a:rPr lang="en-US" sz="2300" b="0" smtClean="0">
                <a:solidFill>
                  <a:srgbClr val="000000"/>
                </a:solidFill>
              </a:rPr>
              <a:t>Để biểu kiểu String JNI đặt tả kiển </a:t>
            </a:r>
            <a:r>
              <a:rPr lang="en-US" sz="2300" smtClean="0">
                <a:solidFill>
                  <a:schemeClr val="accent4">
                    <a:lumMod val="90000"/>
                    <a:lumOff val="10000"/>
                  </a:schemeClr>
                </a:solidFill>
              </a:rPr>
              <a:t>jstring</a:t>
            </a:r>
            <a:r>
              <a:rPr lang="en-US" sz="2300" b="0" smtClean="0">
                <a:solidFill>
                  <a:srgbClr val="000000"/>
                </a:solidFill>
              </a:rPr>
              <a:t> giữa java &amp; C. </a:t>
            </a:r>
          </a:p>
          <a:p>
            <a:pPr marL="0" lvl="0" indent="465138">
              <a:buClrTx/>
              <a:buNone/>
            </a:pPr>
            <a:r>
              <a:rPr lang="en-US" sz="2300" b="0" smtClean="0">
                <a:solidFill>
                  <a:srgbClr val="000000"/>
                </a:solidFill>
              </a:rPr>
              <a:t> </a:t>
            </a: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a:t>
            </a:r>
            <a:r>
              <a:rPr lang="en-US" sz="2300" b="0">
                <a:solidFill>
                  <a:srgbClr val="000000"/>
                </a:solidFill>
              </a:rPr>
              <a:t>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a:t>
            </a:r>
            <a:r>
              <a:rPr lang="en-US" sz="2300" b="0">
                <a:solidFill>
                  <a:srgbClr val="000000"/>
                </a:solidFill>
              </a:rPr>
              <a:t>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2241217483"/>
              </p:ext>
            </p:extLst>
          </p:nvPr>
        </p:nvGraphicFramePr>
        <p:xfrm>
          <a:off x="1066800" y="3429000"/>
          <a:ext cx="7391400" cy="2819400"/>
        </p:xfrm>
        <a:graphic>
          <a:graphicData uri="http://schemas.openxmlformats.org/drawingml/2006/table">
            <a:tbl>
              <a:tblPr firstRow="1" firstCol="1" bandRow="1">
                <a:tableStyleId>{5C22544A-7EE6-4342-B048-85BDC9FD1C3A}</a:tableStyleId>
              </a:tblPr>
              <a:tblGrid>
                <a:gridCol w="3695700"/>
                <a:gridCol w="3695700"/>
              </a:tblGrid>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433712166"/>
              </p:ext>
            </p:extLst>
          </p:nvPr>
        </p:nvGraphicFramePr>
        <p:xfrm>
          <a:off x="1066800" y="3429000"/>
          <a:ext cx="7391400" cy="2895600"/>
        </p:xfrm>
        <a:graphic>
          <a:graphicData uri="http://schemas.openxmlformats.org/drawingml/2006/table">
            <a:tbl>
              <a:tblPr firstRow="1" firstCol="1" bandRow="1">
                <a:tableStyleId>{5C22544A-7EE6-4342-B048-85BDC9FD1C3A}</a:tableStyleId>
              </a:tblPr>
              <a:tblGrid>
                <a:gridCol w="3695700"/>
                <a:gridCol w="3695700"/>
              </a:tblGrid>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a:t>
            </a:r>
            <a:r>
              <a:rPr lang="en-US" sz="2400" b="1">
                <a:solidFill>
                  <a:schemeClr val="accent4">
                    <a:lumMod val="90000"/>
                    <a:lumOff val="10000"/>
                  </a:schemeClr>
                </a:solidFill>
                <a:latin typeface="+mj-lt"/>
              </a:rPr>
              <a:t>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a:t>
            </a:r>
            <a:r>
              <a:rPr lang="en-US" sz="2400" b="1" i="1">
                <a:solidFill>
                  <a:schemeClr val="accent4">
                    <a:lumMod val="90000"/>
                    <a:lumOff val="10000"/>
                  </a:schemeClr>
                </a:solidFill>
                <a:latin typeface="+mj-lt"/>
              </a:rPr>
              <a:t>Set&lt;Type&gt;Field</a:t>
            </a:r>
            <a:r>
              <a:rPr lang="en-US" sz="2400" b="1">
                <a:solidFill>
                  <a:schemeClr val="accent4">
                    <a:lumMod val="90000"/>
                    <a:lumOff val="10000"/>
                  </a:schemeClr>
                </a:solidFill>
                <a:latin typeface="+mj-lt"/>
              </a:rPr>
              <a:t>(JNIEnv *env, jobject obj,</a:t>
            </a:r>
            <a:r>
              <a:rPr lang="en-US" sz="2400" b="1">
                <a:solidFill>
                  <a:schemeClr val="accent4">
                    <a:lumMod val="90000"/>
                    <a:lumOff val="10000"/>
                  </a:schemeClr>
                </a:solidFill>
                <a:latin typeface="+mj-lt"/>
              </a:rPr>
              <a:t>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a:t>
            </a:r>
            <a:r>
              <a:rPr lang="en-US" sz="2400" smtClean="0">
                <a:solidFill>
                  <a:schemeClr val="accent4">
                    <a:lumMod val="90000"/>
                    <a:lumOff val="10000"/>
                  </a:schemeClr>
                </a:solidFill>
              </a:rPr>
              <a:t>&gt; Call&lt;Type</a:t>
            </a:r>
            <a:r>
              <a:rPr lang="en-US" sz="2400" smtClean="0">
                <a:solidFill>
                  <a:schemeClr val="accent4">
                    <a:lumMod val="90000"/>
                    <a:lumOff val="10000"/>
                  </a:schemeClr>
                </a:solidFill>
              </a:rPr>
              <a:t>&gt; Method(JNIEnv </a:t>
            </a:r>
            <a:r>
              <a:rPr lang="en-US" sz="2400" smtClean="0">
                <a:solidFill>
                  <a:schemeClr val="accent4">
                    <a:lumMod val="90000"/>
                    <a:lumOff val="10000"/>
                  </a:schemeClr>
                </a:solidFill>
              </a:rPr>
              <a:t>*env, jobject obj, jmethodID methodID, </a:t>
            </a:r>
            <a:r>
              <a:rPr lang="en-US" sz="2400" smtClean="0">
                <a:solidFill>
                  <a:schemeClr val="accent4">
                    <a:lumMod val="90000"/>
                    <a:lumOff val="10000"/>
                  </a:schemeClr>
                </a:solidFill>
              </a:rPr>
              <a:t>...);</a:t>
            </a:r>
            <a:endParaRPr lang="en-US" sz="2400" smtClean="0">
              <a:solidFill>
                <a:schemeClr val="accent4">
                  <a:lumMod val="90000"/>
                  <a:lumOff val="10000"/>
                </a:schemeClr>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a:t>
            </a:r>
          </a:p>
          <a:p>
            <a:pPr marL="0" indent="800100">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69682550"/>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a:xfrm>
            <a:off x="457200" y="1447800"/>
            <a:ext cx="85344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06400">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a:t>
            </a:r>
            <a:r>
              <a:rPr lang="en-US" sz="2400">
                <a:solidFill>
                  <a:schemeClr val="accent4">
                    <a:lumMod val="90000"/>
                    <a:lumOff val="10000"/>
                  </a:schemeClr>
                </a:solidFill>
              </a:rPr>
              <a:t>, </a:t>
            </a:r>
            <a:r>
              <a:rPr lang="en-US" sz="2400" smtClean="0">
                <a:solidFill>
                  <a:schemeClr val="accent4">
                    <a:lumMod val="90000"/>
                    <a:lumOff val="10000"/>
                  </a:schemeClr>
                </a:solidFill>
              </a:rPr>
              <a:t>jclass clazz</a:t>
            </a:r>
            <a:r>
              <a:rPr lang="en-US" sz="2400">
                <a:solidFill>
                  <a:schemeClr val="accent4">
                    <a:lumMod val="90000"/>
                    <a:lumOff val="10000"/>
                  </a:schemeClr>
                </a:solidFill>
              </a:rPr>
              <a:t>,</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a:t>
            </a:r>
            <a:r>
              <a:rPr lang="en-US" sz="2400" b="1">
                <a:solidFill>
                  <a:srgbClr val="000000"/>
                </a:solidFill>
                <a:latin typeface="+mj-lt"/>
              </a:rPr>
              <a:t>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a:t>
            </a:r>
            <a:r>
              <a:rPr lang="en-US" sz="2000">
                <a:solidFill>
                  <a:schemeClr val="accent4">
                    <a:lumMod val="90000"/>
                    <a:lumOff val="10000"/>
                  </a:schemeClr>
                </a:solidFill>
                <a:latin typeface="+mj-lt"/>
              </a:rPr>
              <a:t>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a:solidFill>
                  <a:srgbClr val="000000"/>
                </a:solidFill>
              </a:rPr>
              <a:t>Lưu ý </a:t>
            </a:r>
            <a:r>
              <a:rPr lang="en-US" sz="2400" b="0">
                <a:solidFill>
                  <a:srgbClr val="000000"/>
                </a:solidFill>
              </a:rPr>
              <a:t>là khi Throw một ngoại lệ thì native code vẫn tiếp tục chạy. Khi kết thúc hàm native thì JVM mới phát sinh ra ngoại lệ</a:t>
            </a:r>
            <a:r>
              <a:rPr lang="en-US" sz="2400" b="0">
                <a:solidFill>
                  <a:srgbClr val="000000"/>
                </a:solidFill>
              </a:rPr>
              <a:t>.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534400" cy="4800600"/>
          </a:xfrm>
        </p:spPr>
        <p:txBody>
          <a:bodyPr/>
          <a:lstStyle/>
          <a:p>
            <a:pPr marL="522288" lvl="1" indent="-457200">
              <a:buClrTx/>
              <a:buFont typeface="Wingdings" pitchFamily="2" charset="2"/>
              <a:buChar char="q"/>
            </a:pPr>
            <a:r>
              <a:rPr lang="en-US" b="1">
                <a:solidFill>
                  <a:srgbClr val="000000"/>
                </a:solidFill>
                <a:latin typeface="+mj-lt"/>
              </a:rPr>
              <a:t>Nhận ngoại lệ từ chương trình Java</a:t>
            </a:r>
          </a:p>
          <a:p>
            <a:pPr marL="65088" indent="400050">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a:t>
            </a:r>
            <a:r>
              <a:rPr lang="en-US" b="0">
                <a:solidFill>
                  <a:srgbClr val="000000"/>
                </a:solidFill>
                <a:latin typeface="+mj-lt"/>
              </a:rPr>
              <a:t>lệ</a:t>
            </a:r>
            <a:r>
              <a:rPr lang="en-US" b="0" smtClean="0">
                <a:solidFill>
                  <a:srgbClr val="000000"/>
                </a:solidFill>
                <a:latin typeface="+mj-lt"/>
              </a:rPr>
              <a:t>:</a:t>
            </a:r>
            <a:endParaRPr lang="en-US" b="0">
              <a:solidFill>
                <a:srgbClr val="000000"/>
              </a:solidFill>
              <a:latin typeface="+mj-lt"/>
            </a:endParaRPr>
          </a:p>
          <a:p>
            <a:pPr marL="65088" indent="400050">
              <a:buNone/>
            </a:pPr>
            <a:r>
              <a:rPr lang="en-US" sz="2400">
                <a:solidFill>
                  <a:schemeClr val="accent4">
                    <a:lumMod val="90000"/>
                    <a:lumOff val="10000"/>
                  </a:schemeClr>
                </a:solidFill>
                <a:latin typeface="+mj-lt"/>
              </a:rPr>
              <a:t>jboolean ExceptionCheck(JNIEnv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None/>
            </a:pPr>
            <a:r>
              <a:rPr lang="en-US" sz="2400">
                <a:solidFill>
                  <a:schemeClr val="accent4">
                    <a:lumMod val="90000"/>
                    <a:lumOff val="10000"/>
                  </a:schemeClr>
                </a:solidFill>
                <a:latin typeface="+mj-lt"/>
              </a:rPr>
              <a:t>jthrowable ExceptionOccurred(JNIEnv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i="1" smtClean="0">
                <a:solidFill>
                  <a:srgbClr val="000000"/>
                </a:solidFill>
              </a:rPr>
              <a:t>Tạo:</a:t>
            </a:r>
          </a:p>
          <a:p>
            <a:pPr marL="0" indent="857250" algn="just">
              <a:buClrTx/>
              <a:buNone/>
            </a:pPr>
            <a:r>
              <a:rPr lang="en-US" sz="2400">
                <a:solidFill>
                  <a:schemeClr val="accent4">
                    <a:lumMod val="90000"/>
                    <a:lumOff val="10000"/>
                  </a:schemeClr>
                </a:solidFill>
              </a:rPr>
              <a:t>jint JNI_CreateJavaVM(JavaVM** p_jvm, void** p_env, JavaVMInitArgs* </a:t>
            </a:r>
            <a:r>
              <a:rPr lang="en-US" sz="2400">
                <a:solidFill>
                  <a:schemeClr val="accent4">
                    <a:lumMod val="90000"/>
                    <a:lumOff val="10000"/>
                  </a:schemeClr>
                </a:solidFill>
              </a:rPr>
              <a:t>vm_args</a:t>
            </a:r>
            <a:r>
              <a:rPr lang="en-US" sz="2400" smtClean="0">
                <a:solidFill>
                  <a:schemeClr val="accent4">
                    <a:lumMod val="90000"/>
                    <a:lumOff val="10000"/>
                  </a:schemeClr>
                </a:solidFill>
              </a:rPr>
              <a:t>)</a:t>
            </a:r>
          </a:p>
          <a:p>
            <a:pPr marL="0" indent="457200" algn="just">
              <a:buClrTx/>
              <a:buNone/>
            </a:pPr>
            <a:r>
              <a:rPr lang="en-US" b="0" i="1" smtClean="0">
                <a:solidFill>
                  <a:srgbClr val="000000"/>
                </a:solidFill>
              </a:rPr>
              <a:t>Hủy:</a:t>
            </a:r>
            <a:endParaRPr lang="en-US" b="0" i="1">
              <a:solidFill>
                <a:srgbClr val="000000"/>
              </a:solidFill>
            </a:endParaRPr>
          </a:p>
          <a:p>
            <a:pPr marL="0" indent="914400" algn="jus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marL="914400" lvl="0" indent="-51435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514350" algn="just">
              <a:buClrTx/>
              <a:buNone/>
            </a:pPr>
            <a:endParaRPr lang="en-US" b="0" smtClean="0">
              <a:solidFill>
                <a:srgbClr val="000000"/>
              </a:solidFill>
            </a:endParaRPr>
          </a:p>
          <a:p>
            <a:pPr marL="0" indent="514350" algn="jus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294</TotalTime>
  <Words>2340</Words>
  <Application>Microsoft Office PowerPoint</Application>
  <PresentationFormat>On-screen Show (4:3)</PresentationFormat>
  <Paragraphs>392</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297</cp:revision>
  <dcterms:created xsi:type="dcterms:W3CDTF">2006-08-16T00:00:00Z</dcterms:created>
  <dcterms:modified xsi:type="dcterms:W3CDTF">2012-05-13T04:30:31Z</dcterms:modified>
</cp:coreProperties>
</file>