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98" r:id="rId8"/>
    <p:sldId id="273" r:id="rId9"/>
    <p:sldId id="270" r:id="rId10"/>
    <p:sldId id="272" r:id="rId11"/>
    <p:sldId id="275" r:id="rId12"/>
    <p:sldId id="293" r:id="rId13"/>
    <p:sldId id="294" r:id="rId14"/>
    <p:sldId id="296" r:id="rId15"/>
    <p:sldId id="274" r:id="rId16"/>
    <p:sldId id="284" r:id="rId17"/>
    <p:sldId id="287"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23" autoAdjust="0"/>
  </p:normalViewPr>
  <p:slideViewPr>
    <p:cSldViewPr>
      <p:cViewPr>
        <p:scale>
          <a:sx n="75" d="100"/>
          <a:sy n="75" d="100"/>
        </p:scale>
        <p:origin x="-990"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b="0" smtClean="0">
                <a:solidFill>
                  <a:srgbClr val="000000"/>
                </a:solidFill>
              </a:rPr>
              <a:t>JNI cho phép gọi các hàm và truyền các biến qua lại giữa chương trình Java &amp; C/C++.</a:t>
            </a:r>
            <a:endParaRPr lang="en-US" b="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Cung </a:t>
            </a:r>
            <a:r>
              <a:rPr lang="fr-CA" b="0" smtClean="0">
                <a:solidFill>
                  <a:srgbClr val="000000"/>
                </a:solidFill>
              </a:rPr>
              <a:t>cấp quy định chung về dữ liệu và loại exception ...</a:t>
            </a:r>
            <a:endParaRPr lang="en-US" b="0" smtClean="0">
              <a:solidFill>
                <a:srgbClr val="000000"/>
              </a:solidFill>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a:t>
            </a:r>
            <a:r>
              <a:rPr lang="en-US" sz="1200" kern="1200" smtClean="0">
                <a:solidFill>
                  <a:schemeClr val="tx1"/>
                </a:solidFill>
                <a:effectLst/>
                <a:latin typeface="+mn-lt"/>
                <a:ea typeface="+mn-ea"/>
                <a:cs typeface="+mn-cs"/>
              </a:rPr>
              <a:t>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r>
              <a:rPr lang="en-US" sz="120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800" b="0" kern="1200" smtClean="0">
                <a:solidFill>
                  <a:srgbClr val="000000"/>
                </a:solidFill>
                <a:latin typeface="+mn-lt"/>
                <a:ea typeface="+mn-ea"/>
                <a:cs typeface="+mn-cs"/>
              </a:rPr>
              <a:t>hỗ trợ chương trình Java dễ dàng truy cập đến các thư viện được chia sẽ mà không cần sử dụng JNI .</a:t>
            </a:r>
          </a:p>
          <a:p>
            <a:pPr lvl="0"/>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a:t>
            </a:r>
            <a:r>
              <a:rPr lang="en-US" sz="1200" kern="1200" smtClean="0">
                <a:solidFill>
                  <a:schemeClr val="tx1"/>
                </a:solidFill>
                <a:effectLst/>
                <a:latin typeface="+mn-lt"/>
                <a:ea typeface="+mn-ea"/>
                <a:cs typeface="+mn-cs"/>
              </a:rPr>
              <a:t>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b="1">
                <a:solidFill>
                  <a:schemeClr val="accent4">
                    <a:lumMod val="90000"/>
                    <a:lumOff val="10000"/>
                  </a:schemeClr>
                </a:solidFill>
              </a:rPr>
              <a:t>jobject </a:t>
            </a:r>
            <a:r>
              <a:rPr lang="en-US" b="1">
                <a:solidFill>
                  <a:schemeClr val="accent4">
                    <a:lumMod val="90000"/>
                    <a:lumOff val="10000"/>
                  </a:schemeClr>
                </a:solidFill>
              </a:rPr>
              <a:t>	</a:t>
            </a:r>
            <a:r>
              <a:rPr lang="en-US" b="1" smtClean="0">
                <a:solidFill>
                  <a:schemeClr val="accent4">
                    <a:lumMod val="90000"/>
                    <a:lumOff val="10000"/>
                  </a:schemeClr>
                </a:solidFill>
              </a:rPr>
              <a:t>	jboolean</a:t>
            </a:r>
            <a:r>
              <a:rPr lang="en-US" b="1">
                <a:solidFill>
                  <a:schemeClr val="accent4">
                    <a:lumMod val="90000"/>
                    <a:lumOff val="10000"/>
                  </a:schemeClr>
                </a:solidFill>
              </a:rPr>
              <a:t>		jbyte</a:t>
            </a:r>
          </a:p>
          <a:p>
            <a:pPr marL="457200" lvl="1" indent="0">
              <a:buClrTx/>
              <a:buNone/>
            </a:pPr>
            <a:r>
              <a:rPr lang="en-US" b="1">
                <a:solidFill>
                  <a:schemeClr val="accent4">
                    <a:lumMod val="90000"/>
                    <a:lumOff val="10000"/>
                  </a:schemeClr>
                </a:solidFill>
              </a:rPr>
              <a:t>jchar		jshort	</a:t>
            </a:r>
            <a:r>
              <a:rPr lang="en-US" b="1">
                <a:solidFill>
                  <a:schemeClr val="accent4">
                    <a:lumMod val="90000"/>
                    <a:lumOff val="10000"/>
                  </a:schemeClr>
                </a:solidFill>
              </a:rPr>
              <a:t>	</a:t>
            </a:r>
            <a:r>
              <a:rPr lang="en-US" b="1" smtClean="0">
                <a:solidFill>
                  <a:schemeClr val="accent4">
                    <a:lumMod val="90000"/>
                    <a:lumOff val="10000"/>
                  </a:schemeClr>
                </a:solidFill>
              </a:rPr>
              <a:t>jint</a:t>
            </a:r>
            <a:endParaRPr lang="en-US" b="1">
              <a:solidFill>
                <a:schemeClr val="accent4">
                  <a:lumMod val="90000"/>
                  <a:lumOff val="10000"/>
                </a:schemeClr>
              </a:solidFill>
            </a:endParaRPr>
          </a:p>
          <a:p>
            <a:pPr marL="457200" lvl="1" indent="0">
              <a:buClrTx/>
              <a:buNone/>
            </a:pPr>
            <a:r>
              <a:rPr lang="en-US" b="1">
                <a:solidFill>
                  <a:schemeClr val="accent4">
                    <a:lumMod val="90000"/>
                    <a:lumOff val="10000"/>
                  </a:schemeClr>
                </a:solidFill>
              </a:rPr>
              <a:t>jlong		jstring	</a:t>
            </a:r>
            <a:r>
              <a:rPr lang="en-US" b="1">
                <a:solidFill>
                  <a:schemeClr val="accent4">
                    <a:lumMod val="90000"/>
                    <a:lumOff val="10000"/>
                  </a:schemeClr>
                </a:solidFill>
              </a:rPr>
              <a:t>	</a:t>
            </a:r>
            <a:r>
              <a:rPr lang="en-US" b="1" smtClean="0">
                <a:solidFill>
                  <a:schemeClr val="accent4">
                    <a:lumMod val="90000"/>
                    <a:lumOff val="10000"/>
                  </a:schemeClr>
                </a:solidFill>
              </a:rPr>
              <a:t>jfloat</a:t>
            </a:r>
            <a:endParaRPr lang="en-US" b="1">
              <a:solidFill>
                <a:schemeClr val="accent4">
                  <a:lumMod val="90000"/>
                  <a:lumOff val="10000"/>
                </a:schemeClr>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a:t>
            </a:r>
            <a:r>
              <a:rPr lang="en-US" sz="2400" smtClean="0">
                <a:solidFill>
                  <a:srgbClr val="000000"/>
                </a:solidFill>
              </a:rPr>
              <a:t>Parameters</a:t>
            </a: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141656980"/>
              </p:ext>
            </p:extLst>
          </p:nvPr>
        </p:nvGraphicFramePr>
        <p:xfrm>
          <a:off x="914400" y="2057399"/>
          <a:ext cx="7543800" cy="4326465"/>
        </p:xfrm>
        <a:graphic>
          <a:graphicData uri="http://schemas.openxmlformats.org/drawingml/2006/table">
            <a:tbl>
              <a:tblPr firstRow="1" firstCol="1" bandRow="1">
                <a:tableStyleId>{5C22544A-7EE6-4342-B048-85BDC9FD1C3A}</a:tableStyleId>
              </a:tblPr>
              <a:tblGrid>
                <a:gridCol w="2514600"/>
                <a:gridCol w="2514600"/>
                <a:gridCol w="2514600"/>
              </a:tblGrid>
              <a:tr h="543321">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72893">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295400"/>
            <a:ext cx="8229600" cy="4800600"/>
          </a:xfrm>
        </p:spPr>
        <p:txBody>
          <a:bodyPr/>
          <a:lstStyle/>
          <a:p>
            <a:pPr lvl="0" algn="just">
              <a:buClrTx/>
              <a:buFont typeface="Wingdings" pitchFamily="2" charset="2"/>
              <a:buChar char="q"/>
            </a:pPr>
            <a:r>
              <a:rPr lang="en-US" sz="2300">
                <a:solidFill>
                  <a:srgbClr val="000000"/>
                </a:solidFill>
              </a:rPr>
              <a:t>String </a:t>
            </a:r>
            <a:r>
              <a:rPr lang="en-US" sz="2300" smtClean="0">
                <a:solidFill>
                  <a:srgbClr val="000000"/>
                </a:solidFill>
              </a:rPr>
              <a:t>Parameters</a:t>
            </a:r>
          </a:p>
          <a:p>
            <a:pPr marL="0" lvl="0" indent="465138">
              <a:buClrTx/>
              <a:buNone/>
            </a:pPr>
            <a:r>
              <a:rPr lang="en-US" sz="2300" b="0" smtClean="0">
                <a:solidFill>
                  <a:srgbClr val="000000"/>
                </a:solidFill>
              </a:rPr>
              <a:t>Để biểu kiểu String JNI đặt tả kiển </a:t>
            </a:r>
            <a:r>
              <a:rPr lang="en-US" sz="2300" smtClean="0">
                <a:solidFill>
                  <a:schemeClr val="accent4">
                    <a:lumMod val="90000"/>
                    <a:lumOff val="10000"/>
                  </a:schemeClr>
                </a:solidFill>
              </a:rPr>
              <a:t>jstring</a:t>
            </a:r>
            <a:r>
              <a:rPr lang="en-US" sz="2300" b="0" smtClean="0">
                <a:solidFill>
                  <a:srgbClr val="000000"/>
                </a:solidFill>
              </a:rPr>
              <a:t> giữa java &amp; C. </a:t>
            </a:r>
          </a:p>
          <a:p>
            <a:pPr marL="0" lvl="0" indent="465138">
              <a:buClrTx/>
              <a:buNone/>
            </a:pPr>
            <a:r>
              <a:rPr lang="en-US" sz="2300" b="0" smtClean="0">
                <a:solidFill>
                  <a:srgbClr val="000000"/>
                </a:solidFill>
              </a:rPr>
              <a:t> </a:t>
            </a:r>
            <a:r>
              <a:rPr lang="en-US" sz="2300" smtClean="0">
                <a:solidFill>
                  <a:schemeClr val="accent4">
                    <a:lumMod val="90000"/>
                    <a:lumOff val="10000"/>
                  </a:schemeClr>
                </a:solidFill>
              </a:rPr>
              <a:t>Jstring</a:t>
            </a:r>
            <a:r>
              <a:rPr lang="en-US" sz="2300" b="0" smtClean="0">
                <a:solidFill>
                  <a:srgbClr val="000000"/>
                </a:solidFill>
              </a:rPr>
              <a:t> </a:t>
            </a:r>
            <a:r>
              <a:rPr lang="en-US" sz="2300" b="0">
                <a:solidFill>
                  <a:srgbClr val="000000"/>
                </a:solidFill>
              </a:rPr>
              <a:t>không được sử </a:t>
            </a:r>
            <a:r>
              <a:rPr lang="en-US" sz="2300" b="0">
                <a:solidFill>
                  <a:srgbClr val="000000"/>
                </a:solidFill>
              </a:rPr>
              <a:t>dụng </a:t>
            </a:r>
            <a:r>
              <a:rPr lang="en-US" sz="2300" b="0" smtClean="0">
                <a:solidFill>
                  <a:srgbClr val="000000"/>
                </a:solidFill>
              </a:rPr>
              <a:t>bình </a:t>
            </a:r>
            <a:r>
              <a:rPr lang="en-US" sz="2300" b="0">
                <a:solidFill>
                  <a:srgbClr val="000000"/>
                </a:solidFill>
              </a:rPr>
              <a:t>thường </a:t>
            </a:r>
            <a:r>
              <a:rPr lang="en-US" sz="2300" b="0" smtClean="0">
                <a:solidFill>
                  <a:srgbClr val="000000"/>
                </a:solidFill>
              </a:rPr>
              <a:t>như trong </a:t>
            </a:r>
            <a:r>
              <a:rPr lang="en-US" sz="2300" b="0">
                <a:solidFill>
                  <a:srgbClr val="000000"/>
                </a:solidFill>
              </a:rPr>
              <a:t>C mà phải qua các phương thức </a:t>
            </a:r>
            <a:r>
              <a:rPr lang="en-US" sz="2300" b="0">
                <a:solidFill>
                  <a:srgbClr val="000000"/>
                </a:solidFill>
              </a:rPr>
              <a:t>trong </a:t>
            </a:r>
            <a:r>
              <a:rPr lang="en-US" sz="2300" b="0" smtClean="0">
                <a:solidFill>
                  <a:srgbClr val="000000"/>
                </a:solidFill>
              </a:rPr>
              <a:t>JNI.</a:t>
            </a:r>
            <a:endParaRPr lang="en-US" sz="23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2241217483"/>
              </p:ext>
            </p:extLst>
          </p:nvPr>
        </p:nvGraphicFramePr>
        <p:xfrm>
          <a:off x="1066800" y="3429000"/>
          <a:ext cx="7391400" cy="2819400"/>
        </p:xfrm>
        <a:graphic>
          <a:graphicData uri="http://schemas.openxmlformats.org/drawingml/2006/table">
            <a:tbl>
              <a:tblPr firstRow="1" firstCol="1" bandRow="1">
                <a:tableStyleId>{5C22544A-7EE6-4342-B048-85BDC9FD1C3A}</a:tableStyleId>
              </a:tblPr>
              <a:tblGrid>
                <a:gridCol w="3695700"/>
                <a:gridCol w="3695700"/>
              </a:tblGrid>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56388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a:t>
            </a:r>
            <a:r>
              <a:rPr lang="en-US" sz="2300">
                <a:solidFill>
                  <a:schemeClr val="accent4">
                    <a:lumMod val="90000"/>
                    <a:lumOff val="10000"/>
                  </a:schemeClr>
                </a:solidFill>
              </a:rPr>
              <a:t>jarray</a:t>
            </a:r>
            <a:r>
              <a:rPr lang="en-US" sz="2300" b="0">
                <a:solidFill>
                  <a:srgbClr val="000000"/>
                </a:solidFill>
              </a:rPr>
              <a:t>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433712166"/>
              </p:ext>
            </p:extLst>
          </p:nvPr>
        </p:nvGraphicFramePr>
        <p:xfrm>
          <a:off x="1066800" y="3429000"/>
          <a:ext cx="7391400" cy="2895600"/>
        </p:xfrm>
        <a:graphic>
          <a:graphicData uri="http://schemas.openxmlformats.org/drawingml/2006/table">
            <a:tbl>
              <a:tblPr firstRow="1" firstCol="1" bandRow="1">
                <a:tableStyleId>{5C22544A-7EE6-4342-B048-85BDC9FD1C3A}</a:tableStyleId>
              </a:tblPr>
              <a:tblGrid>
                <a:gridCol w="3695700"/>
                <a:gridCol w="3695700"/>
              </a:tblGrid>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619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72390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465138">
              <a:buClrTx/>
              <a:buNone/>
            </a:pPr>
            <a:r>
              <a:rPr lang="en-US" sz="2400" b="1">
                <a:solidFill>
                  <a:schemeClr val="accent4">
                    <a:lumMod val="90000"/>
                    <a:lumOff val="10000"/>
                  </a:schemeClr>
                </a:solidFill>
                <a:latin typeface="+mj-lt"/>
              </a:rPr>
              <a:t>(*env)-&gt;GetAAAField(env, jclass, </a:t>
            </a:r>
            <a:r>
              <a:rPr lang="en-US" sz="2400" b="1">
                <a:solidFill>
                  <a:schemeClr val="accent4">
                    <a:lumMod val="90000"/>
                    <a:lumOff val="10000"/>
                  </a:schemeClr>
                </a:solidFill>
                <a:latin typeface="+mj-lt"/>
              </a:rPr>
              <a:t>fieldID</a:t>
            </a:r>
            <a:r>
              <a:rPr lang="en-US" sz="2400" b="1" smtClean="0">
                <a:solidFill>
                  <a:schemeClr val="accent4">
                    <a:lumMod val="90000"/>
                    <a:lumOff val="10000"/>
                  </a:schemeClr>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465138" algn="just">
              <a:buClrTx/>
              <a:buNone/>
            </a:pPr>
            <a:r>
              <a:rPr lang="en-US" sz="2400" b="1">
                <a:solidFill>
                  <a:schemeClr val="accent4">
                    <a:lumMod val="90000"/>
                    <a:lumOff val="10000"/>
                  </a:schemeClr>
                </a:solidFill>
                <a:latin typeface="+mj-lt"/>
              </a:rPr>
              <a:t>Prototype void </a:t>
            </a:r>
            <a:r>
              <a:rPr lang="en-US" sz="2400" b="1" i="1">
                <a:solidFill>
                  <a:schemeClr val="accent4">
                    <a:lumMod val="90000"/>
                    <a:lumOff val="10000"/>
                  </a:schemeClr>
                </a:solidFill>
                <a:latin typeface="+mj-lt"/>
              </a:rPr>
              <a:t>Set&lt;Type&gt;Field</a:t>
            </a:r>
            <a:r>
              <a:rPr lang="en-US" sz="2400" b="1">
                <a:solidFill>
                  <a:schemeClr val="accent4">
                    <a:lumMod val="90000"/>
                    <a:lumOff val="10000"/>
                  </a:schemeClr>
                </a:solidFill>
                <a:latin typeface="+mj-lt"/>
              </a:rPr>
              <a:t>(JNIEnv *env, jobject obj,</a:t>
            </a:r>
            <a:r>
              <a:rPr lang="en-US" sz="2400" b="1">
                <a:solidFill>
                  <a:schemeClr val="accent4">
                    <a:lumMod val="90000"/>
                    <a:lumOff val="10000"/>
                  </a:schemeClr>
                </a:solidFill>
                <a:latin typeface="+mj-lt"/>
              </a:rPr>
              <a:t> </a:t>
            </a:r>
            <a:r>
              <a:rPr lang="en-US" sz="2400" b="1" smtClean="0">
                <a:solidFill>
                  <a:schemeClr val="accent4">
                    <a:lumMod val="90000"/>
                    <a:lumOff val="10000"/>
                  </a:schemeClr>
                </a:solidFill>
                <a:latin typeface="+mj-lt"/>
              </a:rPr>
              <a:t>jfieldID, fielđI, &lt;NativeType&gt; value);</a:t>
            </a:r>
            <a:endParaRPr lang="en-US" sz="2400" b="1">
              <a:solidFill>
                <a:schemeClr val="accent4">
                  <a:lumMod val="90000"/>
                  <a:lumOff val="10000"/>
                </a:schemeClr>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400" smtClean="0">
                <a:solidFill>
                  <a:schemeClr val="accent4">
                    <a:lumMod val="90000"/>
                    <a:lumOff val="10000"/>
                  </a:schemeClr>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400" b="0" smtClean="0">
                <a:solidFill>
                  <a:srgbClr val="000000"/>
                </a:solidFill>
              </a:rPr>
              <a:t>   </a:t>
            </a:r>
            <a:r>
              <a:rPr lang="en-US" sz="2400" smtClean="0">
                <a:solidFill>
                  <a:schemeClr val="accent4">
                    <a:lumMod val="90000"/>
                    <a:lumOff val="10000"/>
                  </a:schemeClr>
                </a:solidFill>
              </a:rPr>
              <a:t>Prototype &lt;NativeType</a:t>
            </a:r>
            <a:r>
              <a:rPr lang="en-US" sz="2400" smtClean="0">
                <a:solidFill>
                  <a:schemeClr val="accent4">
                    <a:lumMod val="90000"/>
                    <a:lumOff val="10000"/>
                  </a:schemeClr>
                </a:solidFill>
              </a:rPr>
              <a:t>&gt; Call&lt;Type</a:t>
            </a:r>
            <a:r>
              <a:rPr lang="en-US" sz="2400" smtClean="0">
                <a:solidFill>
                  <a:schemeClr val="accent4">
                    <a:lumMod val="90000"/>
                    <a:lumOff val="10000"/>
                  </a:schemeClr>
                </a:solidFill>
              </a:rPr>
              <a:t>&gt; Method(JNIEnv </a:t>
            </a:r>
            <a:r>
              <a:rPr lang="en-US" sz="2400" smtClean="0">
                <a:solidFill>
                  <a:schemeClr val="accent4">
                    <a:lumMod val="90000"/>
                    <a:lumOff val="10000"/>
                  </a:schemeClr>
                </a:solidFill>
              </a:rPr>
              <a:t>*env, jobject obj, jmethodID methodID, </a:t>
            </a:r>
            <a:r>
              <a:rPr lang="en-US" sz="2400" smtClean="0">
                <a:solidFill>
                  <a:schemeClr val="accent4">
                    <a:lumMod val="90000"/>
                    <a:lumOff val="10000"/>
                  </a:schemeClr>
                </a:solidFill>
              </a:rPr>
              <a:t>...);</a:t>
            </a:r>
            <a:endParaRPr lang="en-US" sz="2400" smtClean="0">
              <a:solidFill>
                <a:schemeClr val="accent4">
                  <a:lumMod val="90000"/>
                  <a:lumOff val="10000"/>
                </a:schemeClr>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7150" lvl="1" indent="509588"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a:t>
            </a:r>
          </a:p>
          <a:p>
            <a:pPr marL="0" indent="800100">
              <a:buClrTx/>
              <a:buNone/>
            </a:pPr>
            <a:r>
              <a:rPr lang="en-US" sz="2400" b="0" smtClean="0">
                <a:solidFill>
                  <a:srgbClr val="000000"/>
                </a:solidFill>
                <a:latin typeface="+mj-lt"/>
              </a:rPr>
              <a:t>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269682550"/>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447800"/>
            <a:ext cx="85344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06400">
              <a:buClrTx/>
              <a:buNone/>
            </a:pPr>
            <a:r>
              <a:rPr lang="en-US" sz="2400" smtClean="0">
                <a:solidFill>
                  <a:schemeClr val="accent4">
                    <a:lumMod val="90000"/>
                    <a:lumOff val="10000"/>
                  </a:schemeClr>
                </a:solidFill>
              </a:rPr>
              <a:t>jobject </a:t>
            </a:r>
            <a:r>
              <a:rPr lang="en-US" sz="2400">
                <a:solidFill>
                  <a:schemeClr val="accent4">
                    <a:lumMod val="90000"/>
                    <a:lumOff val="10000"/>
                  </a:schemeClr>
                </a:solidFill>
              </a:rPr>
              <a:t>NewObject(JNIEnv *env</a:t>
            </a:r>
            <a:r>
              <a:rPr lang="en-US" sz="2400">
                <a:solidFill>
                  <a:schemeClr val="accent4">
                    <a:lumMod val="90000"/>
                    <a:lumOff val="10000"/>
                  </a:schemeClr>
                </a:solidFill>
              </a:rPr>
              <a:t>, </a:t>
            </a:r>
            <a:r>
              <a:rPr lang="en-US" sz="2400" smtClean="0">
                <a:solidFill>
                  <a:schemeClr val="accent4">
                    <a:lumMod val="90000"/>
                    <a:lumOff val="10000"/>
                  </a:schemeClr>
                </a:solidFill>
              </a:rPr>
              <a:t>jclass clazz</a:t>
            </a:r>
            <a:r>
              <a:rPr lang="en-US" sz="2400">
                <a:solidFill>
                  <a:schemeClr val="accent4">
                    <a:lumMod val="90000"/>
                    <a:lumOff val="10000"/>
                  </a:schemeClr>
                </a:solidFill>
              </a:rPr>
              <a:t>,</a:t>
            </a:r>
            <a:r>
              <a:rPr lang="en-US" sz="2400">
                <a:solidFill>
                  <a:schemeClr val="accent4">
                    <a:lumMod val="90000"/>
                    <a:lumOff val="10000"/>
                  </a:schemeClr>
                </a:solidFill>
              </a:rPr>
              <a:t> </a:t>
            </a:r>
            <a:r>
              <a:rPr lang="en-US" sz="2400" smtClean="0">
                <a:solidFill>
                  <a:schemeClr val="accent4">
                    <a:lumMod val="90000"/>
                    <a:lumOff val="10000"/>
                  </a:schemeClr>
                </a:solidFill>
              </a:rPr>
              <a:t>jmethodID </a:t>
            </a:r>
            <a:r>
              <a:rPr lang="en-US" sz="2400">
                <a:solidFill>
                  <a:schemeClr val="accent4">
                    <a:lumMod val="90000"/>
                    <a:lumOff val="10000"/>
                  </a:schemeClr>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a:t>
            </a:r>
            <a:r>
              <a:rPr lang="en-US" sz="2400" b="1">
                <a:solidFill>
                  <a:srgbClr val="000000"/>
                </a:solidFill>
                <a:latin typeface="+mj-lt"/>
              </a:rPr>
              <a:t>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000">
                <a:solidFill>
                  <a:schemeClr val="accent4">
                    <a:lumMod val="90000"/>
                    <a:lumOff val="10000"/>
                  </a:schemeClr>
                </a:solidFill>
                <a:latin typeface="+mj-lt"/>
              </a:rPr>
              <a:t>jint Throw(JNIEnv *env, jthrowable </a:t>
            </a:r>
            <a:r>
              <a:rPr lang="en-US" sz="2000">
                <a:solidFill>
                  <a:schemeClr val="accent4">
                    <a:lumMod val="90000"/>
                    <a:lumOff val="10000"/>
                  </a:schemeClr>
                </a:solidFill>
                <a:latin typeface="+mj-lt"/>
              </a:rPr>
              <a:t>obj</a:t>
            </a:r>
            <a:r>
              <a:rPr lang="en-US" sz="2000" smtClean="0">
                <a:solidFill>
                  <a:schemeClr val="accent4">
                    <a:lumMod val="90000"/>
                    <a:lumOff val="10000"/>
                  </a:schemeClr>
                </a:solidFill>
                <a:latin typeface="+mj-lt"/>
              </a:rPr>
              <a:t>);</a:t>
            </a:r>
            <a:endParaRPr lang="en-US" sz="2000">
              <a:solidFill>
                <a:schemeClr val="accent4">
                  <a:lumMod val="90000"/>
                  <a:lumOff val="10000"/>
                </a:schemeClr>
              </a:solidFill>
              <a:latin typeface="+mj-lt"/>
            </a:endParaRPr>
          </a:p>
          <a:p>
            <a:pPr marL="0" indent="914400">
              <a:buClrTx/>
              <a:buNone/>
            </a:pPr>
            <a:r>
              <a:rPr lang="en-US" sz="2000">
                <a:solidFill>
                  <a:schemeClr val="accent4">
                    <a:lumMod val="90000"/>
                    <a:lumOff val="10000"/>
                  </a:schemeClr>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a:solidFill>
                  <a:srgbClr val="000000"/>
                </a:solidFill>
              </a:rPr>
              <a:t>Lưu ý </a:t>
            </a:r>
            <a:r>
              <a:rPr lang="en-US" sz="2400" b="0">
                <a:solidFill>
                  <a:srgbClr val="000000"/>
                </a:solidFill>
              </a:rPr>
              <a:t>là khi Throw một ngoại lệ thì native code vẫn tiếp tục chạy. Khi kết thúc hàm native thì JVM mới phát sinh ra ngoại lệ</a:t>
            </a:r>
            <a:r>
              <a:rPr lang="en-US" sz="2400" b="0">
                <a:solidFill>
                  <a:srgbClr val="000000"/>
                </a:solidFill>
              </a:rPr>
              <a:t>.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534400" cy="4800600"/>
          </a:xfrm>
        </p:spPr>
        <p:txBody>
          <a:bodyPr/>
          <a:lstStyle/>
          <a:p>
            <a:pPr marL="522288" lvl="1" indent="-457200">
              <a:buClrTx/>
              <a:buFont typeface="Wingdings" pitchFamily="2" charset="2"/>
              <a:buChar char="q"/>
            </a:pPr>
            <a:r>
              <a:rPr lang="en-US" b="1">
                <a:solidFill>
                  <a:srgbClr val="000000"/>
                </a:solidFill>
                <a:latin typeface="+mj-lt"/>
              </a:rPr>
              <a:t>Nhận ngoại lệ từ chương trình Java</a:t>
            </a:r>
          </a:p>
          <a:p>
            <a:pPr marL="65088" indent="400050">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a:t>
            </a:r>
            <a:r>
              <a:rPr lang="en-US" b="0">
                <a:solidFill>
                  <a:srgbClr val="000000"/>
                </a:solidFill>
                <a:latin typeface="+mj-lt"/>
              </a:rPr>
              <a:t>lệ</a:t>
            </a:r>
            <a:r>
              <a:rPr lang="en-US" b="0" smtClean="0">
                <a:solidFill>
                  <a:srgbClr val="000000"/>
                </a:solidFill>
                <a:latin typeface="+mj-lt"/>
              </a:rPr>
              <a:t>:</a:t>
            </a:r>
            <a:endParaRPr lang="en-US" b="0">
              <a:solidFill>
                <a:srgbClr val="000000"/>
              </a:solidFill>
              <a:latin typeface="+mj-lt"/>
            </a:endParaRPr>
          </a:p>
          <a:p>
            <a:pPr marL="65088" indent="400050">
              <a:buNone/>
            </a:pPr>
            <a:r>
              <a:rPr lang="en-US" sz="2400">
                <a:solidFill>
                  <a:schemeClr val="accent4">
                    <a:lumMod val="90000"/>
                    <a:lumOff val="10000"/>
                  </a:schemeClr>
                </a:solidFill>
                <a:latin typeface="+mj-lt"/>
              </a:rPr>
              <a:t>jboolean ExceptionCheck(JNIEnv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None/>
            </a:pPr>
            <a:r>
              <a:rPr lang="en-US" sz="2400">
                <a:solidFill>
                  <a:schemeClr val="accent4">
                    <a:lumMod val="90000"/>
                    <a:lumOff val="10000"/>
                  </a:schemeClr>
                </a:solidFill>
                <a:latin typeface="+mj-lt"/>
              </a:rPr>
              <a:t>jthrowable ExceptionOccurred(JNIEnv *</a:t>
            </a:r>
            <a:r>
              <a:rPr lang="en-US" sz="2400">
                <a:solidFill>
                  <a:schemeClr val="accent4">
                    <a:lumMod val="90000"/>
                    <a:lumOff val="10000"/>
                  </a:schemeClr>
                </a:solidFill>
                <a:latin typeface="+mj-lt"/>
              </a:rPr>
              <a:t>env</a:t>
            </a:r>
            <a:r>
              <a:rPr lang="en-US" sz="2400" smtClean="0">
                <a:solidFill>
                  <a:schemeClr val="accent4">
                    <a:lumMod val="90000"/>
                    <a:lumOff val="10000"/>
                  </a:schemeClr>
                </a:solidFill>
                <a:latin typeface="+mj-lt"/>
              </a:rPr>
              <a:t>);</a:t>
            </a:r>
            <a:endParaRPr lang="en-US" sz="2400">
              <a:solidFill>
                <a:schemeClr val="accent4">
                  <a:lumMod val="90000"/>
                  <a:lumOff val="10000"/>
                </a:schemeClr>
              </a:solidFill>
              <a:latin typeface="+mj-lt"/>
            </a:endParaRPr>
          </a:p>
          <a:p>
            <a:pPr marL="65088" indent="400050">
              <a:buClrTx/>
              <a:buFont typeface="Wingdings" pitchFamily="2" charset="2"/>
              <a:buChar char="q"/>
            </a:pPr>
            <a:endParaRPr lang="en-US" b="0">
              <a:solidFill>
                <a:schemeClr val="accent4">
                  <a:lumMod val="90000"/>
                  <a:lumOff val="10000"/>
                </a:schemeClr>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buClrTx/>
              <a:buNone/>
            </a:pPr>
            <a:r>
              <a:rPr lang="en-US" b="0" smtClean="0">
                <a:solidFill>
                  <a:srgbClr val="000000"/>
                </a:solidFill>
              </a:rPr>
              <a:t>Invocation </a:t>
            </a:r>
            <a:r>
              <a:rPr lang="en-US" b="0">
                <a:solidFill>
                  <a:srgbClr val="000000"/>
                </a:solidFill>
              </a:rPr>
              <a:t>API của JVM sẽ </a:t>
            </a:r>
            <a:r>
              <a:rPr lang="en-US" b="0">
                <a:solidFill>
                  <a:srgbClr val="000000"/>
                </a:solidFill>
              </a:rPr>
              <a:t>giúp </a:t>
            </a:r>
            <a:r>
              <a:rPr lang="en-US" b="0" smtClean="0">
                <a:solidFill>
                  <a:srgbClr val="000000"/>
                </a:solidFill>
              </a:rPr>
              <a:t>chúng </a:t>
            </a:r>
            <a:r>
              <a:rPr lang="en-US" b="0">
                <a:solidFill>
                  <a:srgbClr val="000000"/>
                </a:solidFill>
              </a:rPr>
              <a:t>ta tạo một Java Virtual Machine trong chương trình C/C++.</a:t>
            </a:r>
          </a:p>
          <a:p>
            <a:pPr marL="0" indent="457200" algn="just">
              <a:buClrTx/>
              <a:buNone/>
            </a:pPr>
            <a:r>
              <a:rPr lang="en-US" b="0" smtClean="0">
                <a:solidFill>
                  <a:srgbClr val="000000"/>
                </a:solidFill>
              </a:rPr>
              <a:t>Hàm </a:t>
            </a:r>
            <a:r>
              <a:rPr lang="en-US" b="0">
                <a:solidFill>
                  <a:srgbClr val="000000"/>
                </a:solidFill>
              </a:rPr>
              <a:t>để tạo và hủy máy </a:t>
            </a:r>
            <a:r>
              <a:rPr lang="en-US" b="0">
                <a:solidFill>
                  <a:srgbClr val="000000"/>
                </a:solidFill>
              </a:rPr>
              <a:t>ảo </a:t>
            </a:r>
            <a:r>
              <a:rPr lang="en-US" b="0" smtClean="0">
                <a:solidFill>
                  <a:srgbClr val="000000"/>
                </a:solidFill>
              </a:rPr>
              <a:t>java trong JNI.</a:t>
            </a:r>
          </a:p>
          <a:p>
            <a:pPr marL="0" indent="457200" algn="just">
              <a:buClrTx/>
              <a:buNone/>
            </a:pPr>
            <a:r>
              <a:rPr lang="en-US" b="0" i="1" smtClean="0">
                <a:solidFill>
                  <a:srgbClr val="000000"/>
                </a:solidFill>
              </a:rPr>
              <a:t>Tạo:</a:t>
            </a:r>
          </a:p>
          <a:p>
            <a:pPr marL="0" indent="857250" algn="just">
              <a:buClrTx/>
              <a:buNone/>
            </a:pPr>
            <a:r>
              <a:rPr lang="en-US" sz="2400">
                <a:solidFill>
                  <a:schemeClr val="accent4">
                    <a:lumMod val="90000"/>
                    <a:lumOff val="10000"/>
                  </a:schemeClr>
                </a:solidFill>
              </a:rPr>
              <a:t>jint JNI_CreateJavaVM(JavaVM** p_jvm, void** p_env, JavaVMInitArgs* </a:t>
            </a:r>
            <a:r>
              <a:rPr lang="en-US" sz="2400">
                <a:solidFill>
                  <a:schemeClr val="accent4">
                    <a:lumMod val="90000"/>
                    <a:lumOff val="10000"/>
                  </a:schemeClr>
                </a:solidFill>
              </a:rPr>
              <a:t>vm_args</a:t>
            </a:r>
            <a:r>
              <a:rPr lang="en-US" sz="2400" smtClean="0">
                <a:solidFill>
                  <a:schemeClr val="accent4">
                    <a:lumMod val="90000"/>
                    <a:lumOff val="10000"/>
                  </a:schemeClr>
                </a:solidFill>
              </a:rPr>
              <a:t>)</a:t>
            </a:r>
          </a:p>
          <a:p>
            <a:pPr marL="0" indent="457200" algn="just">
              <a:buClrTx/>
              <a:buNone/>
            </a:pPr>
            <a:r>
              <a:rPr lang="en-US" b="0" i="1" smtClean="0">
                <a:solidFill>
                  <a:srgbClr val="000000"/>
                </a:solidFill>
              </a:rPr>
              <a:t>Hủy:</a:t>
            </a:r>
            <a:endParaRPr lang="en-US" b="0" i="1">
              <a:solidFill>
                <a:srgbClr val="000000"/>
              </a:solidFill>
            </a:endParaRPr>
          </a:p>
          <a:p>
            <a:pPr marL="0" indent="914400" algn="just">
              <a:buClrTx/>
              <a:buNone/>
            </a:pPr>
            <a:r>
              <a:rPr lang="en-US" sz="2400">
                <a:solidFill>
                  <a:schemeClr val="accent4">
                    <a:lumMod val="90000"/>
                    <a:lumOff val="10000"/>
                  </a:schemeClr>
                </a:solidFill>
              </a:rPr>
              <a:t>jint DestroyJavaVM(JavaVM* jvm)</a:t>
            </a:r>
          </a:p>
          <a:p>
            <a:pPr marL="0" indent="457200" algn="just">
              <a:buClrTx/>
              <a:buNone/>
            </a:pPr>
            <a:endParaRPr lang="en-US" b="0">
              <a:solidFill>
                <a:schemeClr val="accent4">
                  <a:lumMod val="90000"/>
                  <a:lumOff val="10000"/>
                </a:schemeClr>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229600" cy="4800600"/>
          </a:xfrm>
        </p:spPr>
        <p:txBody>
          <a:bodyPr/>
          <a:lstStyle/>
          <a:p>
            <a:pPr marL="0" lvl="0" indent="512763" algn="just">
              <a:buClr>
                <a:srgbClr val="000000"/>
              </a:buClr>
              <a:buNone/>
            </a:pPr>
            <a:endParaRPr lang="en-US" b="0" smtClean="0">
              <a:solidFill>
                <a:srgbClr val="000000"/>
              </a:solidFill>
              <a:latin typeface="+mj-lt"/>
            </a:endParaRPr>
          </a:p>
          <a:p>
            <a:pPr marL="0" lvl="0" indent="512763" algn="just">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a:t>
            </a:r>
            <a:r>
              <a:rPr lang="en-US" b="0" smtClean="0">
                <a:solidFill>
                  <a:srgbClr val="000000"/>
                </a:solidFill>
                <a:latin typeface="+mj-lt"/>
              </a:rPr>
              <a:t>Windows mà không cần sử dụng đến JNI. </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marL="914400" lvl="0" indent="-51435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marL="914400" lvl="0" indent="-51435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marL="914400" lvl="0" indent="-51435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marL="914400" indent="-514350">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514350" algn="just">
              <a:buClrTx/>
              <a:buNone/>
            </a:pPr>
            <a:endParaRPr lang="en-US" b="0" smtClean="0">
              <a:solidFill>
                <a:srgbClr val="000000"/>
              </a:solidFill>
            </a:endParaRPr>
          </a:p>
          <a:p>
            <a:pPr marL="0" indent="514350" algn="just">
              <a:buClrTx/>
              <a:buNone/>
            </a:pPr>
            <a:r>
              <a:rPr lang="en-US" b="0" smtClean="0">
                <a:solidFill>
                  <a:srgbClr val="000000"/>
                </a:solidFill>
              </a:rPr>
              <a:t>Java </a:t>
            </a:r>
            <a:r>
              <a:rPr lang="en-US" b="0">
                <a:solidFill>
                  <a:srgbClr val="000000"/>
                </a:solidFill>
              </a:rPr>
              <a:t>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r>
              <a:rPr lang="en-US"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Sử </a:t>
            </a:r>
            <a:r>
              <a:rPr lang="en-US" b="0">
                <a:solidFill>
                  <a:srgbClr val="000000"/>
                </a:solidFill>
              </a:rPr>
              <a:t>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0" y="5181600"/>
            <a:ext cx="6705600" cy="1295400"/>
          </a:xfrm>
        </p:spPr>
        <p:txBody>
          <a:bodyPr/>
          <a:lstStyle/>
          <a:p>
            <a:pPr marL="0" indent="0">
              <a:buNone/>
            </a:pPr>
            <a:r>
              <a:rPr lang="en-US" sz="1600" smtClean="0">
                <a:solidFill>
                  <a:srgbClr val="000000"/>
                </a:solidFill>
              </a:rPr>
              <a:t>Host Environment</a:t>
            </a:r>
            <a:r>
              <a:rPr lang="en-US" sz="1600" b="0" smtClean="0">
                <a:solidFill>
                  <a:srgbClr val="000000"/>
                </a:solidFill>
              </a:rPr>
              <a:t>: </a:t>
            </a:r>
            <a:r>
              <a:rPr lang="en-US" sz="1600" b="0">
                <a:solidFill>
                  <a:srgbClr val="000000"/>
                </a:solidFill>
              </a:rPr>
              <a:t>là những thiết </a:t>
            </a:r>
            <a:r>
              <a:rPr lang="en-US" sz="1600" b="0">
                <a:solidFill>
                  <a:srgbClr val="000000"/>
                </a:solidFill>
              </a:rPr>
              <a:t>lập </a:t>
            </a:r>
            <a:r>
              <a:rPr lang="en-US" sz="1600" b="0" smtClean="0">
                <a:solidFill>
                  <a:srgbClr val="000000"/>
                </a:solidFill>
              </a:rPr>
              <a:t>và </a:t>
            </a:r>
            <a:r>
              <a:rPr lang="en-US" sz="1600" b="0">
                <a:solidFill>
                  <a:srgbClr val="000000"/>
                </a:solidFill>
              </a:rPr>
              <a:t>cài đặt trên máy chủ  để chạy </a:t>
            </a:r>
            <a:r>
              <a:rPr lang="en-US" sz="1600" b="0">
                <a:solidFill>
                  <a:srgbClr val="000000"/>
                </a:solidFill>
              </a:rPr>
              <a:t>ứng </a:t>
            </a:r>
            <a:r>
              <a:rPr lang="en-US" sz="1600" b="0" smtClean="0">
                <a:solidFill>
                  <a:srgbClr val="000000"/>
                </a:solidFill>
              </a:rPr>
              <a:t>dụng JNI</a:t>
            </a:r>
            <a:r>
              <a:rPr lang="en-US" sz="1600" b="0">
                <a:solidFill>
                  <a:srgbClr val="000000"/>
                </a:solidFill>
              </a:rPr>
              <a:t>.</a:t>
            </a:r>
          </a:p>
          <a:p>
            <a:pPr marL="0" indent="0">
              <a:buNone/>
            </a:pPr>
            <a:r>
              <a:rPr lang="en-US" sz="1600" smtClean="0">
                <a:solidFill>
                  <a:srgbClr val="000000"/>
                </a:solidFill>
              </a:rPr>
              <a:t>Thư </a:t>
            </a:r>
            <a:r>
              <a:rPr lang="en-US" sz="1600">
                <a:solidFill>
                  <a:srgbClr val="000000"/>
                </a:solidFill>
              </a:rPr>
              <a:t>viện </a:t>
            </a:r>
            <a:r>
              <a:rPr lang="en-US" sz="1600">
                <a:solidFill>
                  <a:srgbClr val="000000"/>
                </a:solidFill>
              </a:rPr>
              <a:t>.</a:t>
            </a:r>
            <a:r>
              <a:rPr lang="en-US" sz="1600" smtClean="0">
                <a:solidFill>
                  <a:srgbClr val="000000"/>
                </a:solidFill>
              </a:rPr>
              <a:t>dll</a:t>
            </a:r>
            <a:r>
              <a:rPr lang="en-US" sz="1600" b="0" smtClean="0">
                <a:solidFill>
                  <a:srgbClr val="000000"/>
                </a:solidFill>
              </a:rPr>
              <a:t>: </a:t>
            </a:r>
            <a:r>
              <a:rPr lang="en-US" sz="1600" b="0">
                <a:solidFill>
                  <a:srgbClr val="000000"/>
                </a:solidFill>
              </a:rPr>
              <a:t>Thư viện .dll phải đạt </a:t>
            </a:r>
            <a:r>
              <a:rPr lang="en-US" sz="1600" b="0">
                <a:solidFill>
                  <a:srgbClr val="000000"/>
                </a:solidFill>
              </a:rPr>
              <a:t>được </a:t>
            </a:r>
            <a:r>
              <a:rPr lang="en-US" sz="1600" b="0" smtClean="0">
                <a:solidFill>
                  <a:srgbClr val="000000"/>
                </a:solidFill>
              </a:rPr>
              <a:t>tính độc </a:t>
            </a:r>
            <a:r>
              <a:rPr lang="en-US" sz="1600" b="0">
                <a:solidFill>
                  <a:srgbClr val="000000"/>
                </a:solidFill>
              </a:rPr>
              <a:t>lập riêng .</a:t>
            </a:r>
          </a:p>
          <a:p>
            <a:pPr marL="0" indent="0">
              <a:buNone/>
            </a:pPr>
            <a:r>
              <a:rPr lang="en-US" sz="1600" smtClean="0">
                <a:solidFill>
                  <a:srgbClr val="000000"/>
                </a:solidFill>
              </a:rPr>
              <a:t>JNI</a:t>
            </a:r>
            <a:r>
              <a:rPr lang="en-US" sz="1600" b="0" smtClean="0">
                <a:solidFill>
                  <a:srgbClr val="000000"/>
                </a:solidFill>
              </a:rPr>
              <a:t>: </a:t>
            </a:r>
            <a:r>
              <a:rPr lang="en-US" sz="1600" b="0">
                <a:solidFill>
                  <a:srgbClr val="000000"/>
                </a:solidFill>
              </a:rPr>
              <a:t>cầu nối trung gian giữa JAVA &amp; .dll.</a:t>
            </a:r>
          </a:p>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
        <p:nvSpPr>
          <p:cNvPr id="3" name="Rounded Rectangle 2"/>
          <p:cNvSpPr/>
          <p:nvPr/>
        </p:nvSpPr>
        <p:spPr>
          <a:xfrm>
            <a:off x="838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Chương trình Java</a:t>
            </a:r>
            <a:endParaRPr lang="en-US"/>
          </a:p>
        </p:txBody>
      </p:sp>
      <p:sp>
        <p:nvSpPr>
          <p:cNvPr id="12" name="Rounded Rectangle 11"/>
          <p:cNvSpPr/>
          <p:nvPr/>
        </p:nvSpPr>
        <p:spPr>
          <a:xfrm>
            <a:off x="3340100" y="1828800"/>
            <a:ext cx="22225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Java Virtual Machine inplement (JNI)</a:t>
            </a:r>
            <a:endParaRPr lang="en-US"/>
          </a:p>
        </p:txBody>
      </p:sp>
      <p:sp>
        <p:nvSpPr>
          <p:cNvPr id="13" name="Rounded Rectangle 12"/>
          <p:cNvSpPr/>
          <p:nvPr/>
        </p:nvSpPr>
        <p:spPr>
          <a:xfrm>
            <a:off x="6553200" y="1828800"/>
            <a:ext cx="15240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Thư viện dll</a:t>
            </a:r>
            <a:endParaRPr lang="en-US"/>
          </a:p>
        </p:txBody>
      </p:sp>
      <p:sp>
        <p:nvSpPr>
          <p:cNvPr id="14" name="Rounded Rectangle 13"/>
          <p:cNvSpPr/>
          <p:nvPr/>
        </p:nvSpPr>
        <p:spPr>
          <a:xfrm>
            <a:off x="5029200" y="3581400"/>
            <a:ext cx="22098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mtClean="0"/>
              <a:t>Host environment</a:t>
            </a:r>
            <a:endParaRPr lang="en-US"/>
          </a:p>
        </p:txBody>
      </p:sp>
      <p:cxnSp>
        <p:nvCxnSpPr>
          <p:cNvPr id="15" name="Straight Connector 14"/>
          <p:cNvCxnSpPr>
            <a:stCxn id="3" idx="3"/>
            <a:endCxn id="12" idx="1"/>
          </p:cNvCxnSpPr>
          <p:nvPr/>
        </p:nvCxnSpPr>
        <p:spPr>
          <a:xfrm>
            <a:off x="2362200" y="2286000"/>
            <a:ext cx="9779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2" idx="3"/>
            <a:endCxn id="13" idx="1"/>
          </p:cNvCxnSpPr>
          <p:nvPr/>
        </p:nvCxnSpPr>
        <p:spPr>
          <a:xfrm>
            <a:off x="5562600" y="2286000"/>
            <a:ext cx="9906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334000" y="2743200"/>
            <a:ext cx="0" cy="8382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934200" y="2743200"/>
            <a:ext cx="0" cy="838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305800" cy="4876800"/>
          </a:xfrm>
        </p:spPr>
        <p:txBody>
          <a:bodyPr/>
          <a:lstStyle/>
          <a:p>
            <a:pPr>
              <a:buClrTx/>
            </a:pPr>
            <a:endParaRPr lang="en-US" sz="16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96281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301</TotalTime>
  <Words>2410</Words>
  <Application>Microsoft Office PowerPoint</Application>
  <PresentationFormat>On-screen Show (4:3)</PresentationFormat>
  <Paragraphs>402</Paragraphs>
  <Slides>31</Slides>
  <Notes>25</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306</cp:revision>
  <dcterms:created xsi:type="dcterms:W3CDTF">2006-08-16T00:00:00Z</dcterms:created>
  <dcterms:modified xsi:type="dcterms:W3CDTF">2012-05-13T04:37:44Z</dcterms:modified>
</cp:coreProperties>
</file>