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4"/>
  </p:notesMasterIdLst>
  <p:handoutMasterIdLst>
    <p:handoutMasterId r:id="rId35"/>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5" r:id="rId14"/>
    <p:sldId id="296" r:id="rId15"/>
    <p:sldId id="274" r:id="rId16"/>
    <p:sldId id="284" r:id="rId17"/>
    <p:sldId id="287" r:id="rId18"/>
    <p:sldId id="286" r:id="rId19"/>
    <p:sldId id="288" r:id="rId20"/>
    <p:sldId id="289" r:id="rId21"/>
    <p:sldId id="290" r:id="rId22"/>
    <p:sldId id="291" r:id="rId23"/>
    <p:sldId id="292" r:id="rId24"/>
    <p:sldId id="276" r:id="rId25"/>
    <p:sldId id="297" r:id="rId26"/>
    <p:sldId id="298" r:id="rId27"/>
    <p:sldId id="279" r:id="rId28"/>
    <p:sldId id="277" r:id="rId29"/>
    <p:sldId id="283" r:id="rId30"/>
    <p:sldId id="282" r:id="rId31"/>
    <p:sldId id="280" r:id="rId32"/>
    <p:sldId id="28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56" autoAdjust="0"/>
  </p:normalViewPr>
  <p:slideViewPr>
    <p:cSldViewPr>
      <p:cViewPr>
        <p:scale>
          <a:sx n="66" d="100"/>
          <a:sy n="66" d="100"/>
        </p:scale>
        <p:origin x="-1260"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a:t>
            </a:r>
            <a:r>
              <a:rPr lang="en-US" sz="1200" kern="1200" smtClean="0">
                <a:solidFill>
                  <a:schemeClr val="tx1"/>
                </a:solidFill>
                <a:effectLst/>
                <a:latin typeface="+mn-lt"/>
                <a:ea typeface="+mn-ea"/>
                <a:cs typeface="+mn-cs"/>
              </a:rPr>
              <a:t>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a:solidFill>
                  <a:srgbClr val="000000"/>
                </a:solidFill>
              </a:rPr>
              <a:t>jobject </a:t>
            </a:r>
            <a:r>
              <a:rPr lang="en-US">
                <a:solidFill>
                  <a:srgbClr val="000000"/>
                </a:solidFill>
              </a:rPr>
              <a:t>	</a:t>
            </a:r>
            <a:r>
              <a:rPr lang="en-US" smtClean="0">
                <a:solidFill>
                  <a:srgbClr val="000000"/>
                </a:solidFill>
              </a:rPr>
              <a:t>	jboolean</a:t>
            </a:r>
            <a:r>
              <a:rPr lang="en-US">
                <a:solidFill>
                  <a:srgbClr val="000000"/>
                </a:solidFill>
              </a:rPr>
              <a:t>		jbyte</a:t>
            </a:r>
          </a:p>
          <a:p>
            <a:pPr marL="457200" lvl="1" indent="0">
              <a:buClrTx/>
              <a:buNone/>
            </a:pPr>
            <a:r>
              <a:rPr lang="en-US">
                <a:solidFill>
                  <a:srgbClr val="000000"/>
                </a:solidFill>
              </a:rPr>
              <a:t>jchar		jshort			jint</a:t>
            </a:r>
          </a:p>
          <a:p>
            <a:pPr marL="457200" lvl="1" indent="0">
              <a:buClrTx/>
              <a:buNone/>
            </a:pPr>
            <a:r>
              <a:rPr lang="en-US">
                <a:solidFill>
                  <a:srgbClr val="000000"/>
                </a:solidFill>
              </a:rPr>
              <a:t>jlong		jstring	</a:t>
            </a:r>
            <a:r>
              <a:rPr lang="en-US">
                <a:solidFill>
                  <a:srgbClr val="000000"/>
                </a:solidFill>
              </a:rPr>
              <a:t>	</a:t>
            </a:r>
            <a:r>
              <a:rPr lang="en-US" smtClean="0">
                <a:solidFill>
                  <a:srgbClr val="000000"/>
                </a:solidFill>
              </a:rPr>
              <a:t>jfloat</a:t>
            </a:r>
            <a:endParaRPr lang="en-US">
              <a:solidFill>
                <a:srgbClr val="000000"/>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Parameters</a:t>
            </a:r>
          </a:p>
          <a:p>
            <a:pPr marL="0" lvl="0" indent="744538">
              <a:buClrTx/>
              <a:buNone/>
            </a:pPr>
            <a:r>
              <a:rPr lang="en-US" sz="2400" b="0" smtClean="0">
                <a:solidFill>
                  <a:srgbClr val="000000"/>
                </a:solidFill>
              </a:rPr>
              <a:t>Sự </a:t>
            </a:r>
            <a:r>
              <a:rPr lang="en-US" sz="2400" b="0">
                <a:solidFill>
                  <a:srgbClr val="000000"/>
                </a:solidFill>
              </a:rPr>
              <a:t>tương ứng trong kiểu dữ liệu:</a:t>
            </a:r>
          </a:p>
          <a:p>
            <a:pPr>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35751717"/>
              </p:ext>
            </p:extLst>
          </p:nvPr>
        </p:nvGraphicFramePr>
        <p:xfrm>
          <a:off x="990600" y="2514598"/>
          <a:ext cx="7391400" cy="3869266"/>
        </p:xfrm>
        <a:graphic>
          <a:graphicData uri="http://schemas.openxmlformats.org/drawingml/2006/table">
            <a:tbl>
              <a:tblPr firstRow="1" firstCol="1" bandRow="1">
                <a:tableStyleId>{5C22544A-7EE6-4342-B048-85BDC9FD1C3A}</a:tableStyleId>
              </a:tblPr>
              <a:tblGrid>
                <a:gridCol w="2463800"/>
                <a:gridCol w="2463800"/>
                <a:gridCol w="2463800"/>
              </a:tblGrid>
              <a:tr h="485906">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String Parameters</a:t>
            </a:r>
          </a:p>
          <a:p>
            <a:pPr marL="0" lvl="0" indent="742950">
              <a:buClrTx/>
              <a:buNone/>
            </a:pPr>
            <a:r>
              <a:rPr lang="en-US" sz="2400" b="0" smtClean="0">
                <a:solidFill>
                  <a:srgbClr val="000000"/>
                </a:solidFill>
              </a:rPr>
              <a:t>String </a:t>
            </a:r>
            <a:r>
              <a:rPr lang="en-US" sz="2400" b="0">
                <a:solidFill>
                  <a:srgbClr val="000000"/>
                </a:solidFill>
              </a:rPr>
              <a:t>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marL="0" lvl="0" indent="742950">
              <a:buClrTx/>
              <a:buNone/>
            </a:pPr>
            <a:r>
              <a:rPr lang="en-US" sz="2400" b="0" smtClean="0">
                <a:solidFill>
                  <a:srgbClr val="000000"/>
                </a:solidFill>
              </a:rPr>
              <a:t>Jstring </a:t>
            </a:r>
            <a:r>
              <a:rPr lang="en-US" sz="2400" b="0">
                <a:solidFill>
                  <a:srgbClr val="000000"/>
                </a:solidFill>
              </a:rPr>
              <a:t>không được sử dụng </a:t>
            </a:r>
            <a:r>
              <a:rPr lang="en-US" sz="2400" b="0">
                <a:solidFill>
                  <a:srgbClr val="000000"/>
                </a:solidFill>
              </a:rPr>
              <a:t>như </a:t>
            </a:r>
            <a:r>
              <a:rPr lang="en-US" sz="2400" b="0" smtClean="0">
                <a:solidFill>
                  <a:srgbClr val="000000"/>
                </a:solidFill>
              </a:rPr>
              <a:t>một </a:t>
            </a:r>
            <a:r>
              <a:rPr lang="en-US" sz="2400" b="0">
                <a:solidFill>
                  <a:srgbClr val="000000"/>
                </a:solidFill>
              </a:rPr>
              <a:t>string bình thường trong C mà phải qua các phương thức </a:t>
            </a:r>
            <a:r>
              <a:rPr lang="en-US" sz="2400" b="0">
                <a:solidFill>
                  <a:srgbClr val="000000"/>
                </a:solidFill>
              </a:rPr>
              <a:t>trong </a:t>
            </a:r>
            <a:r>
              <a:rPr lang="en-US" sz="2400" b="0" smtClean="0">
                <a:solidFill>
                  <a:srgbClr val="000000"/>
                </a:solidFill>
              </a:rPr>
              <a:t>JNI.</a:t>
            </a:r>
            <a:endParaRPr lang="en-US" sz="24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indent="400050">
              <a:buClrTx/>
              <a:buNone/>
            </a:pPr>
            <a:r>
              <a:rPr lang="en-US" b="0">
                <a:solidFill>
                  <a:srgbClr val="000000"/>
                </a:solidFill>
              </a:rPr>
              <a:t>Jstring có các phương thức hỗ trợ căn bản sau:</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19616135"/>
              </p:ext>
            </p:extLst>
          </p:nvPr>
        </p:nvGraphicFramePr>
        <p:xfrm>
          <a:off x="1066800" y="2708910"/>
          <a:ext cx="7391400" cy="3615690"/>
        </p:xfrm>
        <a:graphic>
          <a:graphicData uri="http://schemas.openxmlformats.org/drawingml/2006/table">
            <a:tbl>
              <a:tblPr firstRow="1" firstCol="1" bandRow="1">
                <a:tableStyleId>{5C22544A-7EE6-4342-B048-85BDC9FD1C3A}</a:tableStyleId>
              </a:tblPr>
              <a:tblGrid>
                <a:gridCol w="3695700"/>
                <a:gridCol w="3695700"/>
              </a:tblGrid>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jarray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sz="2300" b="0">
              <a:solidFill>
                <a:srgbClr val="000000"/>
              </a:solidFill>
            </a:endParaRPr>
          </a:p>
          <a:p>
            <a:pPr marL="0" indent="457200">
              <a:buClrTx/>
              <a:buNone/>
            </a:pPr>
            <a:r>
              <a:rPr lang="en-US" sz="2300" b="0">
                <a:solidFill>
                  <a:srgbClr val="000000"/>
                </a:solidFill>
              </a:rPr>
              <a:t>Các phương thức hỗ trợ căn bản:</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04774724"/>
              </p:ext>
            </p:extLst>
          </p:nvPr>
        </p:nvGraphicFramePr>
        <p:xfrm>
          <a:off x="1066800" y="3810000"/>
          <a:ext cx="7391400" cy="2514600"/>
        </p:xfrm>
        <a:graphic>
          <a:graphicData uri="http://schemas.openxmlformats.org/drawingml/2006/table">
            <a:tbl>
              <a:tblPr firstRow="1" firstCol="1" bandRow="1">
                <a:tableStyleId>{5C22544A-7EE6-4342-B048-85BDC9FD1C3A}</a:tableStyleId>
              </a:tblPr>
              <a:tblGrid>
                <a:gridCol w="3695700"/>
                <a:gridCol w="3695700"/>
              </a:tblGrid>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0">
              <a:buClrTx/>
              <a:buNone/>
            </a:pPr>
            <a:r>
              <a:rPr lang="en-US" sz="2600">
                <a:solidFill>
                  <a:srgbClr val="000000"/>
                </a:solidFill>
                <a:latin typeface="+mj-lt"/>
              </a:rPr>
              <a:t>(*env)-&gt;GetAAAField(env, jclass, </a:t>
            </a:r>
            <a:r>
              <a:rPr lang="en-US" sz="2600">
                <a:solidFill>
                  <a:srgbClr val="000000"/>
                </a:solidFill>
                <a:latin typeface="+mj-lt"/>
              </a:rPr>
              <a:t>fieldID</a:t>
            </a:r>
            <a:r>
              <a:rPr lang="en-US" sz="2600" smtClean="0">
                <a:solidFill>
                  <a:srgbClr val="000000"/>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0" algn="just">
              <a:buClrTx/>
              <a:buNone/>
            </a:pPr>
            <a:r>
              <a:rPr lang="en-US" sz="2600">
                <a:solidFill>
                  <a:srgbClr val="000000"/>
                </a:solidFill>
                <a:latin typeface="+mj-lt"/>
              </a:rPr>
              <a:t>Prototype void </a:t>
            </a:r>
            <a:r>
              <a:rPr lang="en-US" sz="2600" i="1">
                <a:solidFill>
                  <a:srgbClr val="000000"/>
                </a:solidFill>
                <a:latin typeface="+mj-lt"/>
              </a:rPr>
              <a:t>Set&lt;Type&gt;Field</a:t>
            </a:r>
            <a:r>
              <a:rPr lang="en-US" sz="2600">
                <a:solidFill>
                  <a:srgbClr val="000000"/>
                </a:solidFill>
                <a:latin typeface="+mj-lt"/>
              </a:rPr>
              <a:t>(JNIEnv *env, jobject obj,</a:t>
            </a:r>
            <a:r>
              <a:rPr lang="en-US" sz="2600">
                <a:solidFill>
                  <a:srgbClr val="000000"/>
                </a:solidFill>
                <a:latin typeface="+mj-lt"/>
              </a:rPr>
              <a:t> </a:t>
            </a:r>
            <a:r>
              <a:rPr lang="en-US" sz="2600" smtClean="0">
                <a:solidFill>
                  <a:srgbClr val="000000"/>
                </a:solidFill>
                <a:latin typeface="+mj-lt"/>
              </a:rPr>
              <a:t>jfieldID, fielđI, &lt;NativeType&gt; value);</a:t>
            </a:r>
            <a:endParaRPr lang="en-US" sz="2600">
              <a:solidFill>
                <a:srgbClr val="000000"/>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600" b="0" smtClean="0">
                <a:solidFill>
                  <a:srgbClr val="000000"/>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600" b="0" smtClean="0">
                <a:solidFill>
                  <a:srgbClr val="000000"/>
                </a:solidFill>
              </a:rPr>
              <a:t>   Prototype &lt;</a:t>
            </a:r>
            <a:r>
              <a:rPr lang="en-US" sz="2600" b="0" i="1" smtClean="0">
                <a:solidFill>
                  <a:srgbClr val="000000"/>
                </a:solidFill>
              </a:rPr>
              <a:t>NativeType&gt;</a:t>
            </a:r>
            <a:r>
              <a:rPr lang="en-US" sz="2600" b="0" smtClean="0">
                <a:solidFill>
                  <a:srgbClr val="000000"/>
                </a:solidFill>
              </a:rPr>
              <a:t> </a:t>
            </a:r>
            <a:r>
              <a:rPr lang="en-US" sz="2600" b="0" i="1" smtClean="0">
                <a:solidFill>
                  <a:srgbClr val="000000"/>
                </a:solidFill>
              </a:rPr>
              <a:t>Call&lt;Type&gt;Method</a:t>
            </a:r>
            <a:r>
              <a:rPr lang="en-US" sz="2600" b="0" smtClean="0">
                <a:solidFill>
                  <a:srgbClr val="000000"/>
                </a:solidFill>
              </a:rPr>
              <a:t>(JNIEnv *env, jobject obj, jmethodID methodID, </a:t>
            </a:r>
            <a:r>
              <a:rPr lang="en-US" sz="2600" b="0" smtClean="0">
                <a:solidFill>
                  <a:srgbClr val="000000"/>
                </a:solidFill>
              </a:rPr>
              <a:t>...);</a:t>
            </a:r>
            <a:endParaRPr lang="en-US" sz="2600" b="0" smtClean="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9093018"/>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447800"/>
            <a:ext cx="84582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57200">
              <a:buClrTx/>
              <a:buNone/>
            </a:pPr>
            <a:r>
              <a:rPr lang="en-US" b="0" smtClean="0">
                <a:solidFill>
                  <a:srgbClr val="000000"/>
                </a:solidFill>
              </a:rPr>
              <a:t>jobject </a:t>
            </a:r>
            <a:r>
              <a:rPr lang="en-US" b="0">
                <a:solidFill>
                  <a:srgbClr val="000000"/>
                </a:solidFill>
              </a:rPr>
              <a:t>NewObject(JNIEnv *env, jclass clazz,</a:t>
            </a:r>
            <a:r>
              <a:rPr lang="en-US" b="0">
                <a:solidFill>
                  <a:srgbClr val="000000"/>
                </a:solidFill>
              </a:rPr>
              <a:t> </a:t>
            </a:r>
            <a:r>
              <a:rPr lang="en-US" b="0" smtClean="0">
                <a:solidFill>
                  <a:srgbClr val="000000"/>
                </a:solidFill>
              </a:rPr>
              <a:t>jmethodID </a:t>
            </a:r>
            <a:r>
              <a:rPr lang="en-US" b="0">
                <a:solidFill>
                  <a:srgbClr val="000000"/>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a:t>
            </a:r>
            <a:r>
              <a:rPr lang="en-US" sz="2400" b="1">
                <a:solidFill>
                  <a:srgbClr val="000000"/>
                </a:solidFill>
                <a:latin typeface="+mj-lt"/>
              </a:rPr>
              <a:t>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400" b="0">
                <a:solidFill>
                  <a:srgbClr val="000000"/>
                </a:solidFill>
                <a:latin typeface="+mj-lt"/>
              </a:rPr>
              <a:t>jint Throw(JNIEnv *env, jthrowable </a:t>
            </a:r>
            <a:r>
              <a:rPr lang="en-US" sz="2400" b="0">
                <a:solidFill>
                  <a:srgbClr val="000000"/>
                </a:solidFill>
                <a:latin typeface="+mj-lt"/>
              </a:rPr>
              <a:t>obj</a:t>
            </a:r>
            <a:r>
              <a:rPr lang="en-US" sz="2400" b="0" smtClean="0">
                <a:solidFill>
                  <a:srgbClr val="000000"/>
                </a:solidFill>
                <a:latin typeface="+mj-lt"/>
              </a:rPr>
              <a:t>);</a:t>
            </a:r>
            <a:endParaRPr lang="en-US" sz="2400" b="0">
              <a:solidFill>
                <a:srgbClr val="000000"/>
              </a:solidFill>
              <a:latin typeface="+mj-lt"/>
            </a:endParaRPr>
          </a:p>
          <a:p>
            <a:pPr marL="0" indent="914400">
              <a:buClrTx/>
              <a:buNone/>
            </a:pPr>
            <a:r>
              <a:rPr lang="en-US" sz="2400" b="0">
                <a:solidFill>
                  <a:srgbClr val="000000"/>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a:solidFill>
                  <a:srgbClr val="000000"/>
                </a:solidFill>
              </a:rPr>
              <a:t>Lưu ý </a:t>
            </a:r>
            <a:r>
              <a:rPr lang="en-US" sz="2400" b="0">
                <a:solidFill>
                  <a:srgbClr val="000000"/>
                </a:solidFill>
              </a:rPr>
              <a:t>là khi Throw một ngoại lệ thì native code vẫn tiếp tục chạy. Khi kết thúc hàm native thì JVM mới phát sinh ra ngoại lệ</a:t>
            </a:r>
            <a:r>
              <a:rPr lang="en-US" sz="2400" b="0">
                <a:solidFill>
                  <a:srgbClr val="000000"/>
                </a:solidFill>
              </a:rPr>
              <a:t>.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458200" cy="4800600"/>
          </a:xfrm>
        </p:spPr>
        <p:txBody>
          <a:bodyPr/>
          <a:lstStyle/>
          <a:p>
            <a:pPr marL="522288" lvl="1" indent="-457200">
              <a:buClrTx/>
              <a:buFont typeface="Wingdings" pitchFamily="2" charset="2"/>
              <a:buChar char="q"/>
            </a:pPr>
            <a:r>
              <a:rPr lang="en-US" b="1">
                <a:solidFill>
                  <a:srgbClr val="000000"/>
                </a:solidFill>
                <a:latin typeface="+mj-lt"/>
              </a:rPr>
              <a:t>Nhận ngoại lệ từ chương trình Java</a:t>
            </a:r>
          </a:p>
          <a:p>
            <a:pPr marL="65088" indent="400050">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lệ:</a:t>
            </a:r>
          </a:p>
          <a:p>
            <a:pPr marL="65088" indent="400050">
              <a:buNone/>
            </a:pPr>
            <a:r>
              <a:rPr lang="en-US" b="0">
                <a:solidFill>
                  <a:srgbClr val="000000"/>
                </a:solidFill>
                <a:latin typeface="+mj-lt"/>
              </a:rPr>
              <a:t>jboolean ExceptionCheck(JNIEnv *</a:t>
            </a:r>
            <a:r>
              <a:rPr lang="en-US" b="0">
                <a:solidFill>
                  <a:srgbClr val="000000"/>
                </a:solidFill>
                <a:latin typeface="+mj-lt"/>
              </a:rPr>
              <a:t>env</a:t>
            </a:r>
            <a:r>
              <a:rPr lang="en-US" b="0" smtClean="0">
                <a:solidFill>
                  <a:srgbClr val="000000"/>
                </a:solidFill>
                <a:latin typeface="+mj-lt"/>
              </a:rPr>
              <a:t>);</a:t>
            </a:r>
            <a:endParaRPr lang="en-US" b="0">
              <a:solidFill>
                <a:srgbClr val="000000"/>
              </a:solidFill>
              <a:latin typeface="+mj-lt"/>
            </a:endParaRPr>
          </a:p>
          <a:p>
            <a:pPr marL="65088" indent="400050">
              <a:buNone/>
            </a:pPr>
            <a:r>
              <a:rPr lang="en-US" b="0">
                <a:solidFill>
                  <a:srgbClr val="000000"/>
                </a:solidFill>
                <a:latin typeface="+mj-lt"/>
              </a:rPr>
              <a:t>jthrowable ExceptionOccurred(JNIEnv *</a:t>
            </a:r>
            <a:r>
              <a:rPr lang="en-US" b="0">
                <a:solidFill>
                  <a:srgbClr val="000000"/>
                </a:solidFill>
                <a:latin typeface="+mj-lt"/>
              </a:rPr>
              <a:t>env</a:t>
            </a:r>
            <a:r>
              <a:rPr lang="en-US" b="0" smtClean="0">
                <a:solidFill>
                  <a:srgbClr val="000000"/>
                </a:solidFill>
                <a:latin typeface="+mj-lt"/>
              </a:rPr>
              <a:t>);</a:t>
            </a:r>
            <a:endParaRPr lang="en-US" b="0">
              <a:solidFill>
                <a:srgbClr val="000000"/>
              </a:solidFill>
              <a:latin typeface="+mj-lt"/>
            </a:endParaRPr>
          </a:p>
          <a:p>
            <a:pPr marL="65088" indent="400050">
              <a:buClrTx/>
              <a:buFont typeface="Wingdings" pitchFamily="2" charset="2"/>
              <a:buChar char="q"/>
            </a:pPr>
            <a:endParaRPr lang="en-US" b="0">
              <a:solidFill>
                <a:srgbClr val="000000"/>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
        <p:nvSpPr>
          <p:cNvPr id="5" name="Content Placeholder 2"/>
          <p:cNvSpPr>
            <a:spLocks noGrp="1"/>
          </p:cNvSpPr>
          <p:nvPr>
            <p:ph idx="1"/>
          </p:nvPr>
        </p:nvSpPr>
        <p:spPr>
          <a:xfrm>
            <a:off x="457200" y="1447800"/>
            <a:ext cx="8458200" cy="4800600"/>
          </a:xfrm>
        </p:spPr>
        <p:txBody>
          <a:bodyPr/>
          <a:lstStyle/>
          <a:p>
            <a:pPr>
              <a:buClrTx/>
              <a:buFont typeface="Wingdings" pitchFamily="2" charset="2"/>
              <a:buChar char="q"/>
            </a:pPr>
            <a:endParaRPr lang="en-US" b="0">
              <a:solidFill>
                <a:srgbClr val="000000"/>
              </a:solidFill>
            </a:endParaRPr>
          </a:p>
        </p:txBody>
      </p:sp>
    </p:spTree>
    <p:extLst>
      <p:ext uri="{BB962C8B-B14F-4D97-AF65-F5344CB8AC3E}">
        <p14:creationId xmlns:p14="http://schemas.microsoft.com/office/powerpoint/2010/main" val="2772262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buClrTx/>
              <a:buNone/>
            </a:pPr>
            <a:r>
              <a:rPr lang="en-US" b="0" smtClean="0">
                <a:solidFill>
                  <a:srgbClr val="000000"/>
                </a:solidFill>
              </a:rPr>
              <a:t>Invocation </a:t>
            </a:r>
            <a:r>
              <a:rPr lang="en-US" b="0">
                <a:solidFill>
                  <a:srgbClr val="000000"/>
                </a:solidFill>
              </a:rPr>
              <a:t>API của JVM sẽ </a:t>
            </a:r>
            <a:r>
              <a:rPr lang="en-US" b="0">
                <a:solidFill>
                  <a:srgbClr val="000000"/>
                </a:solidFill>
              </a:rPr>
              <a:t>giúp </a:t>
            </a:r>
            <a:r>
              <a:rPr lang="en-US" b="0" smtClean="0">
                <a:solidFill>
                  <a:srgbClr val="000000"/>
                </a:solidFill>
              </a:rPr>
              <a:t>chúng </a:t>
            </a:r>
            <a:r>
              <a:rPr lang="en-US" b="0">
                <a:solidFill>
                  <a:srgbClr val="000000"/>
                </a:solidFill>
              </a:rPr>
              <a:t>ta tạo một Java Virtual Machine trong chương trình C/C++.</a:t>
            </a:r>
          </a:p>
          <a:p>
            <a:pPr marL="0" indent="457200" algn="just">
              <a:buClrTx/>
              <a:buNone/>
            </a:pPr>
            <a:r>
              <a:rPr lang="en-US" b="0" smtClean="0">
                <a:solidFill>
                  <a:srgbClr val="000000"/>
                </a:solidFill>
              </a:rPr>
              <a:t>Hàm </a:t>
            </a:r>
            <a:r>
              <a:rPr lang="en-US" b="0">
                <a:solidFill>
                  <a:srgbClr val="000000"/>
                </a:solidFill>
              </a:rPr>
              <a:t>để tạo và hủy máy </a:t>
            </a:r>
            <a:r>
              <a:rPr lang="en-US" b="0">
                <a:solidFill>
                  <a:srgbClr val="000000"/>
                </a:solidFill>
              </a:rPr>
              <a:t>ảo </a:t>
            </a:r>
            <a:r>
              <a:rPr lang="en-US" b="0" smtClean="0">
                <a:solidFill>
                  <a:srgbClr val="000000"/>
                </a:solidFill>
              </a:rPr>
              <a:t>java trong JNI.</a:t>
            </a:r>
          </a:p>
          <a:p>
            <a:pPr marL="0" indent="457200" algn="just">
              <a:buClrTx/>
              <a:buNone/>
            </a:pPr>
            <a:r>
              <a:rPr lang="en-US" b="0" smtClean="0">
                <a:solidFill>
                  <a:srgbClr val="000000"/>
                </a:solidFill>
              </a:rPr>
              <a:t>Tạo:</a:t>
            </a:r>
          </a:p>
          <a:p>
            <a:pPr marL="0" indent="857250" algn="just">
              <a:buClrTx/>
              <a:buNone/>
            </a:pPr>
            <a:r>
              <a:rPr lang="en-US" sz="2400">
                <a:solidFill>
                  <a:srgbClr val="000000"/>
                </a:solidFill>
              </a:rPr>
              <a:t>jint JNI_CreateJavaVM(JavaVM** p_jvm, void** p_env, JavaVMInitArgs* </a:t>
            </a:r>
            <a:r>
              <a:rPr lang="en-US" sz="2400">
                <a:solidFill>
                  <a:srgbClr val="000000"/>
                </a:solidFill>
              </a:rPr>
              <a:t>vm_args</a:t>
            </a:r>
            <a:r>
              <a:rPr lang="en-US" sz="2400" smtClean="0">
                <a:solidFill>
                  <a:srgbClr val="000000"/>
                </a:solidFill>
              </a:rPr>
              <a:t>)</a:t>
            </a:r>
          </a:p>
          <a:p>
            <a:pPr marL="0" indent="457200" algn="just">
              <a:buClrTx/>
              <a:buNone/>
            </a:pPr>
            <a:r>
              <a:rPr lang="en-US" b="0" smtClean="0">
                <a:solidFill>
                  <a:srgbClr val="000000"/>
                </a:solidFill>
              </a:rPr>
              <a:t>Hủy:</a:t>
            </a:r>
            <a:endParaRPr lang="en-US" b="0">
              <a:solidFill>
                <a:srgbClr val="000000"/>
              </a:solidFill>
            </a:endParaRPr>
          </a:p>
          <a:p>
            <a:pPr marL="0" indent="914400" algn="just">
              <a:buClrTx/>
              <a:buNone/>
            </a:pPr>
            <a:r>
              <a:rPr lang="en-US" sz="2400">
                <a:solidFill>
                  <a:srgbClr val="000000"/>
                </a:solidFill>
              </a:rPr>
              <a:t>jint DestroyJavaVM(JavaVM* jvm)</a:t>
            </a:r>
          </a:p>
          <a:p>
            <a:pPr marL="0" indent="457200" algn="just">
              <a:buClrTx/>
              <a:buNone/>
            </a:pPr>
            <a:endParaRPr lang="en-US" b="0">
              <a:solidFill>
                <a:srgbClr val="000000"/>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512763" algn="just">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marL="0" lvl="0" indent="512763" algn="just">
              <a:buClr>
                <a:srgbClr val="000000"/>
              </a:buClr>
              <a:buNone/>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31</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00050" algn="just">
              <a:buClrTx/>
              <a:buNone/>
            </a:pPr>
            <a:r>
              <a:rPr lang="en-US" b="0">
                <a:solidFill>
                  <a:srgbClr val="000000"/>
                </a:solidFill>
              </a:rPr>
              <a:t>Java 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p>
          <a:p>
            <a:pPr marL="0" indent="400050" algn="just">
              <a:buClrTx/>
              <a:buNone/>
            </a:pPr>
            <a:r>
              <a:rPr lang="fr-CA" b="0">
                <a:solidFill>
                  <a:srgbClr val="000000"/>
                </a:solidFill>
              </a:rPr>
              <a:t>JNI cho phép gọi các hàm và truyền các biến qua lại giữa chương trình Java &amp; C/C++.</a:t>
            </a:r>
            <a:endParaRPr lang="en-US" b="0">
              <a:solidFill>
                <a:srgbClr val="000000"/>
              </a:solidFill>
            </a:endParaRPr>
          </a:p>
          <a:p>
            <a:pPr marL="0" indent="400050" algn="just">
              <a:buClrTx/>
              <a:buNone/>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r>
              <a:rPr lang="en-US" b="0">
                <a:solidFill>
                  <a:srgbClr val="000000"/>
                </a:solidFill>
              </a:rPr>
              <a:t>Sử 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273</TotalTime>
  <Words>2432</Words>
  <Application>Microsoft Office PowerPoint</Application>
  <PresentationFormat>On-screen Show (4:3)</PresentationFormat>
  <Paragraphs>397</Paragraphs>
  <Slides>32</Slides>
  <Notes>27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262</cp:revision>
  <dcterms:created xsi:type="dcterms:W3CDTF">2006-08-16T00:00:00Z</dcterms:created>
  <dcterms:modified xsi:type="dcterms:W3CDTF">2012-05-13T04:09:39Z</dcterms:modified>
</cp:coreProperties>
</file>