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6" r:id="rId14"/>
    <p:sldId id="274" r:id="rId15"/>
    <p:sldId id="284" r:id="rId16"/>
    <p:sldId id="287" r:id="rId17"/>
    <p:sldId id="298"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09" autoAdjust="0"/>
  </p:normalViewPr>
  <p:slideViewPr>
    <p:cSldViewPr>
      <p:cViewPr>
        <p:scale>
          <a:sx n="50" d="100"/>
          <a:sy n="50" d="100"/>
        </p:scale>
        <p:origin x="-1710"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a:t>
            </a:r>
            <a:endParaRPr lang="en-US" smtClean="0"/>
          </a:p>
          <a:p>
            <a:r>
              <a:rPr lang="en-US" smtClean="0"/>
              <a:t>env</a:t>
            </a:r>
            <a:r>
              <a:rPr lang="en-US" smtClean="0"/>
              <a:t>: JNIEnv interface pointer.</a:t>
            </a:r>
          </a:p>
          <a:p>
            <a:r>
              <a:rPr lang="en-US" smtClean="0"/>
              <a:t>jclass</a:t>
            </a:r>
            <a:r>
              <a:rPr lang="en-US" smtClean="0"/>
              <a:t>: trỏ đến class có field được truy xuất.</a:t>
            </a:r>
          </a:p>
          <a:p>
            <a:r>
              <a:rPr lang="en-US" smtClean="0"/>
              <a:t>fieldID</a:t>
            </a:r>
            <a:r>
              <a:rPr lang="en-US" smtClean="0"/>
              <a:t>: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Có </a:t>
            </a:r>
            <a:r>
              <a:rPr lang="en-US" sz="1200" kern="1200" smtClean="0">
                <a:solidFill>
                  <a:schemeClr val="tx1"/>
                </a:solidFill>
                <a:effectLst/>
                <a:latin typeface="+mn-lt"/>
                <a:ea typeface="+mn-ea"/>
                <a:cs typeface="+mn-cs"/>
              </a:rPr>
              <a:t>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a:t>
            </a:r>
            <a:r>
              <a:rPr lang="en-US" sz="1200" kern="1200" smtClean="0">
                <a:solidFill>
                  <a:schemeClr val="tx1"/>
                </a:solidFill>
                <a:effectLst/>
                <a:latin typeface="+mn-lt"/>
                <a:ea typeface="+mn-ea"/>
                <a:cs typeface="+mn-cs"/>
              </a:rPr>
              <a:t>JNI</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r>
              <a:rPr lang="en-US" sz="1200" kern="1200" smtClean="0">
                <a:solidFill>
                  <a:schemeClr val="tx1"/>
                </a:solidFill>
                <a:effectLst/>
                <a:latin typeface="+mn-lt"/>
                <a:ea typeface="+mn-ea"/>
                <a:cs typeface="+mn-cs"/>
              </a:rPr>
              <a:t>.</a:t>
            </a:r>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5/15/2012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5/15/2012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5/15/2012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5/15/2012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5/15/2012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5/15/2012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290359755"/>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a:solidFill>
                  <a:srgbClr val="000000"/>
                </a:solidFill>
              </a:rPr>
              <a:t>String </a:t>
            </a:r>
            <a:r>
              <a:rPr lang="en-US" smtClean="0">
                <a:solidFill>
                  <a:srgbClr val="000000"/>
                </a:solidFill>
              </a:rPr>
              <a:t>Parameters</a:t>
            </a:r>
          </a:p>
          <a:p>
            <a:pPr marL="0" lvl="0" indent="465138">
              <a:buClrTx/>
              <a:buNone/>
            </a:pPr>
            <a:r>
              <a:rPr lang="en-US" sz="2300" b="0" smtClean="0">
                <a:solidFill>
                  <a:srgbClr val="000000"/>
                </a:solidFill>
              </a:rPr>
              <a:t>JNI dùng </a:t>
            </a:r>
            <a:r>
              <a:rPr lang="en-US" sz="2300" smtClean="0">
                <a:solidFill>
                  <a:schemeClr val="accent4">
                    <a:lumMod val="90000"/>
                    <a:lumOff val="10000"/>
                  </a:schemeClr>
                </a:solidFill>
              </a:rPr>
              <a:t>jstring</a:t>
            </a:r>
            <a:r>
              <a:rPr lang="en-US" sz="2300" b="0" smtClean="0">
                <a:solidFill>
                  <a:srgbClr val="000000"/>
                </a:solidFill>
              </a:rPr>
              <a:t> để biểu diễn kiểu String. </a:t>
            </a:r>
          </a:p>
          <a:p>
            <a:pPr marL="0" lvl="0" indent="465138">
              <a:buClrTx/>
              <a:buNone/>
            </a:pP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494974471"/>
              </p:ext>
            </p:extLst>
          </p:nvPr>
        </p:nvGraphicFramePr>
        <p:xfrm>
          <a:off x="1066800" y="3124200"/>
          <a:ext cx="7391400" cy="3276600"/>
        </p:xfrm>
        <a:graphic>
          <a:graphicData uri="http://schemas.openxmlformats.org/drawingml/2006/table">
            <a:tbl>
              <a:tblPr firstRow="1" firstCol="1" bandRow="1">
                <a:tableStyleId>{5C22544A-7EE6-4342-B048-85BDC9FD1C3A}</a:tableStyleId>
              </a:tblPr>
              <a:tblGrid>
                <a:gridCol w="3695700"/>
                <a:gridCol w="3695700"/>
              </a:tblGrid>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GetStringChars</a:t>
                      </a:r>
                    </a:p>
                    <a:p>
                      <a:pPr marL="342900" marR="0" lvl="0" indent="-342900">
                        <a:lnSpc>
                          <a:spcPct val="115000"/>
                        </a:lnSpc>
                        <a:spcBef>
                          <a:spcPts val="0"/>
                        </a:spcBef>
                        <a:spcAft>
                          <a:spcPts val="0"/>
                        </a:spcAft>
                        <a:buFont typeface="Arial"/>
                        <a:buChar char="•"/>
                        <a:tabLst>
                          <a:tab pos="457200" algn="l"/>
                        </a:tabLst>
                      </a:pPr>
                      <a:r>
                        <a:rPr lang="en-US" sz="1450">
                          <a:effectLst/>
                        </a:rPr>
                        <a:t>ReleaseStringChars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thường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GetStringUTFChars</a:t>
                      </a:r>
                    </a:p>
                    <a:p>
                      <a:pPr marL="342900" marR="0" lvl="0" indent="-342900">
                        <a:lnSpc>
                          <a:spcPct val="115000"/>
                        </a:lnSpc>
                        <a:spcBef>
                          <a:spcPts val="0"/>
                        </a:spcBef>
                        <a:spcAft>
                          <a:spcPts val="0"/>
                        </a:spcAft>
                        <a:buFont typeface="Arial"/>
                        <a:buChar char="•"/>
                        <a:tabLst>
                          <a:tab pos="457200" algn="l"/>
                        </a:tabLst>
                      </a:pPr>
                      <a:r>
                        <a:rPr lang="en-US" sz="1450">
                          <a:effectLst/>
                        </a:rPr>
                        <a:t>ReleaseStringUTFChars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chuỗi String UTF</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GetStringLength</a:t>
                      </a:r>
                    </a:p>
                    <a:p>
                      <a:pPr marL="342900" marR="0" lvl="0" indent="-342900">
                        <a:lnSpc>
                          <a:spcPct val="115000"/>
                        </a:lnSpc>
                        <a:spcBef>
                          <a:spcPts val="0"/>
                        </a:spcBef>
                        <a:spcAft>
                          <a:spcPts val="0"/>
                        </a:spcAft>
                        <a:buFont typeface="Arial"/>
                        <a:buChar char="•"/>
                        <a:tabLst>
                          <a:tab pos="457200" algn="l"/>
                        </a:tabLst>
                      </a:pPr>
                      <a:r>
                        <a:rPr lang="en-US" sz="1450">
                          <a:effectLst/>
                        </a:rPr>
                        <a:t>GetStringUTFLength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độ dài chuỗi String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NewString</a:t>
                      </a:r>
                    </a:p>
                    <a:p>
                      <a:pPr marL="342900" marR="0" lvl="0" indent="-342900">
                        <a:lnSpc>
                          <a:spcPct val="115000"/>
                        </a:lnSpc>
                        <a:spcBef>
                          <a:spcPts val="0"/>
                        </a:spcBef>
                        <a:spcAft>
                          <a:spcPts val="0"/>
                        </a:spcAft>
                        <a:buFont typeface="Arial"/>
                        <a:buChar char="•"/>
                        <a:tabLst>
                          <a:tab pos="457200" algn="l"/>
                        </a:tabLst>
                      </a:pPr>
                      <a:r>
                        <a:rPr lang="en-US" sz="1450">
                          <a:effectLst/>
                        </a:rPr>
                        <a:t>NewStringUTF</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chuỗi String mới</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GetStringCritical</a:t>
                      </a:r>
                    </a:p>
                    <a:p>
                      <a:pPr marL="342900" marR="0" lvl="0" indent="-342900">
                        <a:lnSpc>
                          <a:spcPct val="115000"/>
                        </a:lnSpc>
                        <a:spcBef>
                          <a:spcPts val="0"/>
                        </a:spcBef>
                        <a:spcAft>
                          <a:spcPts val="0"/>
                        </a:spcAft>
                        <a:buFont typeface="Arial"/>
                        <a:buChar char="•"/>
                        <a:tabLst>
                          <a:tab pos="457200" algn="l"/>
                        </a:tabLst>
                      </a:pPr>
                      <a:r>
                        <a:rPr lang="en-US" sz="1450">
                          <a:effectLst/>
                        </a:rPr>
                        <a:t>ReleaseStringCritical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từ con trỏ truyền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để </a:t>
            </a:r>
            <a:r>
              <a:rPr lang="en-US" sz="2300" b="0" smtClean="0">
                <a:solidFill>
                  <a:srgbClr val="000000"/>
                </a:solidFill>
              </a:rPr>
              <a:t>thao </a:t>
            </a:r>
            <a:r>
              <a:rPr lang="en-US" sz="2300" b="0">
                <a:solidFill>
                  <a:srgbClr val="000000"/>
                </a:solidFill>
              </a:rPr>
              <a:t>tác 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a:t>
            </a:r>
            <a:r>
              <a:rPr lang="en-US" sz="2300" smtClean="0">
                <a:solidFill>
                  <a:schemeClr val="accent4">
                    <a:lumMod val="90000"/>
                    <a:lumOff val="10000"/>
                  </a:schemeClr>
                </a:solidFill>
              </a:rPr>
              <a:t>jarray</a:t>
            </a:r>
            <a:r>
              <a:rPr lang="en-US" sz="2300" b="0" smtClean="0">
                <a:solidFill>
                  <a:srgbClr val="000000"/>
                </a:solidFill>
              </a:rPr>
              <a:t>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046934110"/>
              </p:ext>
            </p:extLst>
          </p:nvPr>
        </p:nvGraphicFramePr>
        <p:xfrm>
          <a:off x="1066800" y="3124200"/>
          <a:ext cx="7391400" cy="3200400"/>
        </p:xfrm>
        <a:graphic>
          <a:graphicData uri="http://schemas.openxmlformats.org/drawingml/2006/table">
            <a:tbl>
              <a:tblPr firstRow="1" firstCol="1" bandRow="1">
                <a:tableStyleId>{5C22544A-7EE6-4342-B048-85BDC9FD1C3A}</a:tableStyleId>
              </a:tblPr>
              <a:tblGrid>
                <a:gridCol w="3695700"/>
                <a:gridCol w="3695700"/>
              </a:tblGrid>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450">
                          <a:effectLst/>
                        </a:rPr>
                        <a:t>Set&lt;Type&gt;ArrayRegion</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mảng từ 1 mảng căn bản</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450">
                          <a:effectLst/>
                        </a:rPr>
                        <a:t>Release&lt;Type&gt;ArrayElement</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GetArrayLength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số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New&lt;Type&gt;Array</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mảng mới</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450">
                          <a:effectLst/>
                        </a:rPr>
                        <a:t>ReleasePrimitiveArrayCritical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mảng từ biến con trỏ gửi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Set&lt;Type&gt;Field(JNIEnv *env, jobject obj,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spcAft>
                <a:spcPts val="1200"/>
              </a:spcAf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p>
          <a:p>
            <a:pPr marL="0" lvl="1" indent="457200">
              <a:spcAft>
                <a:spcPts val="1200"/>
              </a:spcAft>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spcAft>
                <a:spcPts val="1200"/>
              </a:spcAft>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544303433"/>
              </p:ext>
            </p:extLst>
          </p:nvPr>
        </p:nvGraphicFramePr>
        <p:xfrm>
          <a:off x="1447800" y="3429000"/>
          <a:ext cx="6553200" cy="2590800"/>
        </p:xfrm>
        <a:graphic>
          <a:graphicData uri="http://schemas.openxmlformats.org/drawingml/2006/table">
            <a:tbl>
              <a:tblPr firstRow="1" bandRow="1">
                <a:tableStyleId>{5C22544A-7EE6-4342-B048-85BDC9FD1C3A}</a:tableStyleId>
              </a:tblPr>
              <a:tblGrid>
                <a:gridCol w="3242821"/>
                <a:gridCol w="3310379"/>
              </a:tblGrid>
              <a:tr h="518160">
                <a:tc>
                  <a:txBody>
                    <a:bodyPr/>
                    <a:lstStyle/>
                    <a:p>
                      <a:pPr algn="ctr"/>
                      <a:r>
                        <a:rPr lang="en-US" sz="2200" smtClean="0"/>
                        <a:t>Kiểu</a:t>
                      </a:r>
                      <a:r>
                        <a:rPr lang="en-US" sz="2200" baseline="0" smtClean="0"/>
                        <a:t> dữ liệu</a:t>
                      </a:r>
                      <a:endParaRPr lang="en-US" sz="2200"/>
                    </a:p>
                  </a:txBody>
                  <a:tcPr/>
                </a:tc>
                <a:tc>
                  <a:txBody>
                    <a:bodyPr/>
                    <a:lstStyle/>
                    <a:p>
                      <a:pPr algn="ctr"/>
                      <a:r>
                        <a:rPr lang="en-US" sz="2200" smtClean="0"/>
                        <a:t>Field Descriptors</a:t>
                      </a:r>
                      <a:endParaRPr lang="en-US" sz="2200"/>
                    </a:p>
                  </a:txBody>
                  <a:tcPr/>
                </a:tc>
              </a:tr>
              <a:tr h="518160">
                <a:tc>
                  <a:txBody>
                    <a:bodyPr/>
                    <a:lstStyle/>
                    <a:p>
                      <a:pPr marL="0" indent="285750"/>
                      <a:r>
                        <a:rPr lang="en-US" sz="2200" smtClean="0"/>
                        <a:t>int</a:t>
                      </a:r>
                      <a:endParaRPr lang="en-US" sz="2200"/>
                    </a:p>
                  </a:txBody>
                  <a:tcPr/>
                </a:tc>
                <a:tc>
                  <a:txBody>
                    <a:bodyPr/>
                    <a:lstStyle/>
                    <a:p>
                      <a:pPr algn="ctr"/>
                      <a:r>
                        <a:rPr lang="en-US" sz="2200" smtClean="0"/>
                        <a:t>I</a:t>
                      </a:r>
                      <a:endParaRPr lang="en-US" sz="2200"/>
                    </a:p>
                  </a:txBody>
                  <a:tcPr/>
                </a:tc>
              </a:tr>
              <a:tr h="518160">
                <a:tc>
                  <a:txBody>
                    <a:bodyPr/>
                    <a:lstStyle/>
                    <a:p>
                      <a:pPr marL="0" indent="285750"/>
                      <a:r>
                        <a:rPr lang="en-US" sz="2200" smtClean="0"/>
                        <a:t>float</a:t>
                      </a:r>
                      <a:endParaRPr lang="en-US" sz="2200"/>
                    </a:p>
                  </a:txBody>
                  <a:tcPr/>
                </a:tc>
                <a:tc>
                  <a:txBody>
                    <a:bodyPr/>
                    <a:lstStyle/>
                    <a:p>
                      <a:pPr algn="ctr"/>
                      <a:r>
                        <a:rPr lang="en-US" sz="2200" smtClean="0"/>
                        <a:t>F</a:t>
                      </a:r>
                      <a:endParaRPr lang="en-US" sz="2200"/>
                    </a:p>
                  </a:txBody>
                  <a:tcPr/>
                </a:tc>
              </a:tr>
              <a:tr h="518160">
                <a:tc>
                  <a:txBody>
                    <a:bodyPr/>
                    <a:lstStyle/>
                    <a:p>
                      <a:pPr marL="0" indent="285750"/>
                      <a:r>
                        <a:rPr lang="en-US" sz="2200" smtClean="0"/>
                        <a:t>double</a:t>
                      </a:r>
                      <a:endParaRPr lang="en-US" sz="2200"/>
                    </a:p>
                  </a:txBody>
                  <a:tcPr/>
                </a:tc>
                <a:tc>
                  <a:txBody>
                    <a:bodyPr/>
                    <a:lstStyle/>
                    <a:p>
                      <a:pPr algn="ctr"/>
                      <a:r>
                        <a:rPr lang="en-US" sz="2200" smtClean="0"/>
                        <a:t>D</a:t>
                      </a:r>
                      <a:endParaRPr lang="en-US" sz="2200"/>
                    </a:p>
                  </a:txBody>
                  <a:tcPr/>
                </a:tc>
              </a:tr>
              <a:tr h="518160">
                <a:tc>
                  <a:txBody>
                    <a:bodyPr/>
                    <a:lstStyle/>
                    <a:p>
                      <a:pPr marL="0" indent="285750"/>
                      <a:r>
                        <a:rPr lang="en-US" sz="2200" smtClean="0"/>
                        <a:t>boolean</a:t>
                      </a:r>
                      <a:endParaRPr lang="en-US" sz="2200"/>
                    </a:p>
                  </a:txBody>
                  <a:tcPr/>
                </a:tc>
                <a:tc>
                  <a:txBody>
                    <a:bodyPr/>
                    <a:lstStyle/>
                    <a:p>
                      <a:pPr algn="ctr"/>
                      <a:r>
                        <a:rPr lang="en-US" sz="2200" smtClean="0"/>
                        <a:t>Z</a:t>
                      </a:r>
                      <a:endParaRPr lang="en-US" sz="2200"/>
                    </a:p>
                  </a:txBody>
                  <a:tcPr/>
                </a:tc>
              </a:tr>
            </a:tbl>
          </a:graphicData>
        </a:graphic>
      </p:graphicFrame>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342900" lvl="1" indent="-342900" algn="jus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indent="628650" algn="just">
              <a:buClrTx/>
              <a:buNone/>
            </a:pPr>
            <a:r>
              <a:rPr lang="en-US" sz="2400" b="0">
                <a:solidFill>
                  <a:srgbClr val="000000"/>
                </a:solidFill>
                <a:latin typeface="+mj-lt"/>
              </a:rPr>
              <a:t>Với các kiểu dữ liệu khác thì mô tả theo package name </a:t>
            </a:r>
            <a:r>
              <a:rPr lang="en-US" sz="2400" b="0">
                <a:solidFill>
                  <a:srgbClr val="000000"/>
                </a:solidFill>
                <a:latin typeface="+mj-lt"/>
              </a:rPr>
              <a:t>của </a:t>
            </a:r>
            <a:r>
              <a:rPr lang="en-US" sz="2400" b="0" smtClean="0">
                <a:solidFill>
                  <a:srgbClr val="000000"/>
                </a:solidFill>
                <a:latin typeface="+mj-lt"/>
              </a:rPr>
              <a:t>nó.</a:t>
            </a:r>
          </a:p>
          <a:p>
            <a:pPr marL="0" indent="628650">
              <a:buClrTx/>
              <a:buNone/>
            </a:pPr>
            <a:r>
              <a:rPr lang="en-US" sz="2400" smtClean="0">
                <a:solidFill>
                  <a:srgbClr val="000000"/>
                </a:solidFill>
                <a:latin typeface="+mj-lt"/>
                <a:cs typeface="Arial" pitchFamily="34" charset="0"/>
              </a:rPr>
              <a:t>VD</a:t>
            </a:r>
            <a:r>
              <a:rPr lang="en-US" sz="2400" b="0" smtClean="0">
                <a:solidFill>
                  <a:srgbClr val="000000"/>
                </a:solidFill>
                <a:latin typeface="+mj-lt"/>
                <a:cs typeface="Arial" pitchFamily="34" charset="0"/>
              </a:rPr>
              <a:t>: kiểu </a:t>
            </a:r>
            <a:r>
              <a:rPr lang="en-US" sz="2400" smtClean="0">
                <a:solidFill>
                  <a:schemeClr val="accent1">
                    <a:lumMod val="50000"/>
                  </a:schemeClr>
                </a:solidFill>
                <a:latin typeface="+mj-lt"/>
                <a:cs typeface="Arial" pitchFamily="34" charset="0"/>
              </a:rPr>
              <a:t>String </a:t>
            </a:r>
            <a:r>
              <a:rPr lang="en-US" sz="2400" b="0" smtClean="0">
                <a:solidFill>
                  <a:srgbClr val="000000"/>
                </a:solidFill>
                <a:latin typeface="+mj-lt"/>
                <a:cs typeface="Arial" pitchFamily="34" charset="0"/>
              </a:rPr>
              <a:t>thuộc package: java.lang.String</a:t>
            </a:r>
          </a:p>
          <a:p>
            <a:pPr marL="0" indent="628650">
              <a:buClrTx/>
              <a:buNone/>
            </a:pPr>
            <a:r>
              <a:rPr lang="en-US" sz="2400" b="0" smtClean="0">
                <a:solidFill>
                  <a:srgbClr val="000000"/>
                </a:solidFill>
                <a:latin typeface="+mj-lt"/>
                <a:cs typeface="Arial" pitchFamily="34" charset="0"/>
              </a:rPr>
              <a:t>Có chuỗi mô tả tương ứng: “Ljava/lang/String;” </a:t>
            </a:r>
          </a:p>
          <a:p>
            <a:pPr marL="0" indent="628650">
              <a:buClrTx/>
              <a:buNone/>
            </a:pPr>
            <a:endParaRPr lang="en-US" sz="2400" b="0" smtClean="0">
              <a:solidFill>
                <a:srgbClr val="000000"/>
              </a:solidFill>
            </a:endParaRPr>
          </a:p>
          <a:p>
            <a:pPr marL="0" indent="628650">
              <a:buClrTx/>
              <a:buNone/>
            </a:pPr>
            <a:r>
              <a:rPr lang="en-US" sz="2400" b="0" smtClean="0">
                <a:solidFill>
                  <a:srgbClr val="000000"/>
                </a:solidFill>
              </a:rPr>
              <a:t>Có </a:t>
            </a:r>
            <a:r>
              <a:rPr lang="en-US" sz="2400" b="0">
                <a:solidFill>
                  <a:srgbClr val="000000"/>
                </a:solidFill>
              </a:rPr>
              <a:t>một cách khác để biết chuỗi mô tả của các filed trong lớp java là dùng tool javap đi kèm trong JDK với tham số -s -</a:t>
            </a:r>
            <a:r>
              <a:rPr lang="en-US" sz="2400" b="0">
                <a:solidFill>
                  <a:srgbClr val="000000"/>
                </a:solidFill>
              </a:rPr>
              <a:t>p </a:t>
            </a:r>
            <a:r>
              <a:rPr lang="en-US" sz="2400" b="0" smtClean="0">
                <a:solidFill>
                  <a:srgbClr val="000000"/>
                </a:solidFill>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3648991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&lt;NativeType&gt; Call&lt;Type&gt; Method(JNIEnv *env, jobject obj, jmethodID methodID,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528489035"/>
              </p:ext>
            </p:extLst>
          </p:nvPr>
        </p:nvGraphicFramePr>
        <p:xfrm>
          <a:off x="16002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9183946"/>
              </p:ext>
            </p:extLst>
          </p:nvPr>
        </p:nvGraphicFramePr>
        <p:xfrm>
          <a:off x="9906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12192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12210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12192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12192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spcAft>
                <a:spcPts val="600"/>
              </a:spcAf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568325" algn="just">
              <a:spcAft>
                <a:spcPts val="600"/>
              </a:spcAf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spcAft>
                <a:spcPts val="600"/>
              </a:spcAft>
              <a:buClrTx/>
              <a:buNone/>
            </a:pPr>
            <a:r>
              <a:rPr lang="en-US" sz="2400" b="0" smtClean="0">
                <a:solidFill>
                  <a:srgbClr val="000000"/>
                </a:solidFill>
                <a:latin typeface="+mj-lt"/>
              </a:rPr>
              <a:t>Chấm hỏi thứ nhất là phần các tham số truyền vào method.</a:t>
            </a:r>
          </a:p>
          <a:p>
            <a:pPr marL="566738" lvl="1" indent="0" algn="just">
              <a:spcAft>
                <a:spcPts val="600"/>
              </a:spcAf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spcAft>
                <a:spcPts val="600"/>
              </a:spcAf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spcAft>
                <a:spcPts val="600"/>
              </a:spcAft>
              <a:buClrTx/>
              <a:buNone/>
            </a:pPr>
            <a:r>
              <a:rPr lang="en-US" sz="2400" b="0">
                <a:solidFill>
                  <a:srgbClr val="000000"/>
                </a:solidFill>
                <a:latin typeface="+mj-lt"/>
              </a:rPr>
              <a:t>“()V”</a:t>
            </a:r>
          </a:p>
          <a:p>
            <a:pPr marL="460375" indent="796925" algn="just">
              <a:spcAft>
                <a:spcPts val="600"/>
              </a:spcAft>
              <a:buClrTx/>
              <a:buNone/>
            </a:pPr>
            <a:r>
              <a:rPr lang="en-US" sz="2400" b="0">
                <a:solidFill>
                  <a:srgbClr val="000000"/>
                </a:solidFill>
                <a:latin typeface="+mj-lt"/>
              </a:rPr>
              <a:t>“(I)I”</a:t>
            </a:r>
          </a:p>
          <a:p>
            <a:pPr marL="460375" indent="796925" algn="just">
              <a:spcAft>
                <a:spcPts val="600"/>
              </a:spcAf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a:xfrm>
            <a:off x="457200" y="1752600"/>
            <a:ext cx="8229600" cy="4800600"/>
          </a:xfrm>
        </p:spPr>
        <p:txBody>
          <a:bodyPr/>
          <a:lstStyle/>
          <a:p>
            <a:pPr lvl="1" algn="just">
              <a:lnSpc>
                <a:spcPct val="150000"/>
              </a:lnSpc>
              <a:buClrTx/>
              <a:buFont typeface="Wingdings" pitchFamily="2" charset="2"/>
              <a:buChar char="q"/>
            </a:pPr>
            <a:r>
              <a:rPr lang="en-US" sz="2400" b="1" smtClean="0">
                <a:solidFill>
                  <a:srgbClr val="000000"/>
                </a:solidFill>
                <a:latin typeface="+mj-lt"/>
              </a:rPr>
              <a:t>Gọi </a:t>
            </a:r>
            <a:r>
              <a:rPr lang="en-US" sz="2400" b="1" smtClean="0">
                <a:solidFill>
                  <a:srgbClr val="000000"/>
                </a:solidFill>
                <a:latin typeface="+mj-lt"/>
              </a:rPr>
              <a:t>static method</a:t>
            </a:r>
          </a:p>
          <a:p>
            <a:pPr marL="0" indent="800100" algn="just">
              <a:lnSpc>
                <a:spcPct val="150000"/>
              </a:lnSpc>
              <a:buClrTx/>
              <a:buNone/>
            </a:pPr>
            <a:r>
              <a:rPr lang="en-US" sz="2400" b="0" smtClean="0">
                <a:solidFill>
                  <a:srgbClr val="000000"/>
                </a:solidFill>
                <a:latin typeface="+mj-lt"/>
              </a:rPr>
              <a:t>Hoàn toàn giống với gọi hàm của object. </a:t>
            </a:r>
          </a:p>
          <a:p>
            <a:pPr marL="0" indent="800100" algn="just">
              <a:lnSpc>
                <a:spcPct val="150000"/>
              </a:lnSpc>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pPr algn="just"/>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34290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11902194"/>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CallNonvirtualVoidMethod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smtClean="0">
                          <a:effectLst/>
                        </a:rPr>
                        <a:t>Void</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CallNonvirtualObjectMethod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jobject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CallNonvirtualBooleanMethod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jboolean</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CallNonvirtualByteMethod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jbyte</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CallNonvirtualCharMethod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jchar</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CallNonvirtualShortMethod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jshort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CallNonvirtualIntMethod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jint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CallNonvirtualLongMethod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jlong</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CallNonvirtualFloatMethod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jfloat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CallNonvirtualDoubleMethod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jdouble</a:t>
                      </a:r>
                      <a:endParaRPr lang="en-US" sz="2000" b="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600200"/>
            <a:ext cx="8534400" cy="4800600"/>
          </a:xfrm>
        </p:spPr>
        <p:txBody>
          <a:bodyPr/>
          <a:lstStyle/>
          <a:p>
            <a:pPr marL="457200" indent="-457200">
              <a:spcAft>
                <a:spcPts val="1200"/>
              </a:spcAft>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marL="457200" indent="-457200" algn="just">
              <a:spcAft>
                <a:spcPts val="1200"/>
              </a:spcAf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685800" indent="-228600">
              <a:spcAft>
                <a:spcPts val="1200"/>
              </a:spcAft>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 </a:t>
            </a:r>
            <a:r>
              <a:rPr lang="en-US" sz="2400" smtClean="0">
                <a:solidFill>
                  <a:schemeClr val="accent4">
                    <a:lumMod val="90000"/>
                    <a:lumOff val="10000"/>
                  </a:schemeClr>
                </a:solidFill>
              </a:rPr>
              <a:t>jclass clazz</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i="1">
                <a:solidFill>
                  <a:srgbClr val="000000"/>
                </a:solidFill>
              </a:rPr>
              <a:t>Lưu </a:t>
            </a:r>
            <a:r>
              <a:rPr lang="en-US" sz="2400" i="1" smtClean="0">
                <a:solidFill>
                  <a:srgbClr val="000000"/>
                </a:solidFill>
              </a:rPr>
              <a:t>ý:</a:t>
            </a:r>
            <a:r>
              <a:rPr lang="en-US" sz="2400" smtClean="0">
                <a:solidFill>
                  <a:srgbClr val="000000"/>
                </a:solidFill>
              </a:rPr>
              <a:t> </a:t>
            </a:r>
            <a:r>
              <a:rPr lang="en-US" sz="2400" b="0">
                <a:solidFill>
                  <a:srgbClr val="000000"/>
                </a:solidFill>
              </a:rPr>
              <a:t>là khi Throw một ngoại lệ thì native code vẫn tiếp tục chạy. Khi kết thúc hàm native thì JVM mới phát sinh ra ngoại lệ.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229600" cy="4800600"/>
          </a:xfrm>
        </p:spPr>
        <p:txBody>
          <a:bodyPr/>
          <a:lstStyle/>
          <a:p>
            <a:pPr marL="522288" lvl="1" indent="-457200">
              <a:spcAft>
                <a:spcPts val="1200"/>
              </a:spcAft>
              <a:buClrTx/>
              <a:buFont typeface="Wingdings" pitchFamily="2" charset="2"/>
              <a:buChar char="q"/>
            </a:pPr>
            <a:r>
              <a:rPr lang="en-US" b="1">
                <a:solidFill>
                  <a:srgbClr val="000000"/>
                </a:solidFill>
                <a:latin typeface="+mj-lt"/>
              </a:rPr>
              <a:t>Nhận ngoại lệ từ chương trình Java</a:t>
            </a:r>
          </a:p>
          <a:p>
            <a:pPr marL="65088" indent="506413" algn="just">
              <a:spcAft>
                <a:spcPts val="1200"/>
              </a:spcAft>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lệ</a:t>
            </a:r>
            <a:r>
              <a:rPr lang="en-US" b="0" smtClean="0">
                <a:solidFill>
                  <a:srgbClr val="000000"/>
                </a:solidFill>
                <a:latin typeface="+mj-lt"/>
              </a:rPr>
              <a:t>:</a:t>
            </a:r>
            <a:endParaRPr lang="en-US" b="0">
              <a:solidFill>
                <a:srgbClr val="000000"/>
              </a:solidFill>
              <a:latin typeface="+mj-lt"/>
            </a:endParaRPr>
          </a:p>
          <a:p>
            <a:pPr marL="65088" indent="506413" algn="just">
              <a:spcAft>
                <a:spcPts val="1200"/>
              </a:spcAft>
              <a:buNone/>
            </a:pPr>
            <a:r>
              <a:rPr lang="en-US" sz="2400">
                <a:solidFill>
                  <a:schemeClr val="accent4">
                    <a:lumMod val="90000"/>
                    <a:lumOff val="10000"/>
                  </a:schemeClr>
                </a:solidFill>
                <a:latin typeface="+mj-lt"/>
              </a:rPr>
              <a:t>jboolean ExceptionCheck(JNIEnv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506413">
              <a:spcAft>
                <a:spcPts val="1200"/>
              </a:spcAft>
              <a:buNone/>
            </a:pPr>
            <a:r>
              <a:rPr lang="en-US" sz="2400">
                <a:solidFill>
                  <a:schemeClr val="accent4">
                    <a:lumMod val="90000"/>
                    <a:lumOff val="10000"/>
                  </a:schemeClr>
                </a:solidFill>
                <a:latin typeface="+mj-lt"/>
              </a:rPr>
              <a:t>jthrowable ExceptionOccurred(JNIEnv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spcAft>
                <a:spcPts val="600"/>
              </a:spcAft>
              <a:buClrTx/>
              <a:buNone/>
            </a:pPr>
            <a:r>
              <a:rPr lang="en-US" b="0" smtClean="0">
                <a:solidFill>
                  <a:srgbClr val="000000"/>
                </a:solidFill>
              </a:rPr>
              <a:t>Invocation </a:t>
            </a:r>
            <a:r>
              <a:rPr lang="en-US" b="0">
                <a:solidFill>
                  <a:srgbClr val="000000"/>
                </a:solidFill>
              </a:rPr>
              <a:t>API của JVM sẽ giúp </a:t>
            </a:r>
            <a:r>
              <a:rPr lang="en-US" b="0" smtClean="0">
                <a:solidFill>
                  <a:srgbClr val="000000"/>
                </a:solidFill>
              </a:rPr>
              <a:t>chúng </a:t>
            </a:r>
            <a:r>
              <a:rPr lang="en-US" b="0">
                <a:solidFill>
                  <a:srgbClr val="000000"/>
                </a:solidFill>
              </a:rPr>
              <a:t>ta tạo một Java Virtual Machine trong chương trình C/C++.</a:t>
            </a:r>
          </a:p>
          <a:p>
            <a:pPr marL="0" indent="457200" algn="just">
              <a:spcAft>
                <a:spcPts val="600"/>
              </a:spcAft>
              <a:buClrTx/>
              <a:buNone/>
            </a:pPr>
            <a:r>
              <a:rPr lang="en-US" b="0" smtClean="0">
                <a:solidFill>
                  <a:srgbClr val="000000"/>
                </a:solidFill>
              </a:rPr>
              <a:t>Hàm </a:t>
            </a:r>
            <a:r>
              <a:rPr lang="en-US" b="0">
                <a:solidFill>
                  <a:srgbClr val="000000"/>
                </a:solidFill>
              </a:rPr>
              <a:t>để tạo và hủy máy ảo </a:t>
            </a:r>
            <a:r>
              <a:rPr lang="en-US" b="0" smtClean="0">
                <a:solidFill>
                  <a:srgbClr val="000000"/>
                </a:solidFill>
              </a:rPr>
              <a:t>java trong JNI.</a:t>
            </a:r>
          </a:p>
          <a:p>
            <a:pPr marL="0" indent="857250" algn="just">
              <a:spcAft>
                <a:spcPts val="600"/>
              </a:spcAft>
              <a:buClrTx/>
              <a:buNone/>
            </a:pPr>
            <a:r>
              <a:rPr lang="en-US" b="0" i="1" smtClean="0">
                <a:solidFill>
                  <a:srgbClr val="000000"/>
                </a:solidFill>
              </a:rPr>
              <a:t>Tạo:</a:t>
            </a:r>
          </a:p>
          <a:p>
            <a:pPr marL="0" indent="857250" algn="just">
              <a:spcAft>
                <a:spcPts val="600"/>
              </a:spcAft>
              <a:buClrTx/>
              <a:buNone/>
            </a:pPr>
            <a:r>
              <a:rPr lang="en-US" sz="2400">
                <a:solidFill>
                  <a:schemeClr val="accent4">
                    <a:lumMod val="90000"/>
                    <a:lumOff val="10000"/>
                  </a:schemeClr>
                </a:solidFill>
              </a:rPr>
              <a:t>jint JNI_CreateJavaVM(JavaVM** p_jvm, void** p_env, JavaVMInitArgs* vm_args</a:t>
            </a:r>
            <a:r>
              <a:rPr lang="en-US" sz="2400" smtClean="0">
                <a:solidFill>
                  <a:schemeClr val="accent4">
                    <a:lumMod val="90000"/>
                    <a:lumOff val="10000"/>
                  </a:schemeClr>
                </a:solidFill>
              </a:rPr>
              <a:t>)</a:t>
            </a:r>
          </a:p>
          <a:p>
            <a:pPr marL="0" indent="857250" algn="just">
              <a:spcAft>
                <a:spcPts val="600"/>
              </a:spcAft>
              <a:buClrTx/>
              <a:buNone/>
            </a:pPr>
            <a:r>
              <a:rPr lang="en-US" b="0" i="1" smtClean="0">
                <a:solidFill>
                  <a:srgbClr val="000000"/>
                </a:solidFill>
              </a:rPr>
              <a:t>Hủy:</a:t>
            </a:r>
            <a:endParaRPr lang="en-US" b="0" i="1">
              <a:solidFill>
                <a:srgbClr val="000000"/>
              </a:solidFill>
            </a:endParaRPr>
          </a:p>
          <a:p>
            <a:pPr marL="0" indent="914400" algn="just">
              <a:spcAft>
                <a:spcPts val="600"/>
              </a:spcAf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9" name="7-Point Star 8"/>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3.1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lnSpc>
                <a:spcPct val="150000"/>
              </a:lnSpc>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3.2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spcAft>
                <a:spcPts val="1200"/>
              </a:spcAft>
              <a:buClr>
                <a:srgbClr val="000000"/>
              </a:buClr>
              <a:buFont typeface="Wingdings" pitchFamily="2" charset="2"/>
              <a:buChar char="q"/>
            </a:pPr>
            <a:r>
              <a:rPr lang="en-US" b="0" smtClean="0">
                <a:solidFill>
                  <a:schemeClr val="tx1">
                    <a:lumMod val="50000"/>
                  </a:schemeClr>
                </a:solidFill>
              </a:rPr>
              <a:t>Java Native Interface (JNI) </a:t>
            </a:r>
            <a:r>
              <a:rPr lang="en-US" b="0">
                <a:solidFill>
                  <a:schemeClr val="tx1">
                    <a:lumMod val="50000"/>
                  </a:schemeClr>
                </a:solidFill>
              </a:rPr>
              <a:t>là </a:t>
            </a:r>
            <a:r>
              <a:rPr lang="en-US" b="0" smtClean="0">
                <a:solidFill>
                  <a:schemeClr val="tx1">
                    <a:lumMod val="50000"/>
                  </a:schemeClr>
                </a:solidFill>
              </a:rPr>
              <a:t>gì?</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spcAft>
                <a:spcPts val="1200"/>
              </a:spcAft>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752600"/>
            <a:ext cx="8458200" cy="4800600"/>
          </a:xfrm>
        </p:spPr>
        <p:txBody>
          <a:bodyPr/>
          <a:lstStyle/>
          <a:p>
            <a:pPr marL="0" indent="514350" algn="just">
              <a:lnSpc>
                <a:spcPct val="150000"/>
              </a:lnSpc>
              <a:spcAft>
                <a:spcPts val="1200"/>
              </a:spcAf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828800"/>
            <a:ext cx="8534400" cy="4800600"/>
          </a:xfrm>
        </p:spPr>
        <p:txBody>
          <a:bodyPr/>
          <a:lstStyle/>
          <a:p>
            <a:pPr marL="0" lvl="0" indent="457200" algn="just">
              <a:lnSpc>
                <a:spcPct val="150000"/>
              </a:lnSpc>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0" y="4876800"/>
            <a:ext cx="6934200" cy="1600200"/>
          </a:xfrm>
        </p:spPr>
        <p:txBody>
          <a:bodyPr/>
          <a:lstStyle/>
          <a:p>
            <a:pPr marL="0" indent="0">
              <a:buNone/>
            </a:pPr>
            <a:r>
              <a:rPr lang="en-US" sz="1800" smtClean="0">
                <a:solidFill>
                  <a:srgbClr val="000000"/>
                </a:solidFill>
              </a:rPr>
              <a:t>Host Environment</a:t>
            </a:r>
            <a:r>
              <a:rPr lang="en-US" sz="1800" b="0" smtClean="0">
                <a:solidFill>
                  <a:srgbClr val="000000"/>
                </a:solidFill>
              </a:rPr>
              <a:t>: </a:t>
            </a:r>
            <a:r>
              <a:rPr lang="en-US" sz="1800" b="0">
                <a:solidFill>
                  <a:srgbClr val="000000"/>
                </a:solidFill>
              </a:rPr>
              <a:t>là những thiết lập </a:t>
            </a:r>
            <a:r>
              <a:rPr lang="en-US" sz="1800" b="0" smtClean="0">
                <a:solidFill>
                  <a:srgbClr val="000000"/>
                </a:solidFill>
              </a:rPr>
              <a:t>và </a:t>
            </a:r>
            <a:r>
              <a:rPr lang="en-US" sz="1800" b="0">
                <a:solidFill>
                  <a:srgbClr val="000000"/>
                </a:solidFill>
              </a:rPr>
              <a:t>cài đặt trên máy chủ  để chạy ứng </a:t>
            </a:r>
            <a:r>
              <a:rPr lang="en-US" sz="1800" b="0" smtClean="0">
                <a:solidFill>
                  <a:srgbClr val="000000"/>
                </a:solidFill>
              </a:rPr>
              <a:t>dụng JNI</a:t>
            </a:r>
            <a:r>
              <a:rPr lang="en-US" sz="1800" b="0">
                <a:solidFill>
                  <a:srgbClr val="000000"/>
                </a:solidFill>
              </a:rPr>
              <a:t>.</a:t>
            </a:r>
          </a:p>
          <a:p>
            <a:pPr marL="0" indent="0">
              <a:buNone/>
            </a:pPr>
            <a:r>
              <a:rPr lang="en-US" sz="1800" smtClean="0">
                <a:solidFill>
                  <a:srgbClr val="000000"/>
                </a:solidFill>
              </a:rPr>
              <a:t>Thư </a:t>
            </a:r>
            <a:r>
              <a:rPr lang="en-US" sz="1800">
                <a:solidFill>
                  <a:srgbClr val="000000"/>
                </a:solidFill>
              </a:rPr>
              <a:t>viện .</a:t>
            </a:r>
            <a:r>
              <a:rPr lang="en-US" sz="1800" smtClean="0">
                <a:solidFill>
                  <a:srgbClr val="000000"/>
                </a:solidFill>
              </a:rPr>
              <a:t>dll</a:t>
            </a:r>
            <a:r>
              <a:rPr lang="en-US" sz="1800" b="0" smtClean="0">
                <a:solidFill>
                  <a:srgbClr val="000000"/>
                </a:solidFill>
              </a:rPr>
              <a:t>: </a:t>
            </a:r>
            <a:r>
              <a:rPr lang="en-US" sz="1800" b="0">
                <a:solidFill>
                  <a:srgbClr val="000000"/>
                </a:solidFill>
              </a:rPr>
              <a:t>Thư viện .dll phải đạt được </a:t>
            </a:r>
            <a:r>
              <a:rPr lang="en-US" sz="1800" b="0" smtClean="0">
                <a:solidFill>
                  <a:srgbClr val="000000"/>
                </a:solidFill>
              </a:rPr>
              <a:t>tính độc </a:t>
            </a:r>
            <a:r>
              <a:rPr lang="en-US" sz="1800" b="0">
                <a:solidFill>
                  <a:srgbClr val="000000"/>
                </a:solidFill>
              </a:rPr>
              <a:t>lập riêng .</a:t>
            </a:r>
          </a:p>
          <a:p>
            <a:pPr marL="0" indent="0">
              <a:buNone/>
            </a:pPr>
            <a:r>
              <a:rPr lang="en-US" sz="1800" smtClean="0">
                <a:solidFill>
                  <a:srgbClr val="000000"/>
                </a:solidFill>
              </a:rPr>
              <a:t>JNI</a:t>
            </a:r>
            <a:r>
              <a:rPr lang="en-US" sz="1800" b="0" smtClean="0">
                <a:solidFill>
                  <a:srgbClr val="000000"/>
                </a:solidFill>
              </a:rPr>
              <a:t>: </a:t>
            </a:r>
            <a:r>
              <a:rPr lang="en-US" sz="1800" b="0">
                <a:solidFill>
                  <a:srgbClr val="000000"/>
                </a:solidFill>
              </a:rPr>
              <a:t>cầu nối trung gian giữa JAVA &amp; .dll.</a:t>
            </a:r>
          </a:p>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
        <p:nvSpPr>
          <p:cNvPr id="3" name="Rounded Rectangle 2"/>
          <p:cNvSpPr/>
          <p:nvPr/>
        </p:nvSpPr>
        <p:spPr>
          <a:xfrm>
            <a:off x="838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Chương trình Java</a:t>
            </a:r>
            <a:endParaRPr lang="en-US"/>
          </a:p>
        </p:txBody>
      </p:sp>
      <p:sp>
        <p:nvSpPr>
          <p:cNvPr id="12" name="Rounded Rectangle 11"/>
          <p:cNvSpPr/>
          <p:nvPr/>
        </p:nvSpPr>
        <p:spPr>
          <a:xfrm>
            <a:off x="3340100" y="1828800"/>
            <a:ext cx="22225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Java Virtual Machine inplement (JNI)</a:t>
            </a:r>
            <a:endParaRPr lang="en-US"/>
          </a:p>
        </p:txBody>
      </p:sp>
      <p:sp>
        <p:nvSpPr>
          <p:cNvPr id="13" name="Rounded Rectangle 12"/>
          <p:cNvSpPr/>
          <p:nvPr/>
        </p:nvSpPr>
        <p:spPr>
          <a:xfrm>
            <a:off x="6553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Thư viện dll</a:t>
            </a:r>
            <a:endParaRPr lang="en-US"/>
          </a:p>
        </p:txBody>
      </p:sp>
      <p:sp>
        <p:nvSpPr>
          <p:cNvPr id="14" name="Rounded Rectangle 13"/>
          <p:cNvSpPr/>
          <p:nvPr/>
        </p:nvSpPr>
        <p:spPr>
          <a:xfrm>
            <a:off x="4876800" y="3581400"/>
            <a:ext cx="23622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Host environment</a:t>
            </a:r>
            <a:endParaRPr lang="en-US"/>
          </a:p>
        </p:txBody>
      </p:sp>
      <p:cxnSp>
        <p:nvCxnSpPr>
          <p:cNvPr id="15" name="Straight Connector 14"/>
          <p:cNvCxnSpPr>
            <a:stCxn id="3" idx="3"/>
            <a:endCxn id="12" idx="1"/>
          </p:cNvCxnSpPr>
          <p:nvPr/>
        </p:nvCxnSpPr>
        <p:spPr>
          <a:xfrm>
            <a:off x="2362200" y="2286000"/>
            <a:ext cx="9779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2" idx="3"/>
            <a:endCxn id="13" idx="1"/>
          </p:cNvCxnSpPr>
          <p:nvPr/>
        </p:nvCxnSpPr>
        <p:spPr>
          <a:xfrm>
            <a:off x="5562600" y="2286000"/>
            <a:ext cx="990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257800" y="2743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934200" y="2743200"/>
            <a:ext cx="0" cy="838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685800" lvl="0" indent="-457200" algn="just">
              <a:lnSpc>
                <a:spcPct val="150000"/>
              </a:lnSpc>
              <a:spcAft>
                <a:spcPts val="1200"/>
              </a:spcAft>
              <a:buClrTx/>
              <a:buFont typeface="Wingdings" pitchFamily="2" charset="2"/>
              <a:buChar char="q"/>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685800" lvl="0" indent="-457200" algn="just">
              <a:lnSpc>
                <a:spcPct val="150000"/>
              </a:lnSpc>
              <a:spcAft>
                <a:spcPts val="1200"/>
              </a:spcAft>
              <a:buClrTx/>
              <a:buFont typeface="Wingdings" pitchFamily="2" charset="2"/>
              <a:buChar char="q"/>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340</TotalTime>
  <Words>2264</Words>
  <Application>Microsoft Office PowerPoint</Application>
  <PresentationFormat>On-screen Show (4:3)</PresentationFormat>
  <Paragraphs>404</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3.1 Java native access</vt:lpstr>
      <vt:lpstr>3.2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339</cp:revision>
  <dcterms:created xsi:type="dcterms:W3CDTF">2006-08-16T00:00:00Z</dcterms:created>
  <dcterms:modified xsi:type="dcterms:W3CDTF">2012-05-15T14:39:57Z</dcterms:modified>
</cp:coreProperties>
</file>