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2"/>
  </p:notesMasterIdLst>
  <p:handoutMasterIdLst>
    <p:handoutMasterId r:id="rId33"/>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5" r:id="rId14"/>
    <p:sldId id="296" r:id="rId15"/>
    <p:sldId id="274" r:id="rId16"/>
    <p:sldId id="284" r:id="rId17"/>
    <p:sldId id="287" r:id="rId18"/>
    <p:sldId id="286" r:id="rId19"/>
    <p:sldId id="288" r:id="rId20"/>
    <p:sldId id="289" r:id="rId21"/>
    <p:sldId id="290" r:id="rId22"/>
    <p:sldId id="291" r:id="rId23"/>
    <p:sldId id="292" r:id="rId24"/>
    <p:sldId id="276" r:id="rId25"/>
    <p:sldId id="279" r:id="rId26"/>
    <p:sldId id="277" r:id="rId27"/>
    <p:sldId id="283" r:id="rId28"/>
    <p:sldId id="282"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67" autoAdjust="0"/>
  </p:normalViewPr>
  <p:slideViewPr>
    <p:cSldViewPr>
      <p:cViewPr varScale="1">
        <p:scale>
          <a:sx n="50" d="100"/>
          <a:sy n="50" d="100"/>
        </p:scale>
        <p:origin x="-17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Tham số của method có thể truyền vào phần sau hàm.</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a:solidFill>
                  <a:srgbClr val="000000"/>
                </a:solidFill>
              </a:rPr>
              <a:t>jobject </a:t>
            </a:r>
            <a:r>
              <a:rPr lang="en-US">
                <a:solidFill>
                  <a:srgbClr val="000000"/>
                </a:solidFill>
              </a:rPr>
              <a:t>	</a:t>
            </a:r>
            <a:r>
              <a:rPr lang="en-US" smtClean="0">
                <a:solidFill>
                  <a:srgbClr val="000000"/>
                </a:solidFill>
              </a:rPr>
              <a:t>	jboolean</a:t>
            </a:r>
            <a:r>
              <a:rPr lang="en-US">
                <a:solidFill>
                  <a:srgbClr val="000000"/>
                </a:solidFill>
              </a:rPr>
              <a:t>		jbyte</a:t>
            </a:r>
          </a:p>
          <a:p>
            <a:pPr marL="457200" lvl="1" indent="0">
              <a:buClrTx/>
              <a:buNone/>
            </a:pPr>
            <a:r>
              <a:rPr lang="en-US">
                <a:solidFill>
                  <a:srgbClr val="000000"/>
                </a:solidFill>
              </a:rPr>
              <a:t>jchar		jshort			jint</a:t>
            </a:r>
          </a:p>
          <a:p>
            <a:pPr marL="457200" lvl="1" indent="0">
              <a:buClrTx/>
              <a:buNone/>
            </a:pPr>
            <a:r>
              <a:rPr lang="en-US">
                <a:solidFill>
                  <a:srgbClr val="000000"/>
                </a:solidFill>
              </a:rPr>
              <a:t>jlong		jstring	</a:t>
            </a:r>
            <a:r>
              <a:rPr lang="en-US">
                <a:solidFill>
                  <a:srgbClr val="000000"/>
                </a:solidFill>
              </a:rPr>
              <a:t>	</a:t>
            </a:r>
            <a:r>
              <a:rPr lang="en-US" smtClean="0">
                <a:solidFill>
                  <a:srgbClr val="000000"/>
                </a:solidFill>
              </a:rPr>
              <a:t>jfloat</a:t>
            </a:r>
            <a:endParaRPr lang="en-US">
              <a:solidFill>
                <a:srgbClr val="000000"/>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Parameters</a:t>
            </a:r>
          </a:p>
          <a:p>
            <a:pPr marL="0" lvl="0" indent="744538">
              <a:buClrTx/>
              <a:buNone/>
            </a:pPr>
            <a:r>
              <a:rPr lang="en-US" sz="2400" b="0" smtClean="0">
                <a:solidFill>
                  <a:srgbClr val="000000"/>
                </a:solidFill>
              </a:rPr>
              <a:t>Sự </a:t>
            </a:r>
            <a:r>
              <a:rPr lang="en-US" sz="2400" b="0">
                <a:solidFill>
                  <a:srgbClr val="000000"/>
                </a:solidFill>
              </a:rPr>
              <a:t>tương ứng trong kiểu dữ liệu:</a:t>
            </a:r>
          </a:p>
          <a:p>
            <a:pPr>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35751717"/>
              </p:ext>
            </p:extLst>
          </p:nvPr>
        </p:nvGraphicFramePr>
        <p:xfrm>
          <a:off x="990600" y="2514598"/>
          <a:ext cx="7391400" cy="3869266"/>
        </p:xfrm>
        <a:graphic>
          <a:graphicData uri="http://schemas.openxmlformats.org/drawingml/2006/table">
            <a:tbl>
              <a:tblPr firstRow="1" firstCol="1" bandRow="1">
                <a:tableStyleId>{5C22544A-7EE6-4342-B048-85BDC9FD1C3A}</a:tableStyleId>
              </a:tblPr>
              <a:tblGrid>
                <a:gridCol w="2463800"/>
                <a:gridCol w="2463800"/>
                <a:gridCol w="2463800"/>
              </a:tblGrid>
              <a:tr h="485906">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String Parameters</a:t>
            </a:r>
          </a:p>
          <a:p>
            <a:pPr marL="0" lvl="0" indent="742950">
              <a:buClrTx/>
              <a:buNone/>
            </a:pPr>
            <a:r>
              <a:rPr lang="en-US" sz="2400" b="0" smtClean="0">
                <a:solidFill>
                  <a:srgbClr val="000000"/>
                </a:solidFill>
              </a:rPr>
              <a:t>String </a:t>
            </a:r>
            <a:r>
              <a:rPr lang="en-US" sz="2400" b="0">
                <a:solidFill>
                  <a:srgbClr val="000000"/>
                </a:solidFill>
              </a:rPr>
              <a:t>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marL="0" lvl="0" indent="742950">
              <a:buClrTx/>
              <a:buNone/>
            </a:pPr>
            <a:r>
              <a:rPr lang="en-US" sz="2400" b="0" smtClean="0">
                <a:solidFill>
                  <a:srgbClr val="000000"/>
                </a:solidFill>
              </a:rPr>
              <a:t>Jstring </a:t>
            </a:r>
            <a:r>
              <a:rPr lang="en-US" sz="2400" b="0">
                <a:solidFill>
                  <a:srgbClr val="000000"/>
                </a:solidFill>
              </a:rPr>
              <a:t>không được sử dụng </a:t>
            </a:r>
            <a:r>
              <a:rPr lang="en-US" sz="2400" b="0">
                <a:solidFill>
                  <a:srgbClr val="000000"/>
                </a:solidFill>
              </a:rPr>
              <a:t>như </a:t>
            </a:r>
            <a:r>
              <a:rPr lang="en-US" sz="2400" b="0" smtClean="0">
                <a:solidFill>
                  <a:srgbClr val="000000"/>
                </a:solidFill>
              </a:rPr>
              <a:t>một </a:t>
            </a:r>
            <a:r>
              <a:rPr lang="en-US" sz="2400" b="0">
                <a:solidFill>
                  <a:srgbClr val="000000"/>
                </a:solidFill>
              </a:rPr>
              <a:t>string bình thường trong C mà phải qua các phương thức </a:t>
            </a:r>
            <a:r>
              <a:rPr lang="en-US" sz="2400" b="0">
                <a:solidFill>
                  <a:srgbClr val="000000"/>
                </a:solidFill>
              </a:rPr>
              <a:t>trong </a:t>
            </a:r>
            <a:r>
              <a:rPr lang="en-US" sz="2400" b="0" smtClean="0">
                <a:solidFill>
                  <a:srgbClr val="000000"/>
                </a:solidFill>
              </a:rPr>
              <a:t>JNI.</a:t>
            </a:r>
            <a:endParaRPr lang="en-US" sz="24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indent="400050">
              <a:buClrTx/>
              <a:buNone/>
            </a:pPr>
            <a:r>
              <a:rPr lang="en-US" b="0">
                <a:solidFill>
                  <a:srgbClr val="000000"/>
                </a:solidFill>
              </a:rPr>
              <a:t>Jstring có các phương thức hỗ trợ căn bản sau:</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19616135"/>
              </p:ext>
            </p:extLst>
          </p:nvPr>
        </p:nvGraphicFramePr>
        <p:xfrm>
          <a:off x="1066800" y="2708910"/>
          <a:ext cx="7391400" cy="3615690"/>
        </p:xfrm>
        <a:graphic>
          <a:graphicData uri="http://schemas.openxmlformats.org/drawingml/2006/table">
            <a:tbl>
              <a:tblPr firstRow="1" firstCol="1" bandRow="1">
                <a:tableStyleId>{5C22544A-7EE6-4342-B048-85BDC9FD1C3A}</a:tableStyleId>
              </a:tblPr>
              <a:tblGrid>
                <a:gridCol w="3695700"/>
                <a:gridCol w="3695700"/>
              </a:tblGrid>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jarray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sz="2300" b="0">
              <a:solidFill>
                <a:srgbClr val="000000"/>
              </a:solidFill>
            </a:endParaRPr>
          </a:p>
          <a:p>
            <a:pPr marL="0" indent="457200">
              <a:buClrTx/>
              <a:buNone/>
            </a:pPr>
            <a:r>
              <a:rPr lang="en-US" sz="2300" b="0">
                <a:solidFill>
                  <a:srgbClr val="000000"/>
                </a:solidFill>
              </a:rPr>
              <a:t>Các phương thức hỗ trợ căn bản:</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04774724"/>
              </p:ext>
            </p:extLst>
          </p:nvPr>
        </p:nvGraphicFramePr>
        <p:xfrm>
          <a:off x="1066800" y="3810000"/>
          <a:ext cx="7391400" cy="2514600"/>
        </p:xfrm>
        <a:graphic>
          <a:graphicData uri="http://schemas.openxmlformats.org/drawingml/2006/table">
            <a:tbl>
              <a:tblPr firstRow="1" firstCol="1" bandRow="1">
                <a:tableStyleId>{5C22544A-7EE6-4342-B048-85BDC9FD1C3A}</a:tableStyleId>
              </a:tblPr>
              <a:tblGrid>
                <a:gridCol w="3695700"/>
                <a:gridCol w="3695700"/>
              </a:tblGrid>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0">
              <a:buClrTx/>
              <a:buNone/>
            </a:pPr>
            <a:r>
              <a:rPr lang="en-US" sz="2600">
                <a:solidFill>
                  <a:srgbClr val="000000"/>
                </a:solidFill>
                <a:latin typeface="+mj-lt"/>
              </a:rPr>
              <a:t>(*env)-&gt;GetAAAField(env, jclass, </a:t>
            </a:r>
            <a:r>
              <a:rPr lang="en-US" sz="2600">
                <a:solidFill>
                  <a:srgbClr val="000000"/>
                </a:solidFill>
                <a:latin typeface="+mj-lt"/>
              </a:rPr>
              <a:t>fieldID</a:t>
            </a:r>
            <a:r>
              <a:rPr lang="en-US" sz="2600" smtClean="0">
                <a:solidFill>
                  <a:srgbClr val="000000"/>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0" algn="just">
              <a:buClrTx/>
              <a:buNone/>
            </a:pPr>
            <a:r>
              <a:rPr lang="en-US" sz="2600">
                <a:solidFill>
                  <a:srgbClr val="000000"/>
                </a:solidFill>
                <a:latin typeface="+mj-lt"/>
              </a:rPr>
              <a:t>Prototype void </a:t>
            </a:r>
            <a:r>
              <a:rPr lang="en-US" sz="2600" i="1">
                <a:solidFill>
                  <a:srgbClr val="000000"/>
                </a:solidFill>
                <a:latin typeface="+mj-lt"/>
              </a:rPr>
              <a:t>Set&lt;Type&gt;Field</a:t>
            </a:r>
            <a:r>
              <a:rPr lang="en-US" sz="2600">
                <a:solidFill>
                  <a:srgbClr val="000000"/>
                </a:solidFill>
                <a:latin typeface="+mj-lt"/>
              </a:rPr>
              <a:t>(JNIEnv *env, jobject obj,</a:t>
            </a:r>
            <a:r>
              <a:rPr lang="en-US" sz="2600">
                <a:solidFill>
                  <a:srgbClr val="000000"/>
                </a:solidFill>
                <a:latin typeface="+mj-lt"/>
              </a:rPr>
              <a:t> </a:t>
            </a:r>
            <a:r>
              <a:rPr lang="en-US" sz="2600" smtClean="0">
                <a:solidFill>
                  <a:srgbClr val="000000"/>
                </a:solidFill>
                <a:latin typeface="+mj-lt"/>
              </a:rPr>
              <a:t>jfieldID, fielđI, &lt;NativeType&gt; value);</a:t>
            </a:r>
            <a:endParaRPr lang="en-US" sz="2600">
              <a:solidFill>
                <a:srgbClr val="000000"/>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a:solidFill>
                  <a:srgbClr val="000000"/>
                </a:solidFill>
                <a:latin typeface="Arial" pitchFamily="34" charset="0"/>
                <a:cs typeface="Arial" pitchFamily="34" charset="0"/>
              </a:rPr>
              <a:t>Field </a:t>
            </a:r>
            <a:r>
              <a:rPr lang="en-US" smtClean="0">
                <a:solidFill>
                  <a:srgbClr val="000000"/>
                </a:solidFill>
                <a:latin typeface="Arial" pitchFamily="34" charset="0"/>
                <a:cs typeface="Arial" pitchFamily="34" charset="0"/>
              </a:rPr>
              <a:t>Descriptors </a:t>
            </a:r>
            <a:r>
              <a:rPr lang="en-US" b="0" smtClean="0">
                <a:solidFill>
                  <a:srgbClr val="000000"/>
                </a:solidFill>
                <a:latin typeface="Arial" pitchFamily="34" charset="0"/>
                <a:cs typeface="Arial" pitchFamily="34" charset="0"/>
              </a:rPr>
              <a:t>là </a:t>
            </a:r>
            <a:r>
              <a:rPr lang="en-US" b="0">
                <a:solidFill>
                  <a:srgbClr val="000000"/>
                </a:solidFill>
                <a:latin typeface="Arial" pitchFamily="34" charset="0"/>
                <a:cs typeface="Arial" pitchFamily="34" charset="0"/>
              </a:rPr>
              <a:t>một chuỗi dùng để biểu diễn kiểu dữ liệu của field.</a:t>
            </a:r>
          </a:p>
          <a:p>
            <a:pPr>
              <a:buClrTx/>
              <a:buFont typeface="Wingdings" pitchFamily="2" charset="2"/>
              <a:buChar char="q"/>
            </a:pPr>
            <a:r>
              <a:rPr lang="en-US" b="0">
                <a:solidFill>
                  <a:srgbClr val="000000"/>
                </a:solidFill>
                <a:latin typeface="Arial" pitchFamily="34" charset="0"/>
                <a:cs typeface="Arial" pitchFamily="34" charset="0"/>
              </a:rPr>
              <a:t>Với các kiểu cơ bản mô tả sẽ đơn giản hơn như: int có chuỗi mô tả là “I”, float có “F”, double có “D”, boolean có “Z”.</a:t>
            </a:r>
          </a:p>
          <a:p>
            <a:pPr>
              <a:buClrTx/>
              <a:buFont typeface="Wingdings" pitchFamily="2" charset="2"/>
              <a:buChar char="q"/>
            </a:pPr>
            <a:r>
              <a:rPr lang="en-US" b="0">
                <a:solidFill>
                  <a:srgbClr val="000000"/>
                </a:solidFill>
                <a:latin typeface="Arial" pitchFamily="34" charset="0"/>
                <a:cs typeface="Arial" pitchFamily="34" charset="0"/>
              </a:rPr>
              <a:t>Với các kiểu dữ liệu khác thì mô tả theo package name của nó. </a:t>
            </a:r>
            <a:endParaRPr lang="en-US" b="0" smtClean="0">
              <a:solidFill>
                <a:srgbClr val="000000"/>
              </a:solidFill>
              <a:latin typeface="Arial" pitchFamily="34" charset="0"/>
              <a:cs typeface="Arial" pitchFamily="34" charset="0"/>
            </a:endParaRPr>
          </a:p>
          <a:p>
            <a:pPr marL="0" indent="0">
              <a:buClrTx/>
              <a:buNone/>
            </a:pPr>
            <a:r>
              <a:rPr lang="en-US" b="0">
                <a:solidFill>
                  <a:srgbClr val="000000"/>
                </a:solidFill>
                <a:latin typeface="Arial" pitchFamily="34" charset="0"/>
                <a:cs typeface="Arial" pitchFamily="34" charset="0"/>
              </a:rPr>
              <a:t>	</a:t>
            </a:r>
            <a:r>
              <a:rPr lang="en-US" b="0" smtClean="0">
                <a:solidFill>
                  <a:srgbClr val="000000"/>
                </a:solidFill>
                <a:latin typeface="Arial" pitchFamily="34" charset="0"/>
                <a:cs typeface="Arial" pitchFamily="34" charset="0"/>
              </a:rPr>
              <a:t>Chẳng </a:t>
            </a:r>
            <a:r>
              <a:rPr lang="en-US" b="0">
                <a:solidFill>
                  <a:srgbClr val="000000"/>
                </a:solidFill>
                <a:latin typeface="Arial" pitchFamily="34" charset="0"/>
                <a:cs typeface="Arial" pitchFamily="34" charset="0"/>
              </a:rPr>
              <a:t>hạn như kiểu String có thuộc package: java.lang.String thì chuỗi mô tả tương ứng là “Ljava/lang/String</a:t>
            </a:r>
            <a:r>
              <a:rPr lang="en-US" b="0" smtClean="0">
                <a:solidFill>
                  <a:srgbClr val="000000"/>
                </a:solidFill>
                <a:latin typeface="Arial" pitchFamily="34" charset="0"/>
                <a:cs typeface="Arial" pitchFamily="34" charset="0"/>
              </a:rPr>
              <a:t>;” trong </a:t>
            </a:r>
            <a:r>
              <a:rPr lang="en-US" b="0">
                <a:solidFill>
                  <a:srgbClr val="000000"/>
                </a:solidFill>
                <a:latin typeface="Arial" pitchFamily="34" charset="0"/>
                <a:cs typeface="Arial" pitchFamily="34" charset="0"/>
              </a:rPr>
              <a:t>JDK với tham số -s -p TenClass</a:t>
            </a:r>
          </a:p>
          <a:p>
            <a:pPr marL="342900" lvl="1" indent="-342900">
              <a:buClrTx/>
              <a:buFont typeface="Wingdings" pitchFamily="2" charset="2"/>
              <a:buChar char="q"/>
            </a:pPr>
            <a:endParaRPr lang="en-US" sz="240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200" b="0" smtClean="0">
                <a:solidFill>
                  <a:srgbClr val="000000"/>
                </a:solidFill>
              </a:rPr>
              <a:t>Đầu tiên ta cần có MethodId của method cần gọi bằng cách gọi hàm: </a:t>
            </a:r>
          </a:p>
          <a:p>
            <a:pPr marL="0" indent="0">
              <a:buClrTx/>
              <a:buNone/>
            </a:pPr>
            <a:r>
              <a:rPr lang="en-US" sz="2200" b="0" smtClean="0">
                <a:solidFill>
                  <a:srgbClr val="000000"/>
                </a:solidFill>
              </a:rPr>
              <a:t>    jmethodID GetMethodID(JNIEnv *env, jclass clazz, const char *name, const char *sig);</a:t>
            </a:r>
          </a:p>
          <a:p>
            <a:pPr algn="just">
              <a:buClrTx/>
              <a:buFont typeface="Wingdings" pitchFamily="2" charset="2"/>
              <a:buChar char="q"/>
            </a:pPr>
            <a:endParaRPr lang="en-US" sz="2200" b="0" smtClean="0">
              <a:solidFill>
                <a:srgbClr val="000000"/>
              </a:solidFill>
            </a:endParaRPr>
          </a:p>
          <a:p>
            <a:pPr>
              <a:buClrTx/>
              <a:buFont typeface="Wingdings" pitchFamily="2" charset="2"/>
              <a:buChar char="q"/>
            </a:pPr>
            <a:r>
              <a:rPr lang="en-US" sz="2200" b="0" smtClean="0">
                <a:solidFill>
                  <a:srgbClr val="000000"/>
                </a:solidFill>
              </a:rPr>
              <a:t>Gọi method bằng hàm sau:</a:t>
            </a:r>
          </a:p>
          <a:p>
            <a:pPr marL="0" indent="0">
              <a:buClrTx/>
              <a:buNone/>
            </a:pPr>
            <a:r>
              <a:rPr lang="en-US" sz="2200" b="0" smtClean="0">
                <a:solidFill>
                  <a:srgbClr val="000000"/>
                </a:solidFill>
              </a:rPr>
              <a:t>   Prototype &lt;</a:t>
            </a:r>
            <a:r>
              <a:rPr lang="en-US" sz="2200" b="0" i="1" smtClean="0">
                <a:solidFill>
                  <a:srgbClr val="000000"/>
                </a:solidFill>
              </a:rPr>
              <a:t>NativeType&gt;</a:t>
            </a:r>
            <a:r>
              <a:rPr lang="en-US" sz="2200" b="0" smtClean="0">
                <a:solidFill>
                  <a:srgbClr val="000000"/>
                </a:solidFill>
              </a:rPr>
              <a:t> </a:t>
            </a:r>
            <a:r>
              <a:rPr lang="en-US" sz="2200" b="0" i="1" smtClean="0">
                <a:solidFill>
                  <a:srgbClr val="000000"/>
                </a:solidFill>
              </a:rPr>
              <a:t>Call&lt;Type&gt;Method</a:t>
            </a:r>
            <a:r>
              <a:rPr lang="en-US" sz="2200" b="0" smtClean="0">
                <a:solidFill>
                  <a:srgbClr val="000000"/>
                </a:solidFill>
              </a:rPr>
              <a:t>(JNIEnv *env, jobject obj, jmethodID methodID, ...);</a:t>
            </a:r>
          </a:p>
          <a:p>
            <a:pPr marL="0" indent="0">
              <a:buClrTx/>
              <a:buNone/>
            </a:pPr>
            <a:endParaRPr lang="en-US" sz="22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122714231"/>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200">
                          <a:effectLst/>
                        </a:rPr>
                        <a:t>Call&lt;Type&gt;Method</a:t>
                      </a:r>
                      <a:endParaRPr lang="en-US" sz="13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200">
                          <a:effectLst/>
                        </a:rPr>
                        <a:t>&lt;NativeType&gt;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CallVoidMethod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void</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CallObjectMethod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jobject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CallBooleanMethod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jboolean</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CallByteMethod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jbyte</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CallCharMethod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jchar</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CallShortMethod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jshort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CallIntMethod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jint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CallLongMethod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jlong</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CallFloatMethod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jfloat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CallDoubleMethod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jdouble</a:t>
                      </a:r>
                      <a:endParaRPr lang="en-US" sz="13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a:solidFill>
                  <a:srgbClr val="000000"/>
                </a:solidFill>
              </a:rPr>
              <a:t>Method </a:t>
            </a:r>
            <a:r>
              <a:rPr lang="en-US" smtClean="0">
                <a:solidFill>
                  <a:srgbClr val="000000"/>
                </a:solidFill>
              </a:rPr>
              <a:t>descriptor </a:t>
            </a:r>
            <a:r>
              <a:rPr lang="en-US" b="0" smtClean="0">
                <a:solidFill>
                  <a:srgbClr val="000000"/>
                </a:solidFill>
              </a:rPr>
              <a:t>là </a:t>
            </a:r>
            <a:r>
              <a:rPr lang="en-US" b="0">
                <a:solidFill>
                  <a:srgbClr val="000000"/>
                </a:solidFill>
              </a:rPr>
              <a:t>một chuỗi tương tự như prototype của method nhưng có mô tả khác. Gồm 2 phần </a:t>
            </a:r>
            <a:r>
              <a:rPr lang="en-US" b="0" smtClean="0">
                <a:solidFill>
                  <a:srgbClr val="000000"/>
                </a:solidFill>
              </a:rPr>
              <a:t>“(?)?”:</a:t>
            </a:r>
          </a:p>
          <a:p>
            <a:pPr marL="1023938" lvl="1" indent="-457200" algn="just">
              <a:buClrTx/>
              <a:buFont typeface="Courier New" pitchFamily="49" charset="0"/>
              <a:buChar char="o"/>
            </a:pPr>
            <a:r>
              <a:rPr lang="en-US" b="0" smtClean="0">
                <a:solidFill>
                  <a:srgbClr val="000000"/>
                </a:solidFill>
              </a:rPr>
              <a:t>Chấm </a:t>
            </a:r>
            <a:r>
              <a:rPr lang="en-US" b="0">
                <a:solidFill>
                  <a:srgbClr val="000000"/>
                </a:solidFill>
              </a:rPr>
              <a:t>hỏi thứ nhất là phần các tham số truyền vào </a:t>
            </a:r>
            <a:r>
              <a:rPr lang="en-US" b="0" smtClean="0">
                <a:solidFill>
                  <a:srgbClr val="000000"/>
                </a:solidFill>
              </a:rPr>
              <a:t>method.</a:t>
            </a:r>
          </a:p>
          <a:p>
            <a:pPr marL="1023938" lvl="1" indent="-457200" algn="just">
              <a:buClrTx/>
              <a:buFont typeface="Courier New" pitchFamily="49" charset="0"/>
              <a:buChar char="o"/>
            </a:pPr>
            <a:r>
              <a:rPr lang="en-US" b="0" smtClean="0">
                <a:solidFill>
                  <a:srgbClr val="000000"/>
                </a:solidFill>
              </a:rPr>
              <a:t>Chấm </a:t>
            </a:r>
            <a:r>
              <a:rPr lang="en-US" b="0">
                <a:solidFill>
                  <a:srgbClr val="000000"/>
                </a:solidFill>
              </a:rPr>
              <a:t>hỏi thứ </a:t>
            </a:r>
            <a:r>
              <a:rPr lang="en-US" b="0" smtClean="0">
                <a:solidFill>
                  <a:srgbClr val="000000"/>
                </a:solidFill>
              </a:rPr>
              <a:t>hai </a:t>
            </a:r>
            <a:r>
              <a:rPr lang="en-US" b="0">
                <a:solidFill>
                  <a:srgbClr val="000000"/>
                </a:solidFill>
              </a:rPr>
              <a:t>là giá trị trả về. </a:t>
            </a:r>
            <a:endParaRPr lang="en-US" b="0" smtClean="0">
              <a:solidFill>
                <a:srgbClr val="000000"/>
              </a:solidFill>
            </a:endParaRPr>
          </a:p>
          <a:p>
            <a:pPr marL="517525" indent="-457200" algn="just">
              <a:buClrTx/>
              <a:buFont typeface="Wingdings" pitchFamily="2" charset="2"/>
              <a:buChar char="q"/>
            </a:pPr>
            <a:r>
              <a:rPr lang="en-US" b="0" smtClean="0">
                <a:solidFill>
                  <a:srgbClr val="000000"/>
                </a:solidFill>
              </a:rPr>
              <a:t>Một </a:t>
            </a:r>
            <a:r>
              <a:rPr lang="en-US" b="0">
                <a:solidFill>
                  <a:srgbClr val="000000"/>
                </a:solidFill>
              </a:rPr>
              <a:t>vài ví dụ:</a:t>
            </a:r>
          </a:p>
          <a:p>
            <a:pPr marL="60325" indent="854075" algn="just">
              <a:buClrTx/>
              <a:buNone/>
            </a:pPr>
            <a:r>
              <a:rPr lang="en-US" b="0">
                <a:solidFill>
                  <a:srgbClr val="000000"/>
                </a:solidFill>
              </a:rPr>
              <a:t>“()V”</a:t>
            </a:r>
          </a:p>
          <a:p>
            <a:pPr marL="60325" indent="854075" algn="just">
              <a:buClrTx/>
              <a:buNone/>
            </a:pPr>
            <a:r>
              <a:rPr lang="en-US" b="0">
                <a:solidFill>
                  <a:srgbClr val="000000"/>
                </a:solidFill>
              </a:rPr>
              <a:t>“(I)I”</a:t>
            </a:r>
          </a:p>
          <a:p>
            <a:pPr marL="60325" indent="854075" algn="just">
              <a:buClrTx/>
              <a:buNone/>
            </a:pPr>
            <a:r>
              <a:rPr lang="en-US" b="0">
                <a:solidFill>
                  <a:srgbClr val="000000"/>
                </a:solidFill>
              </a:rPr>
              <a:t>“(Ljava/lang/String;)Ljava/lang/String</a:t>
            </a:r>
            <a:r>
              <a:rPr lang="en-US" b="0" smtClean="0">
                <a:solidFill>
                  <a:srgbClr val="000000"/>
                </a:solidFill>
              </a:rPr>
              <a:t>;</a:t>
            </a:r>
            <a:endParaRPr lang="en-US" b="0">
              <a:solidFill>
                <a:srgbClr val="000000"/>
              </a:solidFill>
            </a:endParaRPr>
          </a:p>
          <a:p>
            <a:pPr algn="just"/>
            <a:endParaRPr lang="en-US"/>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r>
              <a:rPr lang="en-US" b="1" smtClean="0">
                <a:solidFill>
                  <a:srgbClr val="000000"/>
                </a:solidFill>
              </a:rPr>
              <a:t>Gọi </a:t>
            </a:r>
            <a:r>
              <a:rPr lang="en-US" b="1">
                <a:solidFill>
                  <a:srgbClr val="000000"/>
                </a:solidFill>
              </a:rPr>
              <a:t>static method</a:t>
            </a:r>
          </a:p>
          <a:p>
            <a:pPr marL="0" indent="1147763">
              <a:buClrTx/>
              <a:buNone/>
            </a:pPr>
            <a:r>
              <a:rPr lang="en-US" b="0">
                <a:solidFill>
                  <a:srgbClr val="000000"/>
                </a:solidFill>
              </a:rPr>
              <a:t>Hoàn toàn giống với gọi hàm của object. Chỉ khác nhau ở tên hàm trong JNI như thay vì gọi GetMethodID, CallVoidMethod… thì sẽ gọi GetStaticMethodID, CallStaticVoidMethod…</a:t>
            </a:r>
          </a:p>
          <a:p>
            <a:endParaRPr lang="en-US"/>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9093018"/>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0">
              <a:buClrTx/>
              <a:buNone/>
            </a:pPr>
            <a:r>
              <a:rPr lang="en-US" b="0" smtClean="0">
                <a:solidFill>
                  <a:srgbClr val="000000"/>
                </a:solidFill>
              </a:rPr>
              <a:t>	jobject </a:t>
            </a:r>
            <a:r>
              <a:rPr lang="en-US" b="0">
                <a:solidFill>
                  <a:srgbClr val="000000"/>
                </a:solidFill>
              </a:rPr>
              <a:t>NewObject(JNIEnv *env, jclass clazz,</a:t>
            </a:r>
            <a:r>
              <a:rPr lang="en-US" b="0">
                <a:solidFill>
                  <a:srgbClr val="000000"/>
                </a:solidFill>
              </a:rPr>
              <a:t> </a:t>
            </a:r>
            <a:r>
              <a:rPr lang="en-US" b="0" smtClean="0">
                <a:solidFill>
                  <a:srgbClr val="000000"/>
                </a:solidFill>
              </a:rPr>
              <a:t>jmethodID </a:t>
            </a:r>
            <a:r>
              <a:rPr lang="en-US" b="0">
                <a:solidFill>
                  <a:srgbClr val="000000"/>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lvl="0" algn="just">
              <a:buClr>
                <a:srgbClr val="000000"/>
              </a:buClr>
              <a:buFont typeface="Wingdings" pitchFamily="2" charset="2"/>
              <a:buChar char="q"/>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lvl="0" algn="just">
              <a:buClr>
                <a:srgbClr val="000000"/>
              </a:buClr>
              <a:buFont typeface="Wingdings" pitchFamily="2" charset="2"/>
              <a:buChar char="q"/>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00050" algn="just">
              <a:buClrTx/>
              <a:buNone/>
            </a:pPr>
            <a:r>
              <a:rPr lang="en-US" b="0">
                <a:solidFill>
                  <a:srgbClr val="000000"/>
                </a:solidFill>
              </a:rPr>
              <a:t>Java 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p>
          <a:p>
            <a:pPr marL="0" indent="400050" algn="just">
              <a:buClrTx/>
              <a:buNone/>
            </a:pPr>
            <a:r>
              <a:rPr lang="fr-CA" b="0">
                <a:solidFill>
                  <a:srgbClr val="000000"/>
                </a:solidFill>
              </a:rPr>
              <a:t>JNI cho phép gọi các hàm và truyền các biến qua lại giữa chương trình Java &amp; C/C++.</a:t>
            </a:r>
            <a:endParaRPr lang="en-US" b="0">
              <a:solidFill>
                <a:srgbClr val="000000"/>
              </a:solidFill>
            </a:endParaRPr>
          </a:p>
          <a:p>
            <a:pPr marL="0" indent="400050" algn="just">
              <a:buClrTx/>
              <a:buNone/>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r>
              <a:rPr lang="en-US" b="0">
                <a:solidFill>
                  <a:srgbClr val="000000"/>
                </a:solidFill>
              </a:rPr>
              <a:t>Sử 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249</TotalTime>
  <Words>2043</Words>
  <Application>Microsoft Office PowerPoint</Application>
  <PresentationFormat>On-screen Show (4:3)</PresentationFormat>
  <Paragraphs>342</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215</cp:revision>
  <dcterms:created xsi:type="dcterms:W3CDTF">2006-08-16T00:00:00Z</dcterms:created>
  <dcterms:modified xsi:type="dcterms:W3CDTF">2012-05-13T03:45:21Z</dcterms:modified>
</cp:coreProperties>
</file>