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5" r:id="rId1"/>
  </p:sldMasterIdLst>
  <p:notesMasterIdLst>
    <p:notesMasterId r:id="rId33"/>
  </p:notesMasterIdLst>
  <p:handoutMasterIdLst>
    <p:handoutMasterId r:id="rId34"/>
  </p:handoutMasterIdLst>
  <p:sldIdLst>
    <p:sldId id="256" r:id="rId2"/>
    <p:sldId id="258" r:id="rId3"/>
    <p:sldId id="259" r:id="rId4"/>
    <p:sldId id="268" r:id="rId5"/>
    <p:sldId id="269" r:id="rId6"/>
    <p:sldId id="271" r:id="rId7"/>
    <p:sldId id="273" r:id="rId8"/>
    <p:sldId id="270" r:id="rId9"/>
    <p:sldId id="299" r:id="rId10"/>
    <p:sldId id="275" r:id="rId11"/>
    <p:sldId id="293" r:id="rId12"/>
    <p:sldId id="294" r:id="rId13"/>
    <p:sldId id="296" r:id="rId14"/>
    <p:sldId id="274" r:id="rId15"/>
    <p:sldId id="284" r:id="rId16"/>
    <p:sldId id="287" r:id="rId17"/>
    <p:sldId id="298" r:id="rId18"/>
    <p:sldId id="286" r:id="rId19"/>
    <p:sldId id="288" r:id="rId20"/>
    <p:sldId id="289" r:id="rId21"/>
    <p:sldId id="290" r:id="rId22"/>
    <p:sldId id="291" r:id="rId23"/>
    <p:sldId id="292" r:id="rId24"/>
    <p:sldId id="276" r:id="rId25"/>
    <p:sldId id="297" r:id="rId26"/>
    <p:sldId id="279" r:id="rId27"/>
    <p:sldId id="277" r:id="rId28"/>
    <p:sldId id="283" r:id="rId29"/>
    <p:sldId id="282" r:id="rId30"/>
    <p:sldId id="280" r:id="rId31"/>
    <p:sldId id="28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9" autoAdjust="0"/>
    <p:restoredTop sz="77246" autoAdjust="0"/>
  </p:normalViewPr>
  <p:slideViewPr>
    <p:cSldViewPr>
      <p:cViewPr varScale="1">
        <p:scale>
          <a:sx n="56" d="100"/>
          <a:sy n="56" d="100"/>
        </p:scale>
        <p:origin x="-153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8741A2-BC62-4DA2-863D-040F7181026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F6121ED-CFAA-41CC-A1B6-CFC1A42D0974}">
      <dgm:prSet/>
      <dgm:spPr/>
      <dgm:t>
        <a:bodyPr/>
        <a:lstStyle/>
        <a:p>
          <a:pPr rtl="0"/>
          <a:r>
            <a:rPr lang="en-US" smtClean="0"/>
            <a:t>Tổng quan về Java Native Interface</a:t>
          </a:r>
          <a:endParaRPr lang="en-US"/>
        </a:p>
      </dgm:t>
    </dgm:pt>
    <dgm:pt modelId="{8E726C77-3E07-4E2D-92C9-0D2BB4D80CAD}" type="parTrans" cxnId="{06734705-3BE3-4BA5-B7FC-53C13359F2EE}">
      <dgm:prSet/>
      <dgm:spPr/>
      <dgm:t>
        <a:bodyPr/>
        <a:lstStyle/>
        <a:p>
          <a:endParaRPr lang="en-US"/>
        </a:p>
      </dgm:t>
    </dgm:pt>
    <dgm:pt modelId="{DB6379DA-3096-4E4A-8C46-E1162E342F38}" type="sibTrans" cxnId="{06734705-3BE3-4BA5-B7FC-53C13359F2EE}">
      <dgm:prSet/>
      <dgm:spPr/>
      <dgm:t>
        <a:bodyPr/>
        <a:lstStyle/>
        <a:p>
          <a:endParaRPr lang="en-US"/>
        </a:p>
      </dgm:t>
    </dgm:pt>
    <dgm:pt modelId="{A0A93455-4BFD-4D18-8AC4-CBD7ECB90272}">
      <dgm:prSet/>
      <dgm:spPr/>
      <dgm:t>
        <a:bodyPr/>
        <a:lstStyle/>
        <a:p>
          <a:pPr rtl="0"/>
          <a:r>
            <a:rPr lang="en-US" smtClean="0"/>
            <a:t>Cơ bản lập trình Java Native Interface </a:t>
          </a:r>
          <a:endParaRPr lang="en-US"/>
        </a:p>
      </dgm:t>
    </dgm:pt>
    <dgm:pt modelId="{B9DC0D1F-A104-492A-AFAB-FD82276656DC}" type="parTrans" cxnId="{9ED133D2-27A1-4902-A93D-8DC1BF54B0EE}">
      <dgm:prSet/>
      <dgm:spPr/>
      <dgm:t>
        <a:bodyPr/>
        <a:lstStyle/>
        <a:p>
          <a:endParaRPr lang="en-US"/>
        </a:p>
      </dgm:t>
    </dgm:pt>
    <dgm:pt modelId="{EBB0ED50-707E-443E-8BB5-2E114849814D}" type="sibTrans" cxnId="{9ED133D2-27A1-4902-A93D-8DC1BF54B0EE}">
      <dgm:prSet/>
      <dgm:spPr/>
      <dgm:t>
        <a:bodyPr/>
        <a:lstStyle/>
        <a:p>
          <a:endParaRPr lang="en-US"/>
        </a:p>
      </dgm:t>
    </dgm:pt>
    <dgm:pt modelId="{78214806-87CD-45B3-ABC7-A45209BAF5D2}">
      <dgm:prSet/>
      <dgm:spPr/>
      <dgm:t>
        <a:bodyPr/>
        <a:lstStyle/>
        <a:p>
          <a:pPr rtl="0"/>
          <a:r>
            <a:rPr lang="en-US" smtClean="0"/>
            <a:t>Giới thiệu thư viện Java Native Access</a:t>
          </a:r>
          <a:endParaRPr lang="en-US"/>
        </a:p>
      </dgm:t>
    </dgm:pt>
    <dgm:pt modelId="{58385083-B0DE-4FFC-B65C-41D45C3118C5}" type="parTrans" cxnId="{86E6529B-D6BE-4BC6-A2F1-4396951EE1FE}">
      <dgm:prSet/>
      <dgm:spPr/>
      <dgm:t>
        <a:bodyPr/>
        <a:lstStyle/>
        <a:p>
          <a:endParaRPr lang="en-US"/>
        </a:p>
      </dgm:t>
    </dgm:pt>
    <dgm:pt modelId="{014A2F29-FA67-4BFD-9C60-EF2D56C116F6}" type="sibTrans" cxnId="{86E6529B-D6BE-4BC6-A2F1-4396951EE1FE}">
      <dgm:prSet/>
      <dgm:spPr/>
      <dgm:t>
        <a:bodyPr/>
        <a:lstStyle/>
        <a:p>
          <a:endParaRPr lang="en-US"/>
        </a:p>
      </dgm:t>
    </dgm:pt>
    <dgm:pt modelId="{917B2668-48E4-44F2-85B4-ABCDC8586369}">
      <dgm:prSet/>
      <dgm:spPr/>
      <dgm:t>
        <a:bodyPr/>
        <a:lstStyle/>
        <a:p>
          <a:pPr rtl="0"/>
          <a:r>
            <a:rPr lang="en-US" smtClean="0"/>
            <a:t>Demo ứng dụng thao tác Registry</a:t>
          </a:r>
          <a:endParaRPr lang="en-US"/>
        </a:p>
      </dgm:t>
    </dgm:pt>
    <dgm:pt modelId="{D8993C14-9F55-42BB-BF36-32747193BFD5}" type="parTrans" cxnId="{50C2B007-D07F-4BB9-918D-8EA650F582EE}">
      <dgm:prSet/>
      <dgm:spPr/>
      <dgm:t>
        <a:bodyPr/>
        <a:lstStyle/>
        <a:p>
          <a:endParaRPr lang="en-US"/>
        </a:p>
      </dgm:t>
    </dgm:pt>
    <dgm:pt modelId="{475C733D-2FE4-4B35-B488-36D00965E94C}" type="sibTrans" cxnId="{50C2B007-D07F-4BB9-918D-8EA650F582EE}">
      <dgm:prSet/>
      <dgm:spPr/>
      <dgm:t>
        <a:bodyPr/>
        <a:lstStyle/>
        <a:p>
          <a:endParaRPr lang="en-US"/>
        </a:p>
      </dgm:t>
    </dgm:pt>
    <dgm:pt modelId="{B283D874-631F-4BCE-8728-1CC179C7A6AA}" type="pres">
      <dgm:prSet presAssocID="{E98741A2-BC62-4DA2-863D-040F7181026C}" presName="linear" presStyleCnt="0">
        <dgm:presLayoutVars>
          <dgm:dir/>
          <dgm:animLvl val="lvl"/>
          <dgm:resizeHandles val="exact"/>
        </dgm:presLayoutVars>
      </dgm:prSet>
      <dgm:spPr/>
      <dgm:t>
        <a:bodyPr/>
        <a:lstStyle/>
        <a:p>
          <a:endParaRPr lang="en-US"/>
        </a:p>
      </dgm:t>
    </dgm:pt>
    <dgm:pt modelId="{21C92D88-7806-4AFB-A42E-0BB69C25682D}" type="pres">
      <dgm:prSet presAssocID="{DF6121ED-CFAA-41CC-A1B6-CFC1A42D0974}" presName="parentLin" presStyleCnt="0"/>
      <dgm:spPr/>
    </dgm:pt>
    <dgm:pt modelId="{119E06DB-50E7-4704-BABA-3A115E5078EA}" type="pres">
      <dgm:prSet presAssocID="{DF6121ED-CFAA-41CC-A1B6-CFC1A42D0974}" presName="parentLeftMargin" presStyleLbl="node1" presStyleIdx="0" presStyleCnt="4"/>
      <dgm:spPr/>
      <dgm:t>
        <a:bodyPr/>
        <a:lstStyle/>
        <a:p>
          <a:endParaRPr lang="en-US"/>
        </a:p>
      </dgm:t>
    </dgm:pt>
    <dgm:pt modelId="{5BA283EF-1834-4C4B-AEBF-FFFB47C78824}" type="pres">
      <dgm:prSet presAssocID="{DF6121ED-CFAA-41CC-A1B6-CFC1A42D0974}" presName="parentText" presStyleLbl="node1" presStyleIdx="0" presStyleCnt="4" custLinFactX="8201" custLinFactNeighborX="100000" custLinFactNeighborY="5921">
        <dgm:presLayoutVars>
          <dgm:chMax val="0"/>
          <dgm:bulletEnabled val="1"/>
        </dgm:presLayoutVars>
      </dgm:prSet>
      <dgm:spPr/>
      <dgm:t>
        <a:bodyPr/>
        <a:lstStyle/>
        <a:p>
          <a:endParaRPr lang="en-US"/>
        </a:p>
      </dgm:t>
    </dgm:pt>
    <dgm:pt modelId="{9848F40A-AF8C-4B4C-93EC-43294B93A530}" type="pres">
      <dgm:prSet presAssocID="{DF6121ED-CFAA-41CC-A1B6-CFC1A42D0974}" presName="negativeSpace" presStyleCnt="0"/>
      <dgm:spPr/>
    </dgm:pt>
    <dgm:pt modelId="{58E43A20-E0EE-43F6-BC8A-5FA723880243}" type="pres">
      <dgm:prSet presAssocID="{DF6121ED-CFAA-41CC-A1B6-CFC1A42D0974}" presName="childText" presStyleLbl="conFgAcc1" presStyleIdx="0" presStyleCnt="4" custScaleX="87036" custLinFactNeighborX="2778" custLinFactNeighborY="65224">
        <dgm:presLayoutVars>
          <dgm:bulletEnabled val="1"/>
        </dgm:presLayoutVars>
      </dgm:prSet>
      <dgm:spPr/>
    </dgm:pt>
    <dgm:pt modelId="{B0DCCE94-25DE-4883-B07F-41591A45BDFA}" type="pres">
      <dgm:prSet presAssocID="{DB6379DA-3096-4E4A-8C46-E1162E342F38}" presName="spaceBetweenRectangles" presStyleCnt="0"/>
      <dgm:spPr/>
    </dgm:pt>
    <dgm:pt modelId="{C9D9D646-0B52-4FE8-AE88-6D5FD2684871}" type="pres">
      <dgm:prSet presAssocID="{A0A93455-4BFD-4D18-8AC4-CBD7ECB90272}" presName="parentLin" presStyleCnt="0"/>
      <dgm:spPr/>
    </dgm:pt>
    <dgm:pt modelId="{36931E15-DC03-42F6-8A2E-E9BE2EBB8832}" type="pres">
      <dgm:prSet presAssocID="{A0A93455-4BFD-4D18-8AC4-CBD7ECB90272}" presName="parentLeftMargin" presStyleLbl="node1" presStyleIdx="0" presStyleCnt="4"/>
      <dgm:spPr/>
      <dgm:t>
        <a:bodyPr/>
        <a:lstStyle/>
        <a:p>
          <a:endParaRPr lang="en-US"/>
        </a:p>
      </dgm:t>
    </dgm:pt>
    <dgm:pt modelId="{0199131A-F125-4CAA-8401-9163DED35DC9}" type="pres">
      <dgm:prSet presAssocID="{A0A93455-4BFD-4D18-8AC4-CBD7ECB90272}" presName="parentText" presStyleLbl="node1" presStyleIdx="1" presStyleCnt="4" custLinFactX="8730" custLinFactNeighborX="100000" custLinFactNeighborY="12537">
        <dgm:presLayoutVars>
          <dgm:chMax val="0"/>
          <dgm:bulletEnabled val="1"/>
        </dgm:presLayoutVars>
      </dgm:prSet>
      <dgm:spPr/>
      <dgm:t>
        <a:bodyPr/>
        <a:lstStyle/>
        <a:p>
          <a:endParaRPr lang="en-US"/>
        </a:p>
      </dgm:t>
    </dgm:pt>
    <dgm:pt modelId="{77F4B3D2-6B4F-4914-A671-19BCD19CDF09}" type="pres">
      <dgm:prSet presAssocID="{A0A93455-4BFD-4D18-8AC4-CBD7ECB90272}" presName="negativeSpace" presStyleCnt="0"/>
      <dgm:spPr/>
    </dgm:pt>
    <dgm:pt modelId="{F086BF94-55E3-48D7-AFDC-3DE538718E36}" type="pres">
      <dgm:prSet presAssocID="{A0A93455-4BFD-4D18-8AC4-CBD7ECB90272}" presName="childText" presStyleLbl="conFgAcc1" presStyleIdx="1" presStyleCnt="4" custScaleX="87036" custLinFactNeighborX="2778" custLinFactNeighborY="65224">
        <dgm:presLayoutVars>
          <dgm:bulletEnabled val="1"/>
        </dgm:presLayoutVars>
      </dgm:prSet>
      <dgm:spPr/>
    </dgm:pt>
    <dgm:pt modelId="{284D572B-015B-4A32-9737-BAE2658ADCD6}" type="pres">
      <dgm:prSet presAssocID="{EBB0ED50-707E-443E-8BB5-2E114849814D}" presName="spaceBetweenRectangles" presStyleCnt="0"/>
      <dgm:spPr/>
    </dgm:pt>
    <dgm:pt modelId="{89E7B0CA-4A22-4D9C-AE44-9E6B443AB6F4}" type="pres">
      <dgm:prSet presAssocID="{78214806-87CD-45B3-ABC7-A45209BAF5D2}" presName="parentLin" presStyleCnt="0"/>
      <dgm:spPr/>
    </dgm:pt>
    <dgm:pt modelId="{594038D7-1103-4498-B0DB-37A36B9B89D2}" type="pres">
      <dgm:prSet presAssocID="{78214806-87CD-45B3-ABC7-A45209BAF5D2}" presName="parentLeftMargin" presStyleLbl="node1" presStyleIdx="1" presStyleCnt="4"/>
      <dgm:spPr/>
      <dgm:t>
        <a:bodyPr/>
        <a:lstStyle/>
        <a:p>
          <a:endParaRPr lang="en-US"/>
        </a:p>
      </dgm:t>
    </dgm:pt>
    <dgm:pt modelId="{4C026A57-169F-4C08-AF5F-E9016DCC4B18}" type="pres">
      <dgm:prSet presAssocID="{78214806-87CD-45B3-ABC7-A45209BAF5D2}" presName="parentText" presStyleLbl="node1" presStyleIdx="2" presStyleCnt="4" custLinFactX="8730" custLinFactNeighborX="100000" custLinFactNeighborY="12537">
        <dgm:presLayoutVars>
          <dgm:chMax val="0"/>
          <dgm:bulletEnabled val="1"/>
        </dgm:presLayoutVars>
      </dgm:prSet>
      <dgm:spPr/>
      <dgm:t>
        <a:bodyPr/>
        <a:lstStyle/>
        <a:p>
          <a:endParaRPr lang="en-US"/>
        </a:p>
      </dgm:t>
    </dgm:pt>
    <dgm:pt modelId="{89FB10EC-CB91-4B54-B09F-CA4BC5C25AD7}" type="pres">
      <dgm:prSet presAssocID="{78214806-87CD-45B3-ABC7-A45209BAF5D2}" presName="negativeSpace" presStyleCnt="0"/>
      <dgm:spPr/>
    </dgm:pt>
    <dgm:pt modelId="{D74959FD-CA36-4138-94CB-912549709FBA}" type="pres">
      <dgm:prSet presAssocID="{78214806-87CD-45B3-ABC7-A45209BAF5D2}" presName="childText" presStyleLbl="conFgAcc1" presStyleIdx="2" presStyleCnt="4" custScaleX="87036" custLinFactNeighborX="2778" custLinFactNeighborY="65224">
        <dgm:presLayoutVars>
          <dgm:bulletEnabled val="1"/>
        </dgm:presLayoutVars>
      </dgm:prSet>
      <dgm:spPr/>
    </dgm:pt>
    <dgm:pt modelId="{00A59891-EBA1-4B0A-A1BC-5A06CD8A0FF6}" type="pres">
      <dgm:prSet presAssocID="{014A2F29-FA67-4BFD-9C60-EF2D56C116F6}" presName="spaceBetweenRectangles" presStyleCnt="0"/>
      <dgm:spPr/>
    </dgm:pt>
    <dgm:pt modelId="{DF1EB4F7-B0FC-4528-80B8-9AA0D5B0BBC2}" type="pres">
      <dgm:prSet presAssocID="{917B2668-48E4-44F2-85B4-ABCDC8586369}" presName="parentLin" presStyleCnt="0"/>
      <dgm:spPr/>
    </dgm:pt>
    <dgm:pt modelId="{EAAD5F81-E016-4E12-9772-9BF4019A56FE}" type="pres">
      <dgm:prSet presAssocID="{917B2668-48E4-44F2-85B4-ABCDC8586369}" presName="parentLeftMargin" presStyleLbl="node1" presStyleIdx="2" presStyleCnt="4"/>
      <dgm:spPr/>
      <dgm:t>
        <a:bodyPr/>
        <a:lstStyle/>
        <a:p>
          <a:endParaRPr lang="en-US"/>
        </a:p>
      </dgm:t>
    </dgm:pt>
    <dgm:pt modelId="{25664418-7924-4C19-B996-6CF261991630}" type="pres">
      <dgm:prSet presAssocID="{917B2668-48E4-44F2-85B4-ABCDC8586369}" presName="parentText" presStyleLbl="node1" presStyleIdx="3" presStyleCnt="4" custLinFactX="8730" custLinFactNeighborX="100000" custLinFactNeighborY="12537">
        <dgm:presLayoutVars>
          <dgm:chMax val="0"/>
          <dgm:bulletEnabled val="1"/>
        </dgm:presLayoutVars>
      </dgm:prSet>
      <dgm:spPr/>
      <dgm:t>
        <a:bodyPr/>
        <a:lstStyle/>
        <a:p>
          <a:endParaRPr lang="en-US"/>
        </a:p>
      </dgm:t>
    </dgm:pt>
    <dgm:pt modelId="{C88EF360-06B1-438F-8A9C-0CC595C85064}" type="pres">
      <dgm:prSet presAssocID="{917B2668-48E4-44F2-85B4-ABCDC8586369}" presName="negativeSpace" presStyleCnt="0"/>
      <dgm:spPr/>
    </dgm:pt>
    <dgm:pt modelId="{DA67A2B4-DF2B-4CFB-ABD7-8157602B85D6}" type="pres">
      <dgm:prSet presAssocID="{917B2668-48E4-44F2-85B4-ABCDC8586369}" presName="childText" presStyleLbl="conFgAcc1" presStyleIdx="3" presStyleCnt="4" custScaleX="87036" custLinFactNeighborX="2778" custLinFactNeighborY="23863">
        <dgm:presLayoutVars>
          <dgm:bulletEnabled val="1"/>
        </dgm:presLayoutVars>
      </dgm:prSet>
      <dgm:spPr/>
    </dgm:pt>
  </dgm:ptLst>
  <dgm:cxnLst>
    <dgm:cxn modelId="{A9E4E47D-CC1F-4533-9DC1-930B594267B4}" type="presOf" srcId="{A0A93455-4BFD-4D18-8AC4-CBD7ECB90272}" destId="{0199131A-F125-4CAA-8401-9163DED35DC9}" srcOrd="1" destOrd="0" presId="urn:microsoft.com/office/officeart/2005/8/layout/list1"/>
    <dgm:cxn modelId="{50C2B007-D07F-4BB9-918D-8EA650F582EE}" srcId="{E98741A2-BC62-4DA2-863D-040F7181026C}" destId="{917B2668-48E4-44F2-85B4-ABCDC8586369}" srcOrd="3" destOrd="0" parTransId="{D8993C14-9F55-42BB-BF36-32747193BFD5}" sibTransId="{475C733D-2FE4-4B35-B488-36D00965E94C}"/>
    <dgm:cxn modelId="{F3835129-25DD-4111-B1BD-6AC681D94105}" type="presOf" srcId="{78214806-87CD-45B3-ABC7-A45209BAF5D2}" destId="{594038D7-1103-4498-B0DB-37A36B9B89D2}" srcOrd="0" destOrd="0" presId="urn:microsoft.com/office/officeart/2005/8/layout/list1"/>
    <dgm:cxn modelId="{FB18CBB1-687A-4BC6-BCDB-2CBCA32F7E81}" type="presOf" srcId="{917B2668-48E4-44F2-85B4-ABCDC8586369}" destId="{EAAD5F81-E016-4E12-9772-9BF4019A56FE}" srcOrd="0" destOrd="0" presId="urn:microsoft.com/office/officeart/2005/8/layout/list1"/>
    <dgm:cxn modelId="{B4A767AB-4D39-40B2-8FAE-33BD2E026B99}" type="presOf" srcId="{E98741A2-BC62-4DA2-863D-040F7181026C}" destId="{B283D874-631F-4BCE-8728-1CC179C7A6AA}" srcOrd="0" destOrd="0" presId="urn:microsoft.com/office/officeart/2005/8/layout/list1"/>
    <dgm:cxn modelId="{86E6529B-D6BE-4BC6-A2F1-4396951EE1FE}" srcId="{E98741A2-BC62-4DA2-863D-040F7181026C}" destId="{78214806-87CD-45B3-ABC7-A45209BAF5D2}" srcOrd="2" destOrd="0" parTransId="{58385083-B0DE-4FFC-B65C-41D45C3118C5}" sibTransId="{014A2F29-FA67-4BFD-9C60-EF2D56C116F6}"/>
    <dgm:cxn modelId="{49C20329-5DEF-454B-B797-3A7827C5DE42}" type="presOf" srcId="{DF6121ED-CFAA-41CC-A1B6-CFC1A42D0974}" destId="{5BA283EF-1834-4C4B-AEBF-FFFB47C78824}" srcOrd="1" destOrd="0" presId="urn:microsoft.com/office/officeart/2005/8/layout/list1"/>
    <dgm:cxn modelId="{D2E5C40A-6C96-47D0-9142-D31B8F23C7D4}" type="presOf" srcId="{A0A93455-4BFD-4D18-8AC4-CBD7ECB90272}" destId="{36931E15-DC03-42F6-8A2E-E9BE2EBB8832}" srcOrd="0" destOrd="0" presId="urn:microsoft.com/office/officeart/2005/8/layout/list1"/>
    <dgm:cxn modelId="{06734705-3BE3-4BA5-B7FC-53C13359F2EE}" srcId="{E98741A2-BC62-4DA2-863D-040F7181026C}" destId="{DF6121ED-CFAA-41CC-A1B6-CFC1A42D0974}" srcOrd="0" destOrd="0" parTransId="{8E726C77-3E07-4E2D-92C9-0D2BB4D80CAD}" sibTransId="{DB6379DA-3096-4E4A-8C46-E1162E342F38}"/>
    <dgm:cxn modelId="{C25CA03C-EFEA-4F32-BCCC-08B8221722EE}" type="presOf" srcId="{78214806-87CD-45B3-ABC7-A45209BAF5D2}" destId="{4C026A57-169F-4C08-AF5F-E9016DCC4B18}" srcOrd="1" destOrd="0" presId="urn:microsoft.com/office/officeart/2005/8/layout/list1"/>
    <dgm:cxn modelId="{398A0949-D778-456A-9887-912FFB3147E5}" type="presOf" srcId="{917B2668-48E4-44F2-85B4-ABCDC8586369}" destId="{25664418-7924-4C19-B996-6CF261991630}" srcOrd="1" destOrd="0" presId="urn:microsoft.com/office/officeart/2005/8/layout/list1"/>
    <dgm:cxn modelId="{9ED133D2-27A1-4902-A93D-8DC1BF54B0EE}" srcId="{E98741A2-BC62-4DA2-863D-040F7181026C}" destId="{A0A93455-4BFD-4D18-8AC4-CBD7ECB90272}" srcOrd="1" destOrd="0" parTransId="{B9DC0D1F-A104-492A-AFAB-FD82276656DC}" sibTransId="{EBB0ED50-707E-443E-8BB5-2E114849814D}"/>
    <dgm:cxn modelId="{B27888B3-66E4-46E5-8B07-981D48BCCF7D}" type="presOf" srcId="{DF6121ED-CFAA-41CC-A1B6-CFC1A42D0974}" destId="{119E06DB-50E7-4704-BABA-3A115E5078EA}" srcOrd="0" destOrd="0" presId="urn:microsoft.com/office/officeart/2005/8/layout/list1"/>
    <dgm:cxn modelId="{2F56D72E-A0A6-4756-91F3-6000E46E25B3}" type="presParOf" srcId="{B283D874-631F-4BCE-8728-1CC179C7A6AA}" destId="{21C92D88-7806-4AFB-A42E-0BB69C25682D}" srcOrd="0" destOrd="0" presId="urn:microsoft.com/office/officeart/2005/8/layout/list1"/>
    <dgm:cxn modelId="{8EEDF371-4212-47F7-87C4-33CCD0353B6B}" type="presParOf" srcId="{21C92D88-7806-4AFB-A42E-0BB69C25682D}" destId="{119E06DB-50E7-4704-BABA-3A115E5078EA}" srcOrd="0" destOrd="0" presId="urn:microsoft.com/office/officeart/2005/8/layout/list1"/>
    <dgm:cxn modelId="{FEA2A1A9-D96F-4F5C-B456-7B807AE50DA6}" type="presParOf" srcId="{21C92D88-7806-4AFB-A42E-0BB69C25682D}" destId="{5BA283EF-1834-4C4B-AEBF-FFFB47C78824}" srcOrd="1" destOrd="0" presId="urn:microsoft.com/office/officeart/2005/8/layout/list1"/>
    <dgm:cxn modelId="{8E16C488-B0F9-4C2A-AD65-8D29A40E8AE3}" type="presParOf" srcId="{B283D874-631F-4BCE-8728-1CC179C7A6AA}" destId="{9848F40A-AF8C-4B4C-93EC-43294B93A530}" srcOrd="1" destOrd="0" presId="urn:microsoft.com/office/officeart/2005/8/layout/list1"/>
    <dgm:cxn modelId="{786C844E-3807-48D3-B511-E8AED5BE7B81}" type="presParOf" srcId="{B283D874-631F-4BCE-8728-1CC179C7A6AA}" destId="{58E43A20-E0EE-43F6-BC8A-5FA723880243}" srcOrd="2" destOrd="0" presId="urn:microsoft.com/office/officeart/2005/8/layout/list1"/>
    <dgm:cxn modelId="{A5F86420-E7E7-46B6-8EF5-E9F7F069744C}" type="presParOf" srcId="{B283D874-631F-4BCE-8728-1CC179C7A6AA}" destId="{B0DCCE94-25DE-4883-B07F-41591A45BDFA}" srcOrd="3" destOrd="0" presId="urn:microsoft.com/office/officeart/2005/8/layout/list1"/>
    <dgm:cxn modelId="{0752F957-5742-47E3-8D9E-12AB54C1859F}" type="presParOf" srcId="{B283D874-631F-4BCE-8728-1CC179C7A6AA}" destId="{C9D9D646-0B52-4FE8-AE88-6D5FD2684871}" srcOrd="4" destOrd="0" presId="urn:microsoft.com/office/officeart/2005/8/layout/list1"/>
    <dgm:cxn modelId="{1E58E850-FA09-4A24-B811-81D6EE41709C}" type="presParOf" srcId="{C9D9D646-0B52-4FE8-AE88-6D5FD2684871}" destId="{36931E15-DC03-42F6-8A2E-E9BE2EBB8832}" srcOrd="0" destOrd="0" presId="urn:microsoft.com/office/officeart/2005/8/layout/list1"/>
    <dgm:cxn modelId="{B1AF4E26-1396-49BD-B4E0-7D5517E135E5}" type="presParOf" srcId="{C9D9D646-0B52-4FE8-AE88-6D5FD2684871}" destId="{0199131A-F125-4CAA-8401-9163DED35DC9}" srcOrd="1" destOrd="0" presId="urn:microsoft.com/office/officeart/2005/8/layout/list1"/>
    <dgm:cxn modelId="{9C18A280-CA01-4D4C-9BCC-5BE93323BF4E}" type="presParOf" srcId="{B283D874-631F-4BCE-8728-1CC179C7A6AA}" destId="{77F4B3D2-6B4F-4914-A671-19BCD19CDF09}" srcOrd="5" destOrd="0" presId="urn:microsoft.com/office/officeart/2005/8/layout/list1"/>
    <dgm:cxn modelId="{0BBA6B97-43C0-43B8-A787-CDCEDFD6F993}" type="presParOf" srcId="{B283D874-631F-4BCE-8728-1CC179C7A6AA}" destId="{F086BF94-55E3-48D7-AFDC-3DE538718E36}" srcOrd="6" destOrd="0" presId="urn:microsoft.com/office/officeart/2005/8/layout/list1"/>
    <dgm:cxn modelId="{E86D0A62-50F5-4613-A4F3-6A26F427FDE2}" type="presParOf" srcId="{B283D874-631F-4BCE-8728-1CC179C7A6AA}" destId="{284D572B-015B-4A32-9737-BAE2658ADCD6}" srcOrd="7" destOrd="0" presId="urn:microsoft.com/office/officeart/2005/8/layout/list1"/>
    <dgm:cxn modelId="{F7225530-0037-4796-9D5A-F1AB7BAAC6A6}" type="presParOf" srcId="{B283D874-631F-4BCE-8728-1CC179C7A6AA}" destId="{89E7B0CA-4A22-4D9C-AE44-9E6B443AB6F4}" srcOrd="8" destOrd="0" presId="urn:microsoft.com/office/officeart/2005/8/layout/list1"/>
    <dgm:cxn modelId="{E3E90659-F994-450E-AF63-D98F7FD1D4A3}" type="presParOf" srcId="{89E7B0CA-4A22-4D9C-AE44-9E6B443AB6F4}" destId="{594038D7-1103-4498-B0DB-37A36B9B89D2}" srcOrd="0" destOrd="0" presId="urn:microsoft.com/office/officeart/2005/8/layout/list1"/>
    <dgm:cxn modelId="{80DF215C-421B-4977-A7D4-BD18ACD3208F}" type="presParOf" srcId="{89E7B0CA-4A22-4D9C-AE44-9E6B443AB6F4}" destId="{4C026A57-169F-4C08-AF5F-E9016DCC4B18}" srcOrd="1" destOrd="0" presId="urn:microsoft.com/office/officeart/2005/8/layout/list1"/>
    <dgm:cxn modelId="{78DEC811-DBAE-485E-9A6E-68A8B7DE286A}" type="presParOf" srcId="{B283D874-631F-4BCE-8728-1CC179C7A6AA}" destId="{89FB10EC-CB91-4B54-B09F-CA4BC5C25AD7}" srcOrd="9" destOrd="0" presId="urn:microsoft.com/office/officeart/2005/8/layout/list1"/>
    <dgm:cxn modelId="{71CBA380-6699-46B4-AD89-8644C4AFF9F1}" type="presParOf" srcId="{B283D874-631F-4BCE-8728-1CC179C7A6AA}" destId="{D74959FD-CA36-4138-94CB-912549709FBA}" srcOrd="10" destOrd="0" presId="urn:microsoft.com/office/officeart/2005/8/layout/list1"/>
    <dgm:cxn modelId="{9977A440-4F26-4C48-B607-773A90F43A6D}" type="presParOf" srcId="{B283D874-631F-4BCE-8728-1CC179C7A6AA}" destId="{00A59891-EBA1-4B0A-A1BC-5A06CD8A0FF6}" srcOrd="11" destOrd="0" presId="urn:microsoft.com/office/officeart/2005/8/layout/list1"/>
    <dgm:cxn modelId="{FE29B9B6-36CA-4DF4-824D-5437978C6E62}" type="presParOf" srcId="{B283D874-631F-4BCE-8728-1CC179C7A6AA}" destId="{DF1EB4F7-B0FC-4528-80B8-9AA0D5B0BBC2}" srcOrd="12" destOrd="0" presId="urn:microsoft.com/office/officeart/2005/8/layout/list1"/>
    <dgm:cxn modelId="{54B19BCC-B5AC-4740-A1DD-ED3A624FF9F7}" type="presParOf" srcId="{DF1EB4F7-B0FC-4528-80B8-9AA0D5B0BBC2}" destId="{EAAD5F81-E016-4E12-9772-9BF4019A56FE}" srcOrd="0" destOrd="0" presId="urn:microsoft.com/office/officeart/2005/8/layout/list1"/>
    <dgm:cxn modelId="{38A03244-4459-4255-86D3-401318E6C949}" type="presParOf" srcId="{DF1EB4F7-B0FC-4528-80B8-9AA0D5B0BBC2}" destId="{25664418-7924-4C19-B996-6CF261991630}" srcOrd="1" destOrd="0" presId="urn:microsoft.com/office/officeart/2005/8/layout/list1"/>
    <dgm:cxn modelId="{904CDE61-B024-48D3-B27D-C15B803E3FCD}" type="presParOf" srcId="{B283D874-631F-4BCE-8728-1CC179C7A6AA}" destId="{C88EF360-06B1-438F-8A9C-0CC595C85064}" srcOrd="13" destOrd="0" presId="urn:microsoft.com/office/officeart/2005/8/layout/list1"/>
    <dgm:cxn modelId="{FB8F41C7-4840-4A4A-9321-0C5BA123D077}" type="presParOf" srcId="{B283D874-631F-4BCE-8728-1CC179C7A6AA}" destId="{DA67A2B4-DF2B-4CFB-ABD7-8157602B85D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43A20-E0EE-43F6-BC8A-5FA723880243}">
      <dsp:nvSpPr>
        <dsp:cNvPr id="0" name=""/>
        <dsp:cNvSpPr/>
      </dsp:nvSpPr>
      <dsp:spPr>
        <a:xfrm>
          <a:off x="228618" y="70720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A283EF-1834-4C4B-AEBF-FFFB47C78824}">
      <dsp:nvSpPr>
        <dsp:cNvPr id="0" name=""/>
        <dsp:cNvSpPr/>
      </dsp:nvSpPr>
      <dsp:spPr>
        <a:xfrm>
          <a:off x="1295396" y="359985"/>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Tổng quan về Java Native Interface</a:t>
          </a:r>
          <a:endParaRPr lang="en-US" sz="2100" kern="1200"/>
        </a:p>
      </dsp:txBody>
      <dsp:txXfrm>
        <a:off x="1325658" y="390247"/>
        <a:ext cx="5700196" cy="559396"/>
      </dsp:txXfrm>
    </dsp:sp>
    <dsp:sp modelId="{F086BF94-55E3-48D7-AFDC-3DE538718E36}">
      <dsp:nvSpPr>
        <dsp:cNvPr id="0" name=""/>
        <dsp:cNvSpPr/>
      </dsp:nvSpPr>
      <dsp:spPr>
        <a:xfrm>
          <a:off x="228618" y="165976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9131A-F125-4CAA-8401-9163DED35DC9}">
      <dsp:nvSpPr>
        <dsp:cNvPr id="0" name=""/>
        <dsp:cNvSpPr/>
      </dsp:nvSpPr>
      <dsp:spPr>
        <a:xfrm>
          <a:off x="1325870" y="135355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Cơ bản lập trình Java Native Interface </a:t>
          </a:r>
          <a:endParaRPr lang="en-US" sz="2100" kern="1200"/>
        </a:p>
      </dsp:txBody>
      <dsp:txXfrm>
        <a:off x="1356132" y="1383821"/>
        <a:ext cx="5700196" cy="559396"/>
      </dsp:txXfrm>
    </dsp:sp>
    <dsp:sp modelId="{D74959FD-CA36-4138-94CB-912549709FBA}">
      <dsp:nvSpPr>
        <dsp:cNvPr id="0" name=""/>
        <dsp:cNvSpPr/>
      </dsp:nvSpPr>
      <dsp:spPr>
        <a:xfrm>
          <a:off x="228618" y="261232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026A57-169F-4C08-AF5F-E9016DCC4B18}">
      <dsp:nvSpPr>
        <dsp:cNvPr id="0" name=""/>
        <dsp:cNvSpPr/>
      </dsp:nvSpPr>
      <dsp:spPr>
        <a:xfrm>
          <a:off x="1325870" y="230611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Giới thiệu thư viện Java Native Access</a:t>
          </a:r>
          <a:endParaRPr lang="en-US" sz="2100" kern="1200"/>
        </a:p>
      </dsp:txBody>
      <dsp:txXfrm>
        <a:off x="1356132" y="2336381"/>
        <a:ext cx="5700196" cy="559396"/>
      </dsp:txXfrm>
    </dsp:sp>
    <dsp:sp modelId="{DA67A2B4-DF2B-4CFB-ABD7-8157602B85D6}">
      <dsp:nvSpPr>
        <dsp:cNvPr id="0" name=""/>
        <dsp:cNvSpPr/>
      </dsp:nvSpPr>
      <dsp:spPr>
        <a:xfrm>
          <a:off x="228618" y="3564885"/>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664418-7924-4C19-B996-6CF261991630}">
      <dsp:nvSpPr>
        <dsp:cNvPr id="0" name=""/>
        <dsp:cNvSpPr/>
      </dsp:nvSpPr>
      <dsp:spPr>
        <a:xfrm>
          <a:off x="1325870" y="325867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Demo ứng dụng thao tác Registry</a:t>
          </a:r>
          <a:endParaRPr lang="en-US" sz="2100" kern="1200"/>
        </a:p>
      </dsp:txBody>
      <dsp:txXfrm>
        <a:off x="1356132" y="3288941"/>
        <a:ext cx="570019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686CB3-32BA-4F93-8D22-6C9723801F78}" type="datetimeFigureOut">
              <a:rPr lang="en-US" smtClean="0"/>
              <a:t>5/15/2012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31CE9B-D4D7-4B18-97EC-43906342B220}" type="slidenum">
              <a:rPr lang="en-US" smtClean="0"/>
              <a:t>‹#›</a:t>
            </a:fld>
            <a:endParaRPr lang="en-US"/>
          </a:p>
        </p:txBody>
      </p:sp>
    </p:spTree>
    <p:extLst>
      <p:ext uri="{BB962C8B-B14F-4D97-AF65-F5344CB8AC3E}">
        <p14:creationId xmlns:p14="http://schemas.microsoft.com/office/powerpoint/2010/main" val="34504264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0DB8DD-9B16-466B-B61E-32B315019C1D}" type="datetimeFigureOut">
              <a:rPr lang="en-US" smtClean="0"/>
              <a:t>5/15/2012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6834A-7E01-4A1A-82D8-700777F4C2B9}" type="slidenum">
              <a:rPr lang="en-US" smtClean="0"/>
              <a:t>‹#›</a:t>
            </a:fld>
            <a:endParaRPr lang="en-US"/>
          </a:p>
        </p:txBody>
      </p:sp>
    </p:spTree>
    <p:extLst>
      <p:ext uri="{BB962C8B-B14F-4D97-AF65-F5344CB8AC3E}">
        <p14:creationId xmlns:p14="http://schemas.microsoft.com/office/powerpoint/2010/main" val="148694569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Thời</a:t>
            </a:r>
            <a:r>
              <a:rPr lang="en-US" baseline="0" smtClean="0"/>
              <a:t> gian thuyết trình: </a:t>
            </a:r>
          </a:p>
          <a:p>
            <a:r>
              <a:rPr lang="en-US" baseline="0" smtClean="0"/>
              <a:t>2:15 -&gt; 2:45</a:t>
            </a:r>
          </a:p>
          <a:p>
            <a:r>
              <a:rPr lang="en-US" baseline="0" smtClean="0"/>
              <a:t>30phút ^_^</a:t>
            </a:r>
          </a:p>
          <a:p>
            <a:r>
              <a:rPr lang="en-US" baseline="0" smtClean="0"/>
              <a:t>Ngày 23/05/2012</a:t>
            </a:r>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a:t>
            </a:r>
            <a:r>
              <a:rPr lang="en-US" smtClean="0"/>
              <a:t>  </a:t>
            </a:r>
          </a:p>
          <a:p>
            <a:r>
              <a:rPr lang="en-US" smtClean="0"/>
              <a:t>env: JNIEnv interface pointer.</a:t>
            </a:r>
          </a:p>
          <a:p>
            <a:r>
              <a:rPr lang="en-US" smtClean="0"/>
              <a:t>jclass: trỏ đến class có field được truy xuất.</a:t>
            </a:r>
          </a:p>
          <a:p>
            <a:r>
              <a:rPr lang="en-US" smtClean="0"/>
              <a:t>fieldID: một biến có kiểu jfieldID đại diện cho field được truy xuất.</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Có một cách khác để biết chuỗi mô tả của các filed trong lớp java là dùng tool javap đi kèm trong JDK với tham số -s -p TenClass</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r>
              <a:rPr lang="en-US" b="1" smtClean="0">
                <a:solidFill>
                  <a:srgbClr val="000000"/>
                </a:solidFill>
              </a:rPr>
              <a:t>Method descriptor </a:t>
            </a:r>
          </a:p>
          <a:p>
            <a:pPr marL="60325" lvl="1" indent="0">
              <a:buClrTx/>
              <a:buFont typeface="Wingdings" pitchFamily="2" charset="2"/>
              <a:buNone/>
            </a:pPr>
            <a:r>
              <a:rPr lang="en-US" b="0" smtClean="0">
                <a:solidFill>
                  <a:srgbClr val="000000"/>
                </a:solidFill>
              </a:rPr>
              <a:t>Nội dụng của ? thì giống với Field descriptor. </a:t>
            </a:r>
          </a:p>
          <a:p>
            <a:pPr marL="60325" lvl="1" indent="0">
              <a:buClrTx/>
              <a:buFont typeface="Wingdings" pitchFamily="2" charset="2"/>
              <a:buNone/>
            </a:pPr>
            <a:r>
              <a:rPr lang="en-US" b="0" smtClean="0">
                <a:solidFill>
                  <a:srgbClr val="000000"/>
                </a:solidFill>
              </a:rPr>
              <a:t>Lưu ý là void có ký hiệu là “V”. </a:t>
            </a:r>
          </a:p>
        </p:txBody>
      </p:sp>
    </p:spTree>
    <p:extLst>
      <p:ext uri="{BB962C8B-B14F-4D97-AF65-F5344CB8AC3E}">
        <p14:creationId xmlns:p14="http://schemas.microsoft.com/office/powerpoint/2010/main" val="308767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endParaRPr lang="en-US" b="0" smtClean="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Việc gọi hàm này tương đương với lời gọi super.f() trong java.</a:t>
            </a:r>
            <a:endParaRPr lang="en-US" sz="1200" kern="1200">
              <a:solidFill>
                <a:schemeClr val="tx1"/>
              </a:solidFill>
              <a:effectLst/>
              <a:latin typeface="+mn-lt"/>
              <a:ea typeface="+mn-ea"/>
              <a:cs typeface="+mn-cs"/>
            </a:endParaRPr>
          </a:p>
        </p:txBody>
      </p:sp>
    </p:spTree>
    <p:extLst>
      <p:ext uri="{BB962C8B-B14F-4D97-AF65-F5344CB8AC3E}">
        <p14:creationId xmlns:p14="http://schemas.microsoft.com/office/powerpoint/2010/main" val="308767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sz="1200" b="0" smtClean="0">
                <a:solidFill>
                  <a:srgbClr val="000000"/>
                </a:solidFill>
              </a:rPr>
              <a:t>Cũng giống như gọi method bình thường ta cần có methodId, jclass…</a:t>
            </a:r>
          </a:p>
          <a:p>
            <a:pPr>
              <a:buClrTx/>
              <a:buFont typeface="Wingdings" pitchFamily="2" charset="2"/>
              <a:buNone/>
            </a:pPr>
            <a:r>
              <a:rPr lang="en-US" sz="1200" b="0" smtClean="0">
                <a:solidFill>
                  <a:srgbClr val="000000"/>
                </a:solidFill>
              </a:rPr>
              <a:t>Để có được methodId có thể gọi hàm GetMethodID với name là “&lt;init&gt;” mà chuỗi mô tả method là tùy theo tham số đầu vào của hàm dựng (giá trị trả về luôn là “V” vì hàm dựng không trả về).</a:t>
            </a:r>
            <a:endParaRPr lang="en-US" sz="1200" b="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jint Throw(JNIEnv *env, jthrowable obj);</a:t>
            </a:r>
          </a:p>
          <a:p>
            <a:r>
              <a:rPr lang="en-US" sz="1200" b="1" kern="1200" smtClean="0">
                <a:solidFill>
                  <a:schemeClr val="tx1"/>
                </a:solidFill>
                <a:effectLst/>
                <a:latin typeface="+mn-lt"/>
                <a:ea typeface="+mn-ea"/>
                <a:cs typeface="+mn-cs"/>
              </a:rPr>
              <a:t>Parameters</a:t>
            </a: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env: the JNIEnv interface pointer.</a:t>
            </a:r>
          </a:p>
          <a:p>
            <a:r>
              <a:rPr lang="en-US" sz="1200" kern="1200" smtClean="0">
                <a:solidFill>
                  <a:schemeClr val="tx1"/>
                </a:solidFill>
                <a:effectLst/>
                <a:latin typeface="+mn-lt"/>
                <a:ea typeface="+mn-ea"/>
                <a:cs typeface="+mn-cs"/>
              </a:rPr>
              <a:t>obj: a java.lang.Throwable object.</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0 nếu thành công, ngược lại trả về số âm.</a:t>
            </a:r>
          </a:p>
          <a:p>
            <a:r>
              <a:rPr lang="en-US" sz="1200" kern="1200" smtClean="0">
                <a:solidFill>
                  <a:schemeClr val="tx1"/>
                </a:solidFill>
                <a:effectLst/>
                <a:latin typeface="+mn-lt"/>
                <a:ea typeface="+mn-ea"/>
                <a:cs typeface="+mn-cs"/>
              </a:rPr>
              <a:t>Để dùng hàm này thì ta phải tạo một đối tượng có interface là Throwable (cũng lấy từ JNI). Sau đó mới gọi hàm Throw. Còn hàm ThrowNew thì ta chỉ cần truyền vào class cài đặt interface Throwable không cần phải tạo đối tượng.</a:t>
            </a:r>
          </a:p>
          <a:p>
            <a:endParaRPr lang="en-US" smtClean="0"/>
          </a:p>
          <a:p>
            <a:r>
              <a:rPr lang="en-US" sz="1200" b="1" kern="1200" smtClean="0">
                <a:solidFill>
                  <a:schemeClr val="tx1"/>
                </a:solidFill>
                <a:effectLst/>
                <a:latin typeface="+mn-lt"/>
                <a:ea typeface="+mn-ea"/>
                <a:cs typeface="+mn-cs"/>
              </a:rPr>
              <a:t>jint ThrowNew(JNIEnv *env, jclass clazz, const char *message);</a:t>
            </a:r>
          </a:p>
          <a:p>
            <a:r>
              <a:rPr lang="en-US" sz="1200" b="1" kern="1200" smtClean="0">
                <a:solidFill>
                  <a:schemeClr val="tx1"/>
                </a:solidFill>
                <a:effectLst/>
                <a:latin typeface="+mn-lt"/>
                <a:ea typeface="+mn-ea"/>
                <a:cs typeface="+mn-cs"/>
              </a:rPr>
              <a:t>Parameters</a:t>
            </a: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env: the JNIEnv interface pointer.</a:t>
            </a:r>
          </a:p>
          <a:p>
            <a:r>
              <a:rPr lang="en-US" sz="1200" kern="1200" smtClean="0">
                <a:solidFill>
                  <a:schemeClr val="tx1"/>
                </a:solidFill>
                <a:effectLst/>
                <a:latin typeface="+mn-lt"/>
                <a:ea typeface="+mn-ea"/>
                <a:cs typeface="+mn-cs"/>
              </a:rPr>
              <a:t>clazz: một lớp cài đặt của java.lang.Throwable.</a:t>
            </a:r>
          </a:p>
          <a:p>
            <a:r>
              <a:rPr lang="en-US" sz="1200" kern="1200" smtClean="0">
                <a:solidFill>
                  <a:schemeClr val="tx1"/>
                </a:solidFill>
                <a:effectLst/>
                <a:latin typeface="+mn-lt"/>
                <a:ea typeface="+mn-ea"/>
                <a:cs typeface="+mn-cs"/>
              </a:rPr>
              <a:t>message: chuỗi thông báo dùng để dựng đối tượng Throwable kiểu clazz được truyền vô.</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0 nếu thành công, ngược lại trả về số âm.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b="0" smtClean="0">
                <a:solidFill>
                  <a:srgbClr val="000000"/>
                </a:solidFill>
              </a:rPr>
              <a:t>JNI cho phép gọi các hàm và truyền các biến qua lại giữa chương trình Java &amp; C/C++.</a:t>
            </a:r>
            <a:endParaRPr lang="en-US" b="0" smtClean="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Cung </a:t>
            </a:r>
            <a:r>
              <a:rPr lang="fr-CA" b="0" smtClean="0">
                <a:solidFill>
                  <a:srgbClr val="000000"/>
                </a:solidFill>
              </a:rPr>
              <a:t>cấp quy định chung về dữ liệu và loại exception ...</a:t>
            </a:r>
            <a:endParaRPr lang="en-US" b="0" smtClean="0">
              <a:solidFill>
                <a:srgbClr val="000000"/>
              </a:solidFill>
            </a:endParaRPr>
          </a:p>
          <a:p>
            <a:pPr lvl="0"/>
            <a:r>
              <a:rPr lang="en-US" sz="1200" kern="1200" smtClean="0">
                <a:solidFill>
                  <a:schemeClr val="tx1"/>
                </a:solidFill>
                <a:effectLst/>
                <a:latin typeface="+mn-lt"/>
                <a:ea typeface="+mn-ea"/>
                <a:cs typeface="+mn-cs"/>
              </a:rPr>
              <a:t>Một số khái niệm liên quan:</a:t>
            </a:r>
          </a:p>
          <a:p>
            <a:pPr lvl="0"/>
            <a:r>
              <a:rPr lang="en-US" sz="1200" kern="1200" smtClean="0">
                <a:solidFill>
                  <a:schemeClr val="tx1"/>
                </a:solidFill>
                <a:effectLst/>
                <a:latin typeface="+mn-lt"/>
                <a:ea typeface="+mn-ea"/>
                <a:cs typeface="+mn-cs"/>
              </a:rPr>
              <a:t>Host Environment : là những thiết lập và cài đặt trên máy chủ  để chạy ứng dụng</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JNI.</a:t>
            </a:r>
          </a:p>
          <a:p>
            <a:pPr lvl="0"/>
            <a:r>
              <a:rPr lang="en-US" sz="1200" kern="1200" smtClean="0">
                <a:solidFill>
                  <a:schemeClr val="tx1"/>
                </a:solidFill>
                <a:effectLst/>
                <a:latin typeface="+mn-lt"/>
                <a:ea typeface="+mn-ea"/>
                <a:cs typeface="+mn-cs"/>
              </a:rPr>
              <a:t>Thư viện .dll: thư viện .dll phải đạt được tính độc lập riêng .</a:t>
            </a:r>
          </a:p>
          <a:p>
            <a:pPr lvl="0"/>
            <a:r>
              <a:rPr lang="en-US" sz="1200" kern="1200" smtClean="0">
                <a:solidFill>
                  <a:schemeClr val="tx1"/>
                </a:solidFill>
                <a:effectLst/>
                <a:latin typeface="+mn-lt"/>
                <a:ea typeface="+mn-ea"/>
                <a:cs typeface="+mn-cs"/>
              </a:rPr>
              <a:t>JNI : cầu nối trung gian giữa JAVA &amp; .dll.</a:t>
            </a:r>
          </a:p>
        </p:txBody>
      </p:sp>
    </p:spTree>
    <p:extLst>
      <p:ext uri="{BB962C8B-B14F-4D97-AF65-F5344CB8AC3E}">
        <p14:creationId xmlns:p14="http://schemas.microsoft.com/office/powerpoint/2010/main" val="377025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Nhận</a:t>
            </a:r>
            <a:r>
              <a:rPr lang="en-US" sz="1200" b="1" kern="1200" baseline="0" smtClean="0">
                <a:solidFill>
                  <a:schemeClr val="tx1"/>
                </a:solidFill>
                <a:effectLst/>
                <a:latin typeface="+mn-lt"/>
                <a:ea typeface="+mn-ea"/>
                <a:cs typeface="+mn-cs"/>
              </a:rPr>
              <a:t> ngoại lệ</a:t>
            </a:r>
          </a:p>
          <a:p>
            <a:r>
              <a:rPr lang="en-US" sz="1200" kern="1200" smtClean="0">
                <a:solidFill>
                  <a:schemeClr val="tx1"/>
                </a:solidFill>
                <a:effectLst/>
                <a:latin typeface="+mn-lt"/>
                <a:ea typeface="+mn-ea"/>
                <a:cs typeface="+mn-cs"/>
              </a:rPr>
              <a:t>Khi gọi thực thi một method java từ navite code. Chúng ta sẽ cần biết method chạy thế nào, có bị ngoại lệ gì không. JNI có hỗ trợ cho chúng ta làm việc này.</a:t>
            </a:r>
          </a:p>
          <a:p>
            <a:r>
              <a:rPr lang="en-US" sz="1200" kern="1200" smtClean="0">
                <a:solidFill>
                  <a:schemeClr val="tx1"/>
                </a:solidFill>
                <a:effectLst/>
                <a:latin typeface="+mn-lt"/>
                <a:ea typeface="+mn-ea"/>
                <a:cs typeface="+mn-cs"/>
              </a:rPr>
              <a:t>JNI cũng cấp hai hàm kiểm tra xem có ngoại lệ xảy ra không và hàm lấy về đối tượng ngoại lệ:</a:t>
            </a:r>
          </a:p>
          <a:p>
            <a:r>
              <a:rPr lang="en-US" sz="1200" kern="1200" smtClean="0">
                <a:solidFill>
                  <a:schemeClr val="tx1"/>
                </a:solidFill>
                <a:effectLst/>
                <a:latin typeface="+mn-lt"/>
                <a:ea typeface="+mn-ea"/>
                <a:cs typeface="+mn-cs"/>
              </a:rPr>
              <a:t>jboolean ExceptionCheck(JNIEnv *env);</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JNI_TRUE nếu có ngoại lệ sảy ra, hoặc JNI_FALSE nếu ngược lại.</a:t>
            </a:r>
          </a:p>
          <a:p>
            <a:r>
              <a:rPr lang="en-US" sz="1200" kern="1200" smtClean="0">
                <a:solidFill>
                  <a:schemeClr val="tx1"/>
                </a:solidFill>
                <a:effectLst/>
                <a:latin typeface="+mn-lt"/>
                <a:ea typeface="+mn-ea"/>
                <a:cs typeface="+mn-cs"/>
              </a:rPr>
              <a:t>jthrowable ExceptionOccurred(JNIEnv *env);</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đối tượng có interface Throwable nếu có ngoại lệ sảy ra, hoặc NULL nếu ngược lại.</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b="0" smtClean="0">
                <a:solidFill>
                  <a:srgbClr val="000000"/>
                </a:solidFill>
              </a:rPr>
              <a:t>Giả sử bạn có một chương trình C/C++ và muốn gọi Java code. Chính lúc này invocation API của JVM sẽ giúp bạn. Cho phép chúng ta tạo một Java Virtual Machine trong chương trình C/C++.</a:t>
            </a:r>
          </a:p>
          <a:p>
            <a:pPr>
              <a:buClrTx/>
              <a:buFont typeface="Wingdings" pitchFamily="2" charset="2"/>
              <a:buNone/>
            </a:pPr>
            <a:r>
              <a:rPr lang="en-US" b="0" smtClean="0">
                <a:solidFill>
                  <a:srgbClr val="000000"/>
                </a:solidFill>
              </a:rPr>
              <a:t>JNI cung cấp hai hàm để tạo và hủy máy ảo java.</a:t>
            </a:r>
          </a:p>
          <a:p>
            <a:pPr>
              <a:buClrTx/>
              <a:buFont typeface="Wingdings" pitchFamily="2" charset="2"/>
              <a:buNone/>
            </a:pPr>
            <a:r>
              <a:rPr lang="en-US" b="1" smtClean="0">
                <a:solidFill>
                  <a:srgbClr val="000000"/>
                </a:solidFill>
              </a:rPr>
              <a:t>Tạo</a:t>
            </a:r>
            <a:r>
              <a:rPr lang="en-US" b="1" baseline="0" smtClean="0">
                <a:solidFill>
                  <a:srgbClr val="000000"/>
                </a:solidFill>
              </a:rPr>
              <a:t> JVM: </a:t>
            </a:r>
            <a:r>
              <a:rPr lang="en-US" sz="1200" kern="1200" smtClean="0">
                <a:solidFill>
                  <a:schemeClr val="tx1"/>
                </a:solidFill>
                <a:effectLst/>
                <a:latin typeface="+mn-lt"/>
                <a:ea typeface="+mn-ea"/>
                <a:cs typeface="+mn-cs"/>
              </a:rPr>
              <a:t>0 thành công, JNI_ERR khi ngược lại.</a:t>
            </a:r>
          </a:p>
          <a:p>
            <a:r>
              <a:rPr lang="en-US" sz="1200" b="1" kern="1200" smtClean="0">
                <a:solidFill>
                  <a:schemeClr val="tx1"/>
                </a:solidFill>
                <a:effectLst/>
                <a:latin typeface="+mn-lt"/>
                <a:ea typeface="+mn-ea"/>
                <a:cs typeface="+mn-cs"/>
              </a:rPr>
              <a:t>Parameters:</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	p_jvm Con trỏ có kiểu JavaVM, dùng biến này để thao tác lên JVM tạo ra.</a:t>
            </a:r>
          </a:p>
          <a:p>
            <a:r>
              <a:rPr lang="en-US" sz="1200" kern="1200" smtClean="0">
                <a:solidFill>
                  <a:schemeClr val="tx1"/>
                </a:solidFill>
                <a:effectLst/>
                <a:latin typeface="+mn-lt"/>
                <a:ea typeface="+mn-ea"/>
                <a:cs typeface="+mn-cs"/>
              </a:rPr>
              <a:t>	p_env Con trỏ kiểu JNIEnv, dùng biến này để thực hiện các lệnh JNI (như gọi chạy hàm main chẳng hạn).</a:t>
            </a:r>
          </a:p>
          <a:p>
            <a:r>
              <a:rPr lang="en-US" sz="1200" kern="1200" smtClean="0">
                <a:solidFill>
                  <a:schemeClr val="tx1"/>
                </a:solidFill>
                <a:effectLst/>
                <a:latin typeface="+mn-lt"/>
                <a:ea typeface="+mn-ea"/>
                <a:cs typeface="+mn-cs"/>
              </a:rPr>
              <a:t>	vm_args Biến kiểu JavaVMInitArgs  làm tham sô truyền vào cho JVM.</a:t>
            </a:r>
            <a:endParaRPr lang="en-US" b="0" smtClean="0">
              <a:solidFill>
                <a:srgbClr val="000000"/>
              </a:solidFill>
            </a:endParaRPr>
          </a:p>
          <a:p>
            <a:pPr>
              <a:buClrTx/>
              <a:buFont typeface="Wingdings" pitchFamily="2" charset="2"/>
              <a:buNone/>
            </a:pPr>
            <a:r>
              <a:rPr lang="en-US" sz="1200" b="1" kern="1200" smtClean="0">
                <a:solidFill>
                  <a:schemeClr val="tx1"/>
                </a:solidFill>
                <a:effectLst/>
                <a:latin typeface="+mn-lt"/>
                <a:ea typeface="+mn-ea"/>
                <a:cs typeface="+mn-cs"/>
              </a:rPr>
              <a:t>Hủy JVM</a:t>
            </a:r>
            <a:r>
              <a:rPr lang="en-US" sz="1200" b="1"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Returns: trả về </a:t>
            </a:r>
            <a:r>
              <a:rPr lang="en-US" sz="1000" kern="1200" smtClean="0">
                <a:solidFill>
                  <a:schemeClr val="tx1"/>
                </a:solidFill>
                <a:effectLst/>
                <a:latin typeface="+mn-lt"/>
                <a:ea typeface="+mn-ea"/>
                <a:cs typeface="+mn-cs"/>
              </a:rPr>
              <a:t>0</a:t>
            </a:r>
            <a:r>
              <a:rPr lang="en-US" sz="1200" kern="1200" smtClean="0">
                <a:solidFill>
                  <a:schemeClr val="tx1"/>
                </a:solidFill>
                <a:effectLst/>
                <a:latin typeface="+mn-lt"/>
                <a:ea typeface="+mn-ea"/>
                <a:cs typeface="+mn-cs"/>
              </a:rPr>
              <a:t> sucess, một số âm nếu thất bại. </a:t>
            </a:r>
          </a:p>
          <a:p>
            <a:pPr>
              <a:buClrTx/>
              <a:buFont typeface="Wingdings" pitchFamily="2" charset="2"/>
              <a:buNone/>
            </a:pPr>
            <a:r>
              <a:rPr lang="en-US" sz="1200" kern="1200" smtClean="0">
                <a:solidFill>
                  <a:schemeClr val="tx1"/>
                </a:solidFill>
                <a:effectLst/>
                <a:latin typeface="+mn-lt"/>
                <a:ea typeface="+mn-ea"/>
                <a:cs typeface="+mn-cs"/>
              </a:rPr>
              <a:t>Hàm này cần phải được gọi thông qua một con trỏ JavaVM được truyền vô lúc tạo JVM.</a:t>
            </a:r>
            <a:endParaRPr lang="en-US" sz="1300" kern="1200" smtClean="0">
              <a:solidFill>
                <a:schemeClr val="tx1"/>
              </a:solidFill>
              <a:effectLst/>
              <a:latin typeface="+mn-lt"/>
              <a:ea typeface="+mn-ea"/>
              <a:cs typeface="+mn-cs"/>
            </a:endParaRPr>
          </a:p>
          <a:p>
            <a:pPr>
              <a:buClrTx/>
              <a:buFont typeface="Wingdings" pitchFamily="2" charset="2"/>
              <a:buNone/>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800" b="0" kern="1200" smtClean="0">
                <a:solidFill>
                  <a:srgbClr val="000000"/>
                </a:solidFill>
                <a:latin typeface="+mn-lt"/>
                <a:ea typeface="+mn-ea"/>
                <a:cs typeface="+mn-cs"/>
              </a:rPr>
              <a:t>hỗ trợ chương trình Java dễ dàng truy cập đến các thư viện được chia sẽ mà không cần sử dụng JNI .</a:t>
            </a:r>
          </a:p>
          <a:p>
            <a:pPr lvl="0"/>
            <a:r>
              <a:rPr lang="en-US" sz="1200" kern="1200" smtClean="0">
                <a:solidFill>
                  <a:schemeClr val="tx1"/>
                </a:solidFill>
                <a:effectLst/>
                <a:latin typeface="+mn-lt"/>
                <a:ea typeface="+mn-ea"/>
                <a:cs typeface="+mn-cs"/>
              </a:rPr>
              <a:t>JKhông giống như JNI, nó không yêu cầu để tạo ra mã bằng cách sử dụng chức năng C. Để sử dụng chúng, chỉ đơn giản sử các tập tin có định nghĩa chúng và tuyên bố tiêu đề của các chức năng này trong một giao diện.</a:t>
            </a:r>
          </a:p>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thiết kế nhằm mục đích để cung cấp các truy cập một cách tự nhiên, ít tốn công sức.</a:t>
            </a:r>
          </a:p>
          <a:p>
            <a:pPr lvl="0"/>
            <a:r>
              <a:rPr lang="en-US" sz="1200" kern="1200" smtClean="0">
                <a:solidFill>
                  <a:schemeClr val="tx1"/>
                </a:solidFill>
                <a:effectLst/>
                <a:latin typeface="+mn-lt"/>
                <a:ea typeface="+mn-ea"/>
                <a:cs typeface="+mn-cs"/>
              </a:rPr>
              <a:t>Các thư viện yêu cầu sử dụng</a:t>
            </a:r>
          </a:p>
          <a:p>
            <a:pPr lvl="1"/>
            <a:r>
              <a:rPr lang="en-US" sz="1200" kern="1200" smtClean="0">
                <a:solidFill>
                  <a:schemeClr val="tx1"/>
                </a:solidFill>
                <a:effectLst/>
                <a:latin typeface="+mn-lt"/>
                <a:ea typeface="+mn-ea"/>
                <a:cs typeface="+mn-cs"/>
              </a:rPr>
              <a:t>import com.sun.jna.Library;</a:t>
            </a:r>
          </a:p>
          <a:p>
            <a:pPr lvl="1"/>
            <a:r>
              <a:rPr lang="en-US" sz="1200" kern="1200" smtClean="0">
                <a:solidFill>
                  <a:schemeClr val="tx1"/>
                </a:solidFill>
                <a:effectLst/>
                <a:latin typeface="+mn-lt"/>
                <a:ea typeface="+mn-ea"/>
                <a:cs typeface="+mn-cs"/>
              </a:rPr>
              <a:t>import com.sun.jna.Native;</a:t>
            </a:r>
          </a:p>
          <a:p>
            <a:pPr lvl="1"/>
            <a:r>
              <a:rPr lang="en-US" sz="1200" kern="1200" smtClean="0">
                <a:solidFill>
                  <a:schemeClr val="tx1"/>
                </a:solidFill>
                <a:effectLst/>
                <a:latin typeface="+mn-lt"/>
                <a:ea typeface="+mn-ea"/>
                <a:cs typeface="+mn-cs"/>
              </a:rPr>
              <a:t>import com.sun.jna.Platform;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Khi sử dụng JNI thì ứng dụng Java sẽ không còn dễ dàng chạy trên nhiều môi trường nữa.</a:t>
            </a:r>
          </a:p>
          <a:p>
            <a:pPr lvl="0"/>
            <a:r>
              <a:rPr lang="en-US" sz="1200" kern="1200" smtClean="0">
                <a:solidFill>
                  <a:schemeClr val="tx1"/>
                </a:solidFill>
                <a:effectLst/>
                <a:latin typeface="+mn-lt"/>
                <a:ea typeface="+mn-ea"/>
                <a:cs typeface="+mn-cs"/>
              </a:rPr>
              <a:t>Trong khi ngôn ngữ Java là loại an toàn thì các ngôn ngữ native (C, C++) thì không. Do đó, khi có một phương thức trong ứng dụng hay dll được sử dụng bị hỏng thì sẽ làm cho toàn bộ hệ thống bị hỏng. Do vậy, cần phải kiểm tra các thư viện dll, ứng dụng C, C++ trước khi sử dụng JNI</a:t>
            </a:r>
          </a:p>
          <a:p>
            <a:pPr lvl="0"/>
            <a:endParaRPr lang="en-US" sz="120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Các hàm native code được xem là làm mất an toàn cho chương trình java vì “C runtime system” không có cơ chế xử lý ngoại lệ như: truy cập ngoài vùng mảng, truy cập địa chỉ không hợp lệ… Do đó một vấn đề quan trọng trong lập trình native là phải kiểm tra các lỗi có thể phát sinh và quăng –“throw” về cho chương trình java bắt.</a:t>
            </a:r>
          </a:p>
          <a:p>
            <a:pPr lvl="0"/>
            <a:endParaRPr lang="en-US" sz="1200" kern="1200" smtClean="0">
              <a:solidFill>
                <a:schemeClr val="tx1"/>
              </a:solidFill>
              <a:effectLst/>
              <a:latin typeface="+mn-lt"/>
              <a:ea typeface="+mn-ea"/>
              <a:cs typeface="+mn-cs"/>
            </a:endParaRPr>
          </a:p>
          <a:p>
            <a:endParaRPr lang="en-US"/>
          </a:p>
        </p:txBody>
      </p:sp>
    </p:spTree>
    <p:extLst>
      <p:ext uri="{BB962C8B-B14F-4D97-AF65-F5344CB8AC3E}">
        <p14:creationId xmlns:p14="http://schemas.microsoft.com/office/powerpoint/2010/main" val="402388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mtClean="0"/>
              <a:t>tạo</a:t>
            </a:r>
            <a:r>
              <a:rPr lang="en-US" baseline="0" smtClean="0"/>
              <a:t> java source với phươg thức native</a:t>
            </a:r>
          </a:p>
          <a:p>
            <a:pPr marL="228600" indent="-228600">
              <a:buAutoNum type="arabicPeriod"/>
            </a:pPr>
            <a:r>
              <a:rPr lang="en-US" baseline="0" smtClean="0"/>
              <a:t>Buil java source được các java class</a:t>
            </a:r>
          </a:p>
          <a:p>
            <a:pPr marL="228600" indent="-228600">
              <a:buAutoNum type="arabicPeriod"/>
            </a:pPr>
            <a:r>
              <a:rPr lang="en-US" baseline="0" smtClean="0"/>
              <a:t>Tạo header cho các phương thức native (sử dụng file javah)</a:t>
            </a:r>
          </a:p>
          <a:p>
            <a:pPr marL="228600" indent="-228600">
              <a:buAutoNum type="arabicPeriod"/>
            </a:pPr>
            <a:r>
              <a:rPr lang="en-US" baseline="0" smtClean="0"/>
              <a:t>Viết mã nguồn cho phương thức native sử dụng các hàm prototype  từ include file &amp; typdefs từ include.jni.h</a:t>
            </a:r>
          </a:p>
          <a:p>
            <a:pPr marL="228600" indent="-228600">
              <a:buAutoNum type="arabicPeriod"/>
            </a:pPr>
            <a:r>
              <a:rPr lang="en-US" baseline="0" smtClean="0"/>
              <a:t>Biên dịch C/C++ với header</a:t>
            </a:r>
          </a:p>
          <a:p>
            <a:pPr marL="228600" indent="-228600">
              <a:buAutoNum type="arabicPeriod"/>
            </a:pPr>
            <a:r>
              <a:rPr lang="en-US" baseline="0" smtClean="0"/>
              <a:t>Sử dụng linker để tạo dll</a:t>
            </a:r>
          </a:p>
          <a:p>
            <a:pPr marL="228600" indent="-228600">
              <a:buAutoNum type="arabicPeriod"/>
            </a:pPr>
            <a:r>
              <a:rPr lang="en-US" baseline="0" smtClean="0"/>
              <a:t>-&gt; thự thi chương trình java</a:t>
            </a:r>
          </a:p>
          <a:p>
            <a:pPr marL="0" indent="0">
              <a:buNone/>
            </a:pPr>
            <a:r>
              <a:rPr lang="en-US" baseline="0" smtClean="0"/>
              <a:t>-&gt; demo helloworld chi tiết ở phần sau</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Việc tryền và quản lí các biến trong JNI khá phức tạp . Nguyên nhân là </a:t>
            </a:r>
            <a:br>
              <a:rPr lang="en-US" b="0" smtClean="0">
                <a:solidFill>
                  <a:srgbClr val="000000"/>
                </a:solidFill>
              </a:rPr>
            </a:br>
            <a:r>
              <a:rPr lang="en-US" b="0" smtClean="0">
                <a:solidFill>
                  <a:srgbClr val="000000"/>
                </a:solidFill>
              </a:rPr>
              <a:t>do cấu trúc xây dựng và quản lí biến giữa 2 ngôn ngữ C/C++ và Java </a:t>
            </a:r>
            <a:br>
              <a:rPr lang="en-US" b="0" smtClean="0">
                <a:solidFill>
                  <a:srgbClr val="000000"/>
                </a:solidFill>
              </a:rPr>
            </a:br>
            <a:r>
              <a:rPr lang="en-US" b="0" smtClean="0">
                <a:solidFill>
                  <a:srgbClr val="000000"/>
                </a:solidFill>
              </a:rPr>
              <a:t>không tương đồng .</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Giữa Java và C có những kiểu dữ liệu đặc trưng khác nhau. Ví dụ trong C kiểu int có 2 nền tảng là 16bit và 32bit, còn trong java kiểu int luôn là 32bit. Do đó JNI định nghĩa ra các kiểu dữ liệu jint, jlong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Trong file jni.h cũng định nghĩa được các typedef, JNI_TRUE=1, JNI_FALSE=0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String Parameters</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a:t>
            </a:r>
            <a:r>
              <a:rPr lang="vi-VN" sz="1200" kern="1200" smtClean="0">
                <a:solidFill>
                  <a:schemeClr val="tx1"/>
                </a:solidFill>
                <a:effectLst/>
                <a:latin typeface="+mn-lt"/>
                <a:ea typeface="+mn-ea"/>
                <a:cs typeface="+mn-cs"/>
              </a:rPr>
              <a:t> trong các ngôn ngữ Java là trình tự các điểm mã UTF-16 trong khi </a:t>
            </a:r>
            <a:r>
              <a:rPr lang="en-US" sz="1200" kern="1200" smtClean="0">
                <a:solidFill>
                  <a:schemeClr val="tx1"/>
                </a:solidFill>
                <a:effectLst/>
                <a:latin typeface="+mn-lt"/>
                <a:ea typeface="+mn-ea"/>
                <a:cs typeface="+mn-cs"/>
              </a:rPr>
              <a:t>ở ngôn ngữ </a:t>
            </a:r>
            <a:r>
              <a:rPr lang="vi-VN" sz="1200" kern="1200" smtClean="0">
                <a:solidFill>
                  <a:schemeClr val="tx1"/>
                </a:solidFill>
                <a:effectLst/>
                <a:latin typeface="+mn-lt"/>
                <a:ea typeface="+mn-ea"/>
                <a:cs typeface="+mn-cs"/>
              </a:rPr>
              <a:t>C</a:t>
            </a:r>
            <a:r>
              <a:rPr lang="en-US" sz="1200" kern="1200" smtClean="0">
                <a:solidFill>
                  <a:schemeClr val="tx1"/>
                </a:solidFill>
                <a:effectLst/>
                <a:latin typeface="+mn-lt"/>
                <a:ea typeface="+mn-ea"/>
                <a:cs typeface="+mn-cs"/>
              </a:rPr>
              <a:t>, String được </a:t>
            </a:r>
            <a:r>
              <a:rPr lang="vi-VN" sz="1200" kern="1200" smtClean="0">
                <a:solidFill>
                  <a:schemeClr val="tx1"/>
                </a:solidFill>
                <a:effectLst/>
                <a:latin typeface="+mn-lt"/>
                <a:ea typeface="+mn-ea"/>
                <a:cs typeface="+mn-cs"/>
              </a:rPr>
              <a:t>chấm dứt bởi byte null.</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 trong jstring (JNI), là một chuỗi unicode 16 bit. Trong C String được xây dựng mặc định từ 8 ký tự bit. Vì vậy, để truy cập vào một đối tượng String trong Java thông qua một C/C++, hoặc trả lại một chuỗi C/C++ cho Java, ta cần phải sử dụng chức năng chuyển đổi JNI trong việc thực hiện.</a:t>
            </a:r>
          </a:p>
          <a:p>
            <a:pPr lvl="0"/>
            <a:r>
              <a:rPr lang="en-US" sz="1200" kern="1200" smtClean="0">
                <a:solidFill>
                  <a:schemeClr val="tx1"/>
                </a:solidFill>
                <a:effectLst/>
                <a:latin typeface="+mn-lt"/>
                <a:ea typeface="+mn-ea"/>
                <a:cs typeface="+mn-cs"/>
              </a:rPr>
              <a:t>JNI tạo ra phương thức để thao tác chuyển đổi chuỗi jstring. Jstring không được sử dụng như 1 string bình thường trong C mà phải qua các phương thức trong JNI</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Array</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JNI xử lý </a:t>
            </a:r>
            <a:r>
              <a:rPr lang="en-US" sz="1200" i="1" kern="1200" smtClean="0">
                <a:solidFill>
                  <a:schemeClr val="tx1"/>
                </a:solidFill>
                <a:effectLst/>
                <a:latin typeface="+mn-lt"/>
                <a:ea typeface="+mn-ea"/>
                <a:cs typeface="+mn-cs"/>
              </a:rPr>
              <a:t>các </a:t>
            </a:r>
            <a:r>
              <a:rPr lang="en-US" sz="1200" kern="1200" smtClean="0">
                <a:solidFill>
                  <a:schemeClr val="tx1"/>
                </a:solidFill>
                <a:effectLst/>
                <a:latin typeface="+mn-lt"/>
                <a:ea typeface="+mn-ea"/>
                <a:cs typeface="+mn-cs"/>
              </a:rPr>
              <a:t>mảng nguyên thủy và các mảng đối tượng khác nhau. Mảng nguyên thủy có chứa các yếu tố là các loại nguyên thủy như int và boolean. Mảng đối tượng chứa các yếu tố là các loại object chẳng hạn như trường hợp class và các mảng 2 chiều.</a:t>
            </a:r>
          </a:p>
        </p:txBody>
      </p:sp>
    </p:spTree>
    <p:extLst>
      <p:ext uri="{BB962C8B-B14F-4D97-AF65-F5344CB8AC3E}">
        <p14:creationId xmlns:p14="http://schemas.microsoft.com/office/powerpoint/2010/main" val="3087672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 GET</a:t>
            </a:r>
            <a:r>
              <a:rPr lang="en-US" smtClean="0"/>
              <a:t> </a:t>
            </a:r>
          </a:p>
          <a:p>
            <a:r>
              <a:rPr lang="en-US" smtClean="0"/>
              <a:t>env: JNIEnv interface pointer.</a:t>
            </a:r>
          </a:p>
          <a:p>
            <a:r>
              <a:rPr lang="en-US" smtClean="0"/>
              <a:t>jclass: trỏ đến class có field được truy xuất.</a:t>
            </a:r>
          </a:p>
          <a:p>
            <a:r>
              <a:rPr lang="en-US" smtClean="0"/>
              <a:t>fieldID: một biến có kiểu jfieldID đại diện cho field được truy xuất.</a:t>
            </a:r>
          </a:p>
          <a:p>
            <a:endParaRPr lang="en-US" smtClean="0"/>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itchFamily="2" charset="2"/>
              <a:buNone/>
              <a:defRPr sz="1800" b="0">
                <a:solidFill>
                  <a:schemeClr val="tx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477000"/>
            <a:ext cx="2133600" cy="244475"/>
          </a:xfrm>
        </p:spPr>
        <p:txBody>
          <a:bodyPr/>
          <a:lstStyle>
            <a:lvl1pPr>
              <a:defRPr sz="1200">
                <a:latin typeface="Arial" charset="0"/>
              </a:defRPr>
            </a:lvl1pPr>
          </a:lstStyle>
          <a:p>
            <a:fld id="{BEF24384-17AC-4073-AEAB-CD199C4D2AA9}" type="datetime1">
              <a:rPr lang="en-US" smtClean="0"/>
              <a:t>5/15/2012</a:t>
            </a:fld>
            <a:endParaRPr lang="en-US"/>
          </a:p>
        </p:txBody>
      </p:sp>
      <p:sp>
        <p:nvSpPr>
          <p:cNvPr id="3077" name="Rectangle 5"/>
          <p:cNvSpPr>
            <a:spLocks noGrp="1" noChangeArrowheads="1"/>
          </p:cNvSpPr>
          <p:nvPr>
            <p:ph type="ftr" sz="quarter" idx="3"/>
          </p:nvPr>
        </p:nvSpPr>
        <p:spPr>
          <a:xfrm>
            <a:off x="3124200" y="6477000"/>
            <a:ext cx="2895600" cy="244475"/>
          </a:xfrm>
        </p:spPr>
        <p:txBody>
          <a:bodyPr/>
          <a:lstStyle>
            <a:lvl1pPr algn="ctr">
              <a:defRPr sz="1200">
                <a:latin typeface="Arial" charset="0"/>
              </a:defRPr>
            </a:lvl1pPr>
          </a:lstStyle>
          <a:p>
            <a:r>
              <a:rPr lang="en-US" smtClean="0"/>
              <a:t>www.hcmus.edu.vn</a:t>
            </a:r>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atin typeface="Arial" charset="0"/>
              </a:defRPr>
            </a:lvl1pPr>
          </a:lstStyle>
          <a:p>
            <a:fld id="{B6F15528-21DE-4FAA-801E-634DDDAF4B2B}" type="slidenum">
              <a:rPr lang="en-US" smtClean="0"/>
              <a:pPr/>
              <a:t>‹#›</a:t>
            </a:fld>
            <a:endParaRPr lang="en-US"/>
          </a:p>
        </p:txBody>
      </p:sp>
      <p:sp>
        <p:nvSpPr>
          <p:cNvPr id="3086" name="Text Box 14"/>
          <p:cNvSpPr txBox="1">
            <a:spLocks noChangeArrowheads="1"/>
          </p:cNvSpPr>
          <p:nvPr/>
        </p:nvSpPr>
        <p:spPr bwMode="gray">
          <a:xfrm>
            <a:off x="7239000" y="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i="1">
                <a:solidFill>
                  <a:srgbClr val="CC0000"/>
                </a:solidFill>
                <a:latin typeface="Verdana" pitchFamily="34" charset="0"/>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F83733-5BFF-4E5A-AC36-16228D7A221E}" type="datetime1">
              <a:rPr lang="en-US" smtClean="0"/>
              <a:t>5/15/2012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7711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445AFB-BB33-4545-BD5B-48E57D65D0FE}" type="datetime1">
              <a:rPr lang="en-US" smtClean="0"/>
              <a:t>5/15/2012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961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962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00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56375"/>
            <a:ext cx="2133600" cy="244475"/>
          </a:xfrm>
        </p:spPr>
        <p:txBody>
          <a:bodyPr/>
          <a:lstStyle>
            <a:lvl1pPr>
              <a:defRPr/>
            </a:lvl1pPr>
          </a:lstStyle>
          <a:p>
            <a:fld id="{68F1958A-BB8B-46A4-879E-8565A5C697FE}" type="datetime1">
              <a:rPr lang="en-US" smtClean="0"/>
              <a:t>5/15/2012</a:t>
            </a:fld>
            <a:endParaRPr lang="en-US"/>
          </a:p>
        </p:txBody>
      </p:sp>
      <p:sp>
        <p:nvSpPr>
          <p:cNvPr id="5" name="Footer Placeholder 4"/>
          <p:cNvSpPr>
            <a:spLocks noGrp="1"/>
          </p:cNvSpPr>
          <p:nvPr>
            <p:ph type="ftr" sz="quarter" idx="11"/>
          </p:nvPr>
        </p:nvSpPr>
        <p:spPr>
          <a:xfrm>
            <a:off x="7162800" y="152400"/>
            <a:ext cx="1752600" cy="228600"/>
          </a:xfrm>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a:xfrm>
            <a:off x="3429000" y="6556375"/>
            <a:ext cx="2133600" cy="244475"/>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48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494CA4-D9F6-4A3E-B2BD-183E8F223AC2}" type="datetime1">
              <a:rPr lang="en-US" smtClean="0"/>
              <a:t>5/15/2012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4974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3A87B3C-084E-4E25-9011-1F430907E9BB}" type="datetime1">
              <a:rPr lang="en-US" smtClean="0"/>
              <a:t>5/15/2012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2209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DCEB9DA-27BC-49B0-AB62-6790F41BCD6D}" type="datetime1">
              <a:rPr lang="en-US" smtClean="0"/>
              <a:t>5/15/2012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6428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6E38426-107B-40C1-83F8-FA25158F9F66}" type="datetime1">
              <a:rPr lang="en-US" smtClean="0"/>
              <a:t>5/15/2012</a:t>
            </a:fld>
            <a:endParaRPr lang="en-US"/>
          </a:p>
        </p:txBody>
      </p:sp>
      <p:sp>
        <p:nvSpPr>
          <p:cNvPr id="8" name="Footer Placeholder 7"/>
          <p:cNvSpPr>
            <a:spLocks noGrp="1"/>
          </p:cNvSpPr>
          <p:nvPr>
            <p:ph type="ftr" sz="quarter" idx="11"/>
          </p:nvPr>
        </p:nvSpPr>
        <p:spPr/>
        <p:txBody>
          <a:bodyPr/>
          <a:lstStyle>
            <a:lvl1pPr>
              <a:defRPr/>
            </a:lvl1pPr>
          </a:lstStyle>
          <a:p>
            <a:r>
              <a:rPr lang="en-US" smtClean="0"/>
              <a:t>www.hcmus.edu.vn</a:t>
            </a:r>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1614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56D4D9D-56EC-4043-B582-52649227686B}" type="datetime1">
              <a:rPr lang="en-US" smtClean="0"/>
              <a:t>5/15/2012</a:t>
            </a:fld>
            <a:endParaRPr lang="en-US"/>
          </a:p>
        </p:txBody>
      </p:sp>
      <p:sp>
        <p:nvSpPr>
          <p:cNvPr id="4" name="Footer Placeholder 3"/>
          <p:cNvSpPr>
            <a:spLocks noGrp="1"/>
          </p:cNvSpPr>
          <p:nvPr>
            <p:ph type="ftr" sz="quarter" idx="11"/>
          </p:nvPr>
        </p:nvSpPr>
        <p:spPr/>
        <p:txBody>
          <a:bodyPr/>
          <a:lstStyle>
            <a:lvl1pPr>
              <a:defRPr/>
            </a:lvl1pPr>
          </a:lstStyle>
          <a:p>
            <a:r>
              <a:rPr lang="en-US" smtClean="0"/>
              <a:t>www.hcmus.edu.vn</a:t>
            </a:r>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5244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80DB35D-144E-4565-95C8-F9914A38047B}" type="datetime1">
              <a:rPr lang="en-US" smtClean="0"/>
              <a:t>5/15/2012</a:t>
            </a:fld>
            <a:endParaRPr lang="en-US"/>
          </a:p>
        </p:txBody>
      </p:sp>
      <p:sp>
        <p:nvSpPr>
          <p:cNvPr id="3" name="Footer Placeholder 2"/>
          <p:cNvSpPr>
            <a:spLocks noGrp="1"/>
          </p:cNvSpPr>
          <p:nvPr>
            <p:ph type="ftr" sz="quarter" idx="11"/>
          </p:nvPr>
        </p:nvSpPr>
        <p:spPr/>
        <p:txBody>
          <a:bodyPr/>
          <a:lstStyle>
            <a:lvl1pPr>
              <a:defRPr/>
            </a:lvl1pPr>
          </a:lstStyle>
          <a:p>
            <a:r>
              <a:rPr lang="en-US" smtClean="0"/>
              <a:t>www.hcmus.edu.vn</a:t>
            </a:r>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261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3CB2508-1081-417C-94E4-D471179B177A}" type="datetime1">
              <a:rPr lang="en-US" smtClean="0"/>
              <a:t>5/15/2012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581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836A92C-CFE5-4D8D-A026-E4E28646E34C}" type="datetime1">
              <a:rPr lang="en-US" smtClean="0"/>
              <a:t>5/15/2012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2125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latin typeface="+mn-lt"/>
              </a:defRPr>
            </a:lvl1pPr>
          </a:lstStyle>
          <a:p>
            <a:fld id="{315F8D6B-2A3B-42AE-8767-876BA4E05AA2}" type="datetime1">
              <a:rPr lang="en-US" smtClean="0"/>
              <a:t>5/15/2012</a:t>
            </a:fld>
            <a:endParaRPr lang="en-US"/>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r>
              <a:rPr lang="en-US" smtClean="0"/>
              <a:t>www.hcmus.edu.vn</a:t>
            </a:r>
            <a:endParaRPr lang="en-US"/>
          </a:p>
        </p:txBody>
      </p:sp>
      <p:sp>
        <p:nvSpPr>
          <p:cNvPr id="1030" name="Rectangle 6"/>
          <p:cNvSpPr>
            <a:spLocks noGrp="1" noChangeArrowheads="1"/>
          </p:cNvSpPr>
          <p:nvPr>
            <p:ph type="sldNum" sz="quarter" idx="4"/>
          </p:nvPr>
        </p:nvSpPr>
        <p:spPr bwMode="gray">
          <a:xfrm>
            <a:off x="34290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defRPr>
            </a:lvl1pPr>
          </a:lstStyle>
          <a:p>
            <a:fld id="{B6F15528-21DE-4FAA-801E-634DDDAF4B2B}" type="slidenum">
              <a:rPr lang="en-US" smtClean="0"/>
              <a:pPr/>
              <a:t>‹#›</a:t>
            </a:fld>
            <a:endParaRPr lang="en-US"/>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7" r:id="rId12"/>
  </p:sldLayoutIdLst>
  <p:hf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 Single Corner Rectangle 14"/>
          <p:cNvSpPr/>
          <p:nvPr/>
        </p:nvSpPr>
        <p:spPr>
          <a:xfrm flipH="1">
            <a:off x="4079821" y="4038600"/>
            <a:ext cx="4945621" cy="777702"/>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r>
              <a:rPr lang="en-US" sz="2400" b="1" smtClean="0"/>
              <a:t>Thầy Nguyễn Văn Khiết</a:t>
            </a:r>
            <a:endParaRPr lang="en-US" sz="2400" b="1"/>
          </a:p>
        </p:txBody>
      </p:sp>
      <p:sp>
        <p:nvSpPr>
          <p:cNvPr id="12" name="Round Single Corner Rectangle 11"/>
          <p:cNvSpPr/>
          <p:nvPr/>
        </p:nvSpPr>
        <p:spPr>
          <a:xfrm flipV="1">
            <a:off x="4047167" y="4907016"/>
            <a:ext cx="4978277" cy="1464690"/>
          </a:xfrm>
          <a:prstGeom prst="round1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83526" y="1676400"/>
            <a:ext cx="6596760" cy="1828800"/>
          </a:xfrm>
        </p:spPr>
        <p:txBody>
          <a:bodyPr/>
          <a:lstStyle/>
          <a:p>
            <a:pPr algn="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Native Interface </a:t>
            </a:r>
            <a:r>
              <a:rPr lang="en-US" sz="4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JNI</a:t>
            </a: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p>
        </p:txBody>
      </p:sp>
      <p:sp>
        <p:nvSpPr>
          <p:cNvPr id="3" name="Subtitle 2"/>
          <p:cNvSpPr>
            <a:spLocks noGrp="1"/>
          </p:cNvSpPr>
          <p:nvPr>
            <p:ph type="subTitle" idx="1"/>
          </p:nvPr>
        </p:nvSpPr>
        <p:spPr>
          <a:xfrm>
            <a:off x="4111929" y="4983216"/>
            <a:ext cx="5260671" cy="1295400"/>
          </a:xfrm>
        </p:spPr>
        <p:txBody>
          <a:bodyPr>
            <a:noAutofit/>
          </a:bodyPr>
          <a:lstStyle/>
          <a:p>
            <a:pPr algn="l"/>
            <a:r>
              <a:rPr lang="en-US" sz="2400" smtClean="0">
                <a:solidFill>
                  <a:schemeClr val="bg1"/>
                </a:solidFill>
              </a:rPr>
              <a:t>0812223 </a:t>
            </a:r>
            <a:r>
              <a:rPr lang="en-US" sz="2400">
                <a:solidFill>
                  <a:schemeClr val="bg1"/>
                </a:solidFill>
              </a:rPr>
              <a:t>- Trần Minh Khánh</a:t>
            </a:r>
          </a:p>
          <a:p>
            <a:pPr algn="l"/>
            <a:r>
              <a:rPr lang="en-US" sz="2400">
                <a:solidFill>
                  <a:schemeClr val="bg1"/>
                </a:solidFill>
              </a:rPr>
              <a:t>0812333 - Nguyễn Hiếu Nghĩa</a:t>
            </a:r>
          </a:p>
          <a:p>
            <a:pPr algn="l"/>
            <a:r>
              <a:rPr lang="en-US" sz="2400">
                <a:solidFill>
                  <a:schemeClr val="bg1"/>
                </a:solidFill>
              </a:rPr>
              <a:t>0912237 - Trần Duy </a:t>
            </a:r>
            <a:r>
              <a:rPr lang="en-US" sz="2400" smtClean="0">
                <a:solidFill>
                  <a:schemeClr val="bg1"/>
                </a:solidFill>
              </a:rPr>
              <a:t>Khương</a:t>
            </a:r>
            <a:endParaRPr lang="en-US" sz="2800">
              <a:solidFill>
                <a:schemeClr val="bg1"/>
              </a:solidFill>
            </a:endParaRPr>
          </a:p>
        </p:txBody>
      </p:sp>
      <p:sp>
        <p:nvSpPr>
          <p:cNvPr id="4" name="Rectangle 3"/>
          <p:cNvSpPr/>
          <p:nvPr/>
        </p:nvSpPr>
        <p:spPr>
          <a:xfrm>
            <a:off x="74676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90500"/>
            <a:ext cx="1150257" cy="1104900"/>
          </a:xfrm>
          <a:prstGeom prst="rect">
            <a:avLst/>
          </a:prstGeom>
        </p:spPr>
      </p:pic>
      <p:sp>
        <p:nvSpPr>
          <p:cNvPr id="10" name="TextBox 9"/>
          <p:cNvSpPr txBox="1"/>
          <p:nvPr/>
        </p:nvSpPr>
        <p:spPr>
          <a:xfrm>
            <a:off x="4648200" y="571895"/>
            <a:ext cx="4115229" cy="707886"/>
          </a:xfrm>
          <a:prstGeom prst="rect">
            <a:avLst/>
          </a:prstGeom>
          <a:noFill/>
        </p:spPr>
        <p:txBody>
          <a:bodyPr wrap="none" rtlCol="0">
            <a:spAutoFit/>
          </a:bodyPr>
          <a:lstStyle/>
          <a:p>
            <a:pPr algn="ctr"/>
            <a:r>
              <a:rPr lang="en-US" sz="2000" b="1" smtClean="0">
                <a:solidFill>
                  <a:schemeClr val="bg1"/>
                </a:solidFill>
              </a:rPr>
              <a:t>Đại Học Khoa Học Tự Nhiên</a:t>
            </a:r>
          </a:p>
          <a:p>
            <a:pPr algn="ctr"/>
            <a:r>
              <a:rPr lang="en-US" sz="2000" b="1" smtClean="0">
                <a:solidFill>
                  <a:schemeClr val="bg1"/>
                </a:solidFill>
              </a:rPr>
              <a:t>Khoa Công Nghệ Thông Tin</a:t>
            </a:r>
            <a:endParaRPr lang="en-US" sz="2000" b="1">
              <a:solidFill>
                <a:schemeClr val="bg1"/>
              </a:solidFill>
            </a:endParaRPr>
          </a:p>
        </p:txBody>
      </p:sp>
      <p:sp>
        <p:nvSpPr>
          <p:cNvPr id="13" name="Footer Placeholder 9"/>
          <p:cNvSpPr>
            <a:spLocks noGrp="1"/>
          </p:cNvSpPr>
          <p:nvPr>
            <p:ph type="ftr" sz="quarter" idx="4294967295"/>
          </p:nvPr>
        </p:nvSpPr>
        <p:spPr>
          <a:xfrm>
            <a:off x="74676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7635840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457200">
              <a:buClrTx/>
              <a:buNone/>
            </a:pPr>
            <a:r>
              <a:rPr lang="en-US" b="0">
                <a:solidFill>
                  <a:srgbClr val="000000"/>
                </a:solidFill>
              </a:rPr>
              <a:t>Việc tryền và quản lí các biến trong JNI khá phức </a:t>
            </a:r>
            <a:r>
              <a:rPr lang="en-US" b="0" smtClean="0">
                <a:solidFill>
                  <a:srgbClr val="000000"/>
                </a:solidFill>
              </a:rPr>
              <a:t>tạp. </a:t>
            </a:r>
          </a:p>
          <a:p>
            <a:pPr marL="0" lvl="0" indent="457200">
              <a:buClrTx/>
              <a:buNone/>
            </a:pPr>
            <a:endParaRPr lang="en-US" b="0" smtClean="0">
              <a:solidFill>
                <a:srgbClr val="000000"/>
              </a:solidFill>
            </a:endParaRPr>
          </a:p>
          <a:p>
            <a:pPr marL="0" lvl="0" indent="457200">
              <a:buClrTx/>
              <a:buNone/>
            </a:pPr>
            <a:r>
              <a:rPr lang="en-US" b="0" smtClean="0">
                <a:solidFill>
                  <a:srgbClr val="000000"/>
                </a:solidFill>
              </a:rPr>
              <a:t>Để </a:t>
            </a:r>
            <a:r>
              <a:rPr lang="en-US" b="0">
                <a:solidFill>
                  <a:srgbClr val="000000"/>
                </a:solidFill>
              </a:rPr>
              <a:t>biểu diễn kiểu dữ liệu chung JNI tạo ra một vài kiểu dữ liệu trung </a:t>
            </a:r>
            <a:r>
              <a:rPr lang="en-US" b="0" smtClean="0">
                <a:solidFill>
                  <a:srgbClr val="000000"/>
                </a:solidFill>
              </a:rPr>
              <a:t>gian </a:t>
            </a:r>
            <a:r>
              <a:rPr lang="en-US" b="0">
                <a:solidFill>
                  <a:srgbClr val="000000"/>
                </a:solidFill>
              </a:rPr>
              <a:t>như sau :</a:t>
            </a:r>
          </a:p>
          <a:p>
            <a:pPr marL="457200" lvl="1" indent="0">
              <a:buClrTx/>
              <a:buNone/>
            </a:pPr>
            <a:r>
              <a:rPr lang="en-US" b="1">
                <a:solidFill>
                  <a:schemeClr val="accent4">
                    <a:lumMod val="90000"/>
                    <a:lumOff val="10000"/>
                  </a:schemeClr>
                </a:solidFill>
              </a:rPr>
              <a:t>jobject 	</a:t>
            </a:r>
            <a:r>
              <a:rPr lang="en-US" b="1" smtClean="0">
                <a:solidFill>
                  <a:schemeClr val="accent4">
                    <a:lumMod val="90000"/>
                    <a:lumOff val="10000"/>
                  </a:schemeClr>
                </a:solidFill>
              </a:rPr>
              <a:t>	jboolean</a:t>
            </a:r>
            <a:r>
              <a:rPr lang="en-US" b="1">
                <a:solidFill>
                  <a:schemeClr val="accent4">
                    <a:lumMod val="90000"/>
                    <a:lumOff val="10000"/>
                  </a:schemeClr>
                </a:solidFill>
              </a:rPr>
              <a:t>		jbyte</a:t>
            </a:r>
          </a:p>
          <a:p>
            <a:pPr marL="457200" lvl="1" indent="0">
              <a:buClrTx/>
              <a:buNone/>
            </a:pPr>
            <a:r>
              <a:rPr lang="en-US" b="1">
                <a:solidFill>
                  <a:schemeClr val="accent4">
                    <a:lumMod val="90000"/>
                    <a:lumOff val="10000"/>
                  </a:schemeClr>
                </a:solidFill>
              </a:rPr>
              <a:t>jchar		jshort		</a:t>
            </a:r>
            <a:r>
              <a:rPr lang="en-US" b="1" smtClean="0">
                <a:solidFill>
                  <a:schemeClr val="accent4">
                    <a:lumMod val="90000"/>
                    <a:lumOff val="10000"/>
                  </a:schemeClr>
                </a:solidFill>
              </a:rPr>
              <a:t>jint</a:t>
            </a:r>
            <a:endParaRPr lang="en-US" b="1">
              <a:solidFill>
                <a:schemeClr val="accent4">
                  <a:lumMod val="90000"/>
                  <a:lumOff val="10000"/>
                </a:schemeClr>
              </a:solidFill>
            </a:endParaRPr>
          </a:p>
          <a:p>
            <a:pPr marL="457200" lvl="1" indent="0">
              <a:buClrTx/>
              <a:buNone/>
            </a:pPr>
            <a:r>
              <a:rPr lang="en-US" b="1">
                <a:solidFill>
                  <a:schemeClr val="accent4">
                    <a:lumMod val="90000"/>
                    <a:lumOff val="10000"/>
                  </a:schemeClr>
                </a:solidFill>
              </a:rPr>
              <a:t>jlong		jstring		</a:t>
            </a:r>
            <a:r>
              <a:rPr lang="en-US" b="1" smtClean="0">
                <a:solidFill>
                  <a:schemeClr val="accent4">
                    <a:lumMod val="90000"/>
                    <a:lumOff val="10000"/>
                  </a:schemeClr>
                </a:solidFill>
              </a:rPr>
              <a:t>jfloat</a:t>
            </a:r>
            <a:endParaRPr lang="en-US" b="1">
              <a:solidFill>
                <a:schemeClr val="accent4">
                  <a:lumMod val="90000"/>
                  <a:lumOff val="10000"/>
                </a:schemeClr>
              </a:solidFill>
            </a:endParaRP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10</a:t>
            </a:fld>
            <a:endParaRPr lang="en-US" sz="2000"/>
          </a:p>
        </p:txBody>
      </p:sp>
    </p:spTree>
    <p:extLst>
      <p:ext uri="{BB962C8B-B14F-4D97-AF65-F5344CB8AC3E}">
        <p14:creationId xmlns:p14="http://schemas.microsoft.com/office/powerpoint/2010/main" val="26591233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sz="2400">
                <a:solidFill>
                  <a:srgbClr val="000000"/>
                </a:solidFill>
              </a:rPr>
              <a:t>Numeric </a:t>
            </a:r>
            <a:r>
              <a:rPr lang="en-US" sz="2400" smtClean="0">
                <a:solidFill>
                  <a:srgbClr val="000000"/>
                </a:solidFill>
              </a:rPr>
              <a:t>Parameters</a:t>
            </a: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11</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3290359755"/>
              </p:ext>
            </p:extLst>
          </p:nvPr>
        </p:nvGraphicFramePr>
        <p:xfrm>
          <a:off x="914400" y="2057399"/>
          <a:ext cx="7543800" cy="4326465"/>
        </p:xfrm>
        <a:graphic>
          <a:graphicData uri="http://schemas.openxmlformats.org/drawingml/2006/table">
            <a:tbl>
              <a:tblPr firstRow="1" firstCol="1" bandRow="1">
                <a:tableStyleId>{5C22544A-7EE6-4342-B048-85BDC9FD1C3A}</a:tableStyleId>
              </a:tblPr>
              <a:tblGrid>
                <a:gridCol w="2514600"/>
                <a:gridCol w="2514600"/>
                <a:gridCol w="2514600"/>
              </a:tblGrid>
              <a:tr h="543321">
                <a:tc>
                  <a:txBody>
                    <a:bodyPr/>
                    <a:lstStyle/>
                    <a:p>
                      <a:pPr marL="0" marR="0" algn="ctr">
                        <a:lnSpc>
                          <a:spcPct val="100000"/>
                        </a:lnSpc>
                        <a:spcBef>
                          <a:spcPts val="0"/>
                        </a:spcBef>
                        <a:spcAft>
                          <a:spcPts val="0"/>
                        </a:spcAft>
                      </a:pPr>
                      <a:r>
                        <a:rPr lang="en-US" sz="1300" b="1" smtClean="0">
                          <a:effectLst/>
                        </a:rPr>
                        <a:t>JAVA </a:t>
                      </a:r>
                      <a:r>
                        <a:rPr lang="en-US" sz="1300" b="1">
                          <a:effectLst/>
                        </a:rPr>
                        <a:t>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C 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Bytes</a:t>
                      </a:r>
                      <a:endParaRPr lang="en-US" sz="1300" b="1">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boolean</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jboolean</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byte</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jbyte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char</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jchar</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short</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jshort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Int</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jint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long</a:t>
                      </a:r>
                      <a:endParaRPr lang="en-US" sz="1300">
                        <a:effectLst/>
                        <a:latin typeface="Arial"/>
                        <a:ea typeface="Calibri"/>
                        <a:cs typeface="Times New Roman"/>
                      </a:endParaRPr>
                    </a:p>
                  </a:txBody>
                  <a:tcPr marL="68580" marR="68580" marT="0" marB="0" anchor="ctr"/>
                </a:tc>
                <a:tc>
                  <a:txBody>
                    <a:bodyPr/>
                    <a:lstStyle/>
                    <a:p>
                      <a:pPr marL="0" marR="0" indent="228600" algn="l">
                        <a:lnSpc>
                          <a:spcPct val="100000"/>
                        </a:lnSpc>
                        <a:spcBef>
                          <a:spcPts val="0"/>
                        </a:spcBef>
                        <a:spcAft>
                          <a:spcPts val="0"/>
                        </a:spcAft>
                      </a:pPr>
                      <a:r>
                        <a:rPr lang="en-US" sz="1300">
                          <a:effectLst/>
                        </a:rPr>
                        <a:t>jlong</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float</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jfloat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double</a:t>
                      </a:r>
                      <a:endParaRPr lang="en-US" sz="1300">
                        <a:effectLst/>
                        <a:latin typeface="Arial"/>
                        <a:ea typeface="Calibri"/>
                        <a:cs typeface="Times New Roman"/>
                      </a:endParaRPr>
                    </a:p>
                  </a:txBody>
                  <a:tcPr marL="68580" marR="68580" marT="0" marB="0" anchor="ctr"/>
                </a:tc>
                <a:tc>
                  <a:txBody>
                    <a:bodyPr/>
                    <a:lstStyle/>
                    <a:p>
                      <a:pPr marL="0" marR="0" indent="228600" algn="l">
                        <a:lnSpc>
                          <a:spcPct val="100000"/>
                        </a:lnSpc>
                        <a:spcBef>
                          <a:spcPts val="0"/>
                        </a:spcBef>
                        <a:spcAft>
                          <a:spcPts val="0"/>
                        </a:spcAft>
                      </a:pPr>
                      <a:r>
                        <a:rPr lang="en-US" sz="1300">
                          <a:effectLst/>
                        </a:rPr>
                        <a:t>jdouble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295400"/>
            <a:ext cx="8229600" cy="4800600"/>
          </a:xfrm>
        </p:spPr>
        <p:txBody>
          <a:bodyPr/>
          <a:lstStyle/>
          <a:p>
            <a:pPr lvl="0" algn="just">
              <a:buClrTx/>
              <a:buFont typeface="Wingdings" pitchFamily="2" charset="2"/>
              <a:buChar char="q"/>
            </a:pPr>
            <a:r>
              <a:rPr lang="en-US">
                <a:solidFill>
                  <a:srgbClr val="000000"/>
                </a:solidFill>
              </a:rPr>
              <a:t>String </a:t>
            </a:r>
            <a:r>
              <a:rPr lang="en-US" smtClean="0">
                <a:solidFill>
                  <a:srgbClr val="000000"/>
                </a:solidFill>
              </a:rPr>
              <a:t>Parameters</a:t>
            </a:r>
          </a:p>
          <a:p>
            <a:pPr marL="0" lvl="0" indent="465138">
              <a:buClrTx/>
              <a:buNone/>
            </a:pPr>
            <a:r>
              <a:rPr lang="en-US" sz="2300" b="0" smtClean="0">
                <a:solidFill>
                  <a:srgbClr val="000000"/>
                </a:solidFill>
              </a:rPr>
              <a:t>JNI dùng </a:t>
            </a:r>
            <a:r>
              <a:rPr lang="en-US" sz="2300" smtClean="0">
                <a:solidFill>
                  <a:schemeClr val="accent4">
                    <a:lumMod val="90000"/>
                    <a:lumOff val="10000"/>
                  </a:schemeClr>
                </a:solidFill>
              </a:rPr>
              <a:t>jstring</a:t>
            </a:r>
            <a:r>
              <a:rPr lang="en-US" sz="2300" b="0" smtClean="0">
                <a:solidFill>
                  <a:srgbClr val="000000"/>
                </a:solidFill>
              </a:rPr>
              <a:t> để biểu diễn kiểu String. </a:t>
            </a:r>
          </a:p>
          <a:p>
            <a:pPr marL="0" lvl="0" indent="465138">
              <a:buClrTx/>
              <a:buNone/>
            </a:pPr>
            <a:r>
              <a:rPr lang="en-US" sz="2300" smtClean="0">
                <a:solidFill>
                  <a:schemeClr val="accent4">
                    <a:lumMod val="90000"/>
                    <a:lumOff val="10000"/>
                  </a:schemeClr>
                </a:solidFill>
              </a:rPr>
              <a:t>Jstring</a:t>
            </a:r>
            <a:r>
              <a:rPr lang="en-US" sz="2300" b="0" smtClean="0">
                <a:solidFill>
                  <a:srgbClr val="000000"/>
                </a:solidFill>
              </a:rPr>
              <a:t> </a:t>
            </a:r>
            <a:r>
              <a:rPr lang="en-US" sz="2300" b="0">
                <a:solidFill>
                  <a:srgbClr val="000000"/>
                </a:solidFill>
              </a:rPr>
              <a:t>không được sử dụng </a:t>
            </a:r>
            <a:r>
              <a:rPr lang="en-US" sz="2300" b="0" smtClean="0">
                <a:solidFill>
                  <a:srgbClr val="000000"/>
                </a:solidFill>
              </a:rPr>
              <a:t>bình </a:t>
            </a:r>
            <a:r>
              <a:rPr lang="en-US" sz="2300" b="0">
                <a:solidFill>
                  <a:srgbClr val="000000"/>
                </a:solidFill>
              </a:rPr>
              <a:t>thường </a:t>
            </a:r>
            <a:r>
              <a:rPr lang="en-US" sz="2300" b="0" smtClean="0">
                <a:solidFill>
                  <a:srgbClr val="000000"/>
                </a:solidFill>
              </a:rPr>
              <a:t>như trong </a:t>
            </a:r>
            <a:r>
              <a:rPr lang="en-US" sz="2300" b="0">
                <a:solidFill>
                  <a:srgbClr val="000000"/>
                </a:solidFill>
              </a:rPr>
              <a:t>C mà phải qua các phương thức trong </a:t>
            </a:r>
            <a:r>
              <a:rPr lang="en-US" sz="2300" b="0" smtClean="0">
                <a:solidFill>
                  <a:srgbClr val="000000"/>
                </a:solidFill>
              </a:rPr>
              <a:t>JNI.</a:t>
            </a:r>
            <a:endParaRPr lang="en-US" sz="2300"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12</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1494974471"/>
              </p:ext>
            </p:extLst>
          </p:nvPr>
        </p:nvGraphicFramePr>
        <p:xfrm>
          <a:off x="1066800" y="3124200"/>
          <a:ext cx="7391400" cy="3276600"/>
        </p:xfrm>
        <a:graphic>
          <a:graphicData uri="http://schemas.openxmlformats.org/drawingml/2006/table">
            <a:tbl>
              <a:tblPr firstRow="1" firstCol="1" bandRow="1">
                <a:tableStyleId>{5C22544A-7EE6-4342-B048-85BDC9FD1C3A}</a:tableStyleId>
              </a:tblPr>
              <a:tblGrid>
                <a:gridCol w="3695700"/>
                <a:gridCol w="3695700"/>
              </a:tblGrid>
              <a:tr h="65532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GetStringChars</a:t>
                      </a:r>
                    </a:p>
                    <a:p>
                      <a:pPr marL="342900" marR="0" lvl="0" indent="-342900">
                        <a:lnSpc>
                          <a:spcPct val="115000"/>
                        </a:lnSpc>
                        <a:spcBef>
                          <a:spcPts val="0"/>
                        </a:spcBef>
                        <a:spcAft>
                          <a:spcPts val="0"/>
                        </a:spcAft>
                        <a:buFont typeface="Arial"/>
                        <a:buChar char="•"/>
                        <a:tabLst>
                          <a:tab pos="457200" algn="l"/>
                        </a:tabLst>
                      </a:pPr>
                      <a:r>
                        <a:rPr lang="en-US" sz="1450">
                          <a:effectLst/>
                        </a:rPr>
                        <a:t>ReleaseStringChars</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Lấy chuỗi String thường</a:t>
                      </a:r>
                      <a:endParaRPr lang="en-US" sz="1450">
                        <a:effectLst/>
                        <a:latin typeface="Arial"/>
                        <a:ea typeface="Calibri"/>
                        <a:cs typeface="Times New Roman"/>
                      </a:endParaRPr>
                    </a:p>
                  </a:txBody>
                  <a:tcPr marL="68580" marR="68580" marT="0" marB="0" anchor="ctr"/>
                </a:tc>
              </a:tr>
              <a:tr h="65532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GetStringUTFChars</a:t>
                      </a:r>
                    </a:p>
                    <a:p>
                      <a:pPr marL="342900" marR="0" lvl="0" indent="-342900">
                        <a:lnSpc>
                          <a:spcPct val="115000"/>
                        </a:lnSpc>
                        <a:spcBef>
                          <a:spcPts val="0"/>
                        </a:spcBef>
                        <a:spcAft>
                          <a:spcPts val="0"/>
                        </a:spcAft>
                        <a:buFont typeface="Arial"/>
                        <a:buChar char="•"/>
                        <a:tabLst>
                          <a:tab pos="457200" algn="l"/>
                        </a:tabLst>
                      </a:pPr>
                      <a:r>
                        <a:rPr lang="en-US" sz="1450">
                          <a:effectLst/>
                        </a:rPr>
                        <a:t>ReleaseStringUTFChars</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Lấy ra chuỗi String UTF</a:t>
                      </a:r>
                      <a:endParaRPr lang="en-US" sz="1450">
                        <a:effectLst/>
                        <a:latin typeface="Arial"/>
                        <a:ea typeface="Calibri"/>
                        <a:cs typeface="Times New Roman"/>
                      </a:endParaRPr>
                    </a:p>
                  </a:txBody>
                  <a:tcPr marL="68580" marR="68580" marT="0" marB="0" anchor="ctr"/>
                </a:tc>
              </a:tr>
              <a:tr h="65532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GetStringLength</a:t>
                      </a:r>
                    </a:p>
                    <a:p>
                      <a:pPr marL="342900" marR="0" lvl="0" indent="-342900">
                        <a:lnSpc>
                          <a:spcPct val="115000"/>
                        </a:lnSpc>
                        <a:spcBef>
                          <a:spcPts val="0"/>
                        </a:spcBef>
                        <a:spcAft>
                          <a:spcPts val="0"/>
                        </a:spcAft>
                        <a:buFont typeface="Arial"/>
                        <a:buChar char="•"/>
                        <a:tabLst>
                          <a:tab pos="457200" algn="l"/>
                        </a:tabLst>
                      </a:pPr>
                      <a:r>
                        <a:rPr lang="en-US" sz="1450">
                          <a:effectLst/>
                        </a:rPr>
                        <a:t>GetStringUTFLength</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Trả về độ dài chuỗi String</a:t>
                      </a:r>
                      <a:endParaRPr lang="en-US" sz="1450">
                        <a:effectLst/>
                        <a:latin typeface="Arial"/>
                        <a:ea typeface="Calibri"/>
                        <a:cs typeface="Times New Roman"/>
                      </a:endParaRPr>
                    </a:p>
                  </a:txBody>
                  <a:tcPr marL="68580" marR="68580" marT="0" marB="0" anchor="ctr"/>
                </a:tc>
              </a:tr>
              <a:tr h="65532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NewString</a:t>
                      </a:r>
                    </a:p>
                    <a:p>
                      <a:pPr marL="342900" marR="0" lvl="0" indent="-342900">
                        <a:lnSpc>
                          <a:spcPct val="115000"/>
                        </a:lnSpc>
                        <a:spcBef>
                          <a:spcPts val="0"/>
                        </a:spcBef>
                        <a:spcAft>
                          <a:spcPts val="0"/>
                        </a:spcAft>
                        <a:buFont typeface="Arial"/>
                        <a:buChar char="•"/>
                        <a:tabLst>
                          <a:tab pos="457200" algn="l"/>
                        </a:tabLst>
                      </a:pPr>
                      <a:r>
                        <a:rPr lang="en-US" sz="1450">
                          <a:effectLst/>
                        </a:rPr>
                        <a:t>NewStringUTF</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Tạo chuỗi String mới</a:t>
                      </a:r>
                      <a:endParaRPr lang="en-US" sz="1450">
                        <a:effectLst/>
                        <a:latin typeface="Arial"/>
                        <a:ea typeface="Calibri"/>
                        <a:cs typeface="Times New Roman"/>
                      </a:endParaRPr>
                    </a:p>
                  </a:txBody>
                  <a:tcPr marL="68580" marR="68580" marT="0" marB="0" anchor="ctr"/>
                </a:tc>
              </a:tr>
              <a:tr h="65532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GetStringCritical</a:t>
                      </a:r>
                    </a:p>
                    <a:p>
                      <a:pPr marL="342900" marR="0" lvl="0" indent="-342900">
                        <a:lnSpc>
                          <a:spcPct val="115000"/>
                        </a:lnSpc>
                        <a:spcBef>
                          <a:spcPts val="0"/>
                        </a:spcBef>
                        <a:spcAft>
                          <a:spcPts val="0"/>
                        </a:spcAft>
                        <a:buFont typeface="Arial"/>
                        <a:buChar char="•"/>
                        <a:tabLst>
                          <a:tab pos="457200" algn="l"/>
                        </a:tabLst>
                      </a:pPr>
                      <a:r>
                        <a:rPr lang="en-US" sz="1450">
                          <a:effectLst/>
                        </a:rPr>
                        <a:t>ReleaseStringCritical</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Lấy chuỗi String từ con trỏ truyền vào</a:t>
                      </a:r>
                      <a:endParaRPr lang="en-US" sz="145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295400"/>
            <a:ext cx="8534400" cy="4800600"/>
          </a:xfrm>
        </p:spPr>
        <p:txBody>
          <a:bodyPr/>
          <a:lstStyle/>
          <a:p>
            <a:pPr>
              <a:buClrTx/>
              <a:buFont typeface="Wingdings" pitchFamily="2" charset="2"/>
              <a:buChar char="q"/>
            </a:pPr>
            <a:r>
              <a:rPr lang="en-US" smtClean="0">
                <a:solidFill>
                  <a:srgbClr val="000000"/>
                </a:solidFill>
              </a:rPr>
              <a:t>Array</a:t>
            </a:r>
          </a:p>
          <a:p>
            <a:pPr marL="0" indent="457200">
              <a:buClrTx/>
              <a:buNone/>
            </a:pPr>
            <a:r>
              <a:rPr lang="en-US" sz="2300" b="0" smtClean="0">
                <a:solidFill>
                  <a:srgbClr val="000000"/>
                </a:solidFill>
              </a:rPr>
              <a:t>JNI </a:t>
            </a:r>
            <a:r>
              <a:rPr lang="en-US" sz="2300" b="0">
                <a:solidFill>
                  <a:srgbClr val="000000"/>
                </a:solidFill>
              </a:rPr>
              <a:t>sử dụng </a:t>
            </a:r>
            <a:r>
              <a:rPr lang="en-US" sz="2300">
                <a:solidFill>
                  <a:schemeClr val="accent4">
                    <a:lumMod val="90000"/>
                    <a:lumOff val="10000"/>
                  </a:schemeClr>
                </a:solidFill>
              </a:rPr>
              <a:t>jarray</a:t>
            </a:r>
            <a:r>
              <a:rPr lang="en-US" sz="2300" b="0">
                <a:solidFill>
                  <a:srgbClr val="000000"/>
                </a:solidFill>
              </a:rPr>
              <a:t> để </a:t>
            </a:r>
            <a:r>
              <a:rPr lang="en-US" sz="2300" b="0" smtClean="0">
                <a:solidFill>
                  <a:srgbClr val="000000"/>
                </a:solidFill>
              </a:rPr>
              <a:t>thao </a:t>
            </a:r>
            <a:r>
              <a:rPr lang="en-US" sz="2300" b="0">
                <a:solidFill>
                  <a:srgbClr val="000000"/>
                </a:solidFill>
              </a:rPr>
              <a:t>tác với </a:t>
            </a:r>
            <a:r>
              <a:rPr lang="en-US" sz="2300" b="0" smtClean="0">
                <a:solidFill>
                  <a:srgbClr val="000000"/>
                </a:solidFill>
              </a:rPr>
              <a:t>mảng.</a:t>
            </a:r>
            <a:endParaRPr lang="en-US" sz="2300" b="0">
              <a:solidFill>
                <a:srgbClr val="000000"/>
              </a:solidFill>
            </a:endParaRPr>
          </a:p>
          <a:p>
            <a:pPr marL="0" indent="457200">
              <a:buClrTx/>
              <a:buNone/>
            </a:pPr>
            <a:r>
              <a:rPr lang="en-US" sz="2300" b="0" smtClean="0">
                <a:solidFill>
                  <a:srgbClr val="000000"/>
                </a:solidFill>
              </a:rPr>
              <a:t>Phải sử dụng các phương thức </a:t>
            </a:r>
            <a:r>
              <a:rPr lang="en-US" sz="2300" smtClean="0">
                <a:solidFill>
                  <a:schemeClr val="accent4">
                    <a:lumMod val="90000"/>
                    <a:lumOff val="10000"/>
                  </a:schemeClr>
                </a:solidFill>
              </a:rPr>
              <a:t>jarray</a:t>
            </a:r>
            <a:r>
              <a:rPr lang="en-US" sz="2300" b="0" smtClean="0">
                <a:solidFill>
                  <a:srgbClr val="000000"/>
                </a:solidFill>
              </a:rPr>
              <a:t> thích hợp trong JNI để truy cập mảng.</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13</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4046934110"/>
              </p:ext>
            </p:extLst>
          </p:nvPr>
        </p:nvGraphicFramePr>
        <p:xfrm>
          <a:off x="1066800" y="3124200"/>
          <a:ext cx="7391400" cy="3200400"/>
        </p:xfrm>
        <a:graphic>
          <a:graphicData uri="http://schemas.openxmlformats.org/drawingml/2006/table">
            <a:tbl>
              <a:tblPr firstRow="1" firstCol="1" bandRow="1">
                <a:tableStyleId>{5C22544A-7EE6-4342-B048-85BDC9FD1C3A}</a:tableStyleId>
              </a:tblPr>
              <a:tblGrid>
                <a:gridCol w="3695700"/>
                <a:gridCol w="3695700"/>
              </a:tblGrid>
              <a:tr h="80010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Get&lt;Type&gt;ArrayRegion</a:t>
                      </a:r>
                    </a:p>
                    <a:p>
                      <a:pPr marL="342900" marR="0" lvl="0" indent="-342900">
                        <a:lnSpc>
                          <a:spcPct val="115000"/>
                        </a:lnSpc>
                        <a:spcBef>
                          <a:spcPts val="0"/>
                        </a:spcBef>
                        <a:spcAft>
                          <a:spcPts val="0"/>
                        </a:spcAft>
                        <a:buFont typeface="Arial"/>
                        <a:buChar char="•"/>
                        <a:tabLst>
                          <a:tab pos="457200" algn="l"/>
                        </a:tabLst>
                      </a:pPr>
                      <a:r>
                        <a:rPr lang="en-US" sz="1450">
                          <a:effectLst/>
                        </a:rPr>
                        <a:t>Set&lt;Type&gt;ArrayRegion</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Lấy ra mảng từ 1 mảng căn bản</a:t>
                      </a:r>
                      <a:endParaRPr lang="en-US" sz="1450">
                        <a:effectLst/>
                        <a:latin typeface="Arial"/>
                        <a:ea typeface="Calibri"/>
                        <a:cs typeface="Times New Roman"/>
                      </a:endParaRPr>
                    </a:p>
                  </a:txBody>
                  <a:tcPr marL="68580" marR="68580" marT="0" marB="0" anchor="ctr"/>
                </a:tc>
              </a:tr>
              <a:tr h="80010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Get&lt;Type&gt;ArrayElements</a:t>
                      </a:r>
                    </a:p>
                    <a:p>
                      <a:pPr marL="342900" marR="0" lvl="0" indent="-342900">
                        <a:lnSpc>
                          <a:spcPct val="115000"/>
                        </a:lnSpc>
                        <a:spcBef>
                          <a:spcPts val="0"/>
                        </a:spcBef>
                        <a:spcAft>
                          <a:spcPts val="0"/>
                        </a:spcAft>
                        <a:buFont typeface="Arial"/>
                        <a:buChar char="•"/>
                        <a:tabLst>
                          <a:tab pos="457200" algn="l"/>
                        </a:tabLst>
                      </a:pPr>
                      <a:r>
                        <a:rPr lang="en-US" sz="1450">
                          <a:effectLst/>
                        </a:rPr>
                        <a:t>Release&lt;Type&gt;ArrayElement</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Nhận và hủy 1 phần tử mảng</a:t>
                      </a:r>
                      <a:endParaRPr lang="en-US" sz="1450">
                        <a:effectLst/>
                        <a:latin typeface="Arial"/>
                        <a:ea typeface="Calibri"/>
                        <a:cs typeface="Times New Roman"/>
                      </a:endParaRPr>
                    </a:p>
                  </a:txBody>
                  <a:tcPr marL="68580" marR="68580" marT="0" marB="0" anchor="ctr"/>
                </a:tc>
              </a:tr>
              <a:tr h="40005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GetArrayLength</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Trả về số phần tử mảng</a:t>
                      </a:r>
                      <a:endParaRPr lang="en-US" sz="1450">
                        <a:effectLst/>
                        <a:latin typeface="Arial"/>
                        <a:ea typeface="Calibri"/>
                        <a:cs typeface="Times New Roman"/>
                      </a:endParaRPr>
                    </a:p>
                  </a:txBody>
                  <a:tcPr marL="68580" marR="68580" marT="0" marB="0" anchor="ctr"/>
                </a:tc>
              </a:tr>
              <a:tr h="40005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New&lt;Type&gt;Array</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Tạo mảng mới</a:t>
                      </a:r>
                      <a:endParaRPr lang="en-US" sz="1450">
                        <a:effectLst/>
                        <a:latin typeface="Arial"/>
                        <a:ea typeface="Calibri"/>
                        <a:cs typeface="Times New Roman"/>
                      </a:endParaRPr>
                    </a:p>
                  </a:txBody>
                  <a:tcPr marL="68580" marR="68580" marT="0" marB="0" anchor="ctr"/>
                </a:tc>
              </a:tr>
              <a:tr h="80010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GetPrimitiveArrayCritical</a:t>
                      </a:r>
                    </a:p>
                    <a:p>
                      <a:pPr marL="342900" marR="0" lvl="0" indent="-342900">
                        <a:lnSpc>
                          <a:spcPct val="115000"/>
                        </a:lnSpc>
                        <a:spcBef>
                          <a:spcPts val="0"/>
                        </a:spcBef>
                        <a:spcAft>
                          <a:spcPts val="0"/>
                        </a:spcAft>
                        <a:buFont typeface="Arial"/>
                        <a:buChar char="•"/>
                        <a:tabLst>
                          <a:tab pos="457200" algn="l"/>
                        </a:tabLst>
                      </a:pPr>
                      <a:r>
                        <a:rPr lang="en-US" sz="1450">
                          <a:effectLst/>
                        </a:rPr>
                        <a:t>ReleasePrimitiveArrayCritical</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Nhận và hủy 1 mảng từ biến con trỏ gửi vào</a:t>
                      </a:r>
                      <a:endParaRPr lang="en-US" sz="145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sz="2600" smtClean="0">
                <a:solidFill>
                  <a:srgbClr val="000000"/>
                </a:solidFill>
                <a:latin typeface="+mj-lt"/>
              </a:rPr>
              <a:t>Để get một Field </a:t>
            </a:r>
            <a:r>
              <a:rPr lang="en-US" sz="2600">
                <a:solidFill>
                  <a:srgbClr val="000000"/>
                </a:solidFill>
                <a:latin typeface="+mj-lt"/>
              </a:rPr>
              <a:t>JNI ta dùng các hàm sau:</a:t>
            </a:r>
          </a:p>
          <a:p>
            <a:pPr marL="0" lvl="1" indent="465138">
              <a:buClrTx/>
              <a:buNone/>
            </a:pPr>
            <a:r>
              <a:rPr lang="en-US" sz="2400" b="1">
                <a:solidFill>
                  <a:schemeClr val="accent4">
                    <a:lumMod val="90000"/>
                    <a:lumOff val="10000"/>
                  </a:schemeClr>
                </a:solidFill>
                <a:latin typeface="+mj-lt"/>
              </a:rPr>
              <a:t>(*env)-&gt;GetAAAField(env, jclass, fieldID</a:t>
            </a:r>
            <a:r>
              <a:rPr lang="en-US" sz="2400" b="1" smtClean="0">
                <a:solidFill>
                  <a:schemeClr val="accent4">
                    <a:lumMod val="90000"/>
                    <a:lumOff val="10000"/>
                  </a:schemeClr>
                </a:solidFill>
                <a:latin typeface="+mj-lt"/>
              </a:rPr>
              <a:t>);</a:t>
            </a:r>
          </a:p>
          <a:p>
            <a:pPr marL="0" lvl="1" indent="0">
              <a:buClrTx/>
              <a:buNone/>
            </a:pPr>
            <a:endParaRPr lang="en-US" sz="2600" smtClean="0">
              <a:solidFill>
                <a:srgbClr val="000000"/>
              </a:solidFill>
              <a:latin typeface="+mj-lt"/>
            </a:endParaRPr>
          </a:p>
          <a:p>
            <a:pPr marL="342900" lvl="1" indent="-342900">
              <a:buClrTx/>
              <a:buFont typeface="Wingdings" pitchFamily="2" charset="2"/>
              <a:buChar char="q"/>
            </a:pPr>
            <a:r>
              <a:rPr lang="en-US" sz="2600">
                <a:solidFill>
                  <a:srgbClr val="000000"/>
                </a:solidFill>
                <a:latin typeface="+mj-lt"/>
              </a:rPr>
              <a:t>Để set giá trị cho Field JNI ta dùng </a:t>
            </a:r>
            <a:r>
              <a:rPr lang="en-US" sz="2600" smtClean="0">
                <a:solidFill>
                  <a:srgbClr val="000000"/>
                </a:solidFill>
                <a:latin typeface="+mj-lt"/>
              </a:rPr>
              <a:t>hàm </a:t>
            </a:r>
            <a:r>
              <a:rPr lang="en-US" sz="2600">
                <a:solidFill>
                  <a:srgbClr val="000000"/>
                </a:solidFill>
                <a:latin typeface="+mj-lt"/>
              </a:rPr>
              <a:t>sau:</a:t>
            </a:r>
          </a:p>
          <a:p>
            <a:pPr marL="0" lvl="1" indent="465138" algn="just">
              <a:buClrTx/>
              <a:buNone/>
            </a:pPr>
            <a:r>
              <a:rPr lang="en-US" sz="2400" b="1">
                <a:solidFill>
                  <a:schemeClr val="accent4">
                    <a:lumMod val="90000"/>
                    <a:lumOff val="10000"/>
                  </a:schemeClr>
                </a:solidFill>
                <a:latin typeface="+mj-lt"/>
              </a:rPr>
              <a:t>Prototype void Set&lt;Type&gt;Field(JNIEnv *env, jobject obj, </a:t>
            </a:r>
            <a:r>
              <a:rPr lang="en-US" sz="2400" b="1" smtClean="0">
                <a:solidFill>
                  <a:schemeClr val="accent4">
                    <a:lumMod val="90000"/>
                    <a:lumOff val="10000"/>
                  </a:schemeClr>
                </a:solidFill>
                <a:latin typeface="+mj-lt"/>
              </a:rPr>
              <a:t>jfieldID, fielđI, &lt;NativeType&gt; value);</a:t>
            </a:r>
            <a:endParaRPr lang="en-US" sz="2400" b="1">
              <a:solidFill>
                <a:schemeClr val="accent4">
                  <a:lumMod val="90000"/>
                  <a:lumOff val="10000"/>
                </a:schemeClr>
              </a:solidFill>
              <a:latin typeface="+mj-lt"/>
            </a:endParaRPr>
          </a:p>
          <a:p>
            <a:pPr>
              <a:buClrTx/>
              <a:buFont typeface="Wingdings" pitchFamily="2" charset="2"/>
              <a:buChar char="q"/>
            </a:pPr>
            <a:endParaRPr lang="en-US" sz="2600" b="0">
              <a:solidFill>
                <a:srgbClr val="000000"/>
              </a:solidFill>
              <a:latin typeface="+mj-lt"/>
            </a:endParaRPr>
          </a:p>
          <a:p>
            <a:endParaRPr lang="en-US" sz="2600"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14</a:t>
            </a:fld>
            <a:endParaRPr lang="en-US" sz="2000"/>
          </a:p>
        </p:txBody>
      </p:sp>
    </p:spTree>
    <p:extLst>
      <p:ext uri="{BB962C8B-B14F-4D97-AF65-F5344CB8AC3E}">
        <p14:creationId xmlns:p14="http://schemas.microsoft.com/office/powerpoint/2010/main" val="5567406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15</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33371987"/>
              </p:ext>
            </p:extLst>
          </p:nvPr>
        </p:nvGraphicFramePr>
        <p:xfrm>
          <a:off x="838200" y="1371600"/>
          <a:ext cx="7391400" cy="4724401"/>
        </p:xfrm>
        <a:graphic>
          <a:graphicData uri="http://schemas.openxmlformats.org/drawingml/2006/table">
            <a:tbl>
              <a:tblPr firstRow="1" firstCol="1" bandRow="1">
                <a:tableStyleId>{5C22544A-7EE6-4342-B048-85BDC9FD1C3A}</a:tableStyleId>
              </a:tblPr>
              <a:tblGrid>
                <a:gridCol w="3695700"/>
                <a:gridCol w="3695700"/>
              </a:tblGrid>
              <a:tr h="525073">
                <a:tc>
                  <a:txBody>
                    <a:bodyPr/>
                    <a:lstStyle/>
                    <a:p>
                      <a:pPr marL="0" marR="0" algn="ctr">
                        <a:lnSpc>
                          <a:spcPct val="115000"/>
                        </a:lnSpc>
                        <a:spcBef>
                          <a:spcPts val="0"/>
                        </a:spcBef>
                        <a:spcAft>
                          <a:spcPts val="0"/>
                        </a:spcAft>
                      </a:pPr>
                      <a:r>
                        <a:rPr lang="en-US" sz="1400" smtClean="0">
                          <a:effectLst/>
                          <a:latin typeface="+mj-lt"/>
                        </a:rPr>
                        <a:t>Get&lt;Type&gt;Field / Set&lt;Type&gt;Field</a:t>
                      </a:r>
                      <a:endParaRPr lang="en-US" sz="1400">
                        <a:effectLst/>
                        <a:latin typeface="+mj-lt"/>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latin typeface="+mj-lt"/>
                        </a:rPr>
                        <a:t>&lt;NativeType&gt;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GetObjectField / GetObjectField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jobject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GetBooleanField / GetBooleanField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jboolean</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GetByteField / GetByteField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jbyte</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GetCharField / GetCharField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jchar</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GetShortField / GetShortField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jshort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GetIntField / GetIntField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jint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GetLongField / GetLongField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jlong</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GetFloatField / </a:t>
                      </a:r>
                      <a:r>
                        <a:rPr lang="en-US" sz="1400" b="1" kern="1200" smtClean="0">
                          <a:solidFill>
                            <a:schemeClr val="lt1"/>
                          </a:solidFill>
                          <a:effectLst/>
                          <a:latin typeface="+mn-lt"/>
                          <a:ea typeface="+mn-ea"/>
                          <a:cs typeface="+mn-cs"/>
                        </a:rPr>
                        <a:t>GetFloatField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jfloat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GetDoubleField / </a:t>
                      </a:r>
                      <a:r>
                        <a:rPr lang="en-US" sz="1400" b="1" kern="1200" smtClean="0">
                          <a:solidFill>
                            <a:schemeClr val="lt1"/>
                          </a:solidFill>
                          <a:effectLst/>
                          <a:latin typeface="+mn-lt"/>
                          <a:ea typeface="+mn-ea"/>
                          <a:cs typeface="+mn-cs"/>
                        </a:rPr>
                        <a:t>GetDoubleField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jdouble</a:t>
                      </a:r>
                      <a:endParaRPr lang="en-US" sz="1400">
                        <a:effectLst/>
                        <a:latin typeface="+mj-lt"/>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6187079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spcAft>
                <a:spcPts val="1200"/>
              </a:spcAft>
              <a:buClrTx/>
              <a:buFont typeface="Wingdings" pitchFamily="2" charset="2"/>
              <a:buChar char="q"/>
            </a:pPr>
            <a:r>
              <a:rPr lang="en-US" sz="2400" b="1">
                <a:solidFill>
                  <a:srgbClr val="000000"/>
                </a:solidFill>
                <a:latin typeface="+mj-lt"/>
                <a:cs typeface="Arial" pitchFamily="34" charset="0"/>
              </a:rPr>
              <a:t>Field </a:t>
            </a:r>
            <a:r>
              <a:rPr lang="en-US" sz="2400" b="1" smtClean="0">
                <a:solidFill>
                  <a:srgbClr val="000000"/>
                </a:solidFill>
                <a:latin typeface="+mj-lt"/>
                <a:cs typeface="Arial" pitchFamily="34" charset="0"/>
              </a:rPr>
              <a:t>Descriptors </a:t>
            </a:r>
          </a:p>
          <a:p>
            <a:pPr marL="0" lvl="1" indent="457200">
              <a:spcAft>
                <a:spcPts val="1200"/>
              </a:spcAft>
              <a:buClrTx/>
              <a:buNone/>
            </a:pPr>
            <a:r>
              <a:rPr lang="en-US" sz="2400" b="0" smtClean="0">
                <a:solidFill>
                  <a:srgbClr val="000000"/>
                </a:solidFill>
                <a:latin typeface="+mj-lt"/>
                <a:cs typeface="Arial" pitchFamily="34" charset="0"/>
              </a:rPr>
              <a:t>Là </a:t>
            </a:r>
            <a:r>
              <a:rPr lang="en-US" sz="2400" b="0">
                <a:solidFill>
                  <a:srgbClr val="000000"/>
                </a:solidFill>
                <a:latin typeface="+mj-lt"/>
                <a:cs typeface="Arial" pitchFamily="34" charset="0"/>
              </a:rPr>
              <a:t>một chuỗi </a:t>
            </a:r>
            <a:r>
              <a:rPr lang="en-US" sz="2400" b="0" smtClean="0">
                <a:solidFill>
                  <a:srgbClr val="000000"/>
                </a:solidFill>
                <a:latin typeface="+mj-lt"/>
                <a:cs typeface="Arial" pitchFamily="34" charset="0"/>
              </a:rPr>
              <a:t>để </a:t>
            </a:r>
            <a:r>
              <a:rPr lang="en-US" sz="2400" b="0">
                <a:solidFill>
                  <a:srgbClr val="000000"/>
                </a:solidFill>
                <a:latin typeface="+mj-lt"/>
                <a:cs typeface="Arial" pitchFamily="34" charset="0"/>
              </a:rPr>
              <a:t>biểu diễn kiểu dữ liệu của field.</a:t>
            </a:r>
          </a:p>
          <a:p>
            <a:pPr marL="0" indent="457200">
              <a:spcAft>
                <a:spcPts val="1200"/>
              </a:spcAft>
              <a:buClrTx/>
              <a:buNone/>
            </a:pPr>
            <a:r>
              <a:rPr lang="en-US" sz="2400" b="0">
                <a:solidFill>
                  <a:srgbClr val="000000"/>
                </a:solidFill>
                <a:latin typeface="+mj-lt"/>
                <a:cs typeface="Arial" pitchFamily="34" charset="0"/>
              </a:rPr>
              <a:t>Với các kiểu cơ bản mô tả sẽ đơn giản </a:t>
            </a:r>
            <a:r>
              <a:rPr lang="en-US" sz="2400" b="0" smtClean="0">
                <a:solidFill>
                  <a:srgbClr val="000000"/>
                </a:solidFill>
                <a:latin typeface="+mj-lt"/>
                <a:cs typeface="Arial" pitchFamily="34" charset="0"/>
              </a:rPr>
              <a:t>như</a:t>
            </a:r>
            <a:r>
              <a:rPr lang="en-US" sz="2400" b="0">
                <a:solidFill>
                  <a:srgbClr val="000000"/>
                </a:solidFill>
                <a:latin typeface="+mj-lt"/>
                <a:cs typeface="Arial" pitchFamily="34" charset="0"/>
              </a:rPr>
              <a:t>: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16</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3544303433"/>
              </p:ext>
            </p:extLst>
          </p:nvPr>
        </p:nvGraphicFramePr>
        <p:xfrm>
          <a:off x="1447800" y="3429000"/>
          <a:ext cx="6553200" cy="2590800"/>
        </p:xfrm>
        <a:graphic>
          <a:graphicData uri="http://schemas.openxmlformats.org/drawingml/2006/table">
            <a:tbl>
              <a:tblPr firstRow="1" bandRow="1">
                <a:tableStyleId>{5C22544A-7EE6-4342-B048-85BDC9FD1C3A}</a:tableStyleId>
              </a:tblPr>
              <a:tblGrid>
                <a:gridCol w="3242821"/>
                <a:gridCol w="3310379"/>
              </a:tblGrid>
              <a:tr h="518160">
                <a:tc>
                  <a:txBody>
                    <a:bodyPr/>
                    <a:lstStyle/>
                    <a:p>
                      <a:pPr algn="ctr"/>
                      <a:r>
                        <a:rPr lang="en-US" sz="2200" smtClean="0"/>
                        <a:t>Kiểu</a:t>
                      </a:r>
                      <a:r>
                        <a:rPr lang="en-US" sz="2200" baseline="0" smtClean="0"/>
                        <a:t> dữ liệu</a:t>
                      </a:r>
                      <a:endParaRPr lang="en-US" sz="2200"/>
                    </a:p>
                  </a:txBody>
                  <a:tcPr/>
                </a:tc>
                <a:tc>
                  <a:txBody>
                    <a:bodyPr/>
                    <a:lstStyle/>
                    <a:p>
                      <a:pPr algn="ctr"/>
                      <a:r>
                        <a:rPr lang="en-US" sz="2200" smtClean="0"/>
                        <a:t>Field Descriptors</a:t>
                      </a:r>
                      <a:endParaRPr lang="en-US" sz="2200"/>
                    </a:p>
                  </a:txBody>
                  <a:tcPr/>
                </a:tc>
              </a:tr>
              <a:tr h="518160">
                <a:tc>
                  <a:txBody>
                    <a:bodyPr/>
                    <a:lstStyle/>
                    <a:p>
                      <a:pPr marL="0" indent="285750"/>
                      <a:r>
                        <a:rPr lang="en-US" sz="2200" smtClean="0"/>
                        <a:t>int</a:t>
                      </a:r>
                      <a:endParaRPr lang="en-US" sz="2200"/>
                    </a:p>
                  </a:txBody>
                  <a:tcPr/>
                </a:tc>
                <a:tc>
                  <a:txBody>
                    <a:bodyPr/>
                    <a:lstStyle/>
                    <a:p>
                      <a:pPr algn="ctr"/>
                      <a:r>
                        <a:rPr lang="en-US" sz="2200" smtClean="0"/>
                        <a:t>I</a:t>
                      </a:r>
                      <a:endParaRPr lang="en-US" sz="2200"/>
                    </a:p>
                  </a:txBody>
                  <a:tcPr/>
                </a:tc>
              </a:tr>
              <a:tr h="518160">
                <a:tc>
                  <a:txBody>
                    <a:bodyPr/>
                    <a:lstStyle/>
                    <a:p>
                      <a:pPr marL="0" indent="285750"/>
                      <a:r>
                        <a:rPr lang="en-US" sz="2200" smtClean="0"/>
                        <a:t>float</a:t>
                      </a:r>
                      <a:endParaRPr lang="en-US" sz="2200"/>
                    </a:p>
                  </a:txBody>
                  <a:tcPr/>
                </a:tc>
                <a:tc>
                  <a:txBody>
                    <a:bodyPr/>
                    <a:lstStyle/>
                    <a:p>
                      <a:pPr algn="ctr"/>
                      <a:r>
                        <a:rPr lang="en-US" sz="2200" smtClean="0"/>
                        <a:t>F</a:t>
                      </a:r>
                      <a:endParaRPr lang="en-US" sz="2200"/>
                    </a:p>
                  </a:txBody>
                  <a:tcPr/>
                </a:tc>
              </a:tr>
              <a:tr h="518160">
                <a:tc>
                  <a:txBody>
                    <a:bodyPr/>
                    <a:lstStyle/>
                    <a:p>
                      <a:pPr marL="0" indent="285750"/>
                      <a:r>
                        <a:rPr lang="en-US" sz="2200" smtClean="0"/>
                        <a:t>double</a:t>
                      </a:r>
                      <a:endParaRPr lang="en-US" sz="2200"/>
                    </a:p>
                  </a:txBody>
                  <a:tcPr/>
                </a:tc>
                <a:tc>
                  <a:txBody>
                    <a:bodyPr/>
                    <a:lstStyle/>
                    <a:p>
                      <a:pPr algn="ctr"/>
                      <a:r>
                        <a:rPr lang="en-US" sz="2200" smtClean="0"/>
                        <a:t>D</a:t>
                      </a:r>
                      <a:endParaRPr lang="en-US" sz="2200"/>
                    </a:p>
                  </a:txBody>
                  <a:tcPr/>
                </a:tc>
              </a:tr>
              <a:tr h="518160">
                <a:tc>
                  <a:txBody>
                    <a:bodyPr/>
                    <a:lstStyle/>
                    <a:p>
                      <a:pPr marL="0" indent="285750"/>
                      <a:r>
                        <a:rPr lang="en-US" sz="2200" smtClean="0"/>
                        <a:t>boolean</a:t>
                      </a:r>
                      <a:endParaRPr lang="en-US" sz="2200"/>
                    </a:p>
                  </a:txBody>
                  <a:tcPr/>
                </a:tc>
                <a:tc>
                  <a:txBody>
                    <a:bodyPr/>
                    <a:lstStyle/>
                    <a:p>
                      <a:pPr algn="ctr"/>
                      <a:r>
                        <a:rPr lang="en-US" sz="2200" smtClean="0"/>
                        <a:t>Z</a:t>
                      </a:r>
                      <a:endParaRPr lang="en-US" sz="2200"/>
                    </a:p>
                  </a:txBody>
                  <a:tcPr/>
                </a:tc>
              </a:tr>
            </a:tbl>
          </a:graphicData>
        </a:graphic>
      </p:graphicFrame>
    </p:spTree>
    <p:extLst>
      <p:ext uri="{BB962C8B-B14F-4D97-AF65-F5344CB8AC3E}">
        <p14:creationId xmlns:p14="http://schemas.microsoft.com/office/powerpoint/2010/main" val="7343975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342900" lvl="1" indent="-342900" algn="just">
              <a:buClrTx/>
              <a:buFont typeface="Wingdings" pitchFamily="2" charset="2"/>
              <a:buChar char="q"/>
            </a:pPr>
            <a:r>
              <a:rPr lang="en-US" sz="2400" b="1">
                <a:solidFill>
                  <a:srgbClr val="000000"/>
                </a:solidFill>
                <a:latin typeface="+mj-lt"/>
                <a:cs typeface="Arial" pitchFamily="34" charset="0"/>
              </a:rPr>
              <a:t>Field </a:t>
            </a:r>
            <a:r>
              <a:rPr lang="en-US" sz="2400" b="1" smtClean="0">
                <a:solidFill>
                  <a:srgbClr val="000000"/>
                </a:solidFill>
                <a:latin typeface="+mj-lt"/>
                <a:cs typeface="Arial" pitchFamily="34" charset="0"/>
              </a:rPr>
              <a:t>Descriptors </a:t>
            </a:r>
          </a:p>
          <a:p>
            <a:pPr marL="0" indent="628650" algn="just">
              <a:buClrTx/>
              <a:buNone/>
            </a:pPr>
            <a:r>
              <a:rPr lang="en-US" sz="2400" b="0">
                <a:solidFill>
                  <a:srgbClr val="000000"/>
                </a:solidFill>
                <a:latin typeface="+mj-lt"/>
              </a:rPr>
              <a:t>Với các kiểu dữ liệu khác thì mô tả theo package name của </a:t>
            </a:r>
            <a:r>
              <a:rPr lang="en-US" sz="2400" b="0" smtClean="0">
                <a:solidFill>
                  <a:srgbClr val="000000"/>
                </a:solidFill>
                <a:latin typeface="+mj-lt"/>
              </a:rPr>
              <a:t>nó.</a:t>
            </a:r>
          </a:p>
          <a:p>
            <a:pPr marL="0" indent="628650">
              <a:buClrTx/>
              <a:buNone/>
            </a:pPr>
            <a:r>
              <a:rPr lang="en-US" sz="2400" smtClean="0">
                <a:solidFill>
                  <a:srgbClr val="000000"/>
                </a:solidFill>
                <a:latin typeface="+mj-lt"/>
                <a:cs typeface="Arial" pitchFamily="34" charset="0"/>
              </a:rPr>
              <a:t>VD</a:t>
            </a:r>
            <a:r>
              <a:rPr lang="en-US" sz="2400" b="0" smtClean="0">
                <a:solidFill>
                  <a:srgbClr val="000000"/>
                </a:solidFill>
                <a:latin typeface="+mj-lt"/>
                <a:cs typeface="Arial" pitchFamily="34" charset="0"/>
              </a:rPr>
              <a:t>: kiểu </a:t>
            </a:r>
            <a:r>
              <a:rPr lang="en-US" sz="2400" smtClean="0">
                <a:solidFill>
                  <a:schemeClr val="accent1">
                    <a:lumMod val="50000"/>
                  </a:schemeClr>
                </a:solidFill>
                <a:latin typeface="+mj-lt"/>
                <a:cs typeface="Arial" pitchFamily="34" charset="0"/>
              </a:rPr>
              <a:t>String </a:t>
            </a:r>
            <a:r>
              <a:rPr lang="en-US" sz="2400" b="0" smtClean="0">
                <a:solidFill>
                  <a:srgbClr val="000000"/>
                </a:solidFill>
                <a:latin typeface="+mj-lt"/>
                <a:cs typeface="Arial" pitchFamily="34" charset="0"/>
              </a:rPr>
              <a:t>thuộc package: java.lang.String</a:t>
            </a:r>
          </a:p>
          <a:p>
            <a:pPr marL="0" indent="628650">
              <a:buClrTx/>
              <a:buNone/>
            </a:pPr>
            <a:r>
              <a:rPr lang="en-US" sz="2400" b="0" smtClean="0">
                <a:solidFill>
                  <a:srgbClr val="000000"/>
                </a:solidFill>
                <a:latin typeface="+mj-lt"/>
                <a:cs typeface="Arial" pitchFamily="34" charset="0"/>
              </a:rPr>
              <a:t>Có chuỗi mô tả tương ứng: “Ljava/lang/String;” </a:t>
            </a:r>
          </a:p>
          <a:p>
            <a:pPr marL="0" indent="628650">
              <a:buClrTx/>
              <a:buNone/>
            </a:pPr>
            <a:endParaRPr lang="en-US" sz="2400" b="0" smtClean="0">
              <a:solidFill>
                <a:srgbClr val="000000"/>
              </a:solidFill>
            </a:endParaRPr>
          </a:p>
          <a:p>
            <a:pPr marL="0" indent="628650">
              <a:buClrTx/>
              <a:buNone/>
            </a:pPr>
            <a:r>
              <a:rPr lang="en-US" sz="2400" b="0" smtClean="0">
                <a:solidFill>
                  <a:srgbClr val="000000"/>
                </a:solidFill>
              </a:rPr>
              <a:t>Có </a:t>
            </a:r>
            <a:r>
              <a:rPr lang="en-US" sz="2400" b="0">
                <a:solidFill>
                  <a:srgbClr val="000000"/>
                </a:solidFill>
              </a:rPr>
              <a:t>một cách khác để biết chuỗi mô tả của các filed trong lớp java là dùng tool javap đi kèm trong JDK với tham số -s -p </a:t>
            </a:r>
            <a:r>
              <a:rPr lang="en-US" sz="2400" b="0" smtClean="0">
                <a:solidFill>
                  <a:srgbClr val="000000"/>
                </a:solidFill>
              </a:rPr>
              <a:t>TenClass</a:t>
            </a:r>
            <a:endParaRPr lang="en-US" sz="2400" b="0">
              <a:solidFill>
                <a:srgbClr val="000000"/>
              </a:solidFill>
              <a:latin typeface="+mj-lt"/>
              <a:cs typeface="Arial" pitchFamily="34" charset="0"/>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17</a:t>
            </a:fld>
            <a:endParaRPr lang="en-US" sz="2000"/>
          </a:p>
        </p:txBody>
      </p:sp>
    </p:spTree>
    <p:extLst>
      <p:ext uri="{BB962C8B-B14F-4D97-AF65-F5344CB8AC3E}">
        <p14:creationId xmlns:p14="http://schemas.microsoft.com/office/powerpoint/2010/main" val="36489910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z="2600" b="0" smtClean="0">
                <a:solidFill>
                  <a:srgbClr val="000000"/>
                </a:solidFill>
              </a:rPr>
              <a:t>Đầu tiên ta cần có MethodId của method cần gọi bằng cách gọi hàm: </a:t>
            </a:r>
          </a:p>
          <a:p>
            <a:pPr marL="0" indent="0">
              <a:buClrTx/>
              <a:buNone/>
            </a:pPr>
            <a:r>
              <a:rPr lang="en-US" sz="2400" smtClean="0">
                <a:solidFill>
                  <a:schemeClr val="accent4">
                    <a:lumMod val="90000"/>
                    <a:lumOff val="10000"/>
                  </a:schemeClr>
                </a:solidFill>
              </a:rPr>
              <a:t>    jmethodID GetMethodID(JNIEnv *env, jclass clazz, const char *name, const char *sig);</a:t>
            </a:r>
          </a:p>
          <a:p>
            <a:pPr algn="just">
              <a:buClrTx/>
              <a:buFont typeface="Wingdings" pitchFamily="2" charset="2"/>
              <a:buChar char="q"/>
            </a:pPr>
            <a:endParaRPr lang="en-US" sz="2600" b="0" smtClean="0">
              <a:solidFill>
                <a:srgbClr val="000000"/>
              </a:solidFill>
            </a:endParaRPr>
          </a:p>
          <a:p>
            <a:pPr>
              <a:buClrTx/>
              <a:buFont typeface="Wingdings" pitchFamily="2" charset="2"/>
              <a:buChar char="q"/>
            </a:pPr>
            <a:r>
              <a:rPr lang="en-US" sz="2600" b="0" smtClean="0">
                <a:solidFill>
                  <a:srgbClr val="000000"/>
                </a:solidFill>
              </a:rPr>
              <a:t>Gọi method bằng hàm sau:</a:t>
            </a:r>
          </a:p>
          <a:p>
            <a:pPr marL="0" indent="0">
              <a:buClrTx/>
              <a:buNone/>
            </a:pPr>
            <a:r>
              <a:rPr lang="en-US" sz="2400" b="0" smtClean="0">
                <a:solidFill>
                  <a:srgbClr val="000000"/>
                </a:solidFill>
              </a:rPr>
              <a:t>   </a:t>
            </a:r>
            <a:r>
              <a:rPr lang="en-US" sz="2400" smtClean="0">
                <a:solidFill>
                  <a:schemeClr val="accent4">
                    <a:lumMod val="90000"/>
                    <a:lumOff val="10000"/>
                  </a:schemeClr>
                </a:solidFill>
              </a:rPr>
              <a:t>Prototype &lt;NativeType&gt; Call&lt;Type&gt; Method(JNIEnv *env, jobject obj, jmethodID methodID,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18</a:t>
            </a:fld>
            <a:endParaRPr lang="en-US" sz="2000"/>
          </a:p>
        </p:txBody>
      </p:sp>
    </p:spTree>
    <p:extLst>
      <p:ext uri="{BB962C8B-B14F-4D97-AF65-F5344CB8AC3E}">
        <p14:creationId xmlns:p14="http://schemas.microsoft.com/office/powerpoint/2010/main" val="13152255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19</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1528489035"/>
              </p:ext>
            </p:extLst>
          </p:nvPr>
        </p:nvGraphicFramePr>
        <p:xfrm>
          <a:off x="1600200" y="1524000"/>
          <a:ext cx="5715000" cy="4800604"/>
        </p:xfrm>
        <a:graphic>
          <a:graphicData uri="http://schemas.openxmlformats.org/drawingml/2006/table">
            <a:tbl>
              <a:tblPr firstRow="1" firstCol="1" bandRow="1">
                <a:tableStyleId>{5C22544A-7EE6-4342-B048-85BDC9FD1C3A}</a:tableStyleId>
              </a:tblPr>
              <a:tblGrid>
                <a:gridCol w="2910417"/>
                <a:gridCol w="2804583"/>
              </a:tblGrid>
              <a:tr h="485584">
                <a:tc>
                  <a:txBody>
                    <a:bodyPr/>
                    <a:lstStyle/>
                    <a:p>
                      <a:pPr marL="0" marR="0" algn="ctr">
                        <a:lnSpc>
                          <a:spcPct val="115000"/>
                        </a:lnSpc>
                        <a:spcBef>
                          <a:spcPts val="0"/>
                        </a:spcBef>
                        <a:spcAft>
                          <a:spcPts val="0"/>
                        </a:spcAft>
                      </a:pPr>
                      <a:r>
                        <a:rPr lang="en-US" sz="1500">
                          <a:effectLst/>
                        </a:rPr>
                        <a:t>Call&lt;Type&gt;Method</a:t>
                      </a:r>
                      <a:endParaRPr lang="en-US" sz="15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500">
                          <a:effectLst/>
                        </a:rPr>
                        <a:t>&lt;NativeType&gt;</a:t>
                      </a:r>
                      <a:endParaRPr lang="en-US" sz="15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CallVoidMethod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void</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CallObjectMethod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jobject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CallBooleanMethod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jboolean</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CallByteMethod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jbyte</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CallCharMethod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jchar</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CallShortMethod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jshort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CallIntMethod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jint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CallLongMethod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jlong</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CallFloatMethod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jfloat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CallDoubleMethod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jdouble</a:t>
                      </a:r>
                      <a:endParaRPr lang="en-US" sz="14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8979645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Nội dung thuyết trình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99183946"/>
              </p:ext>
            </p:extLst>
          </p:nvPr>
        </p:nvGraphicFramePr>
        <p:xfrm>
          <a:off x="990600" y="1620916"/>
          <a:ext cx="8229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Hexagon 25"/>
          <p:cNvSpPr/>
          <p:nvPr/>
        </p:nvSpPr>
        <p:spPr>
          <a:xfrm>
            <a:off x="1219200" y="1933575"/>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1</a:t>
            </a:r>
            <a:endParaRPr lang="en-US" sz="2000" b="1"/>
          </a:p>
        </p:txBody>
      </p:sp>
      <p:sp>
        <p:nvSpPr>
          <p:cNvPr id="27" name="Hexagon 26"/>
          <p:cNvSpPr/>
          <p:nvPr/>
        </p:nvSpPr>
        <p:spPr>
          <a:xfrm>
            <a:off x="1221014" y="28956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2</a:t>
            </a:r>
            <a:endParaRPr lang="en-US" sz="2000" b="1"/>
          </a:p>
        </p:txBody>
      </p:sp>
      <p:sp>
        <p:nvSpPr>
          <p:cNvPr id="28" name="Hexagon 27"/>
          <p:cNvSpPr/>
          <p:nvPr/>
        </p:nvSpPr>
        <p:spPr>
          <a:xfrm>
            <a:off x="1219200" y="3867150"/>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3</a:t>
            </a:r>
            <a:endParaRPr lang="en-US" sz="2000" b="1"/>
          </a:p>
        </p:txBody>
      </p:sp>
      <p:sp>
        <p:nvSpPr>
          <p:cNvPr id="29" name="Hexagon 28"/>
          <p:cNvSpPr/>
          <p:nvPr/>
        </p:nvSpPr>
        <p:spPr>
          <a:xfrm>
            <a:off x="1219200" y="48133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4</a:t>
            </a:r>
            <a:endParaRPr lang="en-US" sz="2000" b="1"/>
          </a:p>
        </p:txBody>
      </p:sp>
      <p:sp>
        <p:nvSpPr>
          <p:cNvPr id="10" name="Footer Placeholder 9"/>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a:t>
            </a:fld>
            <a:endParaRPr lang="en-US" sz="2000"/>
          </a:p>
        </p:txBody>
      </p:sp>
    </p:spTree>
    <p:extLst>
      <p:ext uri="{BB962C8B-B14F-4D97-AF65-F5344CB8AC3E}">
        <p14:creationId xmlns:p14="http://schemas.microsoft.com/office/powerpoint/2010/main" val="14477322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1+#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1+#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1+#ppt_w/2"/>
                                          </p:val>
                                        </p:tav>
                                        <p:tav tm="100000">
                                          <p:val>
                                            <p:strVal val="#ppt_x"/>
                                          </p:val>
                                        </p:tav>
                                      </p:tavLst>
                                    </p:anim>
                                    <p:anim calcmode="lin" valueType="num">
                                      <p:cBhvr additive="base">
                                        <p:cTn id="20" dur="500" fill="hold"/>
                                        <p:tgtEl>
                                          <p:spTgt spid="2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1+#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26" grpId="0" animBg="1"/>
      <p:bldP spid="27" grpId="0" animBg="1"/>
      <p:bldP spid="28" grpId="0" animBg="1"/>
      <p:bldP spid="2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20</a:t>
            </a:fld>
            <a:endParaRPr lang="en-US" sz="2000"/>
          </a:p>
        </p:txBody>
      </p:sp>
      <p:sp>
        <p:nvSpPr>
          <p:cNvPr id="3" name="Content Placeholder 2"/>
          <p:cNvSpPr>
            <a:spLocks noGrp="1"/>
          </p:cNvSpPr>
          <p:nvPr>
            <p:ph idx="1"/>
          </p:nvPr>
        </p:nvSpPr>
        <p:spPr>
          <a:xfrm>
            <a:off x="457200" y="1447800"/>
            <a:ext cx="8534400" cy="4800600"/>
          </a:xfrm>
        </p:spPr>
        <p:txBody>
          <a:bodyPr/>
          <a:lstStyle/>
          <a:p>
            <a:pPr marL="517525" lvl="1" indent="-457200" algn="just">
              <a:spcAft>
                <a:spcPts val="600"/>
              </a:spcAft>
              <a:buClrTx/>
              <a:buFont typeface="Wingdings" pitchFamily="2" charset="2"/>
              <a:buChar char="q"/>
            </a:pPr>
            <a:r>
              <a:rPr lang="en-US" sz="2400" b="1">
                <a:solidFill>
                  <a:srgbClr val="000000"/>
                </a:solidFill>
                <a:latin typeface="+mj-lt"/>
              </a:rPr>
              <a:t>Method </a:t>
            </a:r>
            <a:r>
              <a:rPr lang="en-US" sz="2400" b="1" smtClean="0">
                <a:solidFill>
                  <a:srgbClr val="000000"/>
                </a:solidFill>
                <a:latin typeface="+mj-lt"/>
              </a:rPr>
              <a:t>descriptor</a:t>
            </a:r>
          </a:p>
          <a:p>
            <a:pPr marL="60325" lvl="1" indent="568325" algn="just">
              <a:spcAft>
                <a:spcPts val="600"/>
              </a:spcAft>
              <a:buClrTx/>
              <a:buNone/>
            </a:pPr>
            <a:r>
              <a:rPr lang="en-US" sz="2400" b="0" smtClean="0">
                <a:solidFill>
                  <a:srgbClr val="000000"/>
                </a:solidFill>
                <a:latin typeface="+mj-lt"/>
              </a:rPr>
              <a:t>Là </a:t>
            </a:r>
            <a:r>
              <a:rPr lang="en-US" sz="2400" b="0">
                <a:solidFill>
                  <a:srgbClr val="000000"/>
                </a:solidFill>
                <a:latin typeface="+mj-lt"/>
              </a:rPr>
              <a:t>một chuỗi tương tự như prototype của method nhưng có mô tả khác. Gồm 2 phần </a:t>
            </a:r>
            <a:r>
              <a:rPr lang="en-US" sz="2400" b="0" smtClean="0">
                <a:solidFill>
                  <a:srgbClr val="000000"/>
                </a:solidFill>
                <a:latin typeface="+mj-lt"/>
              </a:rPr>
              <a:t>“(?)?”:</a:t>
            </a:r>
          </a:p>
          <a:p>
            <a:pPr marL="57150" lvl="1" indent="509588" algn="just">
              <a:spcAft>
                <a:spcPts val="600"/>
              </a:spcAft>
              <a:buClrTx/>
              <a:buNone/>
            </a:pPr>
            <a:r>
              <a:rPr lang="en-US" sz="2400" b="0" smtClean="0">
                <a:solidFill>
                  <a:srgbClr val="000000"/>
                </a:solidFill>
                <a:latin typeface="+mj-lt"/>
              </a:rPr>
              <a:t>Chấm hỏi thứ nhất là phần các tham số truyền vào method.</a:t>
            </a:r>
          </a:p>
          <a:p>
            <a:pPr marL="566738" lvl="1" indent="0" algn="just">
              <a:spcAft>
                <a:spcPts val="600"/>
              </a:spcAft>
              <a:buClrTx/>
              <a:buNone/>
            </a:pPr>
            <a:r>
              <a:rPr lang="en-US" sz="2400" b="0" smtClean="0">
                <a:solidFill>
                  <a:srgbClr val="000000"/>
                </a:solidFill>
                <a:latin typeface="+mj-lt"/>
              </a:rPr>
              <a:t>Chấm </a:t>
            </a:r>
            <a:r>
              <a:rPr lang="en-US" sz="2400" b="0">
                <a:solidFill>
                  <a:srgbClr val="000000"/>
                </a:solidFill>
                <a:latin typeface="+mj-lt"/>
              </a:rPr>
              <a:t>hỏi thứ </a:t>
            </a:r>
            <a:r>
              <a:rPr lang="en-US" sz="2400" b="0" smtClean="0">
                <a:solidFill>
                  <a:srgbClr val="000000"/>
                </a:solidFill>
                <a:latin typeface="+mj-lt"/>
              </a:rPr>
              <a:t>hai </a:t>
            </a:r>
            <a:r>
              <a:rPr lang="en-US" sz="2400" b="0">
                <a:solidFill>
                  <a:srgbClr val="000000"/>
                </a:solidFill>
                <a:latin typeface="+mj-lt"/>
              </a:rPr>
              <a:t>là giá trị trả về. </a:t>
            </a:r>
            <a:endParaRPr lang="en-US" sz="2400" b="0" smtClean="0">
              <a:solidFill>
                <a:srgbClr val="000000"/>
              </a:solidFill>
              <a:latin typeface="+mj-lt"/>
            </a:endParaRPr>
          </a:p>
          <a:p>
            <a:pPr marL="460375" indent="168275" algn="just">
              <a:spcAft>
                <a:spcPts val="600"/>
              </a:spcAft>
              <a:buClrTx/>
              <a:buNone/>
            </a:pPr>
            <a:r>
              <a:rPr lang="en-US" sz="2400" smtClean="0">
                <a:solidFill>
                  <a:srgbClr val="000000"/>
                </a:solidFill>
                <a:latin typeface="+mj-lt"/>
              </a:rPr>
              <a:t>Ví dụ</a:t>
            </a:r>
            <a:r>
              <a:rPr lang="en-US" sz="2400">
                <a:solidFill>
                  <a:srgbClr val="000000"/>
                </a:solidFill>
                <a:latin typeface="+mj-lt"/>
              </a:rPr>
              <a:t>:</a:t>
            </a:r>
          </a:p>
          <a:p>
            <a:pPr marL="460375" indent="796925" algn="just">
              <a:spcAft>
                <a:spcPts val="600"/>
              </a:spcAft>
              <a:buClrTx/>
              <a:buNone/>
            </a:pPr>
            <a:r>
              <a:rPr lang="en-US" sz="2400" b="0">
                <a:solidFill>
                  <a:srgbClr val="000000"/>
                </a:solidFill>
                <a:latin typeface="+mj-lt"/>
              </a:rPr>
              <a:t>“()V”</a:t>
            </a:r>
          </a:p>
          <a:p>
            <a:pPr marL="460375" indent="796925" algn="just">
              <a:spcAft>
                <a:spcPts val="600"/>
              </a:spcAft>
              <a:buClrTx/>
              <a:buNone/>
            </a:pPr>
            <a:r>
              <a:rPr lang="en-US" sz="2400" b="0">
                <a:solidFill>
                  <a:srgbClr val="000000"/>
                </a:solidFill>
                <a:latin typeface="+mj-lt"/>
              </a:rPr>
              <a:t>“(I)I”</a:t>
            </a:r>
          </a:p>
          <a:p>
            <a:pPr marL="460375" indent="796925" algn="just">
              <a:spcAft>
                <a:spcPts val="600"/>
              </a:spcAft>
              <a:buClrTx/>
              <a:buNone/>
            </a:pPr>
            <a:r>
              <a:rPr lang="en-US" sz="2400" b="0">
                <a:solidFill>
                  <a:srgbClr val="000000"/>
                </a:solidFill>
                <a:latin typeface="+mj-lt"/>
              </a:rPr>
              <a:t>“(Ljava/lang/String;)Ljava/lang/String</a:t>
            </a:r>
            <a:r>
              <a:rPr lang="en-US" sz="2400" b="0" smtClean="0">
                <a:solidFill>
                  <a:srgbClr val="000000"/>
                </a:solidFill>
                <a:latin typeface="+mj-lt"/>
              </a:rPr>
              <a:t>;</a:t>
            </a:r>
            <a:endParaRPr lang="en-US" sz="2400" b="0">
              <a:solidFill>
                <a:srgbClr val="000000"/>
              </a:solidFill>
              <a:latin typeface="+mj-lt"/>
            </a:endParaRPr>
          </a:p>
          <a:p>
            <a:pPr algn="just"/>
            <a:endParaRPr lang="en-US" sz="2400">
              <a:latin typeface="+mj-lt"/>
            </a:endParaRPr>
          </a:p>
        </p:txBody>
      </p:sp>
    </p:spTree>
    <p:extLst>
      <p:ext uri="{BB962C8B-B14F-4D97-AF65-F5344CB8AC3E}">
        <p14:creationId xmlns:p14="http://schemas.microsoft.com/office/powerpoint/2010/main" val="4746690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6"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6"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6"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21</a:t>
            </a:fld>
            <a:endParaRPr lang="en-US" sz="2000"/>
          </a:p>
        </p:txBody>
      </p:sp>
      <p:sp>
        <p:nvSpPr>
          <p:cNvPr id="3" name="Content Placeholder 2"/>
          <p:cNvSpPr>
            <a:spLocks noGrp="1"/>
          </p:cNvSpPr>
          <p:nvPr>
            <p:ph idx="1"/>
          </p:nvPr>
        </p:nvSpPr>
        <p:spPr>
          <a:xfrm>
            <a:off x="457200" y="1752600"/>
            <a:ext cx="8229600" cy="4800600"/>
          </a:xfrm>
        </p:spPr>
        <p:txBody>
          <a:bodyPr/>
          <a:lstStyle/>
          <a:p>
            <a:pPr lvl="1" algn="just">
              <a:lnSpc>
                <a:spcPct val="150000"/>
              </a:lnSpc>
              <a:buClrTx/>
              <a:buFont typeface="Wingdings" pitchFamily="2" charset="2"/>
              <a:buChar char="q"/>
            </a:pPr>
            <a:r>
              <a:rPr lang="en-US" sz="2400" b="1" smtClean="0">
                <a:solidFill>
                  <a:srgbClr val="000000"/>
                </a:solidFill>
                <a:latin typeface="+mj-lt"/>
              </a:rPr>
              <a:t>Gọi static method</a:t>
            </a:r>
          </a:p>
          <a:p>
            <a:pPr marL="0" indent="800100" algn="just">
              <a:lnSpc>
                <a:spcPct val="150000"/>
              </a:lnSpc>
              <a:buClrTx/>
              <a:buNone/>
            </a:pPr>
            <a:r>
              <a:rPr lang="en-US" sz="2400" b="0" smtClean="0">
                <a:solidFill>
                  <a:srgbClr val="000000"/>
                </a:solidFill>
                <a:latin typeface="+mj-lt"/>
              </a:rPr>
              <a:t>Hoàn toàn giống với gọi hàm của object. </a:t>
            </a:r>
          </a:p>
          <a:p>
            <a:pPr marL="0" indent="800100" algn="just">
              <a:lnSpc>
                <a:spcPct val="150000"/>
              </a:lnSpc>
              <a:buClrTx/>
              <a:buNone/>
            </a:pPr>
            <a:r>
              <a:rPr lang="en-US" sz="2400" b="0" smtClean="0">
                <a:solidFill>
                  <a:srgbClr val="000000"/>
                </a:solidFill>
                <a:latin typeface="+mj-lt"/>
              </a:rPr>
              <a:t>Chỉ khác nhau ở tên hàm trong JNI như thay vì gọi GetMethodID, CallVoidMethod… thì sẽ gọi GetStaticMethodID, CallStaticVoidMethod…</a:t>
            </a:r>
          </a:p>
          <a:p>
            <a:pPr algn="just"/>
            <a:endParaRPr lang="en-US" sz="2400">
              <a:latin typeface="+mj-lt"/>
            </a:endParaRPr>
          </a:p>
        </p:txBody>
      </p:sp>
    </p:spTree>
    <p:extLst>
      <p:ext uri="{BB962C8B-B14F-4D97-AF65-F5344CB8AC3E}">
        <p14:creationId xmlns:p14="http://schemas.microsoft.com/office/powerpoint/2010/main" val="40248001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22</a:t>
            </a:fld>
            <a:endParaRPr lang="en-US" sz="2000"/>
          </a:p>
        </p:txBody>
      </p:sp>
      <p:sp>
        <p:nvSpPr>
          <p:cNvPr id="3" name="Content Placeholder 2"/>
          <p:cNvSpPr>
            <a:spLocks noGrp="1"/>
          </p:cNvSpPr>
          <p:nvPr>
            <p:ph idx="1"/>
          </p:nvPr>
        </p:nvSpPr>
        <p:spPr/>
        <p:txBody>
          <a:bodyPr/>
          <a:lstStyle/>
          <a:p>
            <a:pPr marL="0" indent="342900">
              <a:buNone/>
            </a:pPr>
            <a:r>
              <a:rPr lang="en-US" sz="2400" b="0">
                <a:solidFill>
                  <a:srgbClr val="000000"/>
                </a:solidFill>
              </a:rPr>
              <a:t>Trong JNI có thể gọi hàm của lớp cha (khi dùng đa hình) bằng hàm: </a:t>
            </a:r>
          </a:p>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911902194"/>
              </p:ext>
            </p:extLst>
          </p:nvPr>
        </p:nvGraphicFramePr>
        <p:xfrm>
          <a:off x="1295400" y="2362205"/>
          <a:ext cx="6477000" cy="3989324"/>
        </p:xfrm>
        <a:graphic>
          <a:graphicData uri="http://schemas.openxmlformats.org/drawingml/2006/table">
            <a:tbl>
              <a:tblPr firstRow="1" firstCol="1" bandRow="1">
                <a:tableStyleId>{5C22544A-7EE6-4342-B048-85BDC9FD1C3A}</a:tableStyleId>
              </a:tblPr>
              <a:tblGrid>
                <a:gridCol w="3238500"/>
                <a:gridCol w="3238500"/>
              </a:tblGrid>
              <a:tr h="403524">
                <a:tc>
                  <a:txBody>
                    <a:bodyPr/>
                    <a:lstStyle/>
                    <a:p>
                      <a:pPr marL="0" marR="0" algn="ctr">
                        <a:lnSpc>
                          <a:spcPct val="115000"/>
                        </a:lnSpc>
                        <a:spcBef>
                          <a:spcPts val="0"/>
                        </a:spcBef>
                        <a:spcAft>
                          <a:spcPts val="0"/>
                        </a:spcAft>
                      </a:pPr>
                      <a:r>
                        <a:rPr lang="en-US" sz="1400">
                          <a:effectLst/>
                        </a:rPr>
                        <a:t>CallNonvirtual&lt;Type&gt;Method</a:t>
                      </a:r>
                      <a:endParaRPr lang="en-US" sz="14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rPr>
                        <a:t>&lt;NativeType&gt;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CallNonvirtualVoidMethod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smtClean="0">
                          <a:effectLst/>
                        </a:rPr>
                        <a:t>Void</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CallNonvirtualObjectMethod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jobject</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CallNonvirtualBooleanMethod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jboolean</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CallNonvirtualByteMethod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jbyte</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CallNonvirtualCharMethod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jchar</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CallNonvirtualShortMethod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jshort</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CallNonvirtualIntMethod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jint</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CallNonvirtualLongMethod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jlong</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CallNonvirtualFloatMethod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jfloat</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CallNonvirtualDoubleMethod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jdouble</a:t>
                      </a:r>
                      <a:endParaRPr lang="en-US" sz="2000" b="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5454624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2.3.Tạo dựng đối tượng java trong jni</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23</a:t>
            </a:fld>
            <a:endParaRPr lang="en-US" sz="2000"/>
          </a:p>
        </p:txBody>
      </p:sp>
      <p:sp>
        <p:nvSpPr>
          <p:cNvPr id="3" name="Content Placeholder 2"/>
          <p:cNvSpPr>
            <a:spLocks noGrp="1"/>
          </p:cNvSpPr>
          <p:nvPr>
            <p:ph idx="1"/>
          </p:nvPr>
        </p:nvSpPr>
        <p:spPr>
          <a:xfrm>
            <a:off x="457200" y="1600200"/>
            <a:ext cx="8534400" cy="4800600"/>
          </a:xfrm>
        </p:spPr>
        <p:txBody>
          <a:bodyPr/>
          <a:lstStyle/>
          <a:p>
            <a:pPr marL="457200" indent="-457200">
              <a:spcAft>
                <a:spcPts val="1200"/>
              </a:spcAft>
              <a:buClrTx/>
              <a:buFont typeface="Wingdings" pitchFamily="2" charset="2"/>
              <a:buChar char="q"/>
            </a:pPr>
            <a:r>
              <a:rPr lang="en-US" b="0">
                <a:solidFill>
                  <a:srgbClr val="000000"/>
                </a:solidFill>
              </a:rPr>
              <a:t>JNI cho phép ta lấy được hàm dựng của một đối tượng qua đó tạo dựng được đối tượng Java.</a:t>
            </a:r>
          </a:p>
          <a:p>
            <a:pPr marL="457200" indent="-457200" algn="just">
              <a:spcAft>
                <a:spcPts val="1200"/>
              </a:spcAft>
              <a:buClrTx/>
              <a:buFont typeface="Wingdings" pitchFamily="2" charset="2"/>
              <a:buChar char="q"/>
            </a:pPr>
            <a:r>
              <a:rPr lang="en-US" b="0" smtClean="0">
                <a:solidFill>
                  <a:srgbClr val="000000"/>
                </a:solidFill>
              </a:rPr>
              <a:t>Để </a:t>
            </a:r>
            <a:r>
              <a:rPr lang="en-US" b="0">
                <a:solidFill>
                  <a:srgbClr val="000000"/>
                </a:solidFill>
              </a:rPr>
              <a:t>tạo đối tượng với hàm dựng có được ta gọi hàm:</a:t>
            </a:r>
          </a:p>
          <a:p>
            <a:pPr marL="685800" indent="-228600">
              <a:spcAft>
                <a:spcPts val="1200"/>
              </a:spcAft>
              <a:buClrTx/>
              <a:buNone/>
            </a:pPr>
            <a:r>
              <a:rPr lang="en-US" sz="2400" smtClean="0">
                <a:solidFill>
                  <a:schemeClr val="accent4">
                    <a:lumMod val="90000"/>
                    <a:lumOff val="10000"/>
                  </a:schemeClr>
                </a:solidFill>
              </a:rPr>
              <a:t>jobject </a:t>
            </a:r>
            <a:r>
              <a:rPr lang="en-US" sz="2400">
                <a:solidFill>
                  <a:schemeClr val="accent4">
                    <a:lumMod val="90000"/>
                    <a:lumOff val="10000"/>
                  </a:schemeClr>
                </a:solidFill>
              </a:rPr>
              <a:t>NewObject(JNIEnv *env, </a:t>
            </a:r>
            <a:r>
              <a:rPr lang="en-US" sz="2400" smtClean="0">
                <a:solidFill>
                  <a:schemeClr val="accent4">
                    <a:lumMod val="90000"/>
                    <a:lumOff val="10000"/>
                  </a:schemeClr>
                </a:solidFill>
              </a:rPr>
              <a:t>jclass clazz</a:t>
            </a:r>
            <a:r>
              <a:rPr lang="en-US" sz="2400">
                <a:solidFill>
                  <a:schemeClr val="accent4">
                    <a:lumMod val="90000"/>
                    <a:lumOff val="10000"/>
                  </a:schemeClr>
                </a:solidFill>
              </a:rPr>
              <a:t>, </a:t>
            </a:r>
            <a:r>
              <a:rPr lang="en-US" sz="2400" smtClean="0">
                <a:solidFill>
                  <a:schemeClr val="accent4">
                    <a:lumMod val="90000"/>
                    <a:lumOff val="10000"/>
                  </a:schemeClr>
                </a:solidFill>
              </a:rPr>
              <a:t>jmethodID </a:t>
            </a:r>
            <a:r>
              <a:rPr lang="en-US" sz="2400">
                <a:solidFill>
                  <a:schemeClr val="accent4">
                    <a:lumMod val="90000"/>
                    <a:lumOff val="10000"/>
                  </a:schemeClr>
                </a:solidFill>
              </a:rPr>
              <a:t>methodID, ...);</a:t>
            </a:r>
          </a:p>
        </p:txBody>
      </p:sp>
    </p:spTree>
    <p:extLst>
      <p:ext uri="{BB962C8B-B14F-4D97-AF65-F5344CB8AC3E}">
        <p14:creationId xmlns:p14="http://schemas.microsoft.com/office/powerpoint/2010/main" val="3032685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24</a:t>
            </a:fld>
            <a:endParaRPr lang="en-US" sz="2000"/>
          </a:p>
        </p:txBody>
      </p:sp>
      <p:sp>
        <p:nvSpPr>
          <p:cNvPr id="5" name="Content Placeholder 2"/>
          <p:cNvSpPr>
            <a:spLocks noGrp="1"/>
          </p:cNvSpPr>
          <p:nvPr>
            <p:ph idx="1"/>
          </p:nvPr>
        </p:nvSpPr>
        <p:spPr>
          <a:xfrm>
            <a:off x="457200" y="1447800"/>
            <a:ext cx="8458200" cy="4800600"/>
          </a:xfrm>
        </p:spPr>
        <p:txBody>
          <a:bodyPr/>
          <a:lstStyle/>
          <a:p>
            <a:pPr marL="342900" lvl="1" indent="-342900">
              <a:buClrTx/>
              <a:buFont typeface="Wingdings" pitchFamily="2" charset="2"/>
              <a:buChar char="q"/>
            </a:pPr>
            <a:r>
              <a:rPr lang="en-US" sz="2400" b="1">
                <a:solidFill>
                  <a:srgbClr val="000000"/>
                </a:solidFill>
                <a:latin typeface="+mj-lt"/>
              </a:rPr>
              <a:t>Throw một ngoại lệ cho chương trình </a:t>
            </a:r>
            <a:r>
              <a:rPr lang="en-US" sz="2400" b="1" smtClean="0">
                <a:solidFill>
                  <a:srgbClr val="000000"/>
                </a:solidFill>
                <a:latin typeface="+mj-lt"/>
              </a:rPr>
              <a:t>java.</a:t>
            </a:r>
            <a:endParaRPr lang="en-US" sz="2400" b="1">
              <a:solidFill>
                <a:srgbClr val="000000"/>
              </a:solidFill>
              <a:latin typeface="+mj-lt"/>
            </a:endParaRPr>
          </a:p>
          <a:p>
            <a:pPr marL="0" indent="465138">
              <a:buClrTx/>
              <a:buNone/>
            </a:pPr>
            <a:r>
              <a:rPr lang="en-US" sz="2400" b="0">
                <a:solidFill>
                  <a:srgbClr val="000000"/>
                </a:solidFill>
                <a:latin typeface="+mj-lt"/>
              </a:rPr>
              <a:t>JNI cung cấp hai hàm để throw lỗi:</a:t>
            </a:r>
          </a:p>
          <a:p>
            <a:pPr marL="0" indent="914400">
              <a:buClrTx/>
              <a:buNone/>
            </a:pPr>
            <a:r>
              <a:rPr lang="en-US" sz="2000">
                <a:solidFill>
                  <a:schemeClr val="accent4">
                    <a:lumMod val="90000"/>
                    <a:lumOff val="10000"/>
                  </a:schemeClr>
                </a:solidFill>
                <a:latin typeface="+mj-lt"/>
              </a:rPr>
              <a:t>jint Throw(JNIEnv *env, jthrowable obj</a:t>
            </a:r>
            <a:r>
              <a:rPr lang="en-US" sz="2000" smtClean="0">
                <a:solidFill>
                  <a:schemeClr val="accent4">
                    <a:lumMod val="90000"/>
                    <a:lumOff val="10000"/>
                  </a:schemeClr>
                </a:solidFill>
                <a:latin typeface="+mj-lt"/>
              </a:rPr>
              <a:t>);</a:t>
            </a:r>
            <a:endParaRPr lang="en-US" sz="2000">
              <a:solidFill>
                <a:schemeClr val="accent4">
                  <a:lumMod val="90000"/>
                  <a:lumOff val="10000"/>
                </a:schemeClr>
              </a:solidFill>
              <a:latin typeface="+mj-lt"/>
            </a:endParaRPr>
          </a:p>
          <a:p>
            <a:pPr marL="0" indent="914400">
              <a:buClrTx/>
              <a:buNone/>
            </a:pPr>
            <a:r>
              <a:rPr lang="en-US" sz="2000">
                <a:solidFill>
                  <a:schemeClr val="accent4">
                    <a:lumMod val="90000"/>
                    <a:lumOff val="10000"/>
                  </a:schemeClr>
                </a:solidFill>
                <a:latin typeface="+mj-lt"/>
              </a:rPr>
              <a:t>jint ThrowNew(JNIEnv *env, jclass clazz, const char *message);</a:t>
            </a:r>
          </a:p>
          <a:p>
            <a:pPr>
              <a:buClrTx/>
              <a:buFont typeface="Wingdings" pitchFamily="2" charset="2"/>
              <a:buChar char="q"/>
            </a:pPr>
            <a:endParaRPr lang="en-US" sz="2400" b="0" smtClean="0">
              <a:solidFill>
                <a:srgbClr val="000000"/>
              </a:solidFill>
            </a:endParaRPr>
          </a:p>
          <a:p>
            <a:pPr>
              <a:buClrTx/>
              <a:buFont typeface="Wingdings" pitchFamily="2" charset="2"/>
              <a:buChar char="q"/>
            </a:pPr>
            <a:r>
              <a:rPr lang="en-US" sz="2400" i="1">
                <a:solidFill>
                  <a:srgbClr val="000000"/>
                </a:solidFill>
              </a:rPr>
              <a:t>Lưu </a:t>
            </a:r>
            <a:r>
              <a:rPr lang="en-US" sz="2400" i="1" smtClean="0">
                <a:solidFill>
                  <a:srgbClr val="000000"/>
                </a:solidFill>
              </a:rPr>
              <a:t>ý:</a:t>
            </a:r>
            <a:r>
              <a:rPr lang="en-US" sz="2400" smtClean="0">
                <a:solidFill>
                  <a:srgbClr val="000000"/>
                </a:solidFill>
              </a:rPr>
              <a:t> </a:t>
            </a:r>
            <a:r>
              <a:rPr lang="en-US" sz="2400" b="0">
                <a:solidFill>
                  <a:srgbClr val="000000"/>
                </a:solidFill>
              </a:rPr>
              <a:t>là khi Throw một ngoại lệ thì native code vẫn tiếp tục chạy. Khi kết thúc hàm native thì JVM mới phát sinh ra ngoại lệ. </a:t>
            </a:r>
            <a:r>
              <a:rPr lang="en-US" sz="2400" b="0" smtClean="0">
                <a:solidFill>
                  <a:srgbClr val="000000"/>
                </a:solidFill>
              </a:rPr>
              <a:t>Nên </a:t>
            </a:r>
            <a:r>
              <a:rPr lang="en-US" sz="2400" b="0">
                <a:solidFill>
                  <a:srgbClr val="000000"/>
                </a:solidFill>
              </a:rPr>
              <a:t>nếu muốn native code không chạy tiếp khi có ngoại lệ thì cần gọi return ngay sau lệnh Throw.</a:t>
            </a:r>
          </a:p>
          <a:p>
            <a:pPr>
              <a:buClrTx/>
              <a:buFont typeface="Wingdings" pitchFamily="2" charset="2"/>
              <a:buChar char="q"/>
            </a:pPr>
            <a:endParaRPr lang="en-US" sz="2400" b="0">
              <a:solidFill>
                <a:srgbClr val="000000"/>
              </a:solidFill>
            </a:endParaRPr>
          </a:p>
        </p:txBody>
      </p:sp>
    </p:spTree>
    <p:extLst>
      <p:ext uri="{BB962C8B-B14F-4D97-AF65-F5344CB8AC3E}">
        <p14:creationId xmlns:p14="http://schemas.microsoft.com/office/powerpoint/2010/main" val="5762451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25</a:t>
            </a:fld>
            <a:endParaRPr lang="en-US" sz="2000"/>
          </a:p>
        </p:txBody>
      </p:sp>
      <p:sp>
        <p:nvSpPr>
          <p:cNvPr id="5" name="Content Placeholder 2"/>
          <p:cNvSpPr>
            <a:spLocks noGrp="1"/>
          </p:cNvSpPr>
          <p:nvPr>
            <p:ph idx="1"/>
          </p:nvPr>
        </p:nvSpPr>
        <p:spPr>
          <a:xfrm>
            <a:off x="457200" y="1447800"/>
            <a:ext cx="8229600" cy="4800600"/>
          </a:xfrm>
        </p:spPr>
        <p:txBody>
          <a:bodyPr/>
          <a:lstStyle/>
          <a:p>
            <a:pPr marL="522288" lvl="1" indent="-457200">
              <a:spcAft>
                <a:spcPts val="1200"/>
              </a:spcAft>
              <a:buClrTx/>
              <a:buFont typeface="Wingdings" pitchFamily="2" charset="2"/>
              <a:buChar char="q"/>
            </a:pPr>
            <a:r>
              <a:rPr lang="en-US" b="1">
                <a:solidFill>
                  <a:srgbClr val="000000"/>
                </a:solidFill>
                <a:latin typeface="+mj-lt"/>
              </a:rPr>
              <a:t>Nhận ngoại lệ từ chương trình Java</a:t>
            </a:r>
          </a:p>
          <a:p>
            <a:pPr marL="65088" indent="506413" algn="just">
              <a:spcAft>
                <a:spcPts val="1200"/>
              </a:spcAft>
              <a:buNone/>
            </a:pPr>
            <a:r>
              <a:rPr lang="en-US" b="0" smtClean="0">
                <a:solidFill>
                  <a:srgbClr val="000000"/>
                </a:solidFill>
                <a:latin typeface="+mj-lt"/>
              </a:rPr>
              <a:t>JNI cung cấp </a:t>
            </a:r>
            <a:r>
              <a:rPr lang="en-US" b="0">
                <a:solidFill>
                  <a:srgbClr val="000000"/>
                </a:solidFill>
                <a:latin typeface="+mj-lt"/>
              </a:rPr>
              <a:t>hai hàm kiểm tra xem có ngoại lệ xảy ra không và hàm lấy về đối tượng ngoại lệ</a:t>
            </a:r>
            <a:r>
              <a:rPr lang="en-US" b="0" smtClean="0">
                <a:solidFill>
                  <a:srgbClr val="000000"/>
                </a:solidFill>
                <a:latin typeface="+mj-lt"/>
              </a:rPr>
              <a:t>:</a:t>
            </a:r>
            <a:endParaRPr lang="en-US" b="0">
              <a:solidFill>
                <a:srgbClr val="000000"/>
              </a:solidFill>
              <a:latin typeface="+mj-lt"/>
            </a:endParaRPr>
          </a:p>
          <a:p>
            <a:pPr marL="65088" indent="506413" algn="just">
              <a:spcAft>
                <a:spcPts val="1200"/>
              </a:spcAft>
              <a:buNone/>
            </a:pPr>
            <a:r>
              <a:rPr lang="en-US" sz="2400">
                <a:solidFill>
                  <a:schemeClr val="accent4">
                    <a:lumMod val="90000"/>
                    <a:lumOff val="10000"/>
                  </a:schemeClr>
                </a:solidFill>
                <a:latin typeface="+mj-lt"/>
              </a:rPr>
              <a:t>jboolean ExceptionCheck(JNIEnv *env</a:t>
            </a:r>
            <a:r>
              <a:rPr lang="en-US" sz="2400" smtClean="0">
                <a:solidFill>
                  <a:schemeClr val="accent4">
                    <a:lumMod val="90000"/>
                    <a:lumOff val="10000"/>
                  </a:schemeClr>
                </a:solidFill>
                <a:latin typeface="+mj-lt"/>
              </a:rPr>
              <a:t>);</a:t>
            </a:r>
            <a:endParaRPr lang="en-US" sz="2400">
              <a:solidFill>
                <a:schemeClr val="accent4">
                  <a:lumMod val="90000"/>
                  <a:lumOff val="10000"/>
                </a:schemeClr>
              </a:solidFill>
              <a:latin typeface="+mj-lt"/>
            </a:endParaRPr>
          </a:p>
          <a:p>
            <a:pPr marL="65088" indent="506413">
              <a:spcAft>
                <a:spcPts val="1200"/>
              </a:spcAft>
              <a:buNone/>
            </a:pPr>
            <a:r>
              <a:rPr lang="en-US" sz="2400">
                <a:solidFill>
                  <a:schemeClr val="accent4">
                    <a:lumMod val="90000"/>
                    <a:lumOff val="10000"/>
                  </a:schemeClr>
                </a:solidFill>
                <a:latin typeface="+mj-lt"/>
              </a:rPr>
              <a:t>jthrowable ExceptionOccurred(JNIEnv *env</a:t>
            </a:r>
            <a:r>
              <a:rPr lang="en-US" sz="2400" smtClean="0">
                <a:solidFill>
                  <a:schemeClr val="accent4">
                    <a:lumMod val="90000"/>
                    <a:lumOff val="10000"/>
                  </a:schemeClr>
                </a:solidFill>
                <a:latin typeface="+mj-lt"/>
              </a:rPr>
              <a:t>);</a:t>
            </a:r>
            <a:endParaRPr lang="en-US" sz="2400">
              <a:solidFill>
                <a:schemeClr val="accent4">
                  <a:lumMod val="90000"/>
                  <a:lumOff val="10000"/>
                </a:schemeClr>
              </a:solidFill>
              <a:latin typeface="+mj-lt"/>
            </a:endParaRPr>
          </a:p>
          <a:p>
            <a:pPr marL="65088" indent="400050">
              <a:buClrTx/>
              <a:buFont typeface="Wingdings" pitchFamily="2" charset="2"/>
              <a:buChar char="q"/>
            </a:pPr>
            <a:endParaRPr lang="en-US" b="0">
              <a:solidFill>
                <a:schemeClr val="accent4">
                  <a:lumMod val="90000"/>
                  <a:lumOff val="10000"/>
                </a:schemeClr>
              </a:solidFill>
            </a:endParaRPr>
          </a:p>
        </p:txBody>
      </p:sp>
    </p:spTree>
    <p:extLst>
      <p:ext uri="{BB962C8B-B14F-4D97-AF65-F5344CB8AC3E}">
        <p14:creationId xmlns:p14="http://schemas.microsoft.com/office/powerpoint/2010/main" val="30934738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2.5 the invocation api</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indent="457200" algn="just">
              <a:spcAft>
                <a:spcPts val="600"/>
              </a:spcAft>
              <a:buClrTx/>
              <a:buNone/>
            </a:pPr>
            <a:r>
              <a:rPr lang="en-US" b="0" smtClean="0">
                <a:solidFill>
                  <a:srgbClr val="000000"/>
                </a:solidFill>
              </a:rPr>
              <a:t>Invocation </a:t>
            </a:r>
            <a:r>
              <a:rPr lang="en-US" b="0">
                <a:solidFill>
                  <a:srgbClr val="000000"/>
                </a:solidFill>
              </a:rPr>
              <a:t>API của JVM sẽ giúp </a:t>
            </a:r>
            <a:r>
              <a:rPr lang="en-US" b="0" smtClean="0">
                <a:solidFill>
                  <a:srgbClr val="000000"/>
                </a:solidFill>
              </a:rPr>
              <a:t>chúng </a:t>
            </a:r>
            <a:r>
              <a:rPr lang="en-US" b="0">
                <a:solidFill>
                  <a:srgbClr val="000000"/>
                </a:solidFill>
              </a:rPr>
              <a:t>ta tạo một Java Virtual Machine trong chương trình C/C++.</a:t>
            </a:r>
          </a:p>
          <a:p>
            <a:pPr marL="0" indent="457200" algn="just">
              <a:spcAft>
                <a:spcPts val="600"/>
              </a:spcAft>
              <a:buClrTx/>
              <a:buNone/>
            </a:pPr>
            <a:r>
              <a:rPr lang="en-US" b="0" smtClean="0">
                <a:solidFill>
                  <a:srgbClr val="000000"/>
                </a:solidFill>
              </a:rPr>
              <a:t>Hàm </a:t>
            </a:r>
            <a:r>
              <a:rPr lang="en-US" b="0">
                <a:solidFill>
                  <a:srgbClr val="000000"/>
                </a:solidFill>
              </a:rPr>
              <a:t>để tạo và hủy máy ảo </a:t>
            </a:r>
            <a:r>
              <a:rPr lang="en-US" b="0" smtClean="0">
                <a:solidFill>
                  <a:srgbClr val="000000"/>
                </a:solidFill>
              </a:rPr>
              <a:t>java trong JNI.</a:t>
            </a:r>
          </a:p>
          <a:p>
            <a:pPr marL="0" indent="857250" algn="just">
              <a:spcAft>
                <a:spcPts val="600"/>
              </a:spcAft>
              <a:buClrTx/>
              <a:buNone/>
            </a:pPr>
            <a:r>
              <a:rPr lang="en-US" b="0" i="1" smtClean="0">
                <a:solidFill>
                  <a:srgbClr val="000000"/>
                </a:solidFill>
              </a:rPr>
              <a:t>Tạo:</a:t>
            </a:r>
          </a:p>
          <a:p>
            <a:pPr marL="0" indent="857250" algn="just">
              <a:spcAft>
                <a:spcPts val="600"/>
              </a:spcAft>
              <a:buClrTx/>
              <a:buNone/>
            </a:pPr>
            <a:r>
              <a:rPr lang="en-US" sz="2400">
                <a:solidFill>
                  <a:schemeClr val="accent4">
                    <a:lumMod val="90000"/>
                    <a:lumOff val="10000"/>
                  </a:schemeClr>
                </a:solidFill>
              </a:rPr>
              <a:t>jint JNI_CreateJavaVM(JavaVM** p_jvm, void** p_env, JavaVMInitArgs* vm_args</a:t>
            </a:r>
            <a:r>
              <a:rPr lang="en-US" sz="2400" smtClean="0">
                <a:solidFill>
                  <a:schemeClr val="accent4">
                    <a:lumMod val="90000"/>
                    <a:lumOff val="10000"/>
                  </a:schemeClr>
                </a:solidFill>
              </a:rPr>
              <a:t>)</a:t>
            </a:r>
          </a:p>
          <a:p>
            <a:pPr marL="0" indent="857250" algn="just">
              <a:spcAft>
                <a:spcPts val="600"/>
              </a:spcAft>
              <a:buClrTx/>
              <a:buNone/>
            </a:pPr>
            <a:r>
              <a:rPr lang="en-US" b="0" i="1" smtClean="0">
                <a:solidFill>
                  <a:srgbClr val="000000"/>
                </a:solidFill>
              </a:rPr>
              <a:t>Hủy:</a:t>
            </a:r>
            <a:endParaRPr lang="en-US" b="0" i="1">
              <a:solidFill>
                <a:srgbClr val="000000"/>
              </a:solidFill>
            </a:endParaRPr>
          </a:p>
          <a:p>
            <a:pPr marL="0" indent="914400" algn="just">
              <a:spcAft>
                <a:spcPts val="600"/>
              </a:spcAft>
              <a:buClrTx/>
              <a:buNone/>
            </a:pPr>
            <a:r>
              <a:rPr lang="en-US" sz="2400">
                <a:solidFill>
                  <a:schemeClr val="accent4">
                    <a:lumMod val="90000"/>
                    <a:lumOff val="10000"/>
                  </a:schemeClr>
                </a:solidFill>
              </a:rPr>
              <a:t>jint DestroyJavaVM(JavaVM* jvm)</a:t>
            </a:r>
          </a:p>
          <a:p>
            <a:pPr marL="0" indent="457200" algn="just">
              <a:buClrTx/>
              <a:buNone/>
            </a:pPr>
            <a:endParaRPr lang="en-US" b="0">
              <a:solidFill>
                <a:schemeClr val="accent4">
                  <a:lumMod val="90000"/>
                  <a:lumOff val="10000"/>
                </a:schemeClr>
              </a:solidFill>
            </a:endParaRPr>
          </a:p>
          <a:p>
            <a:pPr algn="just">
              <a:buClrTx/>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26</a:t>
            </a:fld>
            <a:endParaRPr lang="en-US" sz="2000"/>
          </a:p>
        </p:txBody>
      </p:sp>
    </p:spTree>
    <p:extLst>
      <p:ext uri="{BB962C8B-B14F-4D97-AF65-F5344CB8AC3E}">
        <p14:creationId xmlns:p14="http://schemas.microsoft.com/office/powerpoint/2010/main" val="6181635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2.6 demo Hello world</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27</a:t>
            </a:fld>
            <a:endParaRPr lang="en-US" sz="2000"/>
          </a:p>
        </p:txBody>
      </p:sp>
      <p:sp>
        <p:nvSpPr>
          <p:cNvPr id="9" name="7-Point Star 8"/>
          <p:cNvSpPr/>
          <p:nvPr/>
        </p:nvSpPr>
        <p:spPr>
          <a:xfrm>
            <a:off x="3105150" y="2590800"/>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72882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3.1 Java native access</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229600" cy="4800600"/>
          </a:xfrm>
        </p:spPr>
        <p:txBody>
          <a:bodyPr/>
          <a:lstStyle/>
          <a:p>
            <a:pPr marL="0" lvl="0" indent="512763" algn="just">
              <a:buClr>
                <a:srgbClr val="000000"/>
              </a:buClr>
              <a:buNone/>
            </a:pPr>
            <a:endParaRPr lang="en-US" b="0" smtClean="0">
              <a:solidFill>
                <a:srgbClr val="000000"/>
              </a:solidFill>
              <a:latin typeface="+mj-lt"/>
            </a:endParaRPr>
          </a:p>
          <a:p>
            <a:pPr marL="0" lvl="0" indent="512763" algn="just">
              <a:lnSpc>
                <a:spcPct val="150000"/>
              </a:lnSpc>
              <a:buClr>
                <a:srgbClr val="000000"/>
              </a:buClr>
              <a:buNone/>
            </a:pPr>
            <a:r>
              <a:rPr lang="en-US" b="0" smtClean="0">
                <a:solidFill>
                  <a:srgbClr val="000000"/>
                </a:solidFill>
                <a:latin typeface="+mj-lt"/>
              </a:rPr>
              <a:t>Java </a:t>
            </a:r>
            <a:r>
              <a:rPr lang="en-US" b="0">
                <a:solidFill>
                  <a:srgbClr val="000000"/>
                </a:solidFill>
                <a:latin typeface="+mj-lt"/>
              </a:rPr>
              <a:t>Native </a:t>
            </a:r>
            <a:r>
              <a:rPr lang="en-US" b="0" smtClean="0">
                <a:solidFill>
                  <a:srgbClr val="000000"/>
                </a:solidFill>
                <a:latin typeface="+mj-lt"/>
              </a:rPr>
              <a:t>Access (JNA) </a:t>
            </a:r>
            <a:r>
              <a:rPr lang="en-US" b="0">
                <a:solidFill>
                  <a:srgbClr val="000000"/>
                </a:solidFill>
                <a:latin typeface="+mj-lt"/>
              </a:rPr>
              <a:t>là một phần mở rộng của Java cho phép sử dụng các API bao gồm các tập tin thư viện động DLL trong </a:t>
            </a:r>
            <a:r>
              <a:rPr lang="en-US" b="0" smtClean="0">
                <a:solidFill>
                  <a:srgbClr val="000000"/>
                </a:solidFill>
                <a:latin typeface="+mj-lt"/>
              </a:rPr>
              <a:t>Windows mà không cần sử dụng đến JNI. </a:t>
            </a:r>
            <a:endParaRPr lang="en-US"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28</a:t>
            </a:fld>
            <a:endParaRPr lang="en-US" sz="2000"/>
          </a:p>
        </p:txBody>
      </p:sp>
    </p:spTree>
    <p:extLst>
      <p:ext uri="{BB962C8B-B14F-4D97-AF65-F5344CB8AC3E}">
        <p14:creationId xmlns:p14="http://schemas.microsoft.com/office/powerpoint/2010/main" val="37979647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3.2 Demo Hello world với JNA</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29</a:t>
            </a:fld>
            <a:endParaRPr lang="en-US" sz="2000"/>
          </a:p>
        </p:txBody>
      </p:sp>
      <p:sp>
        <p:nvSpPr>
          <p:cNvPr id="10" name="7-Point Star 9"/>
          <p:cNvSpPr/>
          <p:nvPr/>
        </p:nvSpPr>
        <p:spPr>
          <a:xfrm>
            <a:off x="3105150" y="2590800"/>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60511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057399"/>
            <a:ext cx="8229600" cy="4115117"/>
          </a:xfrm>
        </p:spPr>
        <p:txBody>
          <a:bodyPr/>
          <a:lstStyle/>
          <a:p>
            <a:pPr marL="914400" lvl="0" indent="-514350">
              <a:spcAft>
                <a:spcPts val="1200"/>
              </a:spcAft>
              <a:buClr>
                <a:srgbClr val="000000"/>
              </a:buClr>
              <a:buFont typeface="Wingdings" pitchFamily="2" charset="2"/>
              <a:buChar char="q"/>
            </a:pPr>
            <a:r>
              <a:rPr lang="en-US" b="0" smtClean="0">
                <a:solidFill>
                  <a:schemeClr val="tx1">
                    <a:lumMod val="50000"/>
                  </a:schemeClr>
                </a:solidFill>
              </a:rPr>
              <a:t>Java Native Interface (JNI) </a:t>
            </a:r>
            <a:r>
              <a:rPr lang="en-US" b="0">
                <a:solidFill>
                  <a:schemeClr val="tx1">
                    <a:lumMod val="50000"/>
                  </a:schemeClr>
                </a:solidFill>
              </a:rPr>
              <a:t>là </a:t>
            </a:r>
            <a:r>
              <a:rPr lang="en-US" b="0" smtClean="0">
                <a:solidFill>
                  <a:schemeClr val="tx1">
                    <a:lumMod val="50000"/>
                  </a:schemeClr>
                </a:solidFill>
              </a:rPr>
              <a:t>gì?</a:t>
            </a:r>
            <a:endParaRPr lang="en-US" b="0">
              <a:solidFill>
                <a:schemeClr val="tx1">
                  <a:lumMod val="50000"/>
                </a:schemeClr>
              </a:solidFill>
            </a:endParaRPr>
          </a:p>
          <a:p>
            <a:pPr marL="914400" lvl="0" indent="-514350">
              <a:spcAft>
                <a:spcPts val="1200"/>
              </a:spcAft>
              <a:buClr>
                <a:srgbClr val="000000"/>
              </a:buClr>
              <a:buFont typeface="Wingdings" pitchFamily="2" charset="2"/>
              <a:buChar char="q"/>
            </a:pPr>
            <a:r>
              <a:rPr lang="en-US" b="0">
                <a:solidFill>
                  <a:schemeClr val="tx1">
                    <a:lumMod val="50000"/>
                  </a:schemeClr>
                </a:solidFill>
              </a:rPr>
              <a:t>Mục đích của việc dùng </a:t>
            </a:r>
            <a:r>
              <a:rPr lang="en-US" b="0" smtClean="0">
                <a:solidFill>
                  <a:schemeClr val="tx1">
                    <a:lumMod val="50000"/>
                  </a:schemeClr>
                </a:solidFill>
              </a:rPr>
              <a:t>JNI</a:t>
            </a:r>
            <a:endParaRPr lang="en-US" b="0">
              <a:solidFill>
                <a:schemeClr val="tx1">
                  <a:lumMod val="50000"/>
                </a:schemeClr>
              </a:solidFill>
            </a:endParaRPr>
          </a:p>
          <a:p>
            <a:pPr marL="914400" lvl="0" indent="-514350">
              <a:spcAft>
                <a:spcPts val="1200"/>
              </a:spcAft>
              <a:buClr>
                <a:srgbClr val="000000"/>
              </a:buClr>
              <a:buFont typeface="Wingdings" pitchFamily="2" charset="2"/>
              <a:buChar char="q"/>
            </a:pPr>
            <a:r>
              <a:rPr lang="en-US" b="0" smtClean="0">
                <a:solidFill>
                  <a:schemeClr val="tx1">
                    <a:lumMod val="50000"/>
                  </a:schemeClr>
                </a:solidFill>
              </a:rPr>
              <a:t>Cơ </a:t>
            </a:r>
            <a:r>
              <a:rPr lang="en-US" b="0">
                <a:solidFill>
                  <a:schemeClr val="tx1">
                    <a:lumMod val="50000"/>
                  </a:schemeClr>
                </a:solidFill>
              </a:rPr>
              <a:t>chế làm việc trong </a:t>
            </a:r>
            <a:r>
              <a:rPr lang="en-US" b="0" smtClean="0">
                <a:solidFill>
                  <a:schemeClr val="tx1">
                    <a:lumMod val="50000"/>
                  </a:schemeClr>
                </a:solidFill>
              </a:rPr>
              <a:t>JNI</a:t>
            </a:r>
          </a:p>
          <a:p>
            <a:pPr marL="914400" indent="-514350">
              <a:spcAft>
                <a:spcPts val="1200"/>
              </a:spcAft>
              <a:buClr>
                <a:srgbClr val="000000"/>
              </a:buClr>
              <a:buFont typeface="Wingdings" pitchFamily="2" charset="2"/>
              <a:buChar char="q"/>
            </a:pPr>
            <a:r>
              <a:rPr lang="en-US" b="0">
                <a:solidFill>
                  <a:schemeClr val="tx1">
                    <a:lumMod val="50000"/>
                  </a:schemeClr>
                </a:solidFill>
              </a:rPr>
              <a:t>Khó khăn khi làm việc với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endParaRPr lang="en-US" b="0">
              <a:solidFill>
                <a:schemeClr val="tx1">
                  <a:lumMod val="50000"/>
                </a:schemeClr>
              </a:solidFill>
            </a:endParaRPr>
          </a:p>
          <a:p>
            <a:pPr>
              <a:buClr>
                <a:srgbClr val="000000"/>
              </a:buClr>
              <a:buFont typeface="Wingdings" pitchFamily="2" charset="2"/>
              <a:buChar char="q"/>
            </a:pPr>
            <a:endParaRPr lang="en-US" b="0">
              <a:solidFill>
                <a:schemeClr val="tx1">
                  <a:lumMod val="50000"/>
                </a:schemeClr>
              </a:solidFill>
            </a:endParaRPr>
          </a:p>
        </p:txBody>
      </p:sp>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Tổng quan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 name="Footer Placeholder 9"/>
          <p:cNvSpPr>
            <a:spLocks noGrp="1"/>
          </p:cNvSpPr>
          <p:nvPr>
            <p:ph type="ftr" sz="quarter" idx="11"/>
          </p:nvPr>
        </p:nvSpPr>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a:t>
            </a:fld>
            <a:endParaRPr lang="en-US" sz="2000"/>
          </a:p>
        </p:txBody>
      </p:sp>
    </p:spTree>
    <p:extLst>
      <p:ext uri="{BB962C8B-B14F-4D97-AF65-F5344CB8AC3E}">
        <p14:creationId xmlns:p14="http://schemas.microsoft.com/office/powerpoint/2010/main" val="7869681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 demo ứng dụng thao tác registry</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30</a:t>
            </a:fld>
            <a:endParaRPr lang="en-US" sz="2000"/>
          </a:p>
        </p:txBody>
      </p:sp>
      <p:sp>
        <p:nvSpPr>
          <p:cNvPr id="10" name="7-Point Star 9"/>
          <p:cNvSpPr/>
          <p:nvPr/>
        </p:nvSpPr>
        <p:spPr>
          <a:xfrm>
            <a:off x="3105150" y="2590800"/>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31376452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38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itle 4"/>
          <p:cNvSpPr>
            <a:spLocks noGrp="1"/>
          </p:cNvSpPr>
          <p:nvPr>
            <p:ph type="ctrTitle"/>
          </p:nvPr>
        </p:nvSpPr>
        <p:spPr>
          <a:xfrm>
            <a:off x="2667000" y="3962400"/>
            <a:ext cx="7162800" cy="1981200"/>
          </a:xfrm>
        </p:spPr>
        <p:txBody>
          <a:bodyPr/>
          <a:lstStyle/>
          <a:p>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END !</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 !</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Nghĩ thôi ^_^</a:t>
            </a:r>
            <a:r>
              <a:rPr lang="en-US" smtClean="0"/>
              <a:t/>
            </a:r>
            <a:br>
              <a:rPr lang="en-US" smtClean="0"/>
            </a:br>
            <a:endParaRPr lang="en-US"/>
          </a:p>
        </p:txBody>
      </p:sp>
      <p:sp>
        <p:nvSpPr>
          <p:cNvPr id="3" name="Cloud Callout 2"/>
          <p:cNvSpPr/>
          <p:nvPr/>
        </p:nvSpPr>
        <p:spPr>
          <a:xfrm>
            <a:off x="2438400" y="304800"/>
            <a:ext cx="4114800" cy="2133600"/>
          </a:xfrm>
          <a:prstGeom prst="cloudCallout">
            <a:avLst>
              <a:gd name="adj1" fmla="val -65253"/>
              <a:gd name="adj2" fmla="val 37556"/>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 ?</a:t>
            </a:r>
            <a:endParaRPr lang="en-US" sz="32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1" name="Footer Placeholder 3"/>
          <p:cNvSpPr>
            <a:spLocks noGrp="1"/>
          </p:cNvSpPr>
          <p:nvPr>
            <p:ph type="ftr" sz="quarter" idx="4294967295"/>
          </p:nvPr>
        </p:nvSpPr>
        <p:spPr>
          <a:xfrm>
            <a:off x="73914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38897150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 JNI là gì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752600"/>
            <a:ext cx="8458200" cy="4800600"/>
          </a:xfrm>
        </p:spPr>
        <p:txBody>
          <a:bodyPr/>
          <a:lstStyle/>
          <a:p>
            <a:pPr marL="0" indent="514350" algn="just">
              <a:lnSpc>
                <a:spcPct val="150000"/>
              </a:lnSpc>
              <a:spcAft>
                <a:spcPts val="1200"/>
              </a:spcAft>
              <a:buClrTx/>
              <a:buNone/>
            </a:pPr>
            <a:r>
              <a:rPr lang="en-US" b="0" smtClean="0">
                <a:solidFill>
                  <a:srgbClr val="000000"/>
                </a:solidFill>
              </a:rPr>
              <a:t>Java </a:t>
            </a:r>
            <a:r>
              <a:rPr lang="en-US" b="0">
                <a:solidFill>
                  <a:srgbClr val="000000"/>
                </a:solidFill>
              </a:rPr>
              <a:t>Native Interface (JNI) là </a:t>
            </a:r>
            <a:r>
              <a:rPr lang="en-US" b="0" smtClean="0">
                <a:solidFill>
                  <a:srgbClr val="000000"/>
                </a:solidFill>
              </a:rPr>
              <a:t>một phần </a:t>
            </a:r>
            <a:r>
              <a:rPr lang="en-US" b="0">
                <a:solidFill>
                  <a:srgbClr val="000000"/>
                </a:solidFill>
              </a:rPr>
              <a:t>nền tảng của Java, là một interface trung gian cho phép kết nối ứng dụng Java với các ứng dụng hoặc thư viện viết bằng ngôn ngữ khác (C, C</a:t>
            </a:r>
            <a:r>
              <a:rPr lang="en-US" b="0" smtClean="0">
                <a:solidFill>
                  <a:srgbClr val="000000"/>
                </a:solidFill>
              </a:rPr>
              <a:t>++).</a:t>
            </a:r>
            <a:endParaRPr lang="en-US" b="0">
              <a:solidFill>
                <a:srgbClr val="000000"/>
              </a:solidFill>
            </a:endParaRPr>
          </a:p>
        </p:txBody>
      </p:sp>
      <p:sp>
        <p:nvSpPr>
          <p:cNvPr id="5" name="Footer Placeholder 4"/>
          <p:cNvSpPr>
            <a:spLocks noGrp="1"/>
          </p:cNvSpPr>
          <p:nvPr>
            <p:ph type="ftr" sz="quarter" idx="11"/>
          </p:nvPr>
        </p:nvSpPr>
        <p:spPr/>
        <p:txBody>
          <a:bodyPr/>
          <a:lstStyle/>
          <a:p>
            <a:r>
              <a:rPr lang="en-US" smtClean="0"/>
              <a:t>www.hcmus.edu.vn</a:t>
            </a:r>
            <a:endParaRPr lang="en-US"/>
          </a:p>
        </p:txBody>
      </p:sp>
      <p:sp>
        <p:nvSpPr>
          <p:cNvPr id="7"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4</a:t>
            </a:fld>
            <a:endParaRPr lang="en-US" sz="2000"/>
          </a:p>
        </p:txBody>
      </p:sp>
    </p:spTree>
    <p:extLst>
      <p:ext uri="{BB962C8B-B14F-4D97-AF65-F5344CB8AC3E}">
        <p14:creationId xmlns:p14="http://schemas.microsoft.com/office/powerpoint/2010/main" val="29449307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1.2 mục đích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828800"/>
            <a:ext cx="8534400" cy="4800600"/>
          </a:xfrm>
        </p:spPr>
        <p:txBody>
          <a:bodyPr/>
          <a:lstStyle/>
          <a:p>
            <a:pPr marL="0" lvl="0" indent="457200" algn="just">
              <a:lnSpc>
                <a:spcPct val="150000"/>
              </a:lnSpc>
              <a:buClrTx/>
              <a:buNone/>
            </a:pPr>
            <a:r>
              <a:rPr lang="en-US" b="0" smtClean="0">
                <a:solidFill>
                  <a:srgbClr val="000000"/>
                </a:solidFill>
              </a:rPr>
              <a:t>Sử </a:t>
            </a:r>
            <a:r>
              <a:rPr lang="en-US" b="0">
                <a:solidFill>
                  <a:srgbClr val="000000"/>
                </a:solidFill>
              </a:rPr>
              <a:t>dụng một ứng dụng, thư viện liên kết động như C, C++ vào trong chương trình Java.</a:t>
            </a:r>
          </a:p>
          <a:p>
            <a:pPr marL="0" lvl="0" indent="457200" algn="just">
              <a:buClrTx/>
              <a:buNone/>
            </a:pPr>
            <a:r>
              <a:rPr lang="en-US" b="0">
                <a:solidFill>
                  <a:srgbClr val="000000"/>
                </a:solidFill>
              </a:rPr>
              <a:t>Nhúng máy ảo Java vào các ứng dụng native (C, C++).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5</a:t>
            </a:fld>
            <a:endParaRPr lang="en-US" sz="2000"/>
          </a:p>
        </p:txBody>
      </p:sp>
    </p:spTree>
    <p:extLst>
      <p:ext uri="{BB962C8B-B14F-4D97-AF65-F5344CB8AC3E}">
        <p14:creationId xmlns:p14="http://schemas.microsoft.com/office/powerpoint/2010/main" val="39899338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1.3 cơ chế làm  việc</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0" y="4876800"/>
            <a:ext cx="6934200" cy="1600200"/>
          </a:xfrm>
        </p:spPr>
        <p:txBody>
          <a:bodyPr/>
          <a:lstStyle/>
          <a:p>
            <a:pPr marL="0" indent="0">
              <a:buNone/>
            </a:pPr>
            <a:r>
              <a:rPr lang="en-US" sz="1800" smtClean="0">
                <a:solidFill>
                  <a:srgbClr val="000000"/>
                </a:solidFill>
              </a:rPr>
              <a:t>Host Environment</a:t>
            </a:r>
            <a:r>
              <a:rPr lang="en-US" sz="1800" b="0" smtClean="0">
                <a:solidFill>
                  <a:srgbClr val="000000"/>
                </a:solidFill>
              </a:rPr>
              <a:t>: </a:t>
            </a:r>
            <a:r>
              <a:rPr lang="en-US" sz="1800" b="0">
                <a:solidFill>
                  <a:srgbClr val="000000"/>
                </a:solidFill>
              </a:rPr>
              <a:t>là những thiết lập </a:t>
            </a:r>
            <a:r>
              <a:rPr lang="en-US" sz="1800" b="0" smtClean="0">
                <a:solidFill>
                  <a:srgbClr val="000000"/>
                </a:solidFill>
              </a:rPr>
              <a:t>và </a:t>
            </a:r>
            <a:r>
              <a:rPr lang="en-US" sz="1800" b="0">
                <a:solidFill>
                  <a:srgbClr val="000000"/>
                </a:solidFill>
              </a:rPr>
              <a:t>cài đặt trên máy chủ  để chạy ứng </a:t>
            </a:r>
            <a:r>
              <a:rPr lang="en-US" sz="1800" b="0" smtClean="0">
                <a:solidFill>
                  <a:srgbClr val="000000"/>
                </a:solidFill>
              </a:rPr>
              <a:t>dụng JNI</a:t>
            </a:r>
            <a:r>
              <a:rPr lang="en-US" sz="1800" b="0">
                <a:solidFill>
                  <a:srgbClr val="000000"/>
                </a:solidFill>
              </a:rPr>
              <a:t>.</a:t>
            </a:r>
          </a:p>
          <a:p>
            <a:pPr marL="0" indent="0">
              <a:buNone/>
            </a:pPr>
            <a:r>
              <a:rPr lang="en-US" sz="1800" smtClean="0">
                <a:solidFill>
                  <a:srgbClr val="000000"/>
                </a:solidFill>
              </a:rPr>
              <a:t>Thư </a:t>
            </a:r>
            <a:r>
              <a:rPr lang="en-US" sz="1800">
                <a:solidFill>
                  <a:srgbClr val="000000"/>
                </a:solidFill>
              </a:rPr>
              <a:t>viện .</a:t>
            </a:r>
            <a:r>
              <a:rPr lang="en-US" sz="1800" smtClean="0">
                <a:solidFill>
                  <a:srgbClr val="000000"/>
                </a:solidFill>
              </a:rPr>
              <a:t>dll</a:t>
            </a:r>
            <a:r>
              <a:rPr lang="en-US" sz="1800" b="0" smtClean="0">
                <a:solidFill>
                  <a:srgbClr val="000000"/>
                </a:solidFill>
              </a:rPr>
              <a:t>: </a:t>
            </a:r>
            <a:r>
              <a:rPr lang="en-US" sz="1800" b="0">
                <a:solidFill>
                  <a:srgbClr val="000000"/>
                </a:solidFill>
              </a:rPr>
              <a:t>Thư viện .dll phải đạt được </a:t>
            </a:r>
            <a:r>
              <a:rPr lang="en-US" sz="1800" b="0" smtClean="0">
                <a:solidFill>
                  <a:srgbClr val="000000"/>
                </a:solidFill>
              </a:rPr>
              <a:t>tính độc </a:t>
            </a:r>
            <a:r>
              <a:rPr lang="en-US" sz="1800" b="0">
                <a:solidFill>
                  <a:srgbClr val="000000"/>
                </a:solidFill>
              </a:rPr>
              <a:t>lập riêng .</a:t>
            </a:r>
          </a:p>
          <a:p>
            <a:pPr marL="0" indent="0">
              <a:buNone/>
            </a:pPr>
            <a:r>
              <a:rPr lang="en-US" sz="1800" smtClean="0">
                <a:solidFill>
                  <a:srgbClr val="000000"/>
                </a:solidFill>
              </a:rPr>
              <a:t>JNI</a:t>
            </a:r>
            <a:r>
              <a:rPr lang="en-US" sz="1800" b="0" smtClean="0">
                <a:solidFill>
                  <a:srgbClr val="000000"/>
                </a:solidFill>
              </a:rPr>
              <a:t>: </a:t>
            </a:r>
            <a:r>
              <a:rPr lang="en-US" sz="1800" b="0">
                <a:solidFill>
                  <a:srgbClr val="000000"/>
                </a:solidFill>
              </a:rPr>
              <a:t>cầu nối trung gian giữa JAVA &amp; .dll.</a:t>
            </a:r>
          </a:p>
          <a:p>
            <a:pPr>
              <a:buClrTx/>
            </a:pPr>
            <a:endParaRPr lang="en-US" sz="160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6</a:t>
            </a:fld>
            <a:endParaRPr lang="en-US" sz="2000"/>
          </a:p>
        </p:txBody>
      </p:sp>
      <p:sp>
        <p:nvSpPr>
          <p:cNvPr id="3" name="Rounded Rectangle 2"/>
          <p:cNvSpPr/>
          <p:nvPr/>
        </p:nvSpPr>
        <p:spPr>
          <a:xfrm>
            <a:off x="838200" y="1828800"/>
            <a:ext cx="15240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Chương trình Java</a:t>
            </a:r>
            <a:endParaRPr lang="en-US"/>
          </a:p>
        </p:txBody>
      </p:sp>
      <p:sp>
        <p:nvSpPr>
          <p:cNvPr id="12" name="Rounded Rectangle 11"/>
          <p:cNvSpPr/>
          <p:nvPr/>
        </p:nvSpPr>
        <p:spPr>
          <a:xfrm>
            <a:off x="3340100" y="1828800"/>
            <a:ext cx="22225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Java Virtual Machine inplement (JNI)</a:t>
            </a:r>
            <a:endParaRPr lang="en-US"/>
          </a:p>
        </p:txBody>
      </p:sp>
      <p:sp>
        <p:nvSpPr>
          <p:cNvPr id="13" name="Rounded Rectangle 12"/>
          <p:cNvSpPr/>
          <p:nvPr/>
        </p:nvSpPr>
        <p:spPr>
          <a:xfrm>
            <a:off x="6553200" y="1828800"/>
            <a:ext cx="15240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Thư viện dll</a:t>
            </a:r>
            <a:endParaRPr lang="en-US"/>
          </a:p>
        </p:txBody>
      </p:sp>
      <p:sp>
        <p:nvSpPr>
          <p:cNvPr id="14" name="Rounded Rectangle 13"/>
          <p:cNvSpPr/>
          <p:nvPr/>
        </p:nvSpPr>
        <p:spPr>
          <a:xfrm>
            <a:off x="4876800" y="3581400"/>
            <a:ext cx="23622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Host environment</a:t>
            </a:r>
            <a:endParaRPr lang="en-US"/>
          </a:p>
        </p:txBody>
      </p:sp>
      <p:cxnSp>
        <p:nvCxnSpPr>
          <p:cNvPr id="15" name="Straight Connector 14"/>
          <p:cNvCxnSpPr>
            <a:stCxn id="3" idx="3"/>
            <a:endCxn id="12" idx="1"/>
          </p:cNvCxnSpPr>
          <p:nvPr/>
        </p:nvCxnSpPr>
        <p:spPr>
          <a:xfrm>
            <a:off x="2362200" y="2286000"/>
            <a:ext cx="977900"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a:stCxn id="12" idx="3"/>
            <a:endCxn id="13" idx="1"/>
          </p:cNvCxnSpPr>
          <p:nvPr/>
        </p:nvCxnSpPr>
        <p:spPr>
          <a:xfrm>
            <a:off x="5562600" y="2286000"/>
            <a:ext cx="990600"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5257800" y="27432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934200" y="2743200"/>
            <a:ext cx="0" cy="8382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079523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inVertical)">
                                      <p:cBhvr>
                                        <p:cTn id="16" dur="500"/>
                                        <p:tgtEl>
                                          <p:spTgt spid="14"/>
                                        </p:tgtEl>
                                      </p:cBhvr>
                                    </p:animEffect>
                                  </p:childTnLst>
                                </p:cTn>
                              </p:par>
                              <p:par>
                                <p:cTn id="17" presetID="16" presetClass="entr" presetSubtype="21"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inVertical)">
                                      <p:cBhvr>
                                        <p:cTn id="19" dur="500"/>
                                        <p:tgtEl>
                                          <p:spTgt spid="15"/>
                                        </p:tgtEl>
                                      </p:cBhvr>
                                    </p:animEffect>
                                  </p:childTnLst>
                                </p:cTn>
                              </p:par>
                              <p:par>
                                <p:cTn id="20" presetID="16" presetClass="entr" presetSubtype="21"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par>
                                <p:cTn id="23" presetID="16" presetClass="entr" presetSubtype="21"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arn(inVertical)">
                                      <p:cBhvr>
                                        <p:cTn id="25" dur="500"/>
                                        <p:tgtEl>
                                          <p:spTgt spid="19"/>
                                        </p:tgtEl>
                                      </p:cBhvr>
                                    </p:animEffect>
                                  </p:childTnLst>
                                </p:cTn>
                              </p:par>
                              <p:par>
                                <p:cTn id="26" presetID="16" presetClass="entr" presetSubtype="21"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arn(inVertical)">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xEl>
                                              <p:pRg st="0" end="0"/>
                                            </p:txEl>
                                          </p:spTgt>
                                        </p:tgtEl>
                                        <p:attrNameLst>
                                          <p:attrName>style.visibility</p:attrName>
                                        </p:attrNameLst>
                                      </p:cBhvr>
                                      <p:to>
                                        <p:strVal val="visible"/>
                                      </p:to>
                                    </p:set>
                                    <p:anim calcmode="lin" valueType="num">
                                      <p:cBhvr additive="base">
                                        <p:cTn id="3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 calcmode="lin" valueType="num">
                                      <p:cBhvr additive="base">
                                        <p:cTn id="3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
                                            <p:txEl>
                                              <p:pRg st="2" end="2"/>
                                            </p:txEl>
                                          </p:spTgt>
                                        </p:tgtEl>
                                        <p:attrNameLst>
                                          <p:attrName>style.visibility</p:attrName>
                                        </p:attrNameLst>
                                      </p:cBhvr>
                                      <p:to>
                                        <p:strVal val="visible"/>
                                      </p:to>
                                    </p:set>
                                    <p:anim calcmode="lin" valueType="num">
                                      <p:cBhvr additive="base">
                                        <p:cTn id="4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1.4 khó khăn</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lvl="0" indent="457200" algn="just">
              <a:buClrTx/>
              <a:buNone/>
            </a:pPr>
            <a:endParaRPr lang="en-US" b="0" smtClean="0">
              <a:solidFill>
                <a:srgbClr val="000000"/>
              </a:solidFill>
            </a:endParaRPr>
          </a:p>
          <a:p>
            <a:pPr marL="685800" lvl="0" indent="-457200" algn="just">
              <a:lnSpc>
                <a:spcPct val="150000"/>
              </a:lnSpc>
              <a:spcAft>
                <a:spcPts val="1200"/>
              </a:spcAft>
              <a:buClrTx/>
              <a:buFont typeface="Wingdings" pitchFamily="2" charset="2"/>
              <a:buChar char="q"/>
            </a:pPr>
            <a:r>
              <a:rPr lang="en-US" b="0" smtClean="0">
                <a:solidFill>
                  <a:srgbClr val="000000"/>
                </a:solidFill>
              </a:rPr>
              <a:t>Không </a:t>
            </a:r>
            <a:r>
              <a:rPr lang="en-US" b="0">
                <a:solidFill>
                  <a:srgbClr val="000000"/>
                </a:solidFill>
              </a:rPr>
              <a:t>còn dễ dàng </a:t>
            </a:r>
            <a:r>
              <a:rPr lang="en-US" b="0" smtClean="0">
                <a:solidFill>
                  <a:srgbClr val="000000"/>
                </a:solidFill>
              </a:rPr>
              <a:t>để chạy </a:t>
            </a:r>
            <a:r>
              <a:rPr lang="en-US" b="0">
                <a:solidFill>
                  <a:srgbClr val="000000"/>
                </a:solidFill>
              </a:rPr>
              <a:t>trên nhiều môi trường nữa.</a:t>
            </a:r>
          </a:p>
          <a:p>
            <a:pPr marL="685800" lvl="0" indent="-457200" algn="just">
              <a:lnSpc>
                <a:spcPct val="150000"/>
              </a:lnSpc>
              <a:spcAft>
                <a:spcPts val="1200"/>
              </a:spcAft>
              <a:buClrTx/>
              <a:buFont typeface="Wingdings" pitchFamily="2" charset="2"/>
              <a:buChar char="q"/>
            </a:pPr>
            <a:r>
              <a:rPr lang="en-US" b="0" smtClean="0">
                <a:solidFill>
                  <a:srgbClr val="000000"/>
                </a:solidFill>
              </a:rPr>
              <a:t>Độ an toàn bị giảm.</a:t>
            </a:r>
            <a:endParaRPr lang="en-US" b="0">
              <a:solidFill>
                <a:srgbClr val="000000"/>
              </a:solidFill>
            </a:endParaRPr>
          </a:p>
          <a:p>
            <a:pPr algn="just">
              <a:buClrTx/>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7</a:t>
            </a:fld>
            <a:endParaRPr lang="en-US" sz="2000"/>
          </a:p>
        </p:txBody>
      </p:sp>
    </p:spTree>
    <p:extLst>
      <p:ext uri="{BB962C8B-B14F-4D97-AF65-F5344CB8AC3E}">
        <p14:creationId xmlns:p14="http://schemas.microsoft.com/office/powerpoint/2010/main" val="2047671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cở bản lập trình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685800" lvl="0" indent="-514350" algn="just">
              <a:buClrTx/>
              <a:buFont typeface="Wingdings" pitchFamily="2" charset="2"/>
              <a:buChar char="q"/>
            </a:pPr>
            <a:r>
              <a:rPr lang="en-US" b="0" smtClean="0">
                <a:solidFill>
                  <a:srgbClr val="000000"/>
                </a:solidFill>
              </a:rPr>
              <a:t>Các bước lập trình JNI cơ bản</a:t>
            </a:r>
            <a:endParaRPr lang="en-US" b="0" smtClean="0">
              <a:solidFill>
                <a:srgbClr val="000000"/>
              </a:solidFill>
            </a:endParaRPr>
          </a:p>
          <a:p>
            <a:pPr marL="685800" lvl="0" indent="-514350" algn="just">
              <a:buClrTx/>
              <a:buFont typeface="Wingdings" pitchFamily="2" charset="2"/>
              <a:buChar char="q"/>
            </a:pPr>
            <a:r>
              <a:rPr lang="en-US" b="0" smtClean="0">
                <a:solidFill>
                  <a:srgbClr val="000000"/>
                </a:solidFill>
              </a:rPr>
              <a:t>Các kiểu dữ liệu cơ bản</a:t>
            </a:r>
          </a:p>
          <a:p>
            <a:pPr marL="685800" lvl="0" indent="-514350" algn="just">
              <a:buClrTx/>
              <a:buFont typeface="Wingdings" pitchFamily="2" charset="2"/>
              <a:buChar char="q"/>
            </a:pPr>
            <a:r>
              <a:rPr lang="en-US" b="0" smtClean="0">
                <a:solidFill>
                  <a:srgbClr val="000000"/>
                </a:solidFill>
              </a:rPr>
              <a:t>Truy xuất biến, hàm giữa code native và code java</a:t>
            </a:r>
          </a:p>
          <a:p>
            <a:pPr marL="685800" lvl="0" indent="-514350" algn="just">
              <a:buClrTx/>
              <a:buFont typeface="Wingdings" pitchFamily="2" charset="2"/>
              <a:buChar char="q"/>
            </a:pPr>
            <a:r>
              <a:rPr lang="en-US" b="0" smtClean="0">
                <a:solidFill>
                  <a:srgbClr val="000000"/>
                </a:solidFill>
              </a:rPr>
              <a:t>Bắt các Exception</a:t>
            </a:r>
          </a:p>
          <a:p>
            <a:pPr marL="685800" lvl="0" indent="-514350" algn="just">
              <a:buClrTx/>
              <a:buFont typeface="Wingdings" pitchFamily="2" charset="2"/>
              <a:buChar char="q"/>
            </a:pPr>
            <a:r>
              <a:rPr lang="en-US" b="0" smtClean="0">
                <a:solidFill>
                  <a:srgbClr val="000000"/>
                </a:solidFill>
              </a:rPr>
              <a:t>The Invocation API – nhúng việc khởi tạo một JVM trong native code (c/c++)</a:t>
            </a:r>
          </a:p>
          <a:p>
            <a:pPr marL="685800" indent="-514350" algn="just">
              <a:buClrTx/>
              <a:buFont typeface="Wingdings" pitchFamily="2" charset="2"/>
              <a:buChar char="q"/>
            </a:pPr>
            <a:r>
              <a:rPr lang="en-US" b="0" smtClean="0">
                <a:solidFill>
                  <a:srgbClr val="000000"/>
                </a:solidFill>
              </a:rPr>
              <a:t>Demo chương trình HelloWorld</a:t>
            </a:r>
          </a:p>
          <a:p>
            <a:pPr algn="just">
              <a:buClrTx/>
              <a:buFont typeface="Wingdings" pitchFamily="2" charset="2"/>
              <a:buChar char="q"/>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8</a:t>
            </a:fld>
            <a:endParaRPr lang="en-US" sz="2000"/>
          </a:p>
        </p:txBody>
      </p:sp>
    </p:spTree>
    <p:extLst>
      <p:ext uri="{BB962C8B-B14F-4D97-AF65-F5344CB8AC3E}">
        <p14:creationId xmlns:p14="http://schemas.microsoft.com/office/powerpoint/2010/main" val="4057671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304801"/>
            <a:ext cx="8915400" cy="838200"/>
          </a:xfrm>
        </p:spPr>
        <p:txBody>
          <a:bodyPr>
            <a:noAutofit/>
          </a:bodyPr>
          <a:lstStyle/>
          <a:p>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2.1 </a:t>
            </a:r>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Các bước lập trình JNI cơ bản</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9</a:t>
            </a:fld>
            <a:endParaRPr lang="en-US" sz="2000"/>
          </a:p>
        </p:txBody>
      </p:sp>
      <p:sp>
        <p:nvSpPr>
          <p:cNvPr id="3" name="Rounded Rectangle 2"/>
          <p:cNvSpPr/>
          <p:nvPr/>
        </p:nvSpPr>
        <p:spPr>
          <a:xfrm>
            <a:off x="127317" y="2235199"/>
            <a:ext cx="1095375" cy="74239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mtClean="0"/>
              <a:t>Java source</a:t>
            </a:r>
            <a:endParaRPr lang="en-US"/>
          </a:p>
        </p:txBody>
      </p:sp>
      <p:sp>
        <p:nvSpPr>
          <p:cNvPr id="5" name="Oval 4"/>
          <p:cNvSpPr/>
          <p:nvPr/>
        </p:nvSpPr>
        <p:spPr>
          <a:xfrm>
            <a:off x="1812040" y="1381401"/>
            <a:ext cx="1027045" cy="57039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smtClean="0"/>
              <a:t>javac</a:t>
            </a:r>
            <a:endParaRPr lang="en-US" sz="1400" b="1"/>
          </a:p>
        </p:txBody>
      </p:sp>
      <p:sp>
        <p:nvSpPr>
          <p:cNvPr id="9" name="Rounded Rectangle 8"/>
          <p:cNvSpPr/>
          <p:nvPr/>
        </p:nvSpPr>
        <p:spPr>
          <a:xfrm>
            <a:off x="3482340" y="1295400"/>
            <a:ext cx="1089660" cy="74239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mtClean="0"/>
              <a:t>Java class</a:t>
            </a:r>
            <a:endParaRPr lang="en-US"/>
          </a:p>
        </p:txBody>
      </p:sp>
      <p:sp>
        <p:nvSpPr>
          <p:cNvPr id="11" name="Oval 10"/>
          <p:cNvSpPr/>
          <p:nvPr/>
        </p:nvSpPr>
        <p:spPr>
          <a:xfrm>
            <a:off x="3482340" y="2677670"/>
            <a:ext cx="1095375" cy="57039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smtClean="0"/>
              <a:t>javah</a:t>
            </a:r>
            <a:endParaRPr lang="en-US" sz="1400" b="1"/>
          </a:p>
        </p:txBody>
      </p:sp>
      <p:sp>
        <p:nvSpPr>
          <p:cNvPr id="12" name="Rounded Rectangle 11"/>
          <p:cNvSpPr/>
          <p:nvPr/>
        </p:nvSpPr>
        <p:spPr>
          <a:xfrm>
            <a:off x="3510915" y="4306817"/>
            <a:ext cx="1089660" cy="74239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mtClean="0"/>
              <a:t>C/C++ header</a:t>
            </a:r>
            <a:endParaRPr lang="en-US"/>
          </a:p>
        </p:txBody>
      </p:sp>
      <p:sp>
        <p:nvSpPr>
          <p:cNvPr id="13" name="Rounded Rectangle 12"/>
          <p:cNvSpPr/>
          <p:nvPr/>
        </p:nvSpPr>
        <p:spPr>
          <a:xfrm>
            <a:off x="1468470" y="5614227"/>
            <a:ext cx="1095375" cy="742397"/>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mtClean="0"/>
              <a:t>C/C++ source</a:t>
            </a:r>
            <a:endParaRPr lang="en-US"/>
          </a:p>
        </p:txBody>
      </p:sp>
      <p:sp>
        <p:nvSpPr>
          <p:cNvPr id="14" name="Oval 13"/>
          <p:cNvSpPr/>
          <p:nvPr/>
        </p:nvSpPr>
        <p:spPr>
          <a:xfrm>
            <a:off x="7767320" y="1381400"/>
            <a:ext cx="913130" cy="57039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smtClean="0"/>
              <a:t>java</a:t>
            </a:r>
            <a:endParaRPr lang="en-US" sz="1400" b="1"/>
          </a:p>
        </p:txBody>
      </p:sp>
      <p:sp>
        <p:nvSpPr>
          <p:cNvPr id="15" name="Rounded Rectangle 14"/>
          <p:cNvSpPr/>
          <p:nvPr/>
        </p:nvSpPr>
        <p:spPr>
          <a:xfrm>
            <a:off x="5326380" y="1828800"/>
            <a:ext cx="1303020" cy="74239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mtClean="0"/>
              <a:t>Dynamic library</a:t>
            </a:r>
            <a:endParaRPr lang="en-US"/>
          </a:p>
        </p:txBody>
      </p:sp>
      <p:sp>
        <p:nvSpPr>
          <p:cNvPr id="16" name="Oval 15"/>
          <p:cNvSpPr/>
          <p:nvPr/>
        </p:nvSpPr>
        <p:spPr>
          <a:xfrm>
            <a:off x="5416868" y="3315805"/>
            <a:ext cx="1122044" cy="57039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smtClean="0"/>
              <a:t>linker</a:t>
            </a:r>
            <a:endParaRPr lang="en-US" sz="1400" b="1"/>
          </a:p>
        </p:txBody>
      </p:sp>
      <p:sp>
        <p:nvSpPr>
          <p:cNvPr id="17" name="Oval 16"/>
          <p:cNvSpPr/>
          <p:nvPr/>
        </p:nvSpPr>
        <p:spPr>
          <a:xfrm>
            <a:off x="5215890" y="5700228"/>
            <a:ext cx="1524000" cy="57039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smtClean="0"/>
              <a:t>compiler</a:t>
            </a:r>
            <a:endParaRPr lang="en-US" sz="1400" b="1"/>
          </a:p>
        </p:txBody>
      </p:sp>
      <p:sp>
        <p:nvSpPr>
          <p:cNvPr id="18" name="Rounded Rectangle 17"/>
          <p:cNvSpPr/>
          <p:nvPr/>
        </p:nvSpPr>
        <p:spPr>
          <a:xfrm>
            <a:off x="5433060" y="4267200"/>
            <a:ext cx="1089660" cy="74239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mtClean="0"/>
              <a:t>Binary</a:t>
            </a:r>
          </a:p>
          <a:p>
            <a:pPr algn="ctr"/>
            <a:r>
              <a:rPr lang="en-US" smtClean="0"/>
              <a:t>object</a:t>
            </a:r>
            <a:endParaRPr lang="en-US"/>
          </a:p>
        </p:txBody>
      </p:sp>
      <p:sp>
        <p:nvSpPr>
          <p:cNvPr id="19" name="Rounded Rectangle 18"/>
          <p:cNvSpPr/>
          <p:nvPr/>
        </p:nvSpPr>
        <p:spPr>
          <a:xfrm>
            <a:off x="8016875" y="4282866"/>
            <a:ext cx="1089660" cy="742397"/>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mtClean="0"/>
              <a:t>jni.h</a:t>
            </a:r>
            <a:endParaRPr lang="en-US"/>
          </a:p>
        </p:txBody>
      </p:sp>
      <p:cxnSp>
        <p:nvCxnSpPr>
          <p:cNvPr id="21" name="Straight Arrow Connector 20"/>
          <p:cNvCxnSpPr>
            <a:stCxn id="3" idx="0"/>
            <a:endCxn id="5" idx="2"/>
          </p:cNvCxnSpPr>
          <p:nvPr/>
        </p:nvCxnSpPr>
        <p:spPr>
          <a:xfrm flipV="1">
            <a:off x="675005" y="1666599"/>
            <a:ext cx="1137035" cy="56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6"/>
            <a:endCxn id="9" idx="1"/>
          </p:cNvCxnSpPr>
          <p:nvPr/>
        </p:nvCxnSpPr>
        <p:spPr>
          <a:xfrm>
            <a:off x="2839085" y="1666599"/>
            <a:ext cx="6432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11" idx="0"/>
          </p:cNvCxnSpPr>
          <p:nvPr/>
        </p:nvCxnSpPr>
        <p:spPr>
          <a:xfrm>
            <a:off x="4027170" y="2037798"/>
            <a:ext cx="2858" cy="6398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4"/>
            <a:endCxn id="12" idx="0"/>
          </p:cNvCxnSpPr>
          <p:nvPr/>
        </p:nvCxnSpPr>
        <p:spPr>
          <a:xfrm>
            <a:off x="4030028" y="3248065"/>
            <a:ext cx="25717" cy="1058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63845" y="6096000"/>
            <a:ext cx="26520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a:endCxn id="14" idx="2"/>
          </p:cNvCxnSpPr>
          <p:nvPr/>
        </p:nvCxnSpPr>
        <p:spPr>
          <a:xfrm flipV="1">
            <a:off x="4572000" y="1666598"/>
            <a:ext cx="319532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6" idx="0"/>
            <a:endCxn id="15" idx="2"/>
          </p:cNvCxnSpPr>
          <p:nvPr/>
        </p:nvCxnSpPr>
        <p:spPr>
          <a:xfrm flipV="1">
            <a:off x="5977890" y="2571198"/>
            <a:ext cx="0" cy="7446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7" idx="0"/>
            <a:endCxn id="18" idx="2"/>
          </p:cNvCxnSpPr>
          <p:nvPr/>
        </p:nvCxnSpPr>
        <p:spPr>
          <a:xfrm flipV="1">
            <a:off x="5977890" y="5009598"/>
            <a:ext cx="0" cy="690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5" idx="0"/>
            <a:endCxn id="14" idx="2"/>
          </p:cNvCxnSpPr>
          <p:nvPr/>
        </p:nvCxnSpPr>
        <p:spPr>
          <a:xfrm rot="5400000" flipH="1" flipV="1">
            <a:off x="6791504" y="852984"/>
            <a:ext cx="162202" cy="17894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6200000" flipH="1">
            <a:off x="4142312" y="4913297"/>
            <a:ext cx="936211" cy="11601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Flowchart: Connector 48"/>
          <p:cNvSpPr/>
          <p:nvPr/>
        </p:nvSpPr>
        <p:spPr>
          <a:xfrm>
            <a:off x="469995" y="3135471"/>
            <a:ext cx="410018" cy="369729"/>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smtClean="0"/>
              <a:t>1</a:t>
            </a:r>
            <a:endParaRPr lang="en-US" b="1"/>
          </a:p>
        </p:txBody>
      </p:sp>
      <p:sp>
        <p:nvSpPr>
          <p:cNvPr id="50" name="Flowchart: Connector 49"/>
          <p:cNvSpPr/>
          <p:nvPr/>
        </p:nvSpPr>
        <p:spPr>
          <a:xfrm>
            <a:off x="6667596" y="3352800"/>
            <a:ext cx="410018" cy="369729"/>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smtClean="0"/>
              <a:t>6</a:t>
            </a:r>
            <a:endParaRPr lang="en-US" b="1"/>
          </a:p>
        </p:txBody>
      </p:sp>
      <p:sp>
        <p:nvSpPr>
          <p:cNvPr id="51" name="Flowchart: Connector 50"/>
          <p:cNvSpPr/>
          <p:nvPr/>
        </p:nvSpPr>
        <p:spPr>
          <a:xfrm>
            <a:off x="6295582" y="5345780"/>
            <a:ext cx="410018" cy="369729"/>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smtClean="0"/>
              <a:t>5</a:t>
            </a:r>
            <a:endParaRPr lang="en-US" b="1"/>
          </a:p>
        </p:txBody>
      </p:sp>
      <p:sp>
        <p:nvSpPr>
          <p:cNvPr id="52" name="Flowchart: Connector 51"/>
          <p:cNvSpPr/>
          <p:nvPr/>
        </p:nvSpPr>
        <p:spPr>
          <a:xfrm>
            <a:off x="1811148" y="5123640"/>
            <a:ext cx="410018" cy="369729"/>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smtClean="0"/>
              <a:t>4</a:t>
            </a:r>
            <a:endParaRPr lang="en-US" b="1"/>
          </a:p>
        </p:txBody>
      </p:sp>
      <p:sp>
        <p:nvSpPr>
          <p:cNvPr id="53" name="Flowchart: Connector 52"/>
          <p:cNvSpPr/>
          <p:nvPr/>
        </p:nvSpPr>
        <p:spPr>
          <a:xfrm>
            <a:off x="3352800" y="3276600"/>
            <a:ext cx="410018" cy="369729"/>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smtClean="0"/>
              <a:t>3</a:t>
            </a:r>
            <a:endParaRPr lang="en-US" b="1"/>
          </a:p>
        </p:txBody>
      </p:sp>
      <p:sp>
        <p:nvSpPr>
          <p:cNvPr id="54" name="Flowchart: Connector 53"/>
          <p:cNvSpPr/>
          <p:nvPr/>
        </p:nvSpPr>
        <p:spPr>
          <a:xfrm>
            <a:off x="2104582" y="2144871"/>
            <a:ext cx="410018" cy="369729"/>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smtClean="0"/>
              <a:t>2</a:t>
            </a:r>
            <a:endParaRPr lang="en-US" b="1"/>
          </a:p>
        </p:txBody>
      </p:sp>
      <p:sp>
        <p:nvSpPr>
          <p:cNvPr id="55" name="Flowchart: Connector 54"/>
          <p:cNvSpPr/>
          <p:nvPr/>
        </p:nvSpPr>
        <p:spPr>
          <a:xfrm>
            <a:off x="8018876" y="2068671"/>
            <a:ext cx="410018" cy="369729"/>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smtClean="0"/>
              <a:t>7</a:t>
            </a:r>
            <a:endParaRPr lang="en-US" b="1"/>
          </a:p>
        </p:txBody>
      </p:sp>
      <p:cxnSp>
        <p:nvCxnSpPr>
          <p:cNvPr id="265" name="Straight Arrow Connector 264"/>
          <p:cNvCxnSpPr>
            <a:stCxn id="18" idx="0"/>
            <a:endCxn id="16" idx="4"/>
          </p:cNvCxnSpPr>
          <p:nvPr/>
        </p:nvCxnSpPr>
        <p:spPr>
          <a:xfrm flipV="1">
            <a:off x="5977890" y="3886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3" name="Elbow Connector 312"/>
          <p:cNvCxnSpPr>
            <a:stCxn id="19" idx="2"/>
            <a:endCxn id="17" idx="6"/>
          </p:cNvCxnSpPr>
          <p:nvPr/>
        </p:nvCxnSpPr>
        <p:spPr>
          <a:xfrm rot="5400000">
            <a:off x="7170717" y="4594437"/>
            <a:ext cx="960163" cy="182181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8774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fade">
                                      <p:cBhvr>
                                        <p:cTn id="60" dur="500"/>
                                        <p:tgtEl>
                                          <p:spTgt spid="47"/>
                                        </p:tgtEl>
                                      </p:cBhvr>
                                    </p:animEffect>
                                  </p:childTnLst>
                                </p:cTn>
                              </p:par>
                              <p:par>
                                <p:cTn id="61" presetID="10"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par>
                                <p:cTn id="64" presetID="10" presetClass="entr" presetSubtype="0" fill="hold"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500"/>
                                        <p:tgtEl>
                                          <p:spTgt spid="43"/>
                                        </p:tgtEl>
                                      </p:cBhvr>
                                    </p:animEffect>
                                  </p:childTnLst>
                                </p:cTn>
                              </p:par>
                              <p:par>
                                <p:cTn id="67" presetID="10" presetClass="entr" presetSubtype="0" fill="hold" nodeType="withEffect">
                                  <p:stCondLst>
                                    <p:cond delay="0"/>
                                  </p:stCondLst>
                                  <p:childTnLst>
                                    <p:set>
                                      <p:cBhvr>
                                        <p:cTn id="68" dur="1" fill="hold">
                                          <p:stCondLst>
                                            <p:cond delay="0"/>
                                          </p:stCondLst>
                                        </p:cTn>
                                        <p:tgtEl>
                                          <p:spTgt spid="313"/>
                                        </p:tgtEl>
                                        <p:attrNameLst>
                                          <p:attrName>style.visibility</p:attrName>
                                        </p:attrNameLst>
                                      </p:cBhvr>
                                      <p:to>
                                        <p:strVal val="visible"/>
                                      </p:to>
                                    </p:set>
                                    <p:animEffect transition="in" filter="fade">
                                      <p:cBhvr>
                                        <p:cTn id="69" dur="500"/>
                                        <p:tgtEl>
                                          <p:spTgt spid="31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500"/>
                                        <p:tgtEl>
                                          <p:spTgt spid="5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65"/>
                                        </p:tgtEl>
                                        <p:attrNameLst>
                                          <p:attrName>style.visibility</p:attrName>
                                        </p:attrNameLst>
                                      </p:cBhvr>
                                      <p:to>
                                        <p:strVal val="visible"/>
                                      </p:to>
                                    </p:set>
                                    <p:animEffect transition="in" filter="fade">
                                      <p:cBhvr>
                                        <p:cTn id="83" dur="500"/>
                                        <p:tgtEl>
                                          <p:spTgt spid="26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fade">
                                      <p:cBhvr>
                                        <p:cTn id="86" dur="500"/>
                                        <p:tgtEl>
                                          <p:spTgt spid="16"/>
                                        </p:tgtEl>
                                      </p:cBhvr>
                                    </p:animEffect>
                                  </p:childTnLst>
                                </p:cTn>
                              </p:par>
                              <p:par>
                                <p:cTn id="87" presetID="10" presetClass="entr" presetSubtype="0" fill="hold"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500"/>
                                        <p:tgtEl>
                                          <p:spTgt spid="4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fade">
                                      <p:cBhvr>
                                        <p:cTn id="92" dur="500"/>
                                        <p:tgtEl>
                                          <p:spTgt spid="1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500"/>
                                        <p:tgtEl>
                                          <p:spTgt spid="50"/>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500"/>
                                        <p:tgtEl>
                                          <p:spTgt spid="33"/>
                                        </p:tgtEl>
                                      </p:cBhvr>
                                    </p:animEffect>
                                  </p:childTnLst>
                                </p:cTn>
                              </p:par>
                              <p:par>
                                <p:cTn id="101" presetID="10" presetClass="entr" presetSubtype="0" fill="hold" nodeType="with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fade">
                                      <p:cBhvr>
                                        <p:cTn id="103" dur="500"/>
                                        <p:tgtEl>
                                          <p:spTgt spid="45"/>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4"/>
                                        </p:tgtEl>
                                        <p:attrNameLst>
                                          <p:attrName>style.visibility</p:attrName>
                                        </p:attrNameLst>
                                      </p:cBhvr>
                                      <p:to>
                                        <p:strVal val="visible"/>
                                      </p:to>
                                    </p:set>
                                    <p:animEffect transition="in" filter="fade">
                                      <p:cBhvr>
                                        <p:cTn id="106" dur="500"/>
                                        <p:tgtEl>
                                          <p:spTgt spid="1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animEffect transition="in" filter="fade">
                                      <p:cBhvr>
                                        <p:cTn id="10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9" grpId="0" animBg="1"/>
      <p:bldP spid="11" grpId="0" animBg="1"/>
      <p:bldP spid="12" grpId="0" animBg="1"/>
      <p:bldP spid="13" grpId="0" animBg="1"/>
      <p:bldP spid="14" grpId="0" animBg="1"/>
      <p:bldP spid="15" grpId="0" animBg="1"/>
      <p:bldP spid="16" grpId="0" animBg="1"/>
      <p:bldP spid="17" grpId="0" animBg="1"/>
      <p:bldP spid="18" grpId="0" animBg="1"/>
      <p:bldP spid="19" grpId="0" animBg="1"/>
      <p:bldP spid="49" grpId="0" animBg="1"/>
      <p:bldP spid="50" grpId="0" animBg="1"/>
      <p:bldP spid="51" grpId="0" animBg="1"/>
      <p:bldP spid="52" grpId="0" animBg="1"/>
      <p:bldP spid="53" grpId="0" animBg="1"/>
      <p:bldP spid="54" grpId="0" animBg="1"/>
      <p:bldP spid="55" grpId="0" animBg="1"/>
    </p:bld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cdb2004222l</Template>
  <TotalTime>398</TotalTime>
  <Words>2361</Words>
  <Application>Microsoft Office PowerPoint</Application>
  <PresentationFormat>On-screen Show (4:3)</PresentationFormat>
  <Paragraphs>431</Paragraphs>
  <Slides>31</Slides>
  <Notes>26</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01</vt:lpstr>
      <vt:lpstr>Java Native Interface (JNI) </vt:lpstr>
      <vt:lpstr>Nội dung thuyết trình</vt:lpstr>
      <vt:lpstr>1 Tổng quan JNI</vt:lpstr>
      <vt:lpstr>1.1 JNI là gì ?</vt:lpstr>
      <vt:lpstr>1.2 mục đích</vt:lpstr>
      <vt:lpstr>1.3 cơ chế làm  việc</vt:lpstr>
      <vt:lpstr>1.4 khó khăn</vt:lpstr>
      <vt:lpstr>2 cở bản lập trình jni</vt:lpstr>
      <vt:lpstr>2.1 Các bước lập trình JNI cơ bản</vt:lpstr>
      <vt:lpstr>2.2 kiểu dữ liệu cơ bản </vt:lpstr>
      <vt:lpstr>2.2 kiểu dữ liệu cơ bản </vt:lpstr>
      <vt:lpstr>2.2 kiểu dữ liệu cơ bản </vt:lpstr>
      <vt:lpstr>2.2 kiểu dữ liệu cơ bản </vt:lpstr>
      <vt:lpstr>2.3.1 truy xuất Field</vt:lpstr>
      <vt:lpstr>2.3.1 truy xuất Field</vt:lpstr>
      <vt:lpstr>2.3.1 truy xuất Field</vt:lpstr>
      <vt:lpstr>2.3.1 truy xuất Field</vt:lpstr>
      <vt:lpstr>2.3.2 truy xuất method</vt:lpstr>
      <vt:lpstr>2.3.2 truy xuất method</vt:lpstr>
      <vt:lpstr>2.3.2 truy xuất method</vt:lpstr>
      <vt:lpstr>2.3.1 truy xuất method</vt:lpstr>
      <vt:lpstr>2.3.1 truy xuất method</vt:lpstr>
      <vt:lpstr>2.3.Tạo dựng đối tượng java trong jni</vt:lpstr>
      <vt:lpstr>2.4 bắt các exception</vt:lpstr>
      <vt:lpstr>2.4 bắt các exception</vt:lpstr>
      <vt:lpstr>2.5 the invocation api</vt:lpstr>
      <vt:lpstr>2.6 demo Hello world</vt:lpstr>
      <vt:lpstr>3.1 Java native access</vt:lpstr>
      <vt:lpstr>3.2 Demo Hello world với JNA</vt:lpstr>
      <vt:lpstr>4 demo ứng dụng thao tác registry</vt:lpstr>
      <vt:lpstr>END !  Thank YOU !   Nghĩ thôi ^_^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DWater</dc:creator>
  <cp:lastModifiedBy>Mr.DWater</cp:lastModifiedBy>
  <cp:revision>363</cp:revision>
  <dcterms:created xsi:type="dcterms:W3CDTF">2006-08-16T00:00:00Z</dcterms:created>
  <dcterms:modified xsi:type="dcterms:W3CDTF">2012-05-15T16:25:52Z</dcterms:modified>
</cp:coreProperties>
</file>