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98" r:id="rId8"/>
    <p:sldId id="273" r:id="rId9"/>
    <p:sldId id="270" r:id="rId10"/>
    <p:sldId id="272" r:id="rId11"/>
    <p:sldId id="275" r:id="rId12"/>
    <p:sldId id="293" r:id="rId13"/>
    <p:sldId id="294" r:id="rId14"/>
    <p:sldId id="296" r:id="rId15"/>
    <p:sldId id="274" r:id="rId16"/>
    <p:sldId id="284" r:id="rId17"/>
    <p:sldId id="287"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p:cViewPr varScale="1">
        <p:scale>
          <a:sx n="70" d="100"/>
          <a:sy n="70" d="100"/>
        </p:scale>
        <p:origin x="-11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a:t>
            </a:r>
            <a:r>
              <a:rPr lang="en-US" sz="1200" kern="1200" smtClean="0">
                <a:solidFill>
                  <a:schemeClr val="tx1"/>
                </a:solidFill>
                <a:effectLst/>
                <a:latin typeface="+mn-lt"/>
                <a:ea typeface="+mn-ea"/>
                <a:cs typeface="+mn-cs"/>
              </a:rPr>
              <a:t>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a:solidFill>
                  <a:schemeClr val="accent4">
                    <a:lumMod val="90000"/>
                    <a:lumOff val="10000"/>
                  </a:schemeClr>
                </a:solidFill>
              </a:rPr>
              <a: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a:solidFill>
                  <a:schemeClr val="accent4">
                    <a:lumMod val="90000"/>
                    <a:lumOff val="10000"/>
                  </a:schemeClr>
                </a:solidFill>
              </a:rPr>
              <a: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a:solidFill>
                  <a:schemeClr val="accent4">
                    <a:lumMod val="90000"/>
                    <a:lumOff val="10000"/>
                  </a:schemeClr>
                </a:solidFill>
              </a:rPr>
              <a:t>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141656980"/>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sz="2300">
                <a:solidFill>
                  <a:srgbClr val="000000"/>
                </a:solidFill>
              </a:rPr>
              <a:t>String </a:t>
            </a:r>
            <a:r>
              <a:rPr lang="en-US" sz="2300" smtClean="0">
                <a:solidFill>
                  <a:srgbClr val="000000"/>
                </a:solidFill>
              </a:rPr>
              <a:t>Parameters</a:t>
            </a:r>
          </a:p>
          <a:p>
            <a:pPr marL="0" lvl="0" indent="465138">
              <a:buClrTx/>
              <a:buNone/>
            </a:pPr>
            <a:r>
              <a:rPr lang="en-US" sz="2300" b="0" smtClean="0">
                <a:solidFill>
                  <a:srgbClr val="000000"/>
                </a:solidFill>
              </a:rPr>
              <a:t>Để biểu kiểu String JNI đặt tả kiển </a:t>
            </a:r>
            <a:r>
              <a:rPr lang="en-US" sz="2300" smtClean="0">
                <a:solidFill>
                  <a:schemeClr val="accent4">
                    <a:lumMod val="90000"/>
                    <a:lumOff val="10000"/>
                  </a:schemeClr>
                </a:solidFill>
              </a:rPr>
              <a:t>jstring</a:t>
            </a:r>
            <a:r>
              <a:rPr lang="en-US" sz="2300" b="0" smtClean="0">
                <a:solidFill>
                  <a:srgbClr val="000000"/>
                </a:solidFill>
              </a:rPr>
              <a:t> giữa java &amp; C. </a:t>
            </a:r>
          </a:p>
          <a:p>
            <a:pPr marL="0" lvl="0" indent="465138">
              <a:buClrTx/>
              <a:buNone/>
            </a:pPr>
            <a:r>
              <a:rPr lang="en-US" sz="2300" b="0" smtClean="0">
                <a:solidFill>
                  <a:srgbClr val="000000"/>
                </a:solidFill>
              </a:rPr>
              <a:t> </a:t>
            </a: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a:t>
            </a:r>
            <a:r>
              <a:rPr lang="en-US" sz="2300" b="0">
                <a:solidFill>
                  <a:srgbClr val="000000"/>
                </a:solidFill>
              </a:rPr>
              <a:t>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a:t>
            </a:r>
            <a:r>
              <a:rPr lang="en-US" sz="2300" b="0">
                <a:solidFill>
                  <a:srgbClr val="000000"/>
                </a:solidFill>
              </a:rPr>
              <a:t>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2241217483"/>
              </p:ext>
            </p:extLst>
          </p:nvPr>
        </p:nvGraphicFramePr>
        <p:xfrm>
          <a:off x="1066800" y="3429000"/>
          <a:ext cx="7391400" cy="2819400"/>
        </p:xfrm>
        <a:graphic>
          <a:graphicData uri="http://schemas.openxmlformats.org/drawingml/2006/table">
            <a:tbl>
              <a:tblPr firstRow="1" firstCol="1" bandRow="1">
                <a:tableStyleId>{5C22544A-7EE6-4342-B048-85BDC9FD1C3A}</a:tableStyleId>
              </a:tblPr>
              <a:tblGrid>
                <a:gridCol w="3695700"/>
                <a:gridCol w="3695700"/>
              </a:tblGrid>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433712166"/>
              </p:ext>
            </p:extLst>
          </p:nvPr>
        </p:nvGraphicFramePr>
        <p:xfrm>
          <a:off x="1066800" y="3429000"/>
          <a:ext cx="7391400" cy="2895600"/>
        </p:xfrm>
        <a:graphic>
          <a:graphicData uri="http://schemas.openxmlformats.org/drawingml/2006/table">
            <a:tbl>
              <a:tblPr firstRow="1" firstCol="1" bandRow="1">
                <a:tableStyleId>{5C22544A-7EE6-4342-B048-85BDC9FD1C3A}</a:tableStyleId>
              </a:tblPr>
              <a:tblGrid>
                <a:gridCol w="3695700"/>
                <a:gridCol w="3695700"/>
              </a:tblGrid>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a:t>
            </a:r>
            <a:r>
              <a:rPr lang="en-US" sz="2400" b="1">
                <a:solidFill>
                  <a:schemeClr val="accent4">
                    <a:lumMod val="90000"/>
                    <a:lumOff val="10000"/>
                  </a:schemeClr>
                </a:solidFill>
                <a:latin typeface="+mj-lt"/>
              </a:rPr>
              <a:t>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Set&lt;Type&gt;Field(JNIEnv *env, jobject obj,</a:t>
            </a:r>
            <a:r>
              <a:rPr lang="en-US" sz="2400" b="1">
                <a:solidFill>
                  <a:schemeClr val="accent4">
                    <a:lumMod val="90000"/>
                    <a:lumOff val="10000"/>
                  </a:schemeClr>
                </a:solidFill>
                <a:latin typeface="+mj-lt"/>
              </a:rPr>
              <a:t>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a:t>
            </a:r>
            <a:r>
              <a:rPr lang="en-US" sz="2400" smtClean="0">
                <a:solidFill>
                  <a:schemeClr val="accent4">
                    <a:lumMod val="90000"/>
                    <a:lumOff val="10000"/>
                  </a:schemeClr>
                </a:solidFill>
              </a:rPr>
              <a:t>&gt; Call&lt;Type</a:t>
            </a:r>
            <a:r>
              <a:rPr lang="en-US" sz="2400" smtClean="0">
                <a:solidFill>
                  <a:schemeClr val="accent4">
                    <a:lumMod val="90000"/>
                    <a:lumOff val="10000"/>
                  </a:schemeClr>
                </a:solidFill>
              </a:rPr>
              <a:t>&gt; Method(JNIEnv </a:t>
            </a:r>
            <a:r>
              <a:rPr lang="en-US" sz="2400" smtClean="0">
                <a:solidFill>
                  <a:schemeClr val="accent4">
                    <a:lumMod val="90000"/>
                    <a:lumOff val="10000"/>
                  </a:schemeClr>
                </a:solidFill>
              </a:rPr>
              <a:t>*env, jobject obj, jmethodID methodID, </a:t>
            </a:r>
            <a:r>
              <a:rPr lang="en-US" sz="2400" smtClean="0">
                <a:solidFill>
                  <a:schemeClr val="accent4">
                    <a:lumMod val="90000"/>
                    <a:lumOff val="10000"/>
                  </a:schemeClr>
                </a:solidFill>
              </a:rPr>
              <a:t>...);</a:t>
            </a:r>
            <a:endParaRPr lang="en-US" sz="2400" smtClean="0">
              <a:solidFill>
                <a:schemeClr val="accent4">
                  <a:lumMod val="90000"/>
                  <a:lumOff val="10000"/>
                </a:schemeClr>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a:t>
            </a:r>
          </a:p>
          <a:p>
            <a:pPr marL="0" indent="800100">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69682550"/>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5344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06400">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a:t>
            </a:r>
            <a:r>
              <a:rPr lang="en-US" sz="2400">
                <a:solidFill>
                  <a:schemeClr val="accent4">
                    <a:lumMod val="90000"/>
                    <a:lumOff val="10000"/>
                  </a:schemeClr>
                </a:solidFill>
              </a:rPr>
              <a:t>, </a:t>
            </a:r>
            <a:r>
              <a:rPr lang="en-US" sz="2400" smtClean="0">
                <a:solidFill>
                  <a:schemeClr val="accent4">
                    <a:lumMod val="90000"/>
                    <a:lumOff val="10000"/>
                  </a:schemeClr>
                </a:solidFill>
              </a:rPr>
              <a:t>jclass clazz</a:t>
            </a:r>
            <a:r>
              <a:rPr lang="en-US" sz="2400">
                <a:solidFill>
                  <a:schemeClr val="accent4">
                    <a:lumMod val="90000"/>
                    <a:lumOff val="10000"/>
                  </a:schemeClr>
                </a:solidFill>
              </a:rPr>
              <a:t>,</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a:t>
            </a:r>
            <a:r>
              <a:rPr lang="en-US" sz="2000">
                <a:solidFill>
                  <a:schemeClr val="accent4">
                    <a:lumMod val="90000"/>
                    <a:lumOff val="10000"/>
                  </a:schemeClr>
                </a:solidFill>
                <a:latin typeface="+mj-lt"/>
              </a:rPr>
              <a:t>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5344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a:t>
            </a:r>
            <a:r>
              <a:rPr lang="en-US" b="0">
                <a:solidFill>
                  <a:srgbClr val="000000"/>
                </a:solidFill>
                <a:latin typeface="+mj-lt"/>
              </a:rPr>
              <a:t>lệ</a:t>
            </a:r>
            <a:r>
              <a:rPr lang="en-US" b="0" smtClean="0">
                <a:solidFill>
                  <a:srgbClr val="000000"/>
                </a:solidFill>
                <a:latin typeface="+mj-lt"/>
              </a:rPr>
              <a:t>:</a:t>
            </a:r>
            <a:endParaRPr lang="en-US" b="0">
              <a:solidFill>
                <a:srgbClr val="000000"/>
              </a:solidFill>
              <a:latin typeface="+mj-lt"/>
            </a:endParaRPr>
          </a:p>
          <a:p>
            <a:pPr marL="65088" indent="400050">
              <a:buNone/>
            </a:pPr>
            <a:r>
              <a:rPr lang="en-US" sz="2400">
                <a:solidFill>
                  <a:schemeClr val="accent4">
                    <a:lumMod val="90000"/>
                    <a:lumOff val="10000"/>
                  </a:schemeClr>
                </a:solidFill>
                <a:latin typeface="+mj-lt"/>
              </a:rPr>
              <a:t>jboolean ExceptionCheck(JNIEnv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None/>
            </a:pPr>
            <a:r>
              <a:rPr lang="en-US" sz="2400">
                <a:solidFill>
                  <a:schemeClr val="accent4">
                    <a:lumMod val="90000"/>
                    <a:lumOff val="10000"/>
                  </a:schemeClr>
                </a:solidFill>
                <a:latin typeface="+mj-lt"/>
              </a:rPr>
              <a:t>jthrowable ExceptionOccurred(JNIEnv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i="1" smtClean="0">
                <a:solidFill>
                  <a:srgbClr val="000000"/>
                </a:solidFill>
              </a:rPr>
              <a:t>Tạo:</a:t>
            </a:r>
          </a:p>
          <a:p>
            <a:pPr marL="0" indent="857250" algn="just">
              <a:buClrTx/>
              <a:buNone/>
            </a:pPr>
            <a:r>
              <a:rPr lang="en-US" sz="2400">
                <a:solidFill>
                  <a:schemeClr val="accent4">
                    <a:lumMod val="90000"/>
                    <a:lumOff val="10000"/>
                  </a:schemeClr>
                </a:solidFill>
              </a:rPr>
              <a:t>jint JNI_CreateJavaVM(JavaVM** p_jvm, void** p_env, JavaVMInitArgs* </a:t>
            </a:r>
            <a:r>
              <a:rPr lang="en-US" sz="2400">
                <a:solidFill>
                  <a:schemeClr val="accent4">
                    <a:lumMod val="90000"/>
                    <a:lumOff val="10000"/>
                  </a:schemeClr>
                </a:solidFill>
              </a:rPr>
              <a:t>vm_args</a:t>
            </a:r>
            <a:r>
              <a:rPr lang="en-US" sz="2400" smtClean="0">
                <a:solidFill>
                  <a:schemeClr val="accent4">
                    <a:lumMod val="90000"/>
                    <a:lumOff val="10000"/>
                  </a:schemeClr>
                </a:solidFill>
              </a:rPr>
              <a:t>)</a:t>
            </a:r>
          </a:p>
          <a:p>
            <a:pPr marL="0" indent="457200" algn="just">
              <a:buClrTx/>
              <a:buNone/>
            </a:pPr>
            <a:r>
              <a:rPr lang="en-US" b="0" i="1" smtClean="0">
                <a:solidFill>
                  <a:srgbClr val="000000"/>
                </a:solidFill>
              </a:rPr>
              <a:t>Hủy:</a:t>
            </a:r>
            <a:endParaRPr lang="en-US" b="0" i="1">
              <a:solidFill>
                <a:srgbClr val="000000"/>
              </a:solidFill>
            </a:endParaRPr>
          </a:p>
          <a:p>
            <a:pPr marL="0" indent="914400" algn="jus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3.1 </a:t>
            </a:r>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3.2 </a:t>
            </a:r>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buClr>
                <a:srgbClr val="000000"/>
              </a:buClr>
              <a:buFont typeface="Wingdings" pitchFamily="2" charset="2"/>
              <a:buChar char="q"/>
            </a:pPr>
            <a:r>
              <a:rPr lang="en-US" b="0" smtClean="0">
                <a:solidFill>
                  <a:schemeClr val="tx1">
                    <a:lumMod val="50000"/>
                  </a:schemeClr>
                </a:solidFill>
              </a:rPr>
              <a:t>Java Native Interface (JNI) </a:t>
            </a:r>
            <a:r>
              <a:rPr lang="en-US" b="0">
                <a:solidFill>
                  <a:schemeClr val="tx1">
                    <a:lumMod val="50000"/>
                  </a:schemeClr>
                </a:solidFill>
              </a:rPr>
              <a:t>là </a:t>
            </a:r>
            <a:r>
              <a:rPr lang="en-US" b="0" smtClean="0">
                <a:solidFill>
                  <a:schemeClr val="tx1">
                    <a:lumMod val="50000"/>
                  </a:schemeClr>
                </a:solidFill>
              </a:rPr>
              <a:t>gì?</a:t>
            </a:r>
            <a:endParaRPr lang="en-US" b="0">
              <a:solidFill>
                <a:schemeClr val="tx1">
                  <a:lumMod val="50000"/>
                </a:schemeClr>
              </a:solidFill>
            </a:endParaRPr>
          </a:p>
          <a:p>
            <a:pPr marL="914400" lvl="0" indent="-51435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514350" algn="just">
              <a:buClrTx/>
              <a:buNone/>
            </a:pPr>
            <a:endParaRPr lang="en-US" b="0" smtClean="0">
              <a:solidFill>
                <a:srgbClr val="000000"/>
              </a:solidFill>
            </a:endParaRPr>
          </a:p>
          <a:p>
            <a:pPr marL="0" indent="514350" algn="jus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5181600"/>
            <a:ext cx="6705600" cy="1295400"/>
          </a:xfrm>
        </p:spPr>
        <p:txBody>
          <a:bodyPr/>
          <a:lstStyle/>
          <a:p>
            <a:pPr marL="0" indent="0">
              <a:buNone/>
            </a:pPr>
            <a:r>
              <a:rPr lang="en-US" sz="1600" smtClean="0">
                <a:solidFill>
                  <a:srgbClr val="000000"/>
                </a:solidFill>
              </a:rPr>
              <a:t>Host Environment</a:t>
            </a:r>
            <a:r>
              <a:rPr lang="en-US" sz="1600" b="0" smtClean="0">
                <a:solidFill>
                  <a:srgbClr val="000000"/>
                </a:solidFill>
              </a:rPr>
              <a:t>: </a:t>
            </a:r>
            <a:r>
              <a:rPr lang="en-US" sz="1600" b="0">
                <a:solidFill>
                  <a:srgbClr val="000000"/>
                </a:solidFill>
              </a:rPr>
              <a:t>là những thiết </a:t>
            </a:r>
            <a:r>
              <a:rPr lang="en-US" sz="1600" b="0">
                <a:solidFill>
                  <a:srgbClr val="000000"/>
                </a:solidFill>
              </a:rPr>
              <a:t>lập </a:t>
            </a:r>
            <a:r>
              <a:rPr lang="en-US" sz="1600" b="0" smtClean="0">
                <a:solidFill>
                  <a:srgbClr val="000000"/>
                </a:solidFill>
              </a:rPr>
              <a:t>và </a:t>
            </a:r>
            <a:r>
              <a:rPr lang="en-US" sz="1600" b="0">
                <a:solidFill>
                  <a:srgbClr val="000000"/>
                </a:solidFill>
              </a:rPr>
              <a:t>cài đặt trên máy chủ  để chạy </a:t>
            </a:r>
            <a:r>
              <a:rPr lang="en-US" sz="1600" b="0">
                <a:solidFill>
                  <a:srgbClr val="000000"/>
                </a:solidFill>
              </a:rPr>
              <a:t>ứng </a:t>
            </a:r>
            <a:r>
              <a:rPr lang="en-US" sz="1600" b="0" smtClean="0">
                <a:solidFill>
                  <a:srgbClr val="000000"/>
                </a:solidFill>
              </a:rPr>
              <a:t>dụng JNI</a:t>
            </a:r>
            <a:r>
              <a:rPr lang="en-US" sz="1600" b="0">
                <a:solidFill>
                  <a:srgbClr val="000000"/>
                </a:solidFill>
              </a:rPr>
              <a:t>.</a:t>
            </a:r>
          </a:p>
          <a:p>
            <a:pPr marL="0" indent="0">
              <a:buNone/>
            </a:pPr>
            <a:r>
              <a:rPr lang="en-US" sz="1600" smtClean="0">
                <a:solidFill>
                  <a:srgbClr val="000000"/>
                </a:solidFill>
              </a:rPr>
              <a:t>Thư </a:t>
            </a:r>
            <a:r>
              <a:rPr lang="en-US" sz="1600">
                <a:solidFill>
                  <a:srgbClr val="000000"/>
                </a:solidFill>
              </a:rPr>
              <a:t>viện </a:t>
            </a:r>
            <a:r>
              <a:rPr lang="en-US" sz="1600">
                <a:solidFill>
                  <a:srgbClr val="000000"/>
                </a:solidFill>
              </a:rPr>
              <a:t>.</a:t>
            </a:r>
            <a:r>
              <a:rPr lang="en-US" sz="1600" smtClean="0">
                <a:solidFill>
                  <a:srgbClr val="000000"/>
                </a:solidFill>
              </a:rPr>
              <a:t>dll</a:t>
            </a:r>
            <a:r>
              <a:rPr lang="en-US" sz="1600" b="0" smtClean="0">
                <a:solidFill>
                  <a:srgbClr val="000000"/>
                </a:solidFill>
              </a:rPr>
              <a:t>: </a:t>
            </a:r>
            <a:r>
              <a:rPr lang="en-US" sz="1600" b="0">
                <a:solidFill>
                  <a:srgbClr val="000000"/>
                </a:solidFill>
              </a:rPr>
              <a:t>Thư viện .dll phải đạt </a:t>
            </a:r>
            <a:r>
              <a:rPr lang="en-US" sz="1600" b="0">
                <a:solidFill>
                  <a:srgbClr val="000000"/>
                </a:solidFill>
              </a:rPr>
              <a:t>được </a:t>
            </a:r>
            <a:r>
              <a:rPr lang="en-US" sz="1600" b="0" smtClean="0">
                <a:solidFill>
                  <a:srgbClr val="000000"/>
                </a:solidFill>
              </a:rPr>
              <a:t>tính độc </a:t>
            </a:r>
            <a:r>
              <a:rPr lang="en-US" sz="1600" b="0">
                <a:solidFill>
                  <a:srgbClr val="000000"/>
                </a:solidFill>
              </a:rPr>
              <a:t>lập riêng .</a:t>
            </a:r>
          </a:p>
          <a:p>
            <a:pPr marL="0" indent="0">
              <a:buNone/>
            </a:pPr>
            <a:r>
              <a:rPr lang="en-US" sz="1600" smtClean="0">
                <a:solidFill>
                  <a:srgbClr val="000000"/>
                </a:solidFill>
              </a:rPr>
              <a:t>JNI</a:t>
            </a:r>
            <a:r>
              <a:rPr lang="en-US" sz="1600" b="0" smtClean="0">
                <a:solidFill>
                  <a:srgbClr val="000000"/>
                </a:solidFill>
              </a:rPr>
              <a:t>: </a:t>
            </a:r>
            <a:r>
              <a:rPr lang="en-US" sz="16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5029200" y="3581400"/>
            <a:ext cx="2209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3340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305800" cy="4876800"/>
          </a:xfrm>
        </p:spPr>
        <p:txBody>
          <a:bodyPr/>
          <a:lstStyle/>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96281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308</TotalTime>
  <Words>2414</Words>
  <Application>Microsoft Office PowerPoint</Application>
  <PresentationFormat>On-screen Show (4:3)</PresentationFormat>
  <Paragraphs>402</Paragraphs>
  <Slides>31</Slides>
  <Notes>25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3.1 Java native access</vt:lpstr>
      <vt:lpstr>3.2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310</cp:revision>
  <dcterms:created xsi:type="dcterms:W3CDTF">2006-08-16T00:00:00Z</dcterms:created>
  <dcterms:modified xsi:type="dcterms:W3CDTF">2012-05-13T04:43:48Z</dcterms:modified>
</cp:coreProperties>
</file>