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5" r:id="rId2"/>
    <p:sldId id="273" r:id="rId3"/>
    <p:sldId id="274" r:id="rId4"/>
    <p:sldId id="256" r:id="rId5"/>
    <p:sldId id="257" r:id="rId6"/>
    <p:sldId id="259" r:id="rId7"/>
    <p:sldId id="300" r:id="rId8"/>
    <p:sldId id="301" r:id="rId9"/>
    <p:sldId id="260" r:id="rId10"/>
    <p:sldId id="261" r:id="rId11"/>
    <p:sldId id="262" r:id="rId12"/>
    <p:sldId id="263" r:id="rId13"/>
    <p:sldId id="305" r:id="rId14"/>
    <p:sldId id="309" r:id="rId15"/>
    <p:sldId id="304" r:id="rId16"/>
    <p:sldId id="306" r:id="rId17"/>
    <p:sldId id="307" r:id="rId18"/>
    <p:sldId id="308" r:id="rId19"/>
    <p:sldId id="302" r:id="rId20"/>
    <p:sldId id="303" r:id="rId21"/>
    <p:sldId id="265" r:id="rId22"/>
    <p:sldId id="264"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FD18287C-A6A1-4DF2-9A48-3D1127FEC511}">
          <p14:sldIdLst>
            <p14:sldId id="285"/>
            <p14:sldId id="273"/>
            <p14:sldId id="274"/>
            <p14:sldId id="256"/>
          </p14:sldIdLst>
        </p14:section>
        <p14:section name="Hồi 1" id="{F7F4A45D-1F90-49FC-B20D-1891007D32B2}">
          <p14:sldIdLst>
            <p14:sldId id="257"/>
            <p14:sldId id="259"/>
            <p14:sldId id="300"/>
            <p14:sldId id="301"/>
          </p14:sldIdLst>
        </p14:section>
        <p14:section name="Hồi 2" id="{35B176D8-79A5-413A-9474-30F46E0A0B8C}">
          <p14:sldIdLst>
            <p14:sldId id="260"/>
            <p14:sldId id="261"/>
          </p14:sldIdLst>
        </p14:section>
        <p14:section name="Hồi 3" id="{DB9FC17C-FE13-4AC5-AFCF-66DAE1021DFE}">
          <p14:sldIdLst>
            <p14:sldId id="262"/>
            <p14:sldId id="263"/>
            <p14:sldId id="305"/>
            <p14:sldId id="309"/>
            <p14:sldId id="304"/>
            <p14:sldId id="306"/>
            <p14:sldId id="307"/>
            <p14:sldId id="308"/>
            <p14:sldId id="302"/>
            <p14:sldId id="303"/>
          </p14:sldIdLst>
        </p14:section>
        <p14:section name="Ending Slide" id="{DDF40FB9-29F7-49DF-8167-A6BF23F986A7}">
          <p14:sldIdLst>
            <p14:sldId id="265"/>
            <p14:sldId id="264"/>
            <p14:sldId id="29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Dat" initials="TD" lastIdx="14" clrIdx="0">
    <p:extLst>
      <p:ext uri="{19B8F6BF-5375-455C-9EA6-DF929625EA0E}">
        <p15:presenceInfo xmlns:p15="http://schemas.microsoft.com/office/powerpoint/2012/main" userId="Tan D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5ED"/>
    <a:srgbClr val="FFA553"/>
    <a:srgbClr val="00FDF0"/>
    <a:srgbClr val="86ECA8"/>
    <a:srgbClr val="00CFCC"/>
    <a:srgbClr val="FF7275"/>
    <a:srgbClr val="FF5353"/>
    <a:srgbClr val="FCBE4E"/>
    <a:srgbClr val="538EF7"/>
    <a:srgbClr val="3490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0" autoAdjust="0"/>
    <p:restoredTop sz="94737" autoAdjust="0"/>
  </p:normalViewPr>
  <p:slideViewPr>
    <p:cSldViewPr snapToGrid="0">
      <p:cViewPr>
        <p:scale>
          <a:sx n="66" d="100"/>
          <a:sy n="66" d="100"/>
        </p:scale>
        <p:origin x="1596" y="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5T15:29:12.432" idx="2">
    <p:pos x="7315" y="596"/>
    <p:text>He was regarded as the Father of the LED</p:text>
    <p:extLst>
      <p:ext uri="{C676402C-5697-4E1C-873F-D02D1690AC5C}">
        <p15:threadingInfo xmlns:p15="http://schemas.microsoft.com/office/powerpoint/2012/main" timeZoneBias="-420"/>
      </p:ext>
    </p:extLst>
  </p:cm>
  <p:cm authorId="1" dt="2022-04-05T15:31:16.297" idx="3">
    <p:pos x="5692" y="2468"/>
    <p:text>A significant turning point occured.Generation of the super-bright LEDs</p:text>
    <p:extLst>
      <p:ext uri="{C676402C-5697-4E1C-873F-D02D1690AC5C}">
        <p15:threadingInfo xmlns:p15="http://schemas.microsoft.com/office/powerpoint/2012/main" timeZoneBias="-420"/>
      </p:ext>
    </p:extLst>
  </p:cm>
  <p:cm authorId="1" dt="2022-04-15T21:45:59.976" idx="7">
    <p:pos x="1353" y="3407"/>
    <p:text>till today ,People still prefer to use LED lights due to its low cost and high performance. . So that is the history of LED from the very beginning, which went through many big events to nowadays.</p:text>
    <p:extLst>
      <p:ext uri="{C676402C-5697-4E1C-873F-D02D1690AC5C}">
        <p15:threadingInfo xmlns:p15="http://schemas.microsoft.com/office/powerpoint/2012/main" timeZoneBias="-420"/>
      </p:ext>
    </p:extLst>
  </p:cm>
  <p:cm authorId="1" dt="2022-04-16T19:38:59.011" idx="8">
    <p:pos x="2843" y="485"/>
    <p:text>Everything begins when ... discovers the LED</p:text>
    <p:extLst>
      <p:ext uri="{C676402C-5697-4E1C-873F-D02D1690AC5C}">
        <p15:threadingInfo xmlns:p15="http://schemas.microsoft.com/office/powerpoint/2012/main" timeZoneBias="-420"/>
      </p:ext>
    </p:extLst>
  </p:cm>
  <p:cm authorId="1" dt="2022-04-16T19:44:09.127" idx="9">
    <p:pos x="4355" y="2468"/>
    <p:text>According to many surveys , it is shown that  Leds become more popular ...</p:text>
    <p:extLst>
      <p:ext uri="{C676402C-5697-4E1C-873F-D02D1690AC5C}">
        <p15:threadingInfo xmlns:p15="http://schemas.microsoft.com/office/powerpoint/2012/main" timeZoneBias="-420"/>
      </p:ext>
    </p:extLst>
  </p:cm>
  <p:cm authorId="1" dt="2022-04-24T13:14:08.920" idx="12">
    <p:pos x="2544" y="3750"/>
    <p:text>overwhelm other kinds of light bulbs and officially become the most used light bulb in the world nowadays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E7FF0-F414-4324-BEED-0237918D8813}"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D18F8-B09E-4842-A5C1-97CDCA92E380}" type="slidenum">
              <a:rPr lang="en-US" smtClean="0"/>
              <a:t>‹#›</a:t>
            </a:fld>
            <a:endParaRPr lang="en-US"/>
          </a:p>
        </p:txBody>
      </p:sp>
    </p:spTree>
    <p:extLst>
      <p:ext uri="{BB962C8B-B14F-4D97-AF65-F5344CB8AC3E}">
        <p14:creationId xmlns:p14="http://schemas.microsoft.com/office/powerpoint/2010/main" val="191753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BD18F8-B09E-4842-A5C1-97CDCA92E380}" type="slidenum">
              <a:rPr lang="en-US" smtClean="0"/>
              <a:t>4</a:t>
            </a:fld>
            <a:endParaRPr lang="en-US"/>
          </a:p>
        </p:txBody>
      </p:sp>
    </p:spTree>
    <p:extLst>
      <p:ext uri="{BB962C8B-B14F-4D97-AF65-F5344CB8AC3E}">
        <p14:creationId xmlns:p14="http://schemas.microsoft.com/office/powerpoint/2010/main" val="361470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AC80-567F-4FAE-96FB-F8E77E070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2E6A3-A58C-4490-9AF4-A82298BA1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4BD51-D0D9-48DF-9C30-4F4E844D0DC3}"/>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90647891-7812-4CB9-B36E-B95FFE073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150AE-5ECE-4AF8-8702-E59B71C72F50}"/>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32134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9A09-0F26-43F8-8BF6-081A91AAAE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2050B-8CB1-4EAA-AD23-B40866F60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BA5CE-8243-41C2-BF2F-1B8484EE9CA7}"/>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04C7F894-BEB4-46F0-A0BC-87E22B83F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6C5C9-8E00-4CAD-B469-79BA926727A3}"/>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47461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F4EEA9-9328-4870-A072-D58A1CC0F6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EB700B-D6B7-47F0-924D-A44FBAE958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9B6A5-686F-4FDD-B10D-D52879E49972}"/>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02577BD1-76C2-4576-AD5D-A85C0D5A8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4CD20-2BA5-45B5-844E-06FD157D3F4E}"/>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267851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9A8E-23C3-40D0-BF7B-6E7E21D2C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19D20-F728-43C5-8669-C082354E64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84A8E-5AFB-40A2-AF38-60B181F9B309}"/>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C2949491-0EB5-4F64-A185-FC9A66077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10307-C0E1-4B91-9346-B76465EB249D}"/>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241271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7EC1-1536-49BD-A48A-88DFBEF732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47D00-F4EE-4781-AE50-B683781F7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50E6A-5822-4ACF-B46C-227F67293313}"/>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6D79BC13-6FC4-4B66-91D1-4CD3617A4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3B0B4-236F-42D6-86D1-AA406B86D218}"/>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11909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5C4B-C1FC-4E2C-8007-F88B899CB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B7C83-A896-4181-9AEE-83B41030C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224FC-21BA-4DAF-AE99-5B0446BFD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C5583B-1DFB-4589-BCF4-4D065F4A61A7}"/>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6" name="Footer Placeholder 5">
            <a:extLst>
              <a:ext uri="{FF2B5EF4-FFF2-40B4-BE49-F238E27FC236}">
                <a16:creationId xmlns:a16="http://schemas.microsoft.com/office/drawing/2014/main" id="{BADC2DEA-92ED-4725-90F8-8BD1F7354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48DA-5334-4BDA-AA12-173D41143C1B}"/>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165071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111-948F-467C-99AC-D3D500AB6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F3994A-3DB3-460D-B3F0-D9FA03EDF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630D5-0A10-4CC6-B0DC-DB13E4429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69A5A-4C51-40A4-964E-4167C9025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A12C2-A357-416D-A8F1-6ED0C9221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1EF21-B216-481A-8BC2-FB86E5AAC97A}"/>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8" name="Footer Placeholder 7">
            <a:extLst>
              <a:ext uri="{FF2B5EF4-FFF2-40B4-BE49-F238E27FC236}">
                <a16:creationId xmlns:a16="http://schemas.microsoft.com/office/drawing/2014/main" id="{A1C3550D-35BB-45AC-A779-E6AD73122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6072CD-63D4-4076-A736-5E19E2049DAC}"/>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193488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2D50-E659-46AB-A5DD-1D8AD57B98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65BAB2-BCA1-44C3-8A1F-495D7EC5BAEB}"/>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4" name="Footer Placeholder 3">
            <a:extLst>
              <a:ext uri="{FF2B5EF4-FFF2-40B4-BE49-F238E27FC236}">
                <a16:creationId xmlns:a16="http://schemas.microsoft.com/office/drawing/2014/main" id="{920379BD-1631-45C2-AD78-A1D7540AD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B2153E-94CF-423F-8298-A78404B03C16}"/>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39896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481B8-5EEE-4895-B222-EC66AE3EC178}"/>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3" name="Footer Placeholder 2">
            <a:extLst>
              <a:ext uri="{FF2B5EF4-FFF2-40B4-BE49-F238E27FC236}">
                <a16:creationId xmlns:a16="http://schemas.microsoft.com/office/drawing/2014/main" id="{0BDB6DE0-AF4C-4BA6-92BC-5A17FCE71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1742C4-9013-48F8-BB77-9F44D4232288}"/>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237713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695C-17A7-4611-9C99-44DAEF019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92803-2F68-43A3-AE34-135308662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2FF0E-8967-444E-8AC3-88415C000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9ACA0B-1919-4F0D-8EBB-4C6D174E0EA4}"/>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6" name="Footer Placeholder 5">
            <a:extLst>
              <a:ext uri="{FF2B5EF4-FFF2-40B4-BE49-F238E27FC236}">
                <a16:creationId xmlns:a16="http://schemas.microsoft.com/office/drawing/2014/main" id="{A6146425-E1CF-4A8E-8DB7-A6E187056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B46D6-DF23-459C-B1EF-E927810AB8AF}"/>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269308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F3B3-B623-430A-A9F2-8C1F259AA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7E51FD-30DA-40ED-9403-D2E393EDB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29D1A-FAD2-45D9-AB7F-DD183E05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B962C-3681-4429-B9EF-9CD5E2B79922}"/>
              </a:ext>
            </a:extLst>
          </p:cNvPr>
          <p:cNvSpPr>
            <a:spLocks noGrp="1"/>
          </p:cNvSpPr>
          <p:nvPr>
            <p:ph type="dt" sz="half" idx="10"/>
          </p:nvPr>
        </p:nvSpPr>
        <p:spPr/>
        <p:txBody>
          <a:bodyPr/>
          <a:lstStyle/>
          <a:p>
            <a:fld id="{08AA3144-0176-4276-9363-607F4B9AC799}" type="datetimeFigureOut">
              <a:rPr lang="en-US" smtClean="0"/>
              <a:t>8/22/2023</a:t>
            </a:fld>
            <a:endParaRPr lang="en-US"/>
          </a:p>
        </p:txBody>
      </p:sp>
      <p:sp>
        <p:nvSpPr>
          <p:cNvPr id="6" name="Footer Placeholder 5">
            <a:extLst>
              <a:ext uri="{FF2B5EF4-FFF2-40B4-BE49-F238E27FC236}">
                <a16:creationId xmlns:a16="http://schemas.microsoft.com/office/drawing/2014/main" id="{75032088-EBBF-42CE-93A9-12BDF5FC40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4B8AF-F9FA-455F-9C9D-62F0E941D674}"/>
              </a:ext>
            </a:extLst>
          </p:cNvPr>
          <p:cNvSpPr>
            <a:spLocks noGrp="1"/>
          </p:cNvSpPr>
          <p:nvPr>
            <p:ph type="sldNum" sz="quarter" idx="12"/>
          </p:nvPr>
        </p:nvSpPr>
        <p:spPr/>
        <p:txBody>
          <a:bodyPr/>
          <a:lstStyle/>
          <a:p>
            <a:fld id="{1B391456-1751-48D2-B18E-5C9E9E5725AE}" type="slidenum">
              <a:rPr lang="en-US" smtClean="0"/>
              <a:t>‹#›</a:t>
            </a:fld>
            <a:endParaRPr lang="en-US"/>
          </a:p>
        </p:txBody>
      </p:sp>
    </p:spTree>
    <p:extLst>
      <p:ext uri="{BB962C8B-B14F-4D97-AF65-F5344CB8AC3E}">
        <p14:creationId xmlns:p14="http://schemas.microsoft.com/office/powerpoint/2010/main" val="414913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84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745CC-BD8F-41F9-B3C4-FFBA12EBA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F1B9A-6A6A-4630-B6D2-5E23FA4B7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39609-DEC7-419A-8DE3-31A35DFA8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A3144-0176-4276-9363-607F4B9AC799}" type="datetimeFigureOut">
              <a:rPr lang="en-US" smtClean="0"/>
              <a:t>8/22/2023</a:t>
            </a:fld>
            <a:endParaRPr lang="en-US"/>
          </a:p>
        </p:txBody>
      </p:sp>
      <p:sp>
        <p:nvSpPr>
          <p:cNvPr id="5" name="Footer Placeholder 4">
            <a:extLst>
              <a:ext uri="{FF2B5EF4-FFF2-40B4-BE49-F238E27FC236}">
                <a16:creationId xmlns:a16="http://schemas.microsoft.com/office/drawing/2014/main" id="{C098B4C9-F85A-41E4-8B03-355D4FBBD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651815-524A-4236-83F6-02C4D005A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91456-1751-48D2-B18E-5C9E9E5725AE}" type="slidenum">
              <a:rPr lang="en-US" smtClean="0"/>
              <a:t>‹#›</a:t>
            </a:fld>
            <a:endParaRPr lang="en-US"/>
          </a:p>
        </p:txBody>
      </p:sp>
    </p:spTree>
    <p:extLst>
      <p:ext uri="{BB962C8B-B14F-4D97-AF65-F5344CB8AC3E}">
        <p14:creationId xmlns:p14="http://schemas.microsoft.com/office/powerpoint/2010/main" val="3910812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slide" Target="slide21.xml"/><Relationship Id="rId3" Type="http://schemas.openxmlformats.org/officeDocument/2006/relationships/image" Target="../media/image10.png"/><Relationship Id="rId7" Type="http://schemas.openxmlformats.org/officeDocument/2006/relationships/slide" Target="slide9.xml"/><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11" Type="http://schemas.openxmlformats.org/officeDocument/2006/relationships/image" Target="../media/image110.png"/><Relationship Id="rId5" Type="http://schemas.openxmlformats.org/officeDocument/2006/relationships/image" Target="../media/image11.png"/><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image" Target="../media/image12.png"/><Relationship Id="rId14" Type="http://schemas.openxmlformats.org/officeDocument/2006/relationships/image" Target="../media/image120.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blue and black abstract painting">
            <a:extLst>
              <a:ext uri="{FF2B5EF4-FFF2-40B4-BE49-F238E27FC236}">
                <a16:creationId xmlns:a16="http://schemas.microsoft.com/office/drawing/2014/main" id="{51C5A836-D771-470C-A865-458A3045AD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ffectLst>
            <a:glow rad="127000">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2" name="Isosceles Triangle 1">
            <a:extLst>
              <a:ext uri="{FF2B5EF4-FFF2-40B4-BE49-F238E27FC236}">
                <a16:creationId xmlns:a16="http://schemas.microsoft.com/office/drawing/2014/main" id="{E2B27442-3F11-49D9-B3E4-E480353950CC}"/>
              </a:ext>
            </a:extLst>
          </p:cNvPr>
          <p:cNvSpPr/>
          <p:nvPr/>
        </p:nvSpPr>
        <p:spPr>
          <a:xfrm rot="10800000">
            <a:off x="2057399" y="923242"/>
            <a:ext cx="8082229" cy="5534568"/>
          </a:xfrm>
          <a:prstGeom prst="triangle">
            <a:avLst/>
          </a:prstGeom>
          <a:noFill/>
          <a:ln w="101600">
            <a:solidFill>
              <a:schemeClr val="bg1"/>
            </a:solidFill>
          </a:ln>
          <a:effectLst>
            <a:glow rad="279400">
              <a:srgbClr val="00B0F0">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F0FD160-AC4A-4E2A-9725-38090F3B0542}"/>
              </a:ext>
            </a:extLst>
          </p:cNvPr>
          <p:cNvSpPr txBox="1"/>
          <p:nvPr/>
        </p:nvSpPr>
        <p:spPr>
          <a:xfrm>
            <a:off x="1400794" y="216247"/>
            <a:ext cx="9390409" cy="1477328"/>
          </a:xfrm>
          <a:prstGeom prst="rect">
            <a:avLst/>
          </a:prstGeom>
          <a:noFill/>
          <a:effectLst>
            <a:glow rad="127000">
              <a:schemeClr val="accent1"/>
            </a:glow>
          </a:effectLst>
        </p:spPr>
        <p:txBody>
          <a:bodyPr wrap="square" rtlCol="0">
            <a:spAutoFit/>
          </a:bodyPr>
          <a:lstStyle/>
          <a:p>
            <a:pPr algn="ctr"/>
            <a:r>
              <a:rPr lang="en-US" sz="9000" b="1" dirty="0">
                <a:ln w="57150">
                  <a:solidFill>
                    <a:schemeClr val="bg1"/>
                  </a:solidFill>
                </a:ln>
                <a:noFill/>
                <a:effectLst>
                  <a:glow rad="88900">
                    <a:srgbClr val="00B0F0"/>
                  </a:glow>
                </a:effectLst>
                <a:latin typeface=".VnVogue"/>
              </a:rPr>
              <a:t>FINAL PROJECT </a:t>
            </a:r>
            <a:r>
              <a:rPr lang="en-US" sz="9000" dirty="0">
                <a:ln w="57150">
                  <a:solidFill>
                    <a:schemeClr val="bg1"/>
                  </a:solidFill>
                </a:ln>
                <a:noFill/>
                <a:effectLst>
                  <a:glow rad="88900">
                    <a:srgbClr val="00B0F0"/>
                  </a:glow>
                </a:effectLst>
                <a:latin typeface=".VnVogue"/>
              </a:rPr>
              <a:t>  </a:t>
            </a:r>
          </a:p>
        </p:txBody>
      </p:sp>
      <p:sp>
        <p:nvSpPr>
          <p:cNvPr id="5" name="TextBox 4">
            <a:extLst>
              <a:ext uri="{FF2B5EF4-FFF2-40B4-BE49-F238E27FC236}">
                <a16:creationId xmlns:a16="http://schemas.microsoft.com/office/drawing/2014/main" id="{4DA782D7-AB87-4DB3-BBF9-A671488A9F09}"/>
              </a:ext>
            </a:extLst>
          </p:cNvPr>
          <p:cNvSpPr txBox="1"/>
          <p:nvPr/>
        </p:nvSpPr>
        <p:spPr>
          <a:xfrm>
            <a:off x="-275051" y="1772774"/>
            <a:ext cx="6496050" cy="1477328"/>
          </a:xfrm>
          <a:prstGeom prst="rect">
            <a:avLst/>
          </a:prstGeom>
          <a:noFill/>
          <a:effectLst>
            <a:glow rad="127000">
              <a:schemeClr val="accent1"/>
            </a:glow>
          </a:effectLst>
        </p:spPr>
        <p:txBody>
          <a:bodyPr wrap="square" rtlCol="0">
            <a:spAutoFit/>
          </a:bodyPr>
          <a:lstStyle/>
          <a:p>
            <a:pPr algn="ctr"/>
            <a:r>
              <a:rPr lang="en-US" sz="9000" b="1" dirty="0">
                <a:ln w="57150">
                  <a:solidFill>
                    <a:schemeClr val="bg1"/>
                  </a:solidFill>
                </a:ln>
                <a:noFill/>
                <a:effectLst>
                  <a:glow rad="88900">
                    <a:srgbClr val="DD13A3"/>
                  </a:glow>
                </a:effectLst>
                <a:latin typeface=".VnVogue"/>
              </a:rPr>
              <a:t>D4E58  </a:t>
            </a:r>
          </a:p>
        </p:txBody>
      </p:sp>
      <p:sp>
        <p:nvSpPr>
          <p:cNvPr id="7" name="TextBox 6">
            <a:extLst>
              <a:ext uri="{FF2B5EF4-FFF2-40B4-BE49-F238E27FC236}">
                <a16:creationId xmlns:a16="http://schemas.microsoft.com/office/drawing/2014/main" id="{85D70E50-C161-49F0-9897-739536648803}"/>
              </a:ext>
            </a:extLst>
          </p:cNvPr>
          <p:cNvSpPr txBox="1"/>
          <p:nvPr/>
        </p:nvSpPr>
        <p:spPr>
          <a:xfrm>
            <a:off x="4755815" y="1830732"/>
            <a:ext cx="8337254" cy="2246769"/>
          </a:xfrm>
          <a:prstGeom prst="rect">
            <a:avLst/>
          </a:prstGeom>
          <a:noFill/>
          <a:effectLst>
            <a:glow rad="127000">
              <a:schemeClr val="accent1"/>
            </a:glow>
          </a:effectLst>
        </p:spPr>
        <p:txBody>
          <a:bodyPr wrap="square" rtlCol="0">
            <a:spAutoFit/>
          </a:bodyPr>
          <a:lstStyle/>
          <a:p>
            <a:pPr algn="ctr"/>
            <a:r>
              <a:rPr lang="en-US" sz="8000" b="1" dirty="0">
                <a:ln w="57150">
                  <a:solidFill>
                    <a:schemeClr val="bg1"/>
                  </a:solidFill>
                </a:ln>
                <a:noFill/>
                <a:effectLst>
                  <a:glow rad="88900">
                    <a:srgbClr val="DD13A3"/>
                  </a:glow>
                </a:effectLst>
                <a:latin typeface=".VnVogue"/>
              </a:rPr>
              <a:t>GROUP 6</a:t>
            </a:r>
          </a:p>
          <a:p>
            <a:pPr algn="ctr"/>
            <a:r>
              <a:rPr lang="en-US" sz="6000" b="1" dirty="0">
                <a:ln w="57150">
                  <a:solidFill>
                    <a:schemeClr val="bg1"/>
                  </a:solidFill>
                </a:ln>
                <a:noFill/>
                <a:effectLst>
                  <a:glow rad="127000">
                    <a:srgbClr val="00B0F0"/>
                  </a:glow>
                </a:effectLst>
                <a:latin typeface=".VnVogue"/>
              </a:rPr>
              <a:t> </a:t>
            </a:r>
          </a:p>
        </p:txBody>
      </p:sp>
      <p:sp>
        <p:nvSpPr>
          <p:cNvPr id="8" name="TextBox 7">
            <a:extLst>
              <a:ext uri="{FF2B5EF4-FFF2-40B4-BE49-F238E27FC236}">
                <a16:creationId xmlns:a16="http://schemas.microsoft.com/office/drawing/2014/main" id="{0A97F25E-E6EE-EC48-E803-435D6D61E22F}"/>
              </a:ext>
            </a:extLst>
          </p:cNvPr>
          <p:cNvSpPr txBox="1"/>
          <p:nvPr/>
        </p:nvSpPr>
        <p:spPr>
          <a:xfrm>
            <a:off x="928577" y="4030771"/>
            <a:ext cx="4708452" cy="2554545"/>
          </a:xfrm>
          <a:prstGeom prst="rect">
            <a:avLst/>
          </a:prstGeom>
          <a:noFill/>
        </p:spPr>
        <p:txBody>
          <a:bodyPr wrap="square" rtlCol="0">
            <a:spAutoFit/>
          </a:bodyPr>
          <a:lstStyle/>
          <a:p>
            <a:r>
              <a:rPr lang="en-US" sz="4000" dirty="0">
                <a:ln w="28575">
                  <a:solidFill>
                    <a:schemeClr val="bg1"/>
                  </a:solidFill>
                </a:ln>
                <a:noFill/>
                <a:effectLst>
                  <a:glow rad="88900">
                    <a:srgbClr val="00B0F0"/>
                  </a:glow>
                </a:effectLst>
              </a:rPr>
              <a:t>Teacher and Mentor:</a:t>
            </a:r>
          </a:p>
          <a:p>
            <a:r>
              <a:rPr lang="en-US" sz="4000" dirty="0">
                <a:ln w="28575">
                  <a:solidFill>
                    <a:schemeClr val="bg1"/>
                  </a:solidFill>
                </a:ln>
                <a:noFill/>
                <a:effectLst>
                  <a:glow rad="88900">
                    <a:srgbClr val="FF33CC"/>
                  </a:glow>
                </a:effectLst>
              </a:rPr>
              <a:t>Nguyen Quoc Trung</a:t>
            </a:r>
          </a:p>
          <a:p>
            <a:r>
              <a:rPr lang="en-US" sz="4000" dirty="0">
                <a:ln w="28575">
                  <a:solidFill>
                    <a:schemeClr val="bg1"/>
                  </a:solidFill>
                </a:ln>
                <a:noFill/>
                <a:effectLst>
                  <a:glow rad="88900">
                    <a:srgbClr val="FF33CC"/>
                  </a:glow>
                </a:effectLst>
              </a:rPr>
              <a:t>Danh Nguyen</a:t>
            </a:r>
          </a:p>
          <a:p>
            <a:endParaRPr lang="en-US" sz="4000" dirty="0">
              <a:ln w="28575">
                <a:solidFill>
                  <a:schemeClr val="bg1"/>
                </a:solidFill>
              </a:ln>
              <a:noFill/>
              <a:effectLst>
                <a:glow rad="88900">
                  <a:srgbClr val="00B0F0"/>
                </a:glow>
              </a:effectLst>
            </a:endParaRPr>
          </a:p>
        </p:txBody>
      </p:sp>
      <p:sp>
        <p:nvSpPr>
          <p:cNvPr id="9" name="TextBox 8">
            <a:extLst>
              <a:ext uri="{FF2B5EF4-FFF2-40B4-BE49-F238E27FC236}">
                <a16:creationId xmlns:a16="http://schemas.microsoft.com/office/drawing/2014/main" id="{6ABD6BDE-E37C-91B6-2324-9409880F0875}"/>
              </a:ext>
            </a:extLst>
          </p:cNvPr>
          <p:cNvSpPr txBox="1"/>
          <p:nvPr/>
        </p:nvSpPr>
        <p:spPr>
          <a:xfrm>
            <a:off x="7821313" y="4034254"/>
            <a:ext cx="4708452" cy="3170099"/>
          </a:xfrm>
          <a:prstGeom prst="rect">
            <a:avLst/>
          </a:prstGeom>
          <a:noFill/>
        </p:spPr>
        <p:txBody>
          <a:bodyPr wrap="square" rtlCol="0">
            <a:spAutoFit/>
          </a:bodyPr>
          <a:lstStyle/>
          <a:p>
            <a:r>
              <a:rPr lang="en-US" sz="4000" dirty="0">
                <a:ln w="28575">
                  <a:solidFill>
                    <a:schemeClr val="bg1"/>
                  </a:solidFill>
                </a:ln>
                <a:noFill/>
                <a:effectLst>
                  <a:glow rad="88900">
                    <a:srgbClr val="00B0F0"/>
                  </a:glow>
                </a:effectLst>
              </a:rPr>
              <a:t>Member:</a:t>
            </a:r>
          </a:p>
          <a:p>
            <a:r>
              <a:rPr lang="en-US" sz="4000" dirty="0">
                <a:ln w="28575">
                  <a:solidFill>
                    <a:schemeClr val="bg1"/>
                  </a:solidFill>
                </a:ln>
                <a:noFill/>
                <a:effectLst>
                  <a:glow rad="88900">
                    <a:srgbClr val="FF33CC"/>
                  </a:glow>
                </a:effectLst>
              </a:rPr>
              <a:t>Ho Tan Dat</a:t>
            </a:r>
          </a:p>
          <a:p>
            <a:r>
              <a:rPr lang="en-US" sz="4000" dirty="0">
                <a:ln w="28575">
                  <a:solidFill>
                    <a:schemeClr val="bg1"/>
                  </a:solidFill>
                </a:ln>
                <a:noFill/>
                <a:effectLst>
                  <a:glow rad="88900">
                    <a:srgbClr val="FF33CC"/>
                  </a:glow>
                </a:effectLst>
              </a:rPr>
              <a:t>Phan Minh Khanh</a:t>
            </a:r>
          </a:p>
          <a:p>
            <a:r>
              <a:rPr lang="en-US" sz="4000" dirty="0">
                <a:ln w="28575">
                  <a:solidFill>
                    <a:schemeClr val="bg1"/>
                  </a:solidFill>
                </a:ln>
                <a:noFill/>
                <a:effectLst>
                  <a:glow rad="88900">
                    <a:srgbClr val="FF33CC"/>
                  </a:glow>
                </a:effectLst>
              </a:rPr>
              <a:t>Phan Quoc Tay</a:t>
            </a:r>
          </a:p>
          <a:p>
            <a:endParaRPr lang="en-US" sz="4000" dirty="0">
              <a:ln w="28575">
                <a:solidFill>
                  <a:schemeClr val="bg1"/>
                </a:solidFill>
              </a:ln>
              <a:noFill/>
              <a:effectLst>
                <a:glow rad="88900">
                  <a:srgbClr val="00B0F0"/>
                </a:glow>
              </a:effectLst>
            </a:endParaRPr>
          </a:p>
        </p:txBody>
      </p:sp>
      <p:sp>
        <p:nvSpPr>
          <p:cNvPr id="12" name="TextBox 11">
            <a:extLst>
              <a:ext uri="{FF2B5EF4-FFF2-40B4-BE49-F238E27FC236}">
                <a16:creationId xmlns:a16="http://schemas.microsoft.com/office/drawing/2014/main" id="{65A7F6A0-A578-969C-2CA8-C537FB3AA472}"/>
              </a:ext>
            </a:extLst>
          </p:cNvPr>
          <p:cNvSpPr txBox="1"/>
          <p:nvPr/>
        </p:nvSpPr>
        <p:spPr>
          <a:xfrm>
            <a:off x="4472570" y="2894236"/>
            <a:ext cx="5446643" cy="1169551"/>
          </a:xfrm>
          <a:prstGeom prst="rect">
            <a:avLst/>
          </a:prstGeom>
          <a:noFill/>
        </p:spPr>
        <p:txBody>
          <a:bodyPr wrap="square" rtlCol="0">
            <a:spAutoFit/>
          </a:bodyPr>
          <a:lstStyle/>
          <a:p>
            <a:r>
              <a:rPr lang="en-US" sz="7000" b="1" dirty="0">
                <a:ln w="57150">
                  <a:solidFill>
                    <a:schemeClr val="bg1"/>
                  </a:solidFill>
                </a:ln>
                <a:noFill/>
                <a:effectLst>
                  <a:glow rad="88900">
                    <a:srgbClr val="DD13A3"/>
                  </a:glow>
                </a:effectLst>
                <a:latin typeface=".VnVogue"/>
              </a:rPr>
              <a:t>TEAM 1</a:t>
            </a:r>
          </a:p>
        </p:txBody>
      </p:sp>
    </p:spTree>
    <p:extLst>
      <p:ext uri="{BB962C8B-B14F-4D97-AF65-F5344CB8AC3E}">
        <p14:creationId xmlns:p14="http://schemas.microsoft.com/office/powerpoint/2010/main" val="241065506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250" fill="hold"/>
                                            <p:tgtEl>
                                              <p:spTgt spid="2"/>
                                            </p:tgtEl>
                                            <p:attrNameLst>
                                              <p:attrName>ppt_w</p:attrName>
                                            </p:attrNameLst>
                                          </p:cBhvr>
                                          <p:tavLst>
                                            <p:tav tm="0">
                                              <p:val>
                                                <p:fltVal val="0"/>
                                              </p:val>
                                            </p:tav>
                                            <p:tav tm="100000">
                                              <p:val>
                                                <p:strVal val="#ppt_w"/>
                                              </p:val>
                                            </p:tav>
                                          </p:tavLst>
                                        </p:anim>
                                        <p:anim calcmode="lin" valueType="num">
                                          <p:cBhvr>
                                            <p:cTn id="8" dur="2250" fill="hold"/>
                                            <p:tgtEl>
                                              <p:spTgt spid="2"/>
                                            </p:tgtEl>
                                            <p:attrNameLst>
                                              <p:attrName>ppt_h</p:attrName>
                                            </p:attrNameLst>
                                          </p:cBhvr>
                                          <p:tavLst>
                                            <p:tav tm="0">
                                              <p:val>
                                                <p:fltVal val="0"/>
                                              </p:val>
                                            </p:tav>
                                            <p:tav tm="100000">
                                              <p:val>
                                                <p:strVal val="#ppt_h"/>
                                              </p:val>
                                            </p:tav>
                                          </p:tavLst>
                                        </p:anim>
                                        <p:anim calcmode="lin" valueType="num">
                                          <p:cBhvr>
                                            <p:cTn id="9" dur="2250" fill="hold"/>
                                            <p:tgtEl>
                                              <p:spTgt spid="2"/>
                                            </p:tgtEl>
                                            <p:attrNameLst>
                                              <p:attrName>style.rotation</p:attrName>
                                            </p:attrNameLst>
                                          </p:cBhvr>
                                          <p:tavLst>
                                            <p:tav tm="0">
                                              <p:val>
                                                <p:fltVal val="360"/>
                                              </p:val>
                                            </p:tav>
                                            <p:tav tm="100000">
                                              <p:val>
                                                <p:fltVal val="0"/>
                                              </p:val>
                                            </p:tav>
                                          </p:tavLst>
                                        </p:anim>
                                        <p:animEffect transition="in" filter="fade">
                                          <p:cBhvr>
                                            <p:cTn id="10" dur="2250"/>
                                            <p:tgtEl>
                                              <p:spTgt spid="2"/>
                                            </p:tgtEl>
                                          </p:cBhvr>
                                        </p:animEffect>
                                      </p:childTnLst>
                                    </p:cTn>
                                  </p:par>
                                  <p:par>
                                    <p:cTn id="11" presetID="8" presetClass="emph" presetSubtype="0" repeatCount="indefinite" fill="hold" grpId="1" nodeType="withEffect">
                                      <p:stCondLst>
                                        <p:cond delay="0"/>
                                      </p:stCondLst>
                                      <p:childTnLst>
                                        <p:animRot by="-21600000">
                                          <p:cBhvr>
                                            <p:cTn id="12" dur="10000" fill="hold"/>
                                            <p:tgtEl>
                                              <p:spTgt spid="2"/>
                                            </p:tgtEl>
                                            <p:attrNameLst>
                                              <p:attrName>r</p:attrName>
                                            </p:attrNameLst>
                                          </p:cBhvr>
                                        </p:animRot>
                                      </p:childTnLst>
                                    </p:cTn>
                                  </p:par>
                                  <p:par>
                                    <p:cTn id="13" presetID="2" presetClass="entr" presetSubtype="4" fill="hold" nodeType="withEffect" p14:presetBounceEnd="72000">
                                      <p:stCondLst>
                                        <p:cond delay="100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14:bounceEnd="72000">
                                          <p:cBhvr additive="base">
                                            <p:cTn id="15" dur="2500" fill="hold"/>
                                            <p:tgtEl>
                                              <p:spTgt spid="4">
                                                <p:txEl>
                                                  <p:pRg st="0" end="0"/>
                                                </p:txEl>
                                              </p:spTgt>
                                            </p:tgtEl>
                                            <p:attrNameLst>
                                              <p:attrName>ppt_x</p:attrName>
                                            </p:attrNameLst>
                                          </p:cBhvr>
                                          <p:tavLst>
                                            <p:tav tm="0">
                                              <p:val>
                                                <p:strVal val="#ppt_x"/>
                                              </p:val>
                                            </p:tav>
                                            <p:tav tm="100000">
                                              <p:val>
                                                <p:strVal val="#ppt_x"/>
                                              </p:val>
                                            </p:tav>
                                          </p:tavLst>
                                        </p:anim>
                                        <p:anim calcmode="lin" valueType="num" p14:bounceEnd="72000">
                                          <p:cBhvr additive="base">
                                            <p:cTn id="16" dur="2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14:presetBounceEnd="72000">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14:bounceEnd="72000">
                                          <p:cBhvr additive="base">
                                            <p:cTn id="19" dur="2500" fill="hold"/>
                                            <p:tgtEl>
                                              <p:spTgt spid="5"/>
                                            </p:tgtEl>
                                            <p:attrNameLst>
                                              <p:attrName>ppt_x</p:attrName>
                                            </p:attrNameLst>
                                          </p:cBhvr>
                                          <p:tavLst>
                                            <p:tav tm="0">
                                              <p:val>
                                                <p:strVal val="1+#ppt_w/2"/>
                                              </p:val>
                                            </p:tav>
                                            <p:tav tm="100000">
                                              <p:val>
                                                <p:strVal val="#ppt_x"/>
                                              </p:val>
                                            </p:tav>
                                          </p:tavLst>
                                        </p:anim>
                                        <p:anim calcmode="lin" valueType="num" p14:bounceEnd="72000">
                                          <p:cBhvr additive="base">
                                            <p:cTn id="20" dur="2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72000">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14:bounceEnd="72000">
                                          <p:cBhvr additive="base">
                                            <p:cTn id="23" dur="2500" fill="hold"/>
                                            <p:tgtEl>
                                              <p:spTgt spid="7"/>
                                            </p:tgtEl>
                                            <p:attrNameLst>
                                              <p:attrName>ppt_x</p:attrName>
                                            </p:attrNameLst>
                                          </p:cBhvr>
                                          <p:tavLst>
                                            <p:tav tm="0">
                                              <p:val>
                                                <p:strVal val="0-#ppt_w/2"/>
                                              </p:val>
                                            </p:tav>
                                            <p:tav tm="100000">
                                              <p:val>
                                                <p:strVal val="#ppt_x"/>
                                              </p:val>
                                            </p:tav>
                                          </p:tavLst>
                                        </p:anim>
                                        <p:anim calcmode="lin" valueType="num" p14:bounceEnd="72000">
                                          <p:cBhvr additive="base">
                                            <p:cTn id="24" dur="2500" fill="hold"/>
                                            <p:tgtEl>
                                              <p:spTgt spid="7"/>
                                            </p:tgtEl>
                                            <p:attrNameLst>
                                              <p:attrName>ppt_y</p:attrName>
                                            </p:attrNameLst>
                                          </p:cBhvr>
                                          <p:tavLst>
                                            <p:tav tm="0">
                                              <p:val>
                                                <p:strVal val="#ppt_y"/>
                                              </p:val>
                                            </p:tav>
                                            <p:tav tm="100000">
                                              <p:val>
                                                <p:strVal val="#ppt_y"/>
                                              </p:val>
                                            </p:tav>
                                          </p:tavLst>
                                        </p:anim>
                                      </p:childTnLst>
                                    </p:cTn>
                                  </p:par>
                                  <p:par>
                                    <p:cTn id="25" presetID="6" presetClass="emph" presetSubtype="0" repeatCount="indefinite" autoRev="1" fill="hold" nodeType="withEffect">
                                      <p:stCondLst>
                                        <p:cond delay="0"/>
                                      </p:stCondLst>
                                      <p:childTnLst>
                                        <p:animScale>
                                          <p:cBhvr>
                                            <p:cTn id="26" dur="2000" fill="hold"/>
                                            <p:tgtEl>
                                              <p:spTgt spid="20"/>
                                            </p:tgtEl>
                                          </p:cBhvr>
                                          <p:by x="125000" y="125000"/>
                                        </p:animScale>
                                      </p:childTnLst>
                                    </p:cTn>
                                  </p:par>
                                  <p:par>
                                    <p:cTn id="27" presetID="42" presetClass="entr" presetSubtype="0" fill="hold" nodeType="withEffect">
                                      <p:stCondLst>
                                        <p:cond delay="250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50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1000"/>
                                            <p:tgtEl>
                                              <p:spTgt spid="8">
                                                <p:txEl>
                                                  <p:pRg st="1" end="1"/>
                                                </p:txEl>
                                              </p:spTgt>
                                            </p:tgtEl>
                                          </p:cBhvr>
                                        </p:animEffect>
                                        <p:anim calcmode="lin" valueType="num">
                                          <p:cBhvr>
                                            <p:cTn id="3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50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1000"/>
                                            <p:tgtEl>
                                              <p:spTgt spid="8">
                                                <p:txEl>
                                                  <p:pRg st="2" end="2"/>
                                                </p:txEl>
                                              </p:spTgt>
                                            </p:tgtEl>
                                          </p:cBhvr>
                                        </p:animEffect>
                                        <p:anim calcmode="lin" valueType="num">
                                          <p:cBhvr>
                                            <p:cTn id="4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50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1000"/>
                                            <p:tgtEl>
                                              <p:spTgt spid="9">
                                                <p:txEl>
                                                  <p:pRg st="0" end="0"/>
                                                </p:txEl>
                                              </p:spTgt>
                                            </p:tgtEl>
                                          </p:cBhvr>
                                        </p:animEffect>
                                        <p:anim calcmode="lin" valueType="num">
                                          <p:cBhvr>
                                            <p:cTn id="4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50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1000"/>
                                            <p:tgtEl>
                                              <p:spTgt spid="9">
                                                <p:txEl>
                                                  <p:pRg st="1" end="1"/>
                                                </p:txEl>
                                              </p:spTgt>
                                            </p:tgtEl>
                                          </p:cBhvr>
                                        </p:animEffect>
                                        <p:anim calcmode="lin" valueType="num">
                                          <p:cBhvr>
                                            <p:cTn id="5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50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fade">
                                          <p:cBhvr>
                                            <p:cTn id="54" dur="1000"/>
                                            <p:tgtEl>
                                              <p:spTgt spid="9">
                                                <p:txEl>
                                                  <p:pRg st="2" end="2"/>
                                                </p:txEl>
                                              </p:spTgt>
                                            </p:tgtEl>
                                          </p:cBhvr>
                                        </p:animEffect>
                                        <p:anim calcmode="lin" valueType="num">
                                          <p:cBhvr>
                                            <p:cTn id="5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fade">
                                          <p:cBhvr>
                                            <p:cTn id="59" dur="1000"/>
                                            <p:tgtEl>
                                              <p:spTgt spid="9">
                                                <p:txEl>
                                                  <p:pRg st="3" end="3"/>
                                                </p:txEl>
                                              </p:spTgt>
                                            </p:tgtEl>
                                          </p:cBhvr>
                                        </p:animEffect>
                                        <p:anim calcmode="lin" valueType="num">
                                          <p:cBhvr>
                                            <p:cTn id="6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2500"/>
                                      </p:st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1000"/>
                                            <p:tgtEl>
                                              <p:spTgt spid="12">
                                                <p:txEl>
                                                  <p:pRg st="0" end="0"/>
                                                </p:txEl>
                                              </p:spTgt>
                                            </p:tgtEl>
                                          </p:cBhvr>
                                        </p:animEffect>
                                        <p:anim calcmode="lin" valueType="num">
                                          <p:cBhvr>
                                            <p:cTn id="6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250" fill="hold"/>
                                            <p:tgtEl>
                                              <p:spTgt spid="2"/>
                                            </p:tgtEl>
                                            <p:attrNameLst>
                                              <p:attrName>ppt_w</p:attrName>
                                            </p:attrNameLst>
                                          </p:cBhvr>
                                          <p:tavLst>
                                            <p:tav tm="0">
                                              <p:val>
                                                <p:fltVal val="0"/>
                                              </p:val>
                                            </p:tav>
                                            <p:tav tm="100000">
                                              <p:val>
                                                <p:strVal val="#ppt_w"/>
                                              </p:val>
                                            </p:tav>
                                          </p:tavLst>
                                        </p:anim>
                                        <p:anim calcmode="lin" valueType="num">
                                          <p:cBhvr>
                                            <p:cTn id="8" dur="2250" fill="hold"/>
                                            <p:tgtEl>
                                              <p:spTgt spid="2"/>
                                            </p:tgtEl>
                                            <p:attrNameLst>
                                              <p:attrName>ppt_h</p:attrName>
                                            </p:attrNameLst>
                                          </p:cBhvr>
                                          <p:tavLst>
                                            <p:tav tm="0">
                                              <p:val>
                                                <p:fltVal val="0"/>
                                              </p:val>
                                            </p:tav>
                                            <p:tav tm="100000">
                                              <p:val>
                                                <p:strVal val="#ppt_h"/>
                                              </p:val>
                                            </p:tav>
                                          </p:tavLst>
                                        </p:anim>
                                        <p:anim calcmode="lin" valueType="num">
                                          <p:cBhvr>
                                            <p:cTn id="9" dur="2250" fill="hold"/>
                                            <p:tgtEl>
                                              <p:spTgt spid="2"/>
                                            </p:tgtEl>
                                            <p:attrNameLst>
                                              <p:attrName>style.rotation</p:attrName>
                                            </p:attrNameLst>
                                          </p:cBhvr>
                                          <p:tavLst>
                                            <p:tav tm="0">
                                              <p:val>
                                                <p:fltVal val="360"/>
                                              </p:val>
                                            </p:tav>
                                            <p:tav tm="100000">
                                              <p:val>
                                                <p:fltVal val="0"/>
                                              </p:val>
                                            </p:tav>
                                          </p:tavLst>
                                        </p:anim>
                                        <p:animEffect transition="in" filter="fade">
                                          <p:cBhvr>
                                            <p:cTn id="10" dur="2250"/>
                                            <p:tgtEl>
                                              <p:spTgt spid="2"/>
                                            </p:tgtEl>
                                          </p:cBhvr>
                                        </p:animEffect>
                                      </p:childTnLst>
                                    </p:cTn>
                                  </p:par>
                                  <p:par>
                                    <p:cTn id="11" presetID="8" presetClass="emph" presetSubtype="0" repeatCount="indefinite" fill="hold" grpId="1" nodeType="withEffect">
                                      <p:stCondLst>
                                        <p:cond delay="0"/>
                                      </p:stCondLst>
                                      <p:childTnLst>
                                        <p:animRot by="-21600000">
                                          <p:cBhvr>
                                            <p:cTn id="12" dur="10000" fill="hold"/>
                                            <p:tgtEl>
                                              <p:spTgt spid="2"/>
                                            </p:tgtEl>
                                            <p:attrNameLst>
                                              <p:attrName>r</p:attrName>
                                            </p:attrNameLst>
                                          </p:cBhvr>
                                        </p:animRot>
                                      </p:childTnLst>
                                    </p:cTn>
                                  </p:par>
                                  <p:par>
                                    <p:cTn id="13" presetID="2" presetClass="entr" presetSubtype="4" fill="hold" nodeType="withEffect">
                                      <p:stCondLst>
                                        <p:cond delay="100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2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6" dur="2500" fill="hold"/>
                                            <p:tgtEl>
                                              <p:spTgt spid="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2500" fill="hold"/>
                                            <p:tgtEl>
                                              <p:spTgt spid="5"/>
                                            </p:tgtEl>
                                            <p:attrNameLst>
                                              <p:attrName>ppt_x</p:attrName>
                                            </p:attrNameLst>
                                          </p:cBhvr>
                                          <p:tavLst>
                                            <p:tav tm="0">
                                              <p:val>
                                                <p:strVal val="1+#ppt_w/2"/>
                                              </p:val>
                                            </p:tav>
                                            <p:tav tm="100000">
                                              <p:val>
                                                <p:strVal val="#ppt_x"/>
                                              </p:val>
                                            </p:tav>
                                          </p:tavLst>
                                        </p:anim>
                                        <p:anim calcmode="lin" valueType="num">
                                          <p:cBhvr additive="base">
                                            <p:cTn id="20" dur="2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2500" fill="hold"/>
                                            <p:tgtEl>
                                              <p:spTgt spid="7"/>
                                            </p:tgtEl>
                                            <p:attrNameLst>
                                              <p:attrName>ppt_x</p:attrName>
                                            </p:attrNameLst>
                                          </p:cBhvr>
                                          <p:tavLst>
                                            <p:tav tm="0">
                                              <p:val>
                                                <p:strVal val="0-#ppt_w/2"/>
                                              </p:val>
                                            </p:tav>
                                            <p:tav tm="100000">
                                              <p:val>
                                                <p:strVal val="#ppt_x"/>
                                              </p:val>
                                            </p:tav>
                                          </p:tavLst>
                                        </p:anim>
                                        <p:anim calcmode="lin" valueType="num">
                                          <p:cBhvr additive="base">
                                            <p:cTn id="24" dur="2500" fill="hold"/>
                                            <p:tgtEl>
                                              <p:spTgt spid="7"/>
                                            </p:tgtEl>
                                            <p:attrNameLst>
                                              <p:attrName>ppt_y</p:attrName>
                                            </p:attrNameLst>
                                          </p:cBhvr>
                                          <p:tavLst>
                                            <p:tav tm="0">
                                              <p:val>
                                                <p:strVal val="#ppt_y"/>
                                              </p:val>
                                            </p:tav>
                                            <p:tav tm="100000">
                                              <p:val>
                                                <p:strVal val="#ppt_y"/>
                                              </p:val>
                                            </p:tav>
                                          </p:tavLst>
                                        </p:anim>
                                      </p:childTnLst>
                                    </p:cTn>
                                  </p:par>
                                  <p:par>
                                    <p:cTn id="25" presetID="6" presetClass="emph" presetSubtype="0" repeatCount="indefinite" autoRev="1" fill="hold" nodeType="withEffect">
                                      <p:stCondLst>
                                        <p:cond delay="0"/>
                                      </p:stCondLst>
                                      <p:childTnLst>
                                        <p:animScale>
                                          <p:cBhvr>
                                            <p:cTn id="26" dur="2000" fill="hold"/>
                                            <p:tgtEl>
                                              <p:spTgt spid="20"/>
                                            </p:tgtEl>
                                          </p:cBhvr>
                                          <p:by x="125000" y="125000"/>
                                        </p:animScale>
                                      </p:childTnLst>
                                    </p:cTn>
                                  </p:par>
                                  <p:par>
                                    <p:cTn id="27" presetID="42" presetClass="entr" presetSubtype="0" fill="hold" nodeType="withEffect">
                                      <p:stCondLst>
                                        <p:cond delay="250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2500"/>
                                      </p:stCondLst>
                                      <p:childTnLst>
                                        <p:set>
                                          <p:cBhvr>
                                            <p:cTn id="33" dur="1" fill="hold">
                                              <p:stCondLst>
                                                <p:cond delay="0"/>
                                              </p:stCondLst>
                                            </p:cTn>
                                            <p:tgtEl>
                                              <p:spTgt spid="8">
                                                <p:txEl>
                                                  <p:pRg st="1" end="1"/>
                                                </p:txEl>
                                              </p:spTgt>
                                            </p:tgtEl>
                                            <p:attrNameLst>
                                              <p:attrName>style.visibility</p:attrName>
                                            </p:attrNameLst>
                                          </p:cBhvr>
                                          <p:to>
                                            <p:strVal val="visible"/>
                                          </p:to>
                                        </p:set>
                                        <p:animEffect transition="in" filter="fade">
                                          <p:cBhvr>
                                            <p:cTn id="34" dur="1000"/>
                                            <p:tgtEl>
                                              <p:spTgt spid="8">
                                                <p:txEl>
                                                  <p:pRg st="1" end="1"/>
                                                </p:txEl>
                                              </p:spTgt>
                                            </p:tgtEl>
                                          </p:cBhvr>
                                        </p:animEffect>
                                        <p:anim calcmode="lin" valueType="num">
                                          <p:cBhvr>
                                            <p:cTn id="3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2500"/>
                                      </p:stCondLst>
                                      <p:childTnLst>
                                        <p:set>
                                          <p:cBhvr>
                                            <p:cTn id="38" dur="1" fill="hold">
                                              <p:stCondLst>
                                                <p:cond delay="0"/>
                                              </p:stCondLst>
                                            </p:cTn>
                                            <p:tgtEl>
                                              <p:spTgt spid="8">
                                                <p:txEl>
                                                  <p:pRg st="2" end="2"/>
                                                </p:txEl>
                                              </p:spTgt>
                                            </p:tgtEl>
                                            <p:attrNameLst>
                                              <p:attrName>style.visibility</p:attrName>
                                            </p:attrNameLst>
                                          </p:cBhvr>
                                          <p:to>
                                            <p:strVal val="visible"/>
                                          </p:to>
                                        </p:set>
                                        <p:animEffect transition="in" filter="fade">
                                          <p:cBhvr>
                                            <p:cTn id="39" dur="1000"/>
                                            <p:tgtEl>
                                              <p:spTgt spid="8">
                                                <p:txEl>
                                                  <p:pRg st="2" end="2"/>
                                                </p:txEl>
                                              </p:spTgt>
                                            </p:tgtEl>
                                          </p:cBhvr>
                                        </p:animEffect>
                                        <p:anim calcmode="lin" valueType="num">
                                          <p:cBhvr>
                                            <p:cTn id="4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250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fade">
                                          <p:cBhvr>
                                            <p:cTn id="44" dur="1000"/>
                                            <p:tgtEl>
                                              <p:spTgt spid="9">
                                                <p:txEl>
                                                  <p:pRg st="0" end="0"/>
                                                </p:txEl>
                                              </p:spTgt>
                                            </p:tgtEl>
                                          </p:cBhvr>
                                        </p:animEffect>
                                        <p:anim calcmode="lin" valueType="num">
                                          <p:cBhvr>
                                            <p:cTn id="4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50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1000"/>
                                            <p:tgtEl>
                                              <p:spTgt spid="9">
                                                <p:txEl>
                                                  <p:pRg st="1" end="1"/>
                                                </p:txEl>
                                              </p:spTgt>
                                            </p:tgtEl>
                                          </p:cBhvr>
                                        </p:animEffect>
                                        <p:anim calcmode="lin" valueType="num">
                                          <p:cBhvr>
                                            <p:cTn id="5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50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fade">
                                          <p:cBhvr>
                                            <p:cTn id="54" dur="1000"/>
                                            <p:tgtEl>
                                              <p:spTgt spid="9">
                                                <p:txEl>
                                                  <p:pRg st="2" end="2"/>
                                                </p:txEl>
                                              </p:spTgt>
                                            </p:tgtEl>
                                          </p:cBhvr>
                                        </p:animEffect>
                                        <p:anim calcmode="lin" valueType="num">
                                          <p:cBhvr>
                                            <p:cTn id="5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9">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50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fade">
                                          <p:cBhvr>
                                            <p:cTn id="59" dur="1000"/>
                                            <p:tgtEl>
                                              <p:spTgt spid="9">
                                                <p:txEl>
                                                  <p:pRg st="3" end="3"/>
                                                </p:txEl>
                                              </p:spTgt>
                                            </p:tgtEl>
                                          </p:cBhvr>
                                        </p:animEffect>
                                        <p:anim calcmode="lin" valueType="num">
                                          <p:cBhvr>
                                            <p:cTn id="6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3" end="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2500"/>
                                      </p:st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1000"/>
                                            <p:tgtEl>
                                              <p:spTgt spid="12">
                                                <p:txEl>
                                                  <p:pRg st="0" end="0"/>
                                                </p:txEl>
                                              </p:spTgt>
                                            </p:tgtEl>
                                          </p:cBhvr>
                                        </p:animEffect>
                                        <p:anim calcmode="lin" valueType="num">
                                          <p:cBhvr>
                                            <p:cTn id="6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p:bldP spid="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129">
            <a:extLst>
              <a:ext uri="{FF2B5EF4-FFF2-40B4-BE49-F238E27FC236}">
                <a16:creationId xmlns:a16="http://schemas.microsoft.com/office/drawing/2014/main" id="{CB07C3E0-BB30-1503-ED8A-1355D6A81BC0}"/>
              </a:ext>
            </a:extLst>
          </p:cNvPr>
          <p:cNvPicPr>
            <a:picLocks noChangeAspect="1"/>
          </p:cNvPicPr>
          <p:nvPr/>
        </p:nvPicPr>
        <p:blipFill>
          <a:blip r:embed="rId2"/>
          <a:stretch>
            <a:fillRect/>
          </a:stretch>
        </p:blipFill>
        <p:spPr>
          <a:xfrm>
            <a:off x="1" y="-19251"/>
            <a:ext cx="12192000" cy="6855290"/>
          </a:xfrm>
          <a:prstGeom prst="rect">
            <a:avLst/>
          </a:prstGeom>
        </p:spPr>
      </p:pic>
      <p:sp>
        <p:nvSpPr>
          <p:cNvPr id="55" name="Google Shape;161;p17">
            <a:extLst>
              <a:ext uri="{FF2B5EF4-FFF2-40B4-BE49-F238E27FC236}">
                <a16:creationId xmlns:a16="http://schemas.microsoft.com/office/drawing/2014/main" id="{D81BB589-BA3B-62D3-1E51-5BDF1CF96141}"/>
              </a:ext>
            </a:extLst>
          </p:cNvPr>
          <p:cNvSpPr txBox="1">
            <a:spLocks/>
          </p:cNvSpPr>
          <p:nvPr/>
        </p:nvSpPr>
        <p:spPr>
          <a:xfrm>
            <a:off x="1748327" y="21961"/>
            <a:ext cx="82296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4000" b="1" dirty="0" err="1">
                <a:solidFill>
                  <a:schemeClr val="bg1"/>
                </a:solidFill>
              </a:rPr>
              <a:t>Xử</a:t>
            </a:r>
            <a:r>
              <a:rPr lang="en-GB" sz="4000" b="1" dirty="0">
                <a:solidFill>
                  <a:schemeClr val="bg1"/>
                </a:solidFill>
              </a:rPr>
              <a:t> </a:t>
            </a:r>
            <a:r>
              <a:rPr lang="en-GB" sz="4000" b="1" dirty="0" err="1">
                <a:solidFill>
                  <a:schemeClr val="bg1"/>
                </a:solidFill>
              </a:rPr>
              <a:t>lý</a:t>
            </a:r>
            <a:r>
              <a:rPr lang="en-GB" sz="4000" b="1" dirty="0">
                <a:solidFill>
                  <a:schemeClr val="bg1"/>
                </a:solidFill>
              </a:rPr>
              <a:t> </a:t>
            </a:r>
            <a:r>
              <a:rPr lang="en-GB" sz="4000" b="1" dirty="0" err="1">
                <a:solidFill>
                  <a:schemeClr val="bg1"/>
                </a:solidFill>
              </a:rPr>
              <a:t>dữ</a:t>
            </a:r>
            <a:r>
              <a:rPr lang="en-GB" sz="4000" b="1" dirty="0">
                <a:solidFill>
                  <a:schemeClr val="bg1"/>
                </a:solidFill>
              </a:rPr>
              <a:t> </a:t>
            </a:r>
            <a:r>
              <a:rPr lang="en-GB" sz="4000" b="1" dirty="0" err="1">
                <a:solidFill>
                  <a:schemeClr val="bg1"/>
                </a:solidFill>
              </a:rPr>
              <a:t>liệu</a:t>
            </a:r>
            <a:endParaRPr lang="en-GB" sz="4000" b="1" dirty="0">
              <a:solidFill>
                <a:schemeClr val="bg1"/>
              </a:solidFill>
            </a:endParaRPr>
          </a:p>
        </p:txBody>
      </p:sp>
      <p:sp>
        <p:nvSpPr>
          <p:cNvPr id="56" name="Google Shape;162;p17">
            <a:extLst>
              <a:ext uri="{FF2B5EF4-FFF2-40B4-BE49-F238E27FC236}">
                <a16:creationId xmlns:a16="http://schemas.microsoft.com/office/drawing/2014/main" id="{579968DF-1ED5-5E2B-6EC5-8CEF61674C93}"/>
              </a:ext>
            </a:extLst>
          </p:cNvPr>
          <p:cNvSpPr/>
          <p:nvPr/>
        </p:nvSpPr>
        <p:spPr>
          <a:xfrm>
            <a:off x="1965511" y="1285237"/>
            <a:ext cx="2446500" cy="31616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3;p17">
            <a:extLst>
              <a:ext uri="{FF2B5EF4-FFF2-40B4-BE49-F238E27FC236}">
                <a16:creationId xmlns:a16="http://schemas.microsoft.com/office/drawing/2014/main" id="{1B88A017-9F3D-3BD4-C3F6-B3FD0927337D}"/>
              </a:ext>
            </a:extLst>
          </p:cNvPr>
          <p:cNvSpPr/>
          <p:nvPr/>
        </p:nvSpPr>
        <p:spPr>
          <a:xfrm>
            <a:off x="1964133" y="1249915"/>
            <a:ext cx="2446500" cy="453300"/>
          </a:xfrm>
          <a:prstGeom prst="rect">
            <a:avLst/>
          </a:prstGeom>
          <a:solidFill>
            <a:schemeClr val="accent1"/>
          </a:solidFill>
          <a:ln>
            <a:noFill/>
          </a:ln>
        </p:spPr>
        <p:txBody>
          <a:bodyPr spcFirstLastPara="1" wrap="square" lIns="91425" tIns="91425" rIns="102050" bIns="91425" anchor="ctr" anchorCtr="0">
            <a:noAutofit/>
          </a:bodyPr>
          <a:lstStyle/>
          <a:p>
            <a:pPr marL="0" lvl="0" indent="0" algn="ctr" rtl="0">
              <a:spcBef>
                <a:spcPts val="0"/>
              </a:spcBef>
              <a:spcAft>
                <a:spcPts val="0"/>
              </a:spcAft>
              <a:buClr>
                <a:schemeClr val="dk1"/>
              </a:buClr>
              <a:buSzPts val="1100"/>
              <a:buFont typeface="Arial"/>
              <a:buNone/>
            </a:pPr>
            <a:r>
              <a:rPr lang="en-GB" b="1" dirty="0">
                <a:solidFill>
                  <a:schemeClr val="lt1"/>
                </a:solidFill>
                <a:latin typeface="Fira Sans Extra Condensed"/>
                <a:sym typeface="Fira Sans Extra Condensed"/>
              </a:rPr>
              <a:t>Python </a:t>
            </a:r>
            <a:endParaRPr sz="1800" b="1" dirty="0">
              <a:solidFill>
                <a:schemeClr val="lt1"/>
              </a:solidFill>
            </a:endParaRPr>
          </a:p>
        </p:txBody>
      </p:sp>
      <p:sp>
        <p:nvSpPr>
          <p:cNvPr id="58" name="Google Shape;164;p17">
            <a:extLst>
              <a:ext uri="{FF2B5EF4-FFF2-40B4-BE49-F238E27FC236}">
                <a16:creationId xmlns:a16="http://schemas.microsoft.com/office/drawing/2014/main" id="{8646E6E2-5641-DD06-F026-FC5E82D189F6}"/>
              </a:ext>
            </a:extLst>
          </p:cNvPr>
          <p:cNvSpPr/>
          <p:nvPr/>
        </p:nvSpPr>
        <p:spPr>
          <a:xfrm>
            <a:off x="4602058" y="1240465"/>
            <a:ext cx="2446500" cy="233021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5;p17">
            <a:extLst>
              <a:ext uri="{FF2B5EF4-FFF2-40B4-BE49-F238E27FC236}">
                <a16:creationId xmlns:a16="http://schemas.microsoft.com/office/drawing/2014/main" id="{705AE7E8-F6CD-E3EF-55F5-29CCDECDB260}"/>
              </a:ext>
            </a:extLst>
          </p:cNvPr>
          <p:cNvSpPr/>
          <p:nvPr/>
        </p:nvSpPr>
        <p:spPr>
          <a:xfrm>
            <a:off x="4606758" y="1249915"/>
            <a:ext cx="2446500" cy="453300"/>
          </a:xfrm>
          <a:prstGeom prst="rect">
            <a:avLst/>
          </a:prstGeom>
          <a:solidFill>
            <a:schemeClr val="accent3"/>
          </a:solidFill>
          <a:ln>
            <a:noFill/>
          </a:ln>
        </p:spPr>
        <p:txBody>
          <a:bodyPr spcFirstLastPara="1" wrap="square" lIns="91425" tIns="91425" rIns="102050" bIns="91425" anchor="ctr" anchorCtr="0">
            <a:noAutofit/>
          </a:bodyPr>
          <a:lstStyle/>
          <a:p>
            <a:pPr marL="0" lvl="0" indent="0" algn="ctr" rtl="0">
              <a:spcBef>
                <a:spcPts val="0"/>
              </a:spcBef>
              <a:spcAft>
                <a:spcPts val="0"/>
              </a:spcAft>
              <a:buNone/>
            </a:pPr>
            <a:r>
              <a:rPr lang="en-US" sz="1800" b="1" dirty="0">
                <a:solidFill>
                  <a:schemeClr val="lt1"/>
                </a:solidFill>
              </a:rPr>
              <a:t>SQL</a:t>
            </a:r>
            <a:endParaRPr sz="1800" b="1" dirty="0">
              <a:solidFill>
                <a:schemeClr val="lt1"/>
              </a:solidFill>
            </a:endParaRPr>
          </a:p>
        </p:txBody>
      </p:sp>
      <p:sp>
        <p:nvSpPr>
          <p:cNvPr id="60" name="Google Shape;166;p17">
            <a:extLst>
              <a:ext uri="{FF2B5EF4-FFF2-40B4-BE49-F238E27FC236}">
                <a16:creationId xmlns:a16="http://schemas.microsoft.com/office/drawing/2014/main" id="{2CBF122F-AC36-F85D-074A-19E4133D4F6D}"/>
              </a:ext>
            </a:extLst>
          </p:cNvPr>
          <p:cNvSpPr/>
          <p:nvPr/>
        </p:nvSpPr>
        <p:spPr>
          <a:xfrm>
            <a:off x="7248230" y="1304485"/>
            <a:ext cx="2446500" cy="4692053"/>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7;p17">
            <a:extLst>
              <a:ext uri="{FF2B5EF4-FFF2-40B4-BE49-F238E27FC236}">
                <a16:creationId xmlns:a16="http://schemas.microsoft.com/office/drawing/2014/main" id="{F217982E-5068-B349-9C0F-29E17E569B61}"/>
              </a:ext>
            </a:extLst>
          </p:cNvPr>
          <p:cNvSpPr/>
          <p:nvPr/>
        </p:nvSpPr>
        <p:spPr>
          <a:xfrm>
            <a:off x="7249383" y="1249915"/>
            <a:ext cx="2446500" cy="453300"/>
          </a:xfrm>
          <a:prstGeom prst="rect">
            <a:avLst/>
          </a:prstGeom>
          <a:solidFill>
            <a:schemeClr val="accent2"/>
          </a:solidFill>
          <a:ln>
            <a:noFill/>
          </a:ln>
        </p:spPr>
        <p:txBody>
          <a:bodyPr spcFirstLastPara="1" wrap="square" lIns="91425" tIns="91425" rIns="102050" bIns="91425" anchor="ctr" anchorCtr="0">
            <a:noAutofit/>
          </a:bodyPr>
          <a:lstStyle/>
          <a:p>
            <a:pPr marL="0" lvl="0" indent="0" algn="ctr" rtl="0">
              <a:spcBef>
                <a:spcPts val="0"/>
              </a:spcBef>
              <a:spcAft>
                <a:spcPts val="0"/>
              </a:spcAft>
              <a:buNone/>
            </a:pPr>
            <a:r>
              <a:rPr lang="en-GB" b="1" dirty="0">
                <a:solidFill>
                  <a:schemeClr val="lt1"/>
                </a:solidFill>
                <a:latin typeface="Fira Sans Extra Condensed"/>
                <a:sym typeface="Fira Sans Extra Condensed"/>
              </a:rPr>
              <a:t>Power Bi</a:t>
            </a:r>
            <a:endParaRPr sz="1800" b="1" dirty="0">
              <a:solidFill>
                <a:schemeClr val="lt1"/>
              </a:solidFill>
            </a:endParaRPr>
          </a:p>
        </p:txBody>
      </p:sp>
      <p:sp>
        <p:nvSpPr>
          <p:cNvPr id="100" name="Google Shape;171;p17">
            <a:extLst>
              <a:ext uri="{FF2B5EF4-FFF2-40B4-BE49-F238E27FC236}">
                <a16:creationId xmlns:a16="http://schemas.microsoft.com/office/drawing/2014/main" id="{B7FD484C-D2F9-F468-034F-4C8501F2B2B4}"/>
              </a:ext>
            </a:extLst>
          </p:cNvPr>
          <p:cNvSpPr/>
          <p:nvPr/>
        </p:nvSpPr>
        <p:spPr>
          <a:xfrm>
            <a:off x="2119983" y="1877813"/>
            <a:ext cx="2134800" cy="684198"/>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endParaRPr lang="en-US" sz="1200" dirty="0"/>
          </a:p>
        </p:txBody>
      </p:sp>
      <p:pic>
        <p:nvPicPr>
          <p:cNvPr id="104" name="Picture 103">
            <a:extLst>
              <a:ext uri="{FF2B5EF4-FFF2-40B4-BE49-F238E27FC236}">
                <a16:creationId xmlns:a16="http://schemas.microsoft.com/office/drawing/2014/main" id="{9C42B752-AADF-1240-9AE8-4390DE7AC9AD}"/>
              </a:ext>
            </a:extLst>
          </p:cNvPr>
          <p:cNvPicPr>
            <a:picLocks noChangeAspect="1"/>
          </p:cNvPicPr>
          <p:nvPr/>
        </p:nvPicPr>
        <p:blipFill>
          <a:blip r:embed="rId3"/>
          <a:stretch>
            <a:fillRect/>
          </a:stretch>
        </p:blipFill>
        <p:spPr>
          <a:xfrm>
            <a:off x="2105403" y="1844715"/>
            <a:ext cx="717295" cy="717295"/>
          </a:xfrm>
          <a:prstGeom prst="rect">
            <a:avLst/>
          </a:prstGeom>
        </p:spPr>
      </p:pic>
      <p:sp>
        <p:nvSpPr>
          <p:cNvPr id="107" name="TextBox 106">
            <a:extLst>
              <a:ext uri="{FF2B5EF4-FFF2-40B4-BE49-F238E27FC236}">
                <a16:creationId xmlns:a16="http://schemas.microsoft.com/office/drawing/2014/main" id="{6E530C94-3F29-D43E-6DD1-AAE86AF50DCE}"/>
              </a:ext>
            </a:extLst>
          </p:cNvPr>
          <p:cNvSpPr txBox="1"/>
          <p:nvPr/>
        </p:nvSpPr>
        <p:spPr>
          <a:xfrm>
            <a:off x="2962590" y="1976465"/>
            <a:ext cx="1121602" cy="461665"/>
          </a:xfrm>
          <a:prstGeom prst="rect">
            <a:avLst/>
          </a:prstGeom>
          <a:noFill/>
        </p:spPr>
        <p:txBody>
          <a:bodyPr wrap="square" rtlCol="0">
            <a:spAutoFit/>
          </a:bodyPr>
          <a:lstStyle/>
          <a:p>
            <a:pPr algn="ctr"/>
            <a:r>
              <a:rPr lang="en-US" sz="1200" b="1" dirty="0"/>
              <a:t>Data cleaning &amp; EDA</a:t>
            </a:r>
          </a:p>
        </p:txBody>
      </p:sp>
      <p:sp>
        <p:nvSpPr>
          <p:cNvPr id="108" name="Google Shape;171;p17">
            <a:extLst>
              <a:ext uri="{FF2B5EF4-FFF2-40B4-BE49-F238E27FC236}">
                <a16:creationId xmlns:a16="http://schemas.microsoft.com/office/drawing/2014/main" id="{D629DA39-E535-0F3A-DA04-0A5F21ADFFDA}"/>
              </a:ext>
            </a:extLst>
          </p:cNvPr>
          <p:cNvSpPr/>
          <p:nvPr/>
        </p:nvSpPr>
        <p:spPr>
          <a:xfrm>
            <a:off x="2127133" y="2726223"/>
            <a:ext cx="2134800" cy="251530"/>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Kiểm</a:t>
            </a:r>
            <a:r>
              <a:rPr lang="en-US" sz="1200" dirty="0"/>
              <a:t> </a:t>
            </a:r>
            <a:r>
              <a:rPr lang="en-US" sz="1200" dirty="0" err="1"/>
              <a:t>tra</a:t>
            </a:r>
            <a:r>
              <a:rPr lang="en-US" sz="1200" dirty="0"/>
              <a:t> </a:t>
            </a:r>
            <a:r>
              <a:rPr lang="en-US" sz="1200" dirty="0" err="1"/>
              <a:t>tổng</a:t>
            </a:r>
            <a:r>
              <a:rPr lang="en-US" sz="1200" dirty="0"/>
              <a:t> </a:t>
            </a:r>
            <a:r>
              <a:rPr lang="en-US" sz="1200" dirty="0" err="1"/>
              <a:t>quát</a:t>
            </a:r>
            <a:r>
              <a:rPr lang="en-US" sz="1200" dirty="0"/>
              <a:t> </a:t>
            </a:r>
            <a:r>
              <a:rPr lang="en-US" sz="1200" dirty="0" err="1"/>
              <a:t>dữ</a:t>
            </a:r>
            <a:r>
              <a:rPr lang="en-US" sz="1200" dirty="0"/>
              <a:t> </a:t>
            </a:r>
            <a:r>
              <a:rPr lang="en-US" sz="1200" dirty="0" err="1"/>
              <a:t>liệu</a:t>
            </a:r>
            <a:endParaRPr lang="en-US" sz="1200" dirty="0"/>
          </a:p>
        </p:txBody>
      </p:sp>
      <p:sp>
        <p:nvSpPr>
          <p:cNvPr id="109" name="Google Shape;171;p17">
            <a:extLst>
              <a:ext uri="{FF2B5EF4-FFF2-40B4-BE49-F238E27FC236}">
                <a16:creationId xmlns:a16="http://schemas.microsoft.com/office/drawing/2014/main" id="{39769277-D95F-945F-9973-73138A482612}"/>
              </a:ext>
            </a:extLst>
          </p:cNvPr>
          <p:cNvSpPr/>
          <p:nvPr/>
        </p:nvSpPr>
        <p:spPr>
          <a:xfrm>
            <a:off x="2115962" y="3132406"/>
            <a:ext cx="2134800" cy="438276"/>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Xóa</a:t>
            </a:r>
            <a:r>
              <a:rPr lang="en-US" sz="1200" dirty="0"/>
              <a:t> </a:t>
            </a:r>
            <a:r>
              <a:rPr lang="en-US" sz="1200" dirty="0" err="1"/>
              <a:t>những</a:t>
            </a:r>
            <a:r>
              <a:rPr lang="en-US" sz="1200" dirty="0"/>
              <a:t> </a:t>
            </a:r>
            <a:r>
              <a:rPr lang="en-US" sz="1200" dirty="0" err="1"/>
              <a:t>dữ</a:t>
            </a:r>
            <a:r>
              <a:rPr lang="en-US" sz="1200" dirty="0"/>
              <a:t> </a:t>
            </a:r>
            <a:r>
              <a:rPr lang="en-US" sz="1200" dirty="0" err="1"/>
              <a:t>liệu</a:t>
            </a:r>
            <a:r>
              <a:rPr lang="en-US" sz="1200" dirty="0"/>
              <a:t> </a:t>
            </a:r>
            <a:r>
              <a:rPr lang="en-US" sz="1200" dirty="0" err="1"/>
              <a:t>bị</a:t>
            </a:r>
            <a:r>
              <a:rPr lang="en-US" sz="1200" dirty="0"/>
              <a:t> </a:t>
            </a:r>
            <a:r>
              <a:rPr lang="en-US" sz="1200" dirty="0" err="1"/>
              <a:t>thiếu</a:t>
            </a:r>
            <a:r>
              <a:rPr lang="en-US" sz="1200" dirty="0"/>
              <a:t> </a:t>
            </a:r>
            <a:r>
              <a:rPr lang="en-US" sz="1200" dirty="0" err="1"/>
              <a:t>hoặc</a:t>
            </a:r>
            <a:r>
              <a:rPr lang="en-US" sz="1200" dirty="0"/>
              <a:t> </a:t>
            </a:r>
            <a:r>
              <a:rPr lang="en-US" sz="1200" dirty="0" err="1"/>
              <a:t>không</a:t>
            </a:r>
            <a:r>
              <a:rPr lang="en-US" sz="1200" dirty="0"/>
              <a:t> </a:t>
            </a:r>
            <a:r>
              <a:rPr lang="en-US" sz="1200" dirty="0" err="1"/>
              <a:t>hợp</a:t>
            </a:r>
            <a:r>
              <a:rPr lang="en-US" sz="1200" dirty="0"/>
              <a:t> </a:t>
            </a:r>
            <a:r>
              <a:rPr lang="en-US" sz="1200" dirty="0" err="1"/>
              <a:t>lệ</a:t>
            </a:r>
            <a:endParaRPr lang="en-US" sz="1200" dirty="0"/>
          </a:p>
        </p:txBody>
      </p:sp>
      <p:sp>
        <p:nvSpPr>
          <p:cNvPr id="110" name="Google Shape;171;p17">
            <a:extLst>
              <a:ext uri="{FF2B5EF4-FFF2-40B4-BE49-F238E27FC236}">
                <a16:creationId xmlns:a16="http://schemas.microsoft.com/office/drawing/2014/main" id="{066A5B10-0310-A0A7-9C4B-A86259DE2301}"/>
              </a:ext>
            </a:extLst>
          </p:cNvPr>
          <p:cNvSpPr/>
          <p:nvPr/>
        </p:nvSpPr>
        <p:spPr>
          <a:xfrm>
            <a:off x="2127133" y="3715562"/>
            <a:ext cx="2134800" cy="438276"/>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Định</a:t>
            </a:r>
            <a:r>
              <a:rPr lang="en-US" sz="1200" dirty="0"/>
              <a:t> </a:t>
            </a:r>
            <a:r>
              <a:rPr lang="en-US" sz="1200" dirty="0" err="1"/>
              <a:t>dạng</a:t>
            </a:r>
            <a:r>
              <a:rPr lang="en-US" sz="1200" dirty="0"/>
              <a:t> </a:t>
            </a:r>
            <a:r>
              <a:rPr lang="en-US" sz="1200" dirty="0" err="1"/>
              <a:t>lại</a:t>
            </a:r>
            <a:r>
              <a:rPr lang="en-US" sz="1200" dirty="0"/>
              <a:t> </a:t>
            </a:r>
            <a:r>
              <a:rPr lang="en-US" sz="1200" dirty="0" err="1"/>
              <a:t>cho</a:t>
            </a:r>
            <a:r>
              <a:rPr lang="en-US" sz="1200" dirty="0"/>
              <a:t> </a:t>
            </a:r>
            <a:r>
              <a:rPr lang="en-US" sz="1200" dirty="0" err="1"/>
              <a:t>các</a:t>
            </a:r>
            <a:r>
              <a:rPr lang="en-US" sz="1200" dirty="0"/>
              <a:t> </a:t>
            </a:r>
            <a:r>
              <a:rPr lang="en-US" sz="1200" dirty="0" err="1"/>
              <a:t>cột</a:t>
            </a:r>
            <a:r>
              <a:rPr lang="en-US" sz="1200" dirty="0"/>
              <a:t> </a:t>
            </a:r>
            <a:r>
              <a:rPr lang="en-US" sz="1200" dirty="0" err="1"/>
              <a:t>dữ</a:t>
            </a:r>
            <a:r>
              <a:rPr lang="en-US" sz="1200" dirty="0"/>
              <a:t> </a:t>
            </a:r>
            <a:r>
              <a:rPr lang="en-US" sz="1200" dirty="0" err="1"/>
              <a:t>liệu</a:t>
            </a:r>
            <a:endParaRPr lang="en-US" sz="1200" dirty="0"/>
          </a:p>
        </p:txBody>
      </p:sp>
      <p:sp>
        <p:nvSpPr>
          <p:cNvPr id="113" name="Google Shape;171;p17">
            <a:extLst>
              <a:ext uri="{FF2B5EF4-FFF2-40B4-BE49-F238E27FC236}">
                <a16:creationId xmlns:a16="http://schemas.microsoft.com/office/drawing/2014/main" id="{15A40987-3297-D35D-A5D6-9AC377A8AA95}"/>
              </a:ext>
            </a:extLst>
          </p:cNvPr>
          <p:cNvSpPr/>
          <p:nvPr/>
        </p:nvSpPr>
        <p:spPr>
          <a:xfrm>
            <a:off x="4766497" y="1868843"/>
            <a:ext cx="2134800" cy="684198"/>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endParaRPr lang="en-US" sz="1200" dirty="0"/>
          </a:p>
        </p:txBody>
      </p:sp>
      <p:pic>
        <p:nvPicPr>
          <p:cNvPr id="112" name="Picture 111">
            <a:extLst>
              <a:ext uri="{FF2B5EF4-FFF2-40B4-BE49-F238E27FC236}">
                <a16:creationId xmlns:a16="http://schemas.microsoft.com/office/drawing/2014/main" id="{F7579123-1152-5F5B-6224-307000CBAC39}"/>
              </a:ext>
            </a:extLst>
          </p:cNvPr>
          <p:cNvPicPr>
            <a:picLocks noChangeAspect="1"/>
          </p:cNvPicPr>
          <p:nvPr/>
        </p:nvPicPr>
        <p:blipFill>
          <a:blip r:embed="rId4"/>
          <a:stretch>
            <a:fillRect/>
          </a:stretch>
        </p:blipFill>
        <p:spPr>
          <a:xfrm>
            <a:off x="4817392" y="1962346"/>
            <a:ext cx="465036" cy="465036"/>
          </a:xfrm>
          <a:prstGeom prst="rect">
            <a:avLst/>
          </a:prstGeom>
        </p:spPr>
      </p:pic>
      <p:sp>
        <p:nvSpPr>
          <p:cNvPr id="114" name="TextBox 113">
            <a:extLst>
              <a:ext uri="{FF2B5EF4-FFF2-40B4-BE49-F238E27FC236}">
                <a16:creationId xmlns:a16="http://schemas.microsoft.com/office/drawing/2014/main" id="{563D1C15-A122-2DED-BB3C-D923B492A2A6}"/>
              </a:ext>
            </a:extLst>
          </p:cNvPr>
          <p:cNvSpPr txBox="1"/>
          <p:nvPr/>
        </p:nvSpPr>
        <p:spPr>
          <a:xfrm>
            <a:off x="5556767" y="1942623"/>
            <a:ext cx="1121602" cy="461665"/>
          </a:xfrm>
          <a:prstGeom prst="rect">
            <a:avLst/>
          </a:prstGeom>
          <a:noFill/>
        </p:spPr>
        <p:txBody>
          <a:bodyPr wrap="square" rtlCol="0">
            <a:spAutoFit/>
          </a:bodyPr>
          <a:lstStyle/>
          <a:p>
            <a:pPr algn="ctr"/>
            <a:r>
              <a:rPr lang="en-US" sz="1200" b="1" dirty="0"/>
              <a:t>Processing Data</a:t>
            </a:r>
          </a:p>
        </p:txBody>
      </p:sp>
      <p:sp>
        <p:nvSpPr>
          <p:cNvPr id="117" name="Google Shape;171;p17">
            <a:extLst>
              <a:ext uri="{FF2B5EF4-FFF2-40B4-BE49-F238E27FC236}">
                <a16:creationId xmlns:a16="http://schemas.microsoft.com/office/drawing/2014/main" id="{5171E922-7C90-ED0A-D24F-186F0FF48D11}"/>
              </a:ext>
            </a:extLst>
          </p:cNvPr>
          <p:cNvSpPr/>
          <p:nvPr/>
        </p:nvSpPr>
        <p:spPr>
          <a:xfrm>
            <a:off x="7412694" y="1877813"/>
            <a:ext cx="2134800" cy="675228"/>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endParaRPr lang="en-US" sz="1200" dirty="0"/>
          </a:p>
        </p:txBody>
      </p:sp>
      <p:pic>
        <p:nvPicPr>
          <p:cNvPr id="116" name="Picture 115">
            <a:extLst>
              <a:ext uri="{FF2B5EF4-FFF2-40B4-BE49-F238E27FC236}">
                <a16:creationId xmlns:a16="http://schemas.microsoft.com/office/drawing/2014/main" id="{DED8F6AD-36E7-08B1-1FB1-4ACA4AF54BA3}"/>
              </a:ext>
            </a:extLst>
          </p:cNvPr>
          <p:cNvPicPr>
            <a:picLocks noChangeAspect="1"/>
          </p:cNvPicPr>
          <p:nvPr/>
        </p:nvPicPr>
        <p:blipFill>
          <a:blip r:embed="rId5"/>
          <a:stretch>
            <a:fillRect/>
          </a:stretch>
        </p:blipFill>
        <p:spPr>
          <a:xfrm>
            <a:off x="7431462" y="1859172"/>
            <a:ext cx="623151" cy="712895"/>
          </a:xfrm>
          <a:prstGeom prst="rect">
            <a:avLst/>
          </a:prstGeom>
        </p:spPr>
      </p:pic>
      <p:sp>
        <p:nvSpPr>
          <p:cNvPr id="118" name="TextBox 117">
            <a:extLst>
              <a:ext uri="{FF2B5EF4-FFF2-40B4-BE49-F238E27FC236}">
                <a16:creationId xmlns:a16="http://schemas.microsoft.com/office/drawing/2014/main" id="{3CDDE650-C65A-5489-E4AC-27D65A9449ED}"/>
              </a:ext>
            </a:extLst>
          </p:cNvPr>
          <p:cNvSpPr txBox="1"/>
          <p:nvPr/>
        </p:nvSpPr>
        <p:spPr>
          <a:xfrm>
            <a:off x="8192988" y="2074754"/>
            <a:ext cx="1121602" cy="276999"/>
          </a:xfrm>
          <a:prstGeom prst="rect">
            <a:avLst/>
          </a:prstGeom>
          <a:noFill/>
        </p:spPr>
        <p:txBody>
          <a:bodyPr wrap="square" rtlCol="0">
            <a:spAutoFit/>
          </a:bodyPr>
          <a:lstStyle/>
          <a:p>
            <a:pPr algn="ctr"/>
            <a:r>
              <a:rPr lang="en-US" sz="1200" b="1" dirty="0"/>
              <a:t>Calculating </a:t>
            </a:r>
          </a:p>
        </p:txBody>
      </p:sp>
      <p:sp>
        <p:nvSpPr>
          <p:cNvPr id="120" name="Google Shape;171;p17">
            <a:extLst>
              <a:ext uri="{FF2B5EF4-FFF2-40B4-BE49-F238E27FC236}">
                <a16:creationId xmlns:a16="http://schemas.microsoft.com/office/drawing/2014/main" id="{06BBDFA4-6633-E47D-480A-6F79F2E76B42}"/>
              </a:ext>
            </a:extLst>
          </p:cNvPr>
          <p:cNvSpPr/>
          <p:nvPr/>
        </p:nvSpPr>
        <p:spPr>
          <a:xfrm>
            <a:off x="4757908" y="2646544"/>
            <a:ext cx="2134800" cy="642811"/>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Lấy</a:t>
            </a:r>
            <a:r>
              <a:rPr lang="en-US" sz="1200" dirty="0"/>
              <a:t> </a:t>
            </a:r>
            <a:r>
              <a:rPr lang="en-US" sz="1200" dirty="0" err="1"/>
              <a:t>ra</a:t>
            </a:r>
            <a:r>
              <a:rPr lang="en-US" sz="1200" dirty="0"/>
              <a:t> </a:t>
            </a:r>
            <a:r>
              <a:rPr lang="en-US" sz="1200" dirty="0" err="1"/>
              <a:t>các</a:t>
            </a:r>
            <a:r>
              <a:rPr lang="en-US" sz="1200" dirty="0"/>
              <a:t> </a:t>
            </a:r>
            <a:r>
              <a:rPr lang="en-US" sz="1200" dirty="0" err="1"/>
              <a:t>giá</a:t>
            </a:r>
            <a:r>
              <a:rPr lang="en-US" sz="1200" dirty="0"/>
              <a:t> </a:t>
            </a:r>
            <a:r>
              <a:rPr lang="en-US" sz="1200" dirty="0" err="1"/>
              <a:t>trị</a:t>
            </a:r>
            <a:r>
              <a:rPr lang="en-US" sz="1200" dirty="0"/>
              <a:t> </a:t>
            </a:r>
            <a:r>
              <a:rPr lang="en-US" sz="1200" dirty="0" err="1"/>
              <a:t>phù</a:t>
            </a:r>
            <a:r>
              <a:rPr lang="en-US" sz="1200" dirty="0"/>
              <a:t> </a:t>
            </a:r>
            <a:r>
              <a:rPr lang="en-US" sz="1200" dirty="0" err="1"/>
              <a:t>hợp</a:t>
            </a:r>
            <a:r>
              <a:rPr lang="en-US" sz="1200" dirty="0"/>
              <a:t> </a:t>
            </a:r>
            <a:r>
              <a:rPr lang="en-US" sz="1200" dirty="0" err="1"/>
              <a:t>theo</a:t>
            </a:r>
            <a:r>
              <a:rPr lang="en-US" sz="1200" dirty="0"/>
              <a:t> </a:t>
            </a:r>
            <a:r>
              <a:rPr lang="en-US" sz="1200" dirty="0" err="1"/>
              <a:t>phân</a:t>
            </a:r>
            <a:r>
              <a:rPr lang="en-US" sz="1200" dirty="0"/>
              <a:t> </a:t>
            </a:r>
            <a:r>
              <a:rPr lang="en-US" sz="1200" dirty="0" err="1"/>
              <a:t>tích</a:t>
            </a:r>
            <a:r>
              <a:rPr lang="en-US" sz="1200" dirty="0"/>
              <a:t> </a:t>
            </a:r>
            <a:r>
              <a:rPr lang="en-US" sz="1200" dirty="0" err="1"/>
              <a:t>sơ</a:t>
            </a:r>
            <a:r>
              <a:rPr lang="en-US" sz="1200" dirty="0"/>
              <a:t> </a:t>
            </a:r>
            <a:r>
              <a:rPr lang="en-US" sz="1200" dirty="0" err="1"/>
              <a:t>đồ</a:t>
            </a:r>
            <a:r>
              <a:rPr lang="en-US" sz="1200" dirty="0"/>
              <a:t> Pareto</a:t>
            </a:r>
          </a:p>
        </p:txBody>
      </p:sp>
      <p:sp>
        <p:nvSpPr>
          <p:cNvPr id="121" name="Google Shape;171;p17">
            <a:extLst>
              <a:ext uri="{FF2B5EF4-FFF2-40B4-BE49-F238E27FC236}">
                <a16:creationId xmlns:a16="http://schemas.microsoft.com/office/drawing/2014/main" id="{AEADC1FD-B7E0-E423-D18D-CA12BDC68AA8}"/>
              </a:ext>
            </a:extLst>
          </p:cNvPr>
          <p:cNvSpPr/>
          <p:nvPr/>
        </p:nvSpPr>
        <p:spPr>
          <a:xfrm>
            <a:off x="7404080" y="2665986"/>
            <a:ext cx="2134800" cy="642811"/>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Tạo</a:t>
            </a:r>
            <a:r>
              <a:rPr lang="en-US" sz="1200" dirty="0"/>
              <a:t> </a:t>
            </a:r>
            <a:r>
              <a:rPr lang="en-US" sz="1200" dirty="0" err="1"/>
              <a:t>các</a:t>
            </a:r>
            <a:r>
              <a:rPr lang="en-US" sz="1200" dirty="0"/>
              <a:t> measure </a:t>
            </a:r>
            <a:r>
              <a:rPr lang="en-US" sz="1200" dirty="0" err="1"/>
              <a:t>cho</a:t>
            </a:r>
            <a:r>
              <a:rPr lang="en-US" sz="1200" dirty="0"/>
              <a:t> </a:t>
            </a:r>
            <a:r>
              <a:rPr lang="en-US" sz="1200" dirty="0" err="1"/>
              <a:t>phân</a:t>
            </a:r>
            <a:r>
              <a:rPr lang="en-US" sz="1200" dirty="0"/>
              <a:t> </a:t>
            </a:r>
            <a:r>
              <a:rPr lang="en-US" sz="1200" dirty="0" err="1"/>
              <a:t>tích</a:t>
            </a:r>
            <a:r>
              <a:rPr lang="en-US" sz="1200" dirty="0"/>
              <a:t> </a:t>
            </a:r>
            <a:r>
              <a:rPr lang="en-US" sz="1200" dirty="0" err="1"/>
              <a:t>biểu</a:t>
            </a:r>
            <a:r>
              <a:rPr lang="en-US" sz="1200" dirty="0"/>
              <a:t> </a:t>
            </a:r>
            <a:r>
              <a:rPr lang="en-US" sz="1200" dirty="0" err="1"/>
              <a:t>đồ</a:t>
            </a:r>
            <a:r>
              <a:rPr lang="en-US" sz="1200" dirty="0"/>
              <a:t> Pareto</a:t>
            </a:r>
          </a:p>
        </p:txBody>
      </p:sp>
      <p:sp>
        <p:nvSpPr>
          <p:cNvPr id="122" name="Google Shape;171;p17">
            <a:extLst>
              <a:ext uri="{FF2B5EF4-FFF2-40B4-BE49-F238E27FC236}">
                <a16:creationId xmlns:a16="http://schemas.microsoft.com/office/drawing/2014/main" id="{CD497F2F-8733-A44D-D69C-685699C5BE25}"/>
              </a:ext>
            </a:extLst>
          </p:cNvPr>
          <p:cNvSpPr/>
          <p:nvPr/>
        </p:nvSpPr>
        <p:spPr>
          <a:xfrm>
            <a:off x="7404080" y="2656347"/>
            <a:ext cx="2134800" cy="642811"/>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Tạo</a:t>
            </a:r>
            <a:r>
              <a:rPr lang="en-US" sz="1200" dirty="0"/>
              <a:t> </a:t>
            </a:r>
            <a:r>
              <a:rPr lang="en-US" sz="1200" dirty="0" err="1"/>
              <a:t>các</a:t>
            </a:r>
            <a:r>
              <a:rPr lang="en-US" sz="1200" dirty="0"/>
              <a:t> measure </a:t>
            </a:r>
            <a:r>
              <a:rPr lang="en-US" sz="1200" dirty="0" err="1"/>
              <a:t>cho</a:t>
            </a:r>
            <a:r>
              <a:rPr lang="en-US" sz="1200" dirty="0"/>
              <a:t> </a:t>
            </a:r>
            <a:r>
              <a:rPr lang="en-US" sz="1200" dirty="0" err="1"/>
              <a:t>phân</a:t>
            </a:r>
            <a:r>
              <a:rPr lang="en-US" sz="1200" dirty="0"/>
              <a:t> </a:t>
            </a:r>
            <a:r>
              <a:rPr lang="en-US" sz="1200" dirty="0" err="1"/>
              <a:t>tích</a:t>
            </a:r>
            <a:r>
              <a:rPr lang="en-US" sz="1200" dirty="0"/>
              <a:t> </a:t>
            </a:r>
            <a:r>
              <a:rPr lang="en-US" sz="1200" dirty="0" err="1"/>
              <a:t>biểu</a:t>
            </a:r>
            <a:r>
              <a:rPr lang="en-US" sz="1200" dirty="0"/>
              <a:t> </a:t>
            </a:r>
            <a:r>
              <a:rPr lang="en-US" sz="1200" dirty="0" err="1"/>
              <a:t>đồ</a:t>
            </a:r>
            <a:r>
              <a:rPr lang="en-US" sz="1200" dirty="0"/>
              <a:t> Pareto</a:t>
            </a:r>
          </a:p>
        </p:txBody>
      </p:sp>
      <p:sp>
        <p:nvSpPr>
          <p:cNvPr id="123" name="Google Shape;171;p17">
            <a:extLst>
              <a:ext uri="{FF2B5EF4-FFF2-40B4-BE49-F238E27FC236}">
                <a16:creationId xmlns:a16="http://schemas.microsoft.com/office/drawing/2014/main" id="{42A19AFE-62C0-ADC2-C9E5-EF17C11A9D05}"/>
              </a:ext>
            </a:extLst>
          </p:cNvPr>
          <p:cNvSpPr/>
          <p:nvPr/>
        </p:nvSpPr>
        <p:spPr>
          <a:xfrm>
            <a:off x="7404080" y="3429000"/>
            <a:ext cx="2134800" cy="642811"/>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Tạo</a:t>
            </a:r>
            <a:r>
              <a:rPr lang="en-US" sz="1200" dirty="0"/>
              <a:t> </a:t>
            </a:r>
            <a:r>
              <a:rPr lang="en-US" sz="1200" dirty="0" err="1"/>
              <a:t>các</a:t>
            </a:r>
            <a:r>
              <a:rPr lang="en-US" sz="1200" dirty="0"/>
              <a:t> measure </a:t>
            </a:r>
            <a:r>
              <a:rPr lang="en-US" sz="1200" dirty="0" err="1"/>
              <a:t>cho</a:t>
            </a:r>
            <a:r>
              <a:rPr lang="en-US" sz="1200" dirty="0"/>
              <a:t> </a:t>
            </a:r>
            <a:r>
              <a:rPr lang="en-US" sz="1200" dirty="0" err="1"/>
              <a:t>phân</a:t>
            </a:r>
            <a:r>
              <a:rPr lang="en-US" sz="1200" dirty="0"/>
              <a:t> </a:t>
            </a:r>
            <a:r>
              <a:rPr lang="en-US" sz="1200" dirty="0" err="1"/>
              <a:t>tích</a:t>
            </a:r>
            <a:r>
              <a:rPr lang="en-US" sz="1200" dirty="0"/>
              <a:t> </a:t>
            </a:r>
            <a:r>
              <a:rPr lang="en-US" sz="1200" dirty="0" err="1"/>
              <a:t>phân</a:t>
            </a:r>
            <a:r>
              <a:rPr lang="en-US" sz="1200" dirty="0"/>
              <a:t> </a:t>
            </a:r>
            <a:r>
              <a:rPr lang="en-US" sz="1200" dirty="0" err="1"/>
              <a:t>khúc</a:t>
            </a:r>
            <a:r>
              <a:rPr lang="en-US" sz="1200" dirty="0"/>
              <a:t> </a:t>
            </a:r>
            <a:r>
              <a:rPr lang="en-US" sz="1200" dirty="0" err="1"/>
              <a:t>khách</a:t>
            </a:r>
            <a:r>
              <a:rPr lang="en-US" sz="1200" dirty="0"/>
              <a:t> </a:t>
            </a:r>
            <a:r>
              <a:rPr lang="en-US" sz="1200" dirty="0" err="1"/>
              <a:t>hàng</a:t>
            </a:r>
            <a:r>
              <a:rPr lang="en-US" sz="1200" dirty="0"/>
              <a:t> </a:t>
            </a:r>
            <a:r>
              <a:rPr lang="en-US" sz="1200" dirty="0" err="1"/>
              <a:t>theo</a:t>
            </a:r>
            <a:r>
              <a:rPr lang="en-US" sz="1200" dirty="0"/>
              <a:t> </a:t>
            </a:r>
            <a:r>
              <a:rPr lang="en-US" sz="1200" dirty="0" err="1"/>
              <a:t>giá</a:t>
            </a:r>
            <a:r>
              <a:rPr lang="en-US" sz="1200" dirty="0"/>
              <a:t> </a:t>
            </a:r>
            <a:r>
              <a:rPr lang="en-US" sz="1200" dirty="0" err="1"/>
              <a:t>trị</a:t>
            </a:r>
            <a:r>
              <a:rPr lang="en-US" sz="1200" dirty="0"/>
              <a:t> RFM</a:t>
            </a:r>
          </a:p>
        </p:txBody>
      </p:sp>
      <p:sp>
        <p:nvSpPr>
          <p:cNvPr id="124" name="Google Shape;171;p17">
            <a:extLst>
              <a:ext uri="{FF2B5EF4-FFF2-40B4-BE49-F238E27FC236}">
                <a16:creationId xmlns:a16="http://schemas.microsoft.com/office/drawing/2014/main" id="{70F296C1-FE50-CF53-ABE5-A74244CFD102}"/>
              </a:ext>
            </a:extLst>
          </p:cNvPr>
          <p:cNvSpPr/>
          <p:nvPr/>
        </p:nvSpPr>
        <p:spPr>
          <a:xfrm>
            <a:off x="7404080" y="4257881"/>
            <a:ext cx="2134800" cy="675228"/>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endParaRPr lang="en-US" sz="1200" dirty="0"/>
          </a:p>
        </p:txBody>
      </p:sp>
      <p:pic>
        <p:nvPicPr>
          <p:cNvPr id="125" name="Picture 124">
            <a:extLst>
              <a:ext uri="{FF2B5EF4-FFF2-40B4-BE49-F238E27FC236}">
                <a16:creationId xmlns:a16="http://schemas.microsoft.com/office/drawing/2014/main" id="{540AE2A8-F1EA-3F17-642C-A13BFD093E76}"/>
              </a:ext>
            </a:extLst>
          </p:cNvPr>
          <p:cNvPicPr>
            <a:picLocks noChangeAspect="1"/>
          </p:cNvPicPr>
          <p:nvPr/>
        </p:nvPicPr>
        <p:blipFill>
          <a:blip r:embed="rId5"/>
          <a:stretch>
            <a:fillRect/>
          </a:stretch>
        </p:blipFill>
        <p:spPr>
          <a:xfrm>
            <a:off x="7431454" y="4220214"/>
            <a:ext cx="623151" cy="712895"/>
          </a:xfrm>
          <a:prstGeom prst="rect">
            <a:avLst/>
          </a:prstGeom>
        </p:spPr>
      </p:pic>
      <p:sp>
        <p:nvSpPr>
          <p:cNvPr id="128" name="TextBox 127">
            <a:extLst>
              <a:ext uri="{FF2B5EF4-FFF2-40B4-BE49-F238E27FC236}">
                <a16:creationId xmlns:a16="http://schemas.microsoft.com/office/drawing/2014/main" id="{54C7CAD5-1F00-00D9-1A54-444D69A36D42}"/>
              </a:ext>
            </a:extLst>
          </p:cNvPr>
          <p:cNvSpPr txBox="1"/>
          <p:nvPr/>
        </p:nvSpPr>
        <p:spPr>
          <a:xfrm>
            <a:off x="8230564" y="4442672"/>
            <a:ext cx="1121602" cy="276999"/>
          </a:xfrm>
          <a:prstGeom prst="rect">
            <a:avLst/>
          </a:prstGeom>
          <a:noFill/>
        </p:spPr>
        <p:txBody>
          <a:bodyPr wrap="square" rtlCol="0">
            <a:spAutoFit/>
          </a:bodyPr>
          <a:lstStyle/>
          <a:p>
            <a:pPr algn="ctr"/>
            <a:r>
              <a:rPr lang="en-US" sz="1200" b="1" dirty="0"/>
              <a:t>Visualizing </a:t>
            </a:r>
          </a:p>
        </p:txBody>
      </p:sp>
      <p:sp>
        <p:nvSpPr>
          <p:cNvPr id="131" name="Google Shape;171;p17">
            <a:extLst>
              <a:ext uri="{FF2B5EF4-FFF2-40B4-BE49-F238E27FC236}">
                <a16:creationId xmlns:a16="http://schemas.microsoft.com/office/drawing/2014/main" id="{8D654EC1-7CD6-5127-58FA-953786F34E49}"/>
              </a:ext>
            </a:extLst>
          </p:cNvPr>
          <p:cNvSpPr/>
          <p:nvPr/>
        </p:nvSpPr>
        <p:spPr>
          <a:xfrm>
            <a:off x="7404080" y="5073617"/>
            <a:ext cx="2134800" cy="642811"/>
          </a:xfrm>
          <a:prstGeom prst="rect">
            <a:avLst/>
          </a:prstGeom>
          <a:solidFill>
            <a:schemeClr val="lt1"/>
          </a:solidFill>
          <a:ln>
            <a:noFill/>
          </a:ln>
          <a:effectLst>
            <a:outerShdw blurRad="114300" dist="38100" dir="7380000" algn="bl" rotWithShape="0">
              <a:srgbClr val="000000">
                <a:alpha val="50000"/>
              </a:srgbClr>
            </a:outerShdw>
          </a:effectLst>
        </p:spPr>
        <p:txBody>
          <a:bodyPr spcFirstLastPara="1" wrap="square" lIns="91425" tIns="91425" rIns="102050" bIns="91425" anchor="ctr" anchorCtr="0">
            <a:noAutofit/>
          </a:bodyPr>
          <a:lstStyle/>
          <a:p>
            <a:pPr marL="0" lvl="0" indent="0" algn="ctr" rtl="0">
              <a:spcBef>
                <a:spcPts val="0"/>
              </a:spcBef>
              <a:spcAft>
                <a:spcPts val="0"/>
              </a:spcAft>
              <a:buNone/>
            </a:pPr>
            <a:r>
              <a:rPr lang="en-US" sz="1200" dirty="0" err="1"/>
              <a:t>Tạo</a:t>
            </a:r>
            <a:r>
              <a:rPr lang="en-US" sz="1200" dirty="0"/>
              <a:t> </a:t>
            </a:r>
            <a:r>
              <a:rPr lang="en-US" sz="1200" dirty="0" err="1"/>
              <a:t>các</a:t>
            </a:r>
            <a:r>
              <a:rPr lang="en-US" sz="1200" dirty="0"/>
              <a:t> </a:t>
            </a:r>
            <a:r>
              <a:rPr lang="en-US" sz="1200" dirty="0" err="1"/>
              <a:t>biểu</a:t>
            </a:r>
            <a:r>
              <a:rPr lang="en-US" sz="1200" dirty="0"/>
              <a:t> </a:t>
            </a:r>
            <a:r>
              <a:rPr lang="en-US" sz="1200" dirty="0" err="1"/>
              <a:t>đồ</a:t>
            </a:r>
            <a:r>
              <a:rPr lang="en-US" sz="1200" dirty="0"/>
              <a:t> </a:t>
            </a:r>
            <a:r>
              <a:rPr lang="en-US" sz="1200" dirty="0" err="1"/>
              <a:t>thể</a:t>
            </a:r>
            <a:r>
              <a:rPr lang="en-US" sz="1200" dirty="0"/>
              <a:t> </a:t>
            </a:r>
            <a:r>
              <a:rPr lang="en-US" sz="1200" dirty="0" err="1"/>
              <a:t>hiện</a:t>
            </a:r>
            <a:r>
              <a:rPr lang="en-US" sz="1200" dirty="0"/>
              <a:t> </a:t>
            </a:r>
            <a:r>
              <a:rPr lang="en-US" sz="1200" dirty="0" err="1"/>
              <a:t>doanh</a:t>
            </a:r>
            <a:r>
              <a:rPr lang="en-US" sz="1200" dirty="0"/>
              <a:t> </a:t>
            </a:r>
            <a:r>
              <a:rPr lang="en-US" sz="1200" dirty="0" err="1"/>
              <a:t>thu</a:t>
            </a:r>
            <a:r>
              <a:rPr lang="en-US" sz="1200" dirty="0"/>
              <a:t>, </a:t>
            </a:r>
            <a:r>
              <a:rPr lang="en-US" sz="1200" dirty="0" err="1"/>
              <a:t>lợi</a:t>
            </a:r>
            <a:r>
              <a:rPr lang="en-US" sz="1200" dirty="0"/>
              <a:t> </a:t>
            </a:r>
            <a:r>
              <a:rPr lang="en-US" sz="1200" dirty="0" err="1"/>
              <a:t>nhuận</a:t>
            </a:r>
            <a:r>
              <a:rPr lang="en-US" sz="1200" dirty="0"/>
              <a:t>, </a:t>
            </a:r>
            <a:r>
              <a:rPr lang="en-US" sz="1200" dirty="0" err="1"/>
              <a:t>mô</a:t>
            </a:r>
            <a:r>
              <a:rPr lang="en-US" sz="1200" dirty="0"/>
              <a:t> </a:t>
            </a:r>
            <a:r>
              <a:rPr lang="en-US" sz="1200" dirty="0" err="1"/>
              <a:t>hình</a:t>
            </a:r>
            <a:r>
              <a:rPr lang="en-US" sz="1200" dirty="0"/>
              <a:t> pareto, </a:t>
            </a:r>
            <a:r>
              <a:rPr lang="en-US" sz="1200" dirty="0" err="1"/>
              <a:t>phân</a:t>
            </a:r>
            <a:r>
              <a:rPr lang="en-US" sz="1200" dirty="0"/>
              <a:t> </a:t>
            </a:r>
            <a:r>
              <a:rPr lang="en-US" sz="1200" dirty="0" err="1"/>
              <a:t>khúc</a:t>
            </a:r>
            <a:r>
              <a:rPr lang="en-US" sz="1200" dirty="0"/>
              <a:t> </a:t>
            </a:r>
            <a:r>
              <a:rPr lang="en-US" sz="1200" dirty="0" err="1"/>
              <a:t>khách</a:t>
            </a:r>
            <a:r>
              <a:rPr lang="en-US" sz="1200" dirty="0"/>
              <a:t> </a:t>
            </a:r>
            <a:r>
              <a:rPr lang="en-US" sz="1200" dirty="0" err="1"/>
              <a:t>hàng</a:t>
            </a:r>
            <a:endParaRPr lang="en-US" sz="1200" dirty="0"/>
          </a:p>
        </p:txBody>
      </p:sp>
    </p:spTree>
    <p:extLst>
      <p:ext uri="{BB962C8B-B14F-4D97-AF65-F5344CB8AC3E}">
        <p14:creationId xmlns:p14="http://schemas.microsoft.com/office/powerpoint/2010/main" val="3525360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FA2C3B1-BFF2-42A1-A1F3-32A2C685E55F}"/>
              </a:ext>
            </a:extLst>
          </p:cNvPr>
          <p:cNvSpPr/>
          <p:nvPr/>
        </p:nvSpPr>
        <p:spPr>
          <a:xfrm>
            <a:off x="4027963" y="1075740"/>
            <a:ext cx="4136065" cy="4136065"/>
          </a:xfrm>
          <a:prstGeom prst="ellipse">
            <a:avLst/>
          </a:prstGeom>
          <a:solidFill>
            <a:srgbClr val="6FE7DD"/>
          </a:solidFill>
          <a:ln w="127000">
            <a:solidFill>
              <a:srgbClr val="6FE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FC1F0261-4BAA-4120-B5B8-DFAAF1AA1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1449" y="1741243"/>
            <a:ext cx="3129094" cy="2659310"/>
          </a:xfrm>
          <a:prstGeom prst="rect">
            <a:avLst/>
          </a:prstGeom>
        </p:spPr>
      </p:pic>
      <p:sp>
        <p:nvSpPr>
          <p:cNvPr id="7" name="Rectangle 6">
            <a:extLst>
              <a:ext uri="{FF2B5EF4-FFF2-40B4-BE49-F238E27FC236}">
                <a16:creationId xmlns:a16="http://schemas.microsoft.com/office/drawing/2014/main" id="{4A2E6A7C-C7BE-49EF-9E68-AFD6260F0289}"/>
              </a:ext>
            </a:extLst>
          </p:cNvPr>
          <p:cNvSpPr/>
          <p:nvPr/>
        </p:nvSpPr>
        <p:spPr>
          <a:xfrm flipV="1">
            <a:off x="535347" y="3070898"/>
            <a:ext cx="3492617" cy="145751"/>
          </a:xfrm>
          <a:prstGeom prst="rect">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11F34A-083D-47AC-AC39-B8166C1A4898}"/>
              </a:ext>
            </a:extLst>
          </p:cNvPr>
          <p:cNvSpPr/>
          <p:nvPr/>
        </p:nvSpPr>
        <p:spPr>
          <a:xfrm>
            <a:off x="302148" y="2981034"/>
            <a:ext cx="325478" cy="325478"/>
          </a:xfrm>
          <a:prstGeom prst="ellipse">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AE9FDB-B355-4F62-B798-FC80A614632C}"/>
              </a:ext>
            </a:extLst>
          </p:cNvPr>
          <p:cNvSpPr txBox="1"/>
          <p:nvPr/>
        </p:nvSpPr>
        <p:spPr>
          <a:xfrm>
            <a:off x="8535768" y="2113255"/>
            <a:ext cx="3961032" cy="2631490"/>
          </a:xfrm>
          <a:prstGeom prst="rect">
            <a:avLst/>
          </a:prstGeom>
          <a:noFill/>
        </p:spPr>
        <p:txBody>
          <a:bodyPr wrap="square">
            <a:spAutoFit/>
          </a:bodyPr>
          <a:lstStyle/>
          <a:p>
            <a:r>
              <a:rPr lang="en-US" sz="5500" b="1" dirty="0" err="1">
                <a:solidFill>
                  <a:schemeClr val="bg1"/>
                </a:solidFill>
                <a:latin typeface="Tw Cen MT" panose="020B0602020104020603" pitchFamily="34" charset="0"/>
              </a:rPr>
              <a:t>Nội</a:t>
            </a:r>
            <a:r>
              <a:rPr lang="en-US" sz="5500" b="1" dirty="0">
                <a:solidFill>
                  <a:schemeClr val="bg1"/>
                </a:solidFill>
                <a:latin typeface="Tw Cen MT" panose="020B0602020104020603" pitchFamily="34" charset="0"/>
              </a:rPr>
              <a:t> dung </a:t>
            </a:r>
            <a:r>
              <a:rPr lang="en-US" sz="5500" b="1" dirty="0" err="1">
                <a:solidFill>
                  <a:schemeClr val="bg1"/>
                </a:solidFill>
                <a:latin typeface="Tw Cen MT" panose="020B0602020104020603" pitchFamily="34" charset="0"/>
              </a:rPr>
              <a:t>phân</a:t>
            </a:r>
            <a:r>
              <a:rPr lang="en-US" sz="5500" b="1" dirty="0">
                <a:solidFill>
                  <a:schemeClr val="bg1"/>
                </a:solidFill>
                <a:latin typeface="Tw Cen MT" panose="020B0602020104020603" pitchFamily="34" charset="0"/>
              </a:rPr>
              <a:t> </a:t>
            </a:r>
            <a:r>
              <a:rPr lang="en-US" sz="5500" b="1" dirty="0" err="1">
                <a:solidFill>
                  <a:schemeClr val="bg1"/>
                </a:solidFill>
                <a:latin typeface="Tw Cen MT" panose="020B0602020104020603" pitchFamily="34" charset="0"/>
              </a:rPr>
              <a:t>tích</a:t>
            </a:r>
            <a:endParaRPr lang="en-US" sz="5500" b="1" dirty="0">
              <a:solidFill>
                <a:schemeClr val="bg1"/>
              </a:solidFill>
              <a:latin typeface="Tw Cen MT" panose="020B0602020104020603" pitchFamily="34" charset="0"/>
            </a:endParaRPr>
          </a:p>
          <a:p>
            <a:endParaRPr lang="en-US" sz="55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95494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10"/>
            <a:ext cx="12192000" cy="6858000"/>
          </a:xfrm>
          <a:prstGeom prst="rect">
            <a:avLst/>
          </a:prstGeom>
        </p:spPr>
      </p:pic>
      <p:sp>
        <p:nvSpPr>
          <p:cNvPr id="38" name="Google Shape;601;p30">
            <a:extLst>
              <a:ext uri="{FF2B5EF4-FFF2-40B4-BE49-F238E27FC236}">
                <a16:creationId xmlns:a16="http://schemas.microsoft.com/office/drawing/2014/main" id="{00EB9580-F098-322E-F774-EF184259B9E4}"/>
              </a:ext>
            </a:extLst>
          </p:cNvPr>
          <p:cNvSpPr txBox="1">
            <a:spLocks/>
          </p:cNvSpPr>
          <p:nvPr/>
        </p:nvSpPr>
        <p:spPr>
          <a:xfrm>
            <a:off x="8164918" y="1631150"/>
            <a:ext cx="2508400" cy="8596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44" name="Google Shape;604;p30">
            <a:extLst>
              <a:ext uri="{FF2B5EF4-FFF2-40B4-BE49-F238E27FC236}">
                <a16:creationId xmlns:a16="http://schemas.microsoft.com/office/drawing/2014/main" id="{0A4E6122-D314-A4C8-2ACE-B3E1377BE575}"/>
              </a:ext>
            </a:extLst>
          </p:cNvPr>
          <p:cNvSpPr txBox="1">
            <a:spLocks/>
          </p:cNvSpPr>
          <p:nvPr/>
        </p:nvSpPr>
        <p:spPr>
          <a:xfrm>
            <a:off x="1995079" y="1475872"/>
            <a:ext cx="2508400" cy="883319"/>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rPr>
              <a:t>1.</a:t>
            </a:r>
          </a:p>
        </p:txBody>
      </p:sp>
      <p:sp>
        <p:nvSpPr>
          <p:cNvPr id="45" name="Google Shape;605;p30">
            <a:extLst>
              <a:ext uri="{FF2B5EF4-FFF2-40B4-BE49-F238E27FC236}">
                <a16:creationId xmlns:a16="http://schemas.microsoft.com/office/drawing/2014/main" id="{C0F77B39-1335-582C-9881-3F80CD5EDFB7}"/>
              </a:ext>
            </a:extLst>
          </p:cNvPr>
          <p:cNvSpPr txBox="1">
            <a:spLocks/>
          </p:cNvSpPr>
          <p:nvPr/>
        </p:nvSpPr>
        <p:spPr>
          <a:xfrm>
            <a:off x="1756405" y="1958262"/>
            <a:ext cx="3093089" cy="883319"/>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solidFill>
                  <a:schemeClr val="bg1"/>
                </a:solidFill>
              </a:rPr>
              <a:t>Tổng</a:t>
            </a:r>
            <a:r>
              <a:rPr lang="en-US" sz="2500" dirty="0">
                <a:solidFill>
                  <a:schemeClr val="bg1"/>
                </a:solidFill>
              </a:rPr>
              <a:t> </a:t>
            </a:r>
            <a:r>
              <a:rPr lang="en-US" sz="2500" dirty="0" err="1">
                <a:solidFill>
                  <a:schemeClr val="bg1"/>
                </a:solidFill>
              </a:rPr>
              <a:t>quan</a:t>
            </a:r>
            <a:r>
              <a:rPr lang="en-US" sz="2500" dirty="0">
                <a:solidFill>
                  <a:schemeClr val="bg1"/>
                </a:solidFill>
              </a:rPr>
              <a:t> </a:t>
            </a:r>
            <a:r>
              <a:rPr lang="en-US" sz="2500" dirty="0" err="1">
                <a:solidFill>
                  <a:schemeClr val="bg1"/>
                </a:solidFill>
              </a:rPr>
              <a:t>tình</a:t>
            </a:r>
            <a:r>
              <a:rPr lang="en-US" sz="2500" dirty="0">
                <a:solidFill>
                  <a:schemeClr val="bg1"/>
                </a:solidFill>
              </a:rPr>
              <a:t> </a:t>
            </a:r>
            <a:r>
              <a:rPr lang="en-US" sz="2500" dirty="0" err="1">
                <a:solidFill>
                  <a:schemeClr val="bg1"/>
                </a:solidFill>
              </a:rPr>
              <a:t>hình</a:t>
            </a:r>
            <a:r>
              <a:rPr lang="en-US" sz="2500" dirty="0">
                <a:solidFill>
                  <a:schemeClr val="bg1"/>
                </a:solidFill>
              </a:rPr>
              <a:t> </a:t>
            </a:r>
            <a:r>
              <a:rPr lang="en-US" sz="2500" dirty="0" err="1">
                <a:solidFill>
                  <a:schemeClr val="bg1"/>
                </a:solidFill>
              </a:rPr>
              <a:t>kinh</a:t>
            </a:r>
            <a:r>
              <a:rPr lang="en-US" sz="2500" dirty="0">
                <a:solidFill>
                  <a:schemeClr val="bg1"/>
                </a:solidFill>
              </a:rPr>
              <a:t> </a:t>
            </a:r>
            <a:r>
              <a:rPr lang="en-US" sz="2500" dirty="0" err="1">
                <a:solidFill>
                  <a:schemeClr val="bg1"/>
                </a:solidFill>
              </a:rPr>
              <a:t>doanh</a:t>
            </a:r>
            <a:r>
              <a:rPr lang="en-US" sz="2500" dirty="0">
                <a:solidFill>
                  <a:schemeClr val="bg1"/>
                </a:solidFill>
              </a:rPr>
              <a:t> </a:t>
            </a:r>
            <a:r>
              <a:rPr lang="en-US" sz="2500" dirty="0" err="1">
                <a:solidFill>
                  <a:schemeClr val="bg1"/>
                </a:solidFill>
              </a:rPr>
              <a:t>theo</a:t>
            </a:r>
            <a:r>
              <a:rPr lang="en-US" sz="2500" dirty="0">
                <a:solidFill>
                  <a:schemeClr val="bg1"/>
                </a:solidFill>
              </a:rPr>
              <a:t> </a:t>
            </a:r>
            <a:r>
              <a:rPr lang="en-US" sz="2500" dirty="0" err="1">
                <a:solidFill>
                  <a:schemeClr val="bg1"/>
                </a:solidFill>
              </a:rPr>
              <a:t>doanh</a:t>
            </a:r>
            <a:r>
              <a:rPr lang="en-US" sz="2500" dirty="0">
                <a:solidFill>
                  <a:schemeClr val="bg1"/>
                </a:solidFill>
              </a:rPr>
              <a:t> </a:t>
            </a:r>
            <a:r>
              <a:rPr lang="en-US" sz="2500" dirty="0" err="1">
                <a:solidFill>
                  <a:schemeClr val="bg1"/>
                </a:solidFill>
              </a:rPr>
              <a:t>thu</a:t>
            </a:r>
            <a:r>
              <a:rPr lang="en-US" sz="2500" dirty="0">
                <a:solidFill>
                  <a:schemeClr val="bg1"/>
                </a:solidFill>
              </a:rPr>
              <a:t> </a:t>
            </a:r>
          </a:p>
        </p:txBody>
      </p:sp>
      <p:sp>
        <p:nvSpPr>
          <p:cNvPr id="49" name="Google Shape;609;p30">
            <a:extLst>
              <a:ext uri="{FF2B5EF4-FFF2-40B4-BE49-F238E27FC236}">
                <a16:creationId xmlns:a16="http://schemas.microsoft.com/office/drawing/2014/main" id="{BC266A74-1EBB-3525-0208-FCB5A305D7C1}"/>
              </a:ext>
            </a:extLst>
          </p:cNvPr>
          <p:cNvSpPr/>
          <p:nvPr/>
        </p:nvSpPr>
        <p:spPr>
          <a:xfrm>
            <a:off x="4773278" y="2061065"/>
            <a:ext cx="965200" cy="965200"/>
          </a:xfrm>
          <a:prstGeom prst="rect">
            <a:avLst/>
          </a:prstGeom>
          <a:solidFill>
            <a:srgbClr val="2BD2F3"/>
          </a:solidFill>
          <a:ln>
            <a:noFill/>
          </a:ln>
        </p:spPr>
        <p:txBody>
          <a:bodyPr spcFirstLastPara="1" wrap="square" lIns="121900" tIns="121900" rIns="121900" bIns="121900" anchor="ctr" anchorCtr="0">
            <a:noAutofit/>
          </a:bodyPr>
          <a:lstStyle/>
          <a:p>
            <a:endParaRPr sz="2400" dirty="0">
              <a:solidFill>
                <a:schemeClr val="bg1"/>
              </a:solidFill>
            </a:endParaRPr>
          </a:p>
        </p:txBody>
      </p:sp>
      <p:sp>
        <p:nvSpPr>
          <p:cNvPr id="50" name="Google Shape;610;p30">
            <a:extLst>
              <a:ext uri="{FF2B5EF4-FFF2-40B4-BE49-F238E27FC236}">
                <a16:creationId xmlns:a16="http://schemas.microsoft.com/office/drawing/2014/main" id="{08B43655-CC8C-85B6-3C8C-C43A6FF7A2F4}"/>
              </a:ext>
            </a:extLst>
          </p:cNvPr>
          <p:cNvSpPr/>
          <p:nvPr/>
        </p:nvSpPr>
        <p:spPr>
          <a:xfrm>
            <a:off x="4773278" y="3938931"/>
            <a:ext cx="965200" cy="965200"/>
          </a:xfrm>
          <a:prstGeom prst="rect">
            <a:avLst/>
          </a:prstGeom>
          <a:solidFill>
            <a:srgbClr val="ED7D31"/>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1" name="Google Shape;611;p30">
            <a:extLst>
              <a:ext uri="{FF2B5EF4-FFF2-40B4-BE49-F238E27FC236}">
                <a16:creationId xmlns:a16="http://schemas.microsoft.com/office/drawing/2014/main" id="{48AE82B5-58AB-8175-4A0D-C6865BD814F8}"/>
              </a:ext>
            </a:extLst>
          </p:cNvPr>
          <p:cNvSpPr/>
          <p:nvPr/>
        </p:nvSpPr>
        <p:spPr>
          <a:xfrm>
            <a:off x="6637878" y="2061065"/>
            <a:ext cx="965200" cy="965200"/>
          </a:xfrm>
          <a:prstGeom prst="rect">
            <a:avLst/>
          </a:prstGeom>
          <a:solidFill>
            <a:srgbClr val="FA6EF7"/>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2" name="Google Shape;612;p30">
            <a:extLst>
              <a:ext uri="{FF2B5EF4-FFF2-40B4-BE49-F238E27FC236}">
                <a16:creationId xmlns:a16="http://schemas.microsoft.com/office/drawing/2014/main" id="{9DF7C28B-A98E-16C7-B750-8FF9A4B637EA}"/>
              </a:ext>
            </a:extLst>
          </p:cNvPr>
          <p:cNvSpPr/>
          <p:nvPr/>
        </p:nvSpPr>
        <p:spPr>
          <a:xfrm>
            <a:off x="6637878" y="3938931"/>
            <a:ext cx="965200" cy="965200"/>
          </a:xfrm>
          <a:prstGeom prst="rect">
            <a:avLst/>
          </a:prstGeom>
          <a:solidFill>
            <a:srgbClr val="56D659"/>
          </a:solidFill>
          <a:ln>
            <a:noFill/>
          </a:ln>
        </p:spPr>
        <p:txBody>
          <a:bodyPr spcFirstLastPara="1" wrap="square" lIns="121900" tIns="121900" rIns="121900" bIns="121900" anchor="ctr" anchorCtr="0">
            <a:noAutofit/>
          </a:bodyPr>
          <a:lstStyle/>
          <a:p>
            <a:endParaRPr sz="2400">
              <a:solidFill>
                <a:schemeClr val="bg1"/>
              </a:solidFill>
            </a:endParaRPr>
          </a:p>
        </p:txBody>
      </p:sp>
      <p:cxnSp>
        <p:nvCxnSpPr>
          <p:cNvPr id="53" name="Google Shape;613;p30">
            <a:extLst>
              <a:ext uri="{FF2B5EF4-FFF2-40B4-BE49-F238E27FC236}">
                <a16:creationId xmlns:a16="http://schemas.microsoft.com/office/drawing/2014/main" id="{7AC37DB0-5BD5-E6D9-C762-875DFBE5DDDF}"/>
              </a:ext>
            </a:extLst>
          </p:cNvPr>
          <p:cNvCxnSpPr>
            <a:stCxn id="49" idx="3"/>
            <a:endCxn id="51" idx="1"/>
          </p:cNvCxnSpPr>
          <p:nvPr/>
        </p:nvCxnSpPr>
        <p:spPr>
          <a:xfrm>
            <a:off x="5738478" y="2543665"/>
            <a:ext cx="899600" cy="8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54" name="Google Shape;614;p30">
            <a:extLst>
              <a:ext uri="{FF2B5EF4-FFF2-40B4-BE49-F238E27FC236}">
                <a16:creationId xmlns:a16="http://schemas.microsoft.com/office/drawing/2014/main" id="{3290F99E-E655-D26F-497C-F21FB3E6A7AB}"/>
              </a:ext>
            </a:extLst>
          </p:cNvPr>
          <p:cNvCxnSpPr>
            <a:stCxn id="51" idx="2"/>
            <a:endCxn id="50" idx="0"/>
          </p:cNvCxnSpPr>
          <p:nvPr/>
        </p:nvCxnSpPr>
        <p:spPr>
          <a:xfrm rot="5400000">
            <a:off x="5731878" y="2550465"/>
            <a:ext cx="912800" cy="18644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55" name="Google Shape;615;p30">
            <a:extLst>
              <a:ext uri="{FF2B5EF4-FFF2-40B4-BE49-F238E27FC236}">
                <a16:creationId xmlns:a16="http://schemas.microsoft.com/office/drawing/2014/main" id="{524EEA0F-529B-AA19-A8F4-F5332332216D}"/>
              </a:ext>
            </a:extLst>
          </p:cNvPr>
          <p:cNvCxnSpPr>
            <a:stCxn id="50" idx="3"/>
            <a:endCxn id="52" idx="1"/>
          </p:cNvCxnSpPr>
          <p:nvPr/>
        </p:nvCxnSpPr>
        <p:spPr>
          <a:xfrm>
            <a:off x="5738478" y="4421531"/>
            <a:ext cx="899600" cy="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616;p30">
            <a:extLst>
              <a:ext uri="{FF2B5EF4-FFF2-40B4-BE49-F238E27FC236}">
                <a16:creationId xmlns:a16="http://schemas.microsoft.com/office/drawing/2014/main" id="{B42BDDA9-C9C9-AACC-DBE5-FBD26DCF238B}"/>
              </a:ext>
            </a:extLst>
          </p:cNvPr>
          <p:cNvGrpSpPr/>
          <p:nvPr/>
        </p:nvGrpSpPr>
        <p:grpSpPr>
          <a:xfrm>
            <a:off x="6855794" y="4112670"/>
            <a:ext cx="536208" cy="609041"/>
            <a:chOff x="5357662" y="4297637"/>
            <a:chExt cx="287275" cy="326296"/>
          </a:xfrm>
        </p:grpSpPr>
        <p:sp>
          <p:nvSpPr>
            <p:cNvPr id="57" name="Google Shape;617;p30">
              <a:extLst>
                <a:ext uri="{FF2B5EF4-FFF2-40B4-BE49-F238E27FC236}">
                  <a16:creationId xmlns:a16="http://schemas.microsoft.com/office/drawing/2014/main" id="{D19F62C0-166F-1FB7-C789-458FAA4C3EC7}"/>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8" name="Google Shape;618;p30">
              <a:extLst>
                <a:ext uri="{FF2B5EF4-FFF2-40B4-BE49-F238E27FC236}">
                  <a16:creationId xmlns:a16="http://schemas.microsoft.com/office/drawing/2014/main" id="{38898BA9-3C1A-BFEF-624E-1452AF414E27}"/>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59" name="Google Shape;619;p30">
              <a:extLst>
                <a:ext uri="{FF2B5EF4-FFF2-40B4-BE49-F238E27FC236}">
                  <a16:creationId xmlns:a16="http://schemas.microsoft.com/office/drawing/2014/main" id="{9B911435-57DF-E8A0-76FD-6FF77E73DD0F}"/>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0" name="Google Shape;620;p30">
              <a:extLst>
                <a:ext uri="{FF2B5EF4-FFF2-40B4-BE49-F238E27FC236}">
                  <a16:creationId xmlns:a16="http://schemas.microsoft.com/office/drawing/2014/main" id="{9C7695AF-FF2C-8B57-0B36-05D22DDA8133}"/>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61" name="Google Shape;621;p30">
              <a:extLst>
                <a:ext uri="{FF2B5EF4-FFF2-40B4-BE49-F238E27FC236}">
                  <a16:creationId xmlns:a16="http://schemas.microsoft.com/office/drawing/2014/main" id="{207B3C9C-EE58-A35C-D21A-07C3379CEB94}"/>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grpSp>
      <p:grpSp>
        <p:nvGrpSpPr>
          <p:cNvPr id="62" name="Google Shape;622;p30">
            <a:extLst>
              <a:ext uri="{FF2B5EF4-FFF2-40B4-BE49-F238E27FC236}">
                <a16:creationId xmlns:a16="http://schemas.microsoft.com/office/drawing/2014/main" id="{CCE51238-1C5C-C6F8-6CD2-7B90E366C887}"/>
              </a:ext>
            </a:extLst>
          </p:cNvPr>
          <p:cNvGrpSpPr/>
          <p:nvPr/>
        </p:nvGrpSpPr>
        <p:grpSpPr>
          <a:xfrm>
            <a:off x="4932965" y="4094258"/>
            <a:ext cx="645815" cy="645873"/>
            <a:chOff x="4890434" y="4287389"/>
            <a:chExt cx="345997" cy="346029"/>
          </a:xfrm>
        </p:grpSpPr>
        <p:sp>
          <p:nvSpPr>
            <p:cNvPr id="63" name="Google Shape;623;p30">
              <a:extLst>
                <a:ext uri="{FF2B5EF4-FFF2-40B4-BE49-F238E27FC236}">
                  <a16:creationId xmlns:a16="http://schemas.microsoft.com/office/drawing/2014/main" id="{05C72521-9975-5447-D4E8-9EB5B98542AE}"/>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24" name="Google Shape;624;p30">
              <a:extLst>
                <a:ext uri="{FF2B5EF4-FFF2-40B4-BE49-F238E27FC236}">
                  <a16:creationId xmlns:a16="http://schemas.microsoft.com/office/drawing/2014/main" id="{4A24F156-8CA7-F401-5D84-0D96303DE3E8}"/>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25" name="Google Shape;625;p30">
              <a:extLst>
                <a:ext uri="{FF2B5EF4-FFF2-40B4-BE49-F238E27FC236}">
                  <a16:creationId xmlns:a16="http://schemas.microsoft.com/office/drawing/2014/main" id="{C1E89A92-B27E-8091-CD75-A74DC199668D}"/>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27" name="Google Shape;626;p30">
              <a:extLst>
                <a:ext uri="{FF2B5EF4-FFF2-40B4-BE49-F238E27FC236}">
                  <a16:creationId xmlns:a16="http://schemas.microsoft.com/office/drawing/2014/main" id="{ED66BBE0-4C94-752E-9F00-A3BFA49BD8EF}"/>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28" name="Google Shape;627;p30">
              <a:extLst>
                <a:ext uri="{FF2B5EF4-FFF2-40B4-BE49-F238E27FC236}">
                  <a16:creationId xmlns:a16="http://schemas.microsoft.com/office/drawing/2014/main" id="{9ED3426B-DD5B-266F-D828-261BC013F75F}"/>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29" name="Google Shape;628;p30">
              <a:extLst>
                <a:ext uri="{FF2B5EF4-FFF2-40B4-BE49-F238E27FC236}">
                  <a16:creationId xmlns:a16="http://schemas.microsoft.com/office/drawing/2014/main" id="{60F12371-7C0E-6B81-2FE3-3FB66BBCEF80}"/>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0" name="Google Shape;629;p30">
              <a:extLst>
                <a:ext uri="{FF2B5EF4-FFF2-40B4-BE49-F238E27FC236}">
                  <a16:creationId xmlns:a16="http://schemas.microsoft.com/office/drawing/2014/main" id="{084EF1A0-669C-4A94-211F-9C3F6A49FB08}"/>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grpSp>
      <p:grpSp>
        <p:nvGrpSpPr>
          <p:cNvPr id="1031" name="Google Shape;630;p30">
            <a:extLst>
              <a:ext uri="{FF2B5EF4-FFF2-40B4-BE49-F238E27FC236}">
                <a16:creationId xmlns:a16="http://schemas.microsoft.com/office/drawing/2014/main" id="{2D969883-9B7F-CAF1-14FA-953215E091E6}"/>
              </a:ext>
            </a:extLst>
          </p:cNvPr>
          <p:cNvGrpSpPr/>
          <p:nvPr/>
        </p:nvGrpSpPr>
        <p:grpSpPr>
          <a:xfrm>
            <a:off x="6798132" y="2251507"/>
            <a:ext cx="651517" cy="584328"/>
            <a:chOff x="5778676" y="3826972"/>
            <a:chExt cx="349052" cy="313055"/>
          </a:xfrm>
        </p:grpSpPr>
        <p:sp>
          <p:nvSpPr>
            <p:cNvPr id="1032" name="Google Shape;631;p30">
              <a:extLst>
                <a:ext uri="{FF2B5EF4-FFF2-40B4-BE49-F238E27FC236}">
                  <a16:creationId xmlns:a16="http://schemas.microsoft.com/office/drawing/2014/main" id="{973BE85F-E371-A833-6720-E5392C3C10E8}"/>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3" name="Google Shape;632;p30">
              <a:extLst>
                <a:ext uri="{FF2B5EF4-FFF2-40B4-BE49-F238E27FC236}">
                  <a16:creationId xmlns:a16="http://schemas.microsoft.com/office/drawing/2014/main" id="{F2E9C445-FEA4-6554-E68D-0E639445F7EA}"/>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4" name="Google Shape;633;p30">
              <a:extLst>
                <a:ext uri="{FF2B5EF4-FFF2-40B4-BE49-F238E27FC236}">
                  <a16:creationId xmlns:a16="http://schemas.microsoft.com/office/drawing/2014/main" id="{376A5164-C39D-DDC4-616B-18745A928517}"/>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5" name="Google Shape;634;p30">
              <a:extLst>
                <a:ext uri="{FF2B5EF4-FFF2-40B4-BE49-F238E27FC236}">
                  <a16:creationId xmlns:a16="http://schemas.microsoft.com/office/drawing/2014/main" id="{DBAF42F3-75B3-CF6B-7E13-11F248D43F71}"/>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6" name="Google Shape;635;p30">
              <a:extLst>
                <a:ext uri="{FF2B5EF4-FFF2-40B4-BE49-F238E27FC236}">
                  <a16:creationId xmlns:a16="http://schemas.microsoft.com/office/drawing/2014/main" id="{080A8CD8-7A99-FA8C-5095-A3A696CD7260}"/>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grpSp>
      <p:grpSp>
        <p:nvGrpSpPr>
          <p:cNvPr id="1037" name="Google Shape;636;p30">
            <a:extLst>
              <a:ext uri="{FF2B5EF4-FFF2-40B4-BE49-F238E27FC236}">
                <a16:creationId xmlns:a16="http://schemas.microsoft.com/office/drawing/2014/main" id="{E7F9558D-8FA9-723C-D9D5-E5F7BA030C66}"/>
              </a:ext>
            </a:extLst>
          </p:cNvPr>
          <p:cNvGrpSpPr/>
          <p:nvPr/>
        </p:nvGrpSpPr>
        <p:grpSpPr>
          <a:xfrm>
            <a:off x="4933325" y="2216236"/>
            <a:ext cx="645101" cy="654844"/>
            <a:chOff x="4874902" y="3808799"/>
            <a:chExt cx="345615" cy="350835"/>
          </a:xfrm>
        </p:grpSpPr>
        <p:sp>
          <p:nvSpPr>
            <p:cNvPr id="1038" name="Google Shape;637;p30">
              <a:extLst>
                <a:ext uri="{FF2B5EF4-FFF2-40B4-BE49-F238E27FC236}">
                  <a16:creationId xmlns:a16="http://schemas.microsoft.com/office/drawing/2014/main" id="{BE23867C-C51B-4BD6-08B8-C244688828B2}"/>
                </a:ext>
              </a:extLst>
            </p:cNvPr>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39" name="Google Shape;638;p30">
              <a:extLst>
                <a:ext uri="{FF2B5EF4-FFF2-40B4-BE49-F238E27FC236}">
                  <a16:creationId xmlns:a16="http://schemas.microsoft.com/office/drawing/2014/main" id="{A66F291B-704A-6224-5EC3-0DCD62D8B2F1}"/>
                </a:ext>
              </a:extLst>
            </p:cNvPr>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0" name="Google Shape;639;p30">
              <a:extLst>
                <a:ext uri="{FF2B5EF4-FFF2-40B4-BE49-F238E27FC236}">
                  <a16:creationId xmlns:a16="http://schemas.microsoft.com/office/drawing/2014/main" id="{B2617A5D-04E8-700B-4AF0-1189E862DD88}"/>
                </a:ext>
              </a:extLst>
            </p:cNvPr>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1" name="Google Shape;640;p30">
              <a:extLst>
                <a:ext uri="{FF2B5EF4-FFF2-40B4-BE49-F238E27FC236}">
                  <a16:creationId xmlns:a16="http://schemas.microsoft.com/office/drawing/2014/main" id="{8DC2A6C7-2982-7F16-A85E-A93D1AA15EE6}"/>
                </a:ext>
              </a:extLst>
            </p:cNvPr>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2" name="Google Shape;641;p30">
              <a:extLst>
                <a:ext uri="{FF2B5EF4-FFF2-40B4-BE49-F238E27FC236}">
                  <a16:creationId xmlns:a16="http://schemas.microsoft.com/office/drawing/2014/main" id="{FB637E03-359E-CC93-6EAA-5353987599C2}"/>
                </a:ext>
              </a:extLst>
            </p:cNvPr>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3" name="Google Shape;642;p30">
              <a:extLst>
                <a:ext uri="{FF2B5EF4-FFF2-40B4-BE49-F238E27FC236}">
                  <a16:creationId xmlns:a16="http://schemas.microsoft.com/office/drawing/2014/main" id="{60C0CCB0-76B0-0AEE-01BC-778BAD60D6EA}"/>
                </a:ext>
              </a:extLst>
            </p:cNvPr>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4" name="Google Shape;643;p30">
              <a:extLst>
                <a:ext uri="{FF2B5EF4-FFF2-40B4-BE49-F238E27FC236}">
                  <a16:creationId xmlns:a16="http://schemas.microsoft.com/office/drawing/2014/main" id="{1879A450-C848-32A4-1633-EB4F747AF6EB}"/>
                </a:ext>
              </a:extLst>
            </p:cNvPr>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5" name="Google Shape;644;p30">
              <a:extLst>
                <a:ext uri="{FF2B5EF4-FFF2-40B4-BE49-F238E27FC236}">
                  <a16:creationId xmlns:a16="http://schemas.microsoft.com/office/drawing/2014/main" id="{DD366F11-CC3A-7C52-F8E4-CF475C392CE7}"/>
                </a:ext>
              </a:extLst>
            </p:cNvPr>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6" name="Google Shape;645;p30">
              <a:extLst>
                <a:ext uri="{FF2B5EF4-FFF2-40B4-BE49-F238E27FC236}">
                  <a16:creationId xmlns:a16="http://schemas.microsoft.com/office/drawing/2014/main" id="{B11E0149-46A6-E07E-1403-55A1BA7A5144}"/>
                </a:ext>
              </a:extLst>
            </p:cNvPr>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7" name="Google Shape;646;p30">
              <a:extLst>
                <a:ext uri="{FF2B5EF4-FFF2-40B4-BE49-F238E27FC236}">
                  <a16:creationId xmlns:a16="http://schemas.microsoft.com/office/drawing/2014/main" id="{C3E75700-0BFB-707A-8735-FA9D73F8A2A1}"/>
                </a:ext>
              </a:extLst>
            </p:cNvPr>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8" name="Google Shape;647;p30">
              <a:extLst>
                <a:ext uri="{FF2B5EF4-FFF2-40B4-BE49-F238E27FC236}">
                  <a16:creationId xmlns:a16="http://schemas.microsoft.com/office/drawing/2014/main" id="{C93598F2-5F80-B1BB-0F93-AAB57B75A349}"/>
                </a:ext>
              </a:extLst>
            </p:cNvPr>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49" name="Google Shape;648;p30">
              <a:extLst>
                <a:ext uri="{FF2B5EF4-FFF2-40B4-BE49-F238E27FC236}">
                  <a16:creationId xmlns:a16="http://schemas.microsoft.com/office/drawing/2014/main" id="{CD109020-8A0D-A000-11F7-12B08F36CD96}"/>
                </a:ext>
              </a:extLst>
            </p:cNvPr>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50" name="Google Shape;649;p30">
              <a:extLst>
                <a:ext uri="{FF2B5EF4-FFF2-40B4-BE49-F238E27FC236}">
                  <a16:creationId xmlns:a16="http://schemas.microsoft.com/office/drawing/2014/main" id="{B7CBE511-D6D5-651A-109D-1D949113A767}"/>
                </a:ext>
              </a:extLst>
            </p:cNvPr>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51" name="Google Shape;650;p30">
              <a:extLst>
                <a:ext uri="{FF2B5EF4-FFF2-40B4-BE49-F238E27FC236}">
                  <a16:creationId xmlns:a16="http://schemas.microsoft.com/office/drawing/2014/main" id="{693CB187-5671-4BB4-B612-6F4A5BD7CC7F}"/>
                </a:ext>
              </a:extLst>
            </p:cNvPr>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52" name="Google Shape;651;p30">
              <a:extLst>
                <a:ext uri="{FF2B5EF4-FFF2-40B4-BE49-F238E27FC236}">
                  <a16:creationId xmlns:a16="http://schemas.microsoft.com/office/drawing/2014/main" id="{9AAC7A85-8DAB-88B9-AAB7-D1BAE4115A92}"/>
                </a:ext>
              </a:extLst>
            </p:cNvPr>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53" name="Google Shape;652;p30">
              <a:extLst>
                <a:ext uri="{FF2B5EF4-FFF2-40B4-BE49-F238E27FC236}">
                  <a16:creationId xmlns:a16="http://schemas.microsoft.com/office/drawing/2014/main" id="{53BD5A11-B5B1-DE0C-31F6-C52D6733BF68}"/>
                </a:ext>
              </a:extLst>
            </p:cNvPr>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sp>
          <p:nvSpPr>
            <p:cNvPr id="1054" name="Google Shape;653;p30">
              <a:extLst>
                <a:ext uri="{FF2B5EF4-FFF2-40B4-BE49-F238E27FC236}">
                  <a16:creationId xmlns:a16="http://schemas.microsoft.com/office/drawing/2014/main" id="{27C4EBD1-E9D4-A923-6DD3-CFB047462AF6}"/>
                </a:ext>
              </a:extLst>
            </p:cNvPr>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121900" tIns="121900" rIns="121900" bIns="121900" anchor="ctr" anchorCtr="0">
              <a:noAutofit/>
            </a:bodyPr>
            <a:lstStyle/>
            <a:p>
              <a:endParaRPr sz="2400">
                <a:solidFill>
                  <a:schemeClr val="bg1"/>
                </a:solidFill>
              </a:endParaRPr>
            </a:p>
          </p:txBody>
        </p:sp>
      </p:grpSp>
      <p:sp>
        <p:nvSpPr>
          <p:cNvPr id="1055" name="TextBox 1054">
            <a:extLst>
              <a:ext uri="{FF2B5EF4-FFF2-40B4-BE49-F238E27FC236}">
                <a16:creationId xmlns:a16="http://schemas.microsoft.com/office/drawing/2014/main" id="{C37BC305-7588-85C7-CB4F-96FE60DD016D}"/>
              </a:ext>
            </a:extLst>
          </p:cNvPr>
          <p:cNvSpPr txBox="1"/>
          <p:nvPr/>
        </p:nvSpPr>
        <p:spPr>
          <a:xfrm>
            <a:off x="3776145" y="133034"/>
            <a:ext cx="5689600" cy="707886"/>
          </a:xfrm>
          <a:prstGeom prst="rect">
            <a:avLst/>
          </a:prstGeom>
          <a:noFill/>
        </p:spPr>
        <p:txBody>
          <a:bodyPr wrap="square" rtlCol="0">
            <a:spAutoFit/>
          </a:bodyPr>
          <a:lstStyle/>
          <a:p>
            <a:r>
              <a:rPr lang="en-US" sz="4000" b="1" dirty="0" err="1">
                <a:solidFill>
                  <a:schemeClr val="bg1"/>
                </a:solidFill>
              </a:rPr>
              <a:t>Nội</a:t>
            </a:r>
            <a:r>
              <a:rPr lang="en-US" sz="4000" b="1" dirty="0">
                <a:solidFill>
                  <a:schemeClr val="bg1"/>
                </a:solidFill>
              </a:rPr>
              <a:t> dung </a:t>
            </a:r>
            <a:r>
              <a:rPr lang="en-US" sz="4000" b="1" dirty="0" err="1">
                <a:solidFill>
                  <a:schemeClr val="bg1"/>
                </a:solidFill>
              </a:rPr>
              <a:t>phân</a:t>
            </a:r>
            <a:r>
              <a:rPr lang="en-US" sz="4000" b="1" dirty="0">
                <a:solidFill>
                  <a:schemeClr val="bg1"/>
                </a:solidFill>
              </a:rPr>
              <a:t> </a:t>
            </a:r>
            <a:r>
              <a:rPr lang="en-US" sz="4000" b="1" dirty="0" err="1">
                <a:solidFill>
                  <a:schemeClr val="bg1"/>
                </a:solidFill>
              </a:rPr>
              <a:t>tích</a:t>
            </a:r>
            <a:endParaRPr lang="en-US" sz="4000" b="1" dirty="0">
              <a:solidFill>
                <a:schemeClr val="bg1"/>
              </a:solidFill>
            </a:endParaRPr>
          </a:p>
        </p:txBody>
      </p:sp>
      <p:sp>
        <p:nvSpPr>
          <p:cNvPr id="1056" name="Google Shape;604;p30">
            <a:extLst>
              <a:ext uri="{FF2B5EF4-FFF2-40B4-BE49-F238E27FC236}">
                <a16:creationId xmlns:a16="http://schemas.microsoft.com/office/drawing/2014/main" id="{5544D0A9-1135-E75F-292E-FA3AC41004DB}"/>
              </a:ext>
            </a:extLst>
          </p:cNvPr>
          <p:cNvSpPr txBox="1">
            <a:spLocks/>
          </p:cNvSpPr>
          <p:nvPr/>
        </p:nvSpPr>
        <p:spPr>
          <a:xfrm>
            <a:off x="7951473" y="1448257"/>
            <a:ext cx="2508400" cy="883319"/>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rPr>
              <a:t>2.</a:t>
            </a:r>
          </a:p>
        </p:txBody>
      </p:sp>
      <p:sp>
        <p:nvSpPr>
          <p:cNvPr id="1057" name="Google Shape;605;p30">
            <a:extLst>
              <a:ext uri="{FF2B5EF4-FFF2-40B4-BE49-F238E27FC236}">
                <a16:creationId xmlns:a16="http://schemas.microsoft.com/office/drawing/2014/main" id="{D7C274FE-3B0C-35F9-9240-51154DB4A3DF}"/>
              </a:ext>
            </a:extLst>
          </p:cNvPr>
          <p:cNvSpPr txBox="1">
            <a:spLocks/>
          </p:cNvSpPr>
          <p:nvPr/>
        </p:nvSpPr>
        <p:spPr>
          <a:xfrm>
            <a:off x="8080219" y="1985384"/>
            <a:ext cx="2728318" cy="859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solidFill>
                  <a:schemeClr val="bg1"/>
                </a:solidFill>
              </a:rPr>
              <a:t>Lợi</a:t>
            </a:r>
            <a:r>
              <a:rPr lang="en-US" sz="2500" dirty="0">
                <a:solidFill>
                  <a:schemeClr val="bg1"/>
                </a:solidFill>
              </a:rPr>
              <a:t> </a:t>
            </a:r>
            <a:r>
              <a:rPr lang="en-US" sz="2500" dirty="0" err="1">
                <a:solidFill>
                  <a:schemeClr val="bg1"/>
                </a:solidFill>
              </a:rPr>
              <a:t>nhuận</a:t>
            </a:r>
            <a:r>
              <a:rPr lang="en-US" sz="2500" dirty="0">
                <a:solidFill>
                  <a:schemeClr val="bg1"/>
                </a:solidFill>
              </a:rPr>
              <a:t> </a:t>
            </a:r>
            <a:r>
              <a:rPr lang="en-US" sz="2500" dirty="0" err="1">
                <a:solidFill>
                  <a:schemeClr val="bg1"/>
                </a:solidFill>
              </a:rPr>
              <a:t>của</a:t>
            </a:r>
            <a:r>
              <a:rPr lang="en-US" sz="2500" dirty="0">
                <a:solidFill>
                  <a:schemeClr val="bg1"/>
                </a:solidFill>
              </a:rPr>
              <a:t> </a:t>
            </a:r>
            <a:r>
              <a:rPr lang="en-US" sz="2500" dirty="0" err="1">
                <a:solidFill>
                  <a:schemeClr val="bg1"/>
                </a:solidFill>
              </a:rPr>
              <a:t>doanh</a:t>
            </a:r>
            <a:r>
              <a:rPr lang="en-US" sz="2500" dirty="0">
                <a:solidFill>
                  <a:schemeClr val="bg1"/>
                </a:solidFill>
              </a:rPr>
              <a:t> </a:t>
            </a:r>
            <a:r>
              <a:rPr lang="en-US" sz="2500" dirty="0" err="1">
                <a:solidFill>
                  <a:schemeClr val="bg1"/>
                </a:solidFill>
              </a:rPr>
              <a:t>nghiệp</a:t>
            </a:r>
            <a:r>
              <a:rPr lang="en-US" sz="2500" dirty="0">
                <a:solidFill>
                  <a:schemeClr val="bg1"/>
                </a:solidFill>
              </a:rPr>
              <a:t> </a:t>
            </a:r>
          </a:p>
        </p:txBody>
      </p:sp>
      <p:sp>
        <p:nvSpPr>
          <p:cNvPr id="1058" name="Google Shape;604;p30">
            <a:extLst>
              <a:ext uri="{FF2B5EF4-FFF2-40B4-BE49-F238E27FC236}">
                <a16:creationId xmlns:a16="http://schemas.microsoft.com/office/drawing/2014/main" id="{A834A4E7-B17E-B753-5609-C5D93B583E60}"/>
              </a:ext>
            </a:extLst>
          </p:cNvPr>
          <p:cNvSpPr txBox="1">
            <a:spLocks/>
          </p:cNvSpPr>
          <p:nvPr/>
        </p:nvSpPr>
        <p:spPr>
          <a:xfrm>
            <a:off x="7965780" y="3380617"/>
            <a:ext cx="2508400" cy="8596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rPr>
              <a:t>4.</a:t>
            </a:r>
          </a:p>
        </p:txBody>
      </p:sp>
      <p:sp>
        <p:nvSpPr>
          <p:cNvPr id="1059" name="Google Shape;605;p30">
            <a:extLst>
              <a:ext uri="{FF2B5EF4-FFF2-40B4-BE49-F238E27FC236}">
                <a16:creationId xmlns:a16="http://schemas.microsoft.com/office/drawing/2014/main" id="{7FA0F47F-4761-4A23-7C8E-D5C9DA8AF9E7}"/>
              </a:ext>
            </a:extLst>
          </p:cNvPr>
          <p:cNvSpPr txBox="1">
            <a:spLocks/>
          </p:cNvSpPr>
          <p:nvPr/>
        </p:nvSpPr>
        <p:spPr>
          <a:xfrm>
            <a:off x="7792530" y="3867864"/>
            <a:ext cx="3300586" cy="859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solidFill>
                  <a:schemeClr val="bg1"/>
                </a:solidFill>
              </a:rPr>
              <a:t>Phân</a:t>
            </a:r>
            <a:r>
              <a:rPr lang="en-US" sz="2500" dirty="0">
                <a:solidFill>
                  <a:schemeClr val="bg1"/>
                </a:solidFill>
              </a:rPr>
              <a:t> </a:t>
            </a:r>
            <a:r>
              <a:rPr lang="en-US" sz="2500" dirty="0" err="1">
                <a:solidFill>
                  <a:schemeClr val="bg1"/>
                </a:solidFill>
              </a:rPr>
              <a:t>tích</a:t>
            </a:r>
            <a:r>
              <a:rPr lang="en-US" sz="2500" dirty="0">
                <a:solidFill>
                  <a:schemeClr val="bg1"/>
                </a:solidFill>
              </a:rPr>
              <a:t> </a:t>
            </a:r>
            <a:r>
              <a:rPr lang="en-US" sz="2500" dirty="0" err="1">
                <a:solidFill>
                  <a:schemeClr val="bg1"/>
                </a:solidFill>
              </a:rPr>
              <a:t>phân</a:t>
            </a:r>
            <a:r>
              <a:rPr lang="en-US" sz="2500" dirty="0">
                <a:solidFill>
                  <a:schemeClr val="bg1"/>
                </a:solidFill>
              </a:rPr>
              <a:t> </a:t>
            </a:r>
            <a:r>
              <a:rPr lang="en-US" sz="2500" dirty="0" err="1">
                <a:solidFill>
                  <a:schemeClr val="bg1"/>
                </a:solidFill>
              </a:rPr>
              <a:t>khúc</a:t>
            </a:r>
            <a:r>
              <a:rPr lang="en-US" sz="2500" dirty="0">
                <a:solidFill>
                  <a:schemeClr val="bg1"/>
                </a:solidFill>
              </a:rPr>
              <a:t> </a:t>
            </a:r>
            <a:r>
              <a:rPr lang="en-US" sz="2500" dirty="0" err="1">
                <a:solidFill>
                  <a:schemeClr val="bg1"/>
                </a:solidFill>
              </a:rPr>
              <a:t>khách</a:t>
            </a:r>
            <a:r>
              <a:rPr lang="en-US" sz="2500" dirty="0">
                <a:solidFill>
                  <a:schemeClr val="bg1"/>
                </a:solidFill>
              </a:rPr>
              <a:t> </a:t>
            </a:r>
            <a:r>
              <a:rPr lang="en-US" sz="2500" dirty="0" err="1">
                <a:solidFill>
                  <a:schemeClr val="bg1"/>
                </a:solidFill>
              </a:rPr>
              <a:t>hàng</a:t>
            </a:r>
            <a:r>
              <a:rPr lang="en-US" sz="2500" dirty="0">
                <a:solidFill>
                  <a:schemeClr val="bg1"/>
                </a:solidFill>
              </a:rPr>
              <a:t> </a:t>
            </a:r>
            <a:r>
              <a:rPr lang="en-US" sz="2500" dirty="0" err="1">
                <a:solidFill>
                  <a:schemeClr val="bg1"/>
                </a:solidFill>
              </a:rPr>
              <a:t>theo</a:t>
            </a:r>
            <a:r>
              <a:rPr lang="en-US" sz="2500" dirty="0">
                <a:solidFill>
                  <a:schemeClr val="bg1"/>
                </a:solidFill>
              </a:rPr>
              <a:t> </a:t>
            </a:r>
            <a:r>
              <a:rPr lang="en-US" sz="2500" dirty="0" err="1">
                <a:solidFill>
                  <a:schemeClr val="bg1"/>
                </a:solidFill>
              </a:rPr>
              <a:t>giá</a:t>
            </a:r>
            <a:r>
              <a:rPr lang="en-US" sz="2500" dirty="0">
                <a:solidFill>
                  <a:schemeClr val="bg1"/>
                </a:solidFill>
              </a:rPr>
              <a:t> </a:t>
            </a:r>
            <a:r>
              <a:rPr lang="en-US" sz="2500" dirty="0" err="1">
                <a:solidFill>
                  <a:schemeClr val="bg1"/>
                </a:solidFill>
              </a:rPr>
              <a:t>trị</a:t>
            </a:r>
            <a:r>
              <a:rPr lang="en-US" sz="2500" dirty="0">
                <a:solidFill>
                  <a:schemeClr val="bg1"/>
                </a:solidFill>
              </a:rPr>
              <a:t> RFM</a:t>
            </a:r>
          </a:p>
        </p:txBody>
      </p:sp>
      <p:sp>
        <p:nvSpPr>
          <p:cNvPr id="1060" name="Google Shape;604;p30">
            <a:extLst>
              <a:ext uri="{FF2B5EF4-FFF2-40B4-BE49-F238E27FC236}">
                <a16:creationId xmlns:a16="http://schemas.microsoft.com/office/drawing/2014/main" id="{A90E8C39-2FC7-F4E8-B972-1227A63F5A90}"/>
              </a:ext>
            </a:extLst>
          </p:cNvPr>
          <p:cNvSpPr txBox="1">
            <a:spLocks/>
          </p:cNvSpPr>
          <p:nvPr/>
        </p:nvSpPr>
        <p:spPr>
          <a:xfrm>
            <a:off x="2053802" y="3492278"/>
            <a:ext cx="2508400" cy="883319"/>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chemeClr val="bg1"/>
                </a:solidFill>
              </a:rPr>
              <a:t>3.</a:t>
            </a:r>
          </a:p>
        </p:txBody>
      </p:sp>
      <p:sp>
        <p:nvSpPr>
          <p:cNvPr id="1061" name="Google Shape;605;p30">
            <a:extLst>
              <a:ext uri="{FF2B5EF4-FFF2-40B4-BE49-F238E27FC236}">
                <a16:creationId xmlns:a16="http://schemas.microsoft.com/office/drawing/2014/main" id="{12D75CA3-9190-AB58-F7EC-25CAD19077CD}"/>
              </a:ext>
            </a:extLst>
          </p:cNvPr>
          <p:cNvSpPr txBox="1">
            <a:spLocks/>
          </p:cNvSpPr>
          <p:nvPr/>
        </p:nvSpPr>
        <p:spPr>
          <a:xfrm>
            <a:off x="1734095" y="4077110"/>
            <a:ext cx="2945535" cy="883319"/>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solidFill>
                  <a:schemeClr val="bg1"/>
                </a:solidFill>
              </a:rPr>
              <a:t>Phân</a:t>
            </a:r>
            <a:r>
              <a:rPr lang="en-US" sz="2500" dirty="0">
                <a:solidFill>
                  <a:schemeClr val="bg1"/>
                </a:solidFill>
              </a:rPr>
              <a:t> </a:t>
            </a:r>
            <a:r>
              <a:rPr lang="en-US" sz="2500" dirty="0" err="1">
                <a:solidFill>
                  <a:schemeClr val="bg1"/>
                </a:solidFill>
              </a:rPr>
              <a:t>tích</a:t>
            </a:r>
            <a:r>
              <a:rPr lang="en-US" sz="2500" dirty="0">
                <a:solidFill>
                  <a:schemeClr val="bg1"/>
                </a:solidFill>
              </a:rPr>
              <a:t> </a:t>
            </a:r>
            <a:r>
              <a:rPr lang="en-US" sz="2500" dirty="0" err="1">
                <a:solidFill>
                  <a:schemeClr val="bg1"/>
                </a:solidFill>
              </a:rPr>
              <a:t>lợi</a:t>
            </a:r>
            <a:r>
              <a:rPr lang="en-US" sz="2500" dirty="0">
                <a:solidFill>
                  <a:schemeClr val="bg1"/>
                </a:solidFill>
              </a:rPr>
              <a:t> </a:t>
            </a:r>
            <a:r>
              <a:rPr lang="en-US" sz="2500" dirty="0" err="1">
                <a:solidFill>
                  <a:schemeClr val="bg1"/>
                </a:solidFill>
              </a:rPr>
              <a:t>nhuận</a:t>
            </a:r>
            <a:r>
              <a:rPr lang="en-US" sz="2500" dirty="0">
                <a:solidFill>
                  <a:schemeClr val="bg1"/>
                </a:solidFill>
              </a:rPr>
              <a:t> </a:t>
            </a:r>
            <a:r>
              <a:rPr lang="en-US" sz="2500" dirty="0" err="1">
                <a:solidFill>
                  <a:schemeClr val="bg1"/>
                </a:solidFill>
              </a:rPr>
              <a:t>theo</a:t>
            </a:r>
            <a:r>
              <a:rPr lang="en-US" sz="2500" dirty="0">
                <a:solidFill>
                  <a:schemeClr val="bg1"/>
                </a:solidFill>
              </a:rPr>
              <a:t> </a:t>
            </a:r>
            <a:r>
              <a:rPr lang="en-US" sz="2500" dirty="0" err="1">
                <a:solidFill>
                  <a:schemeClr val="bg1"/>
                </a:solidFill>
              </a:rPr>
              <a:t>biểu</a:t>
            </a:r>
            <a:r>
              <a:rPr lang="en-US" sz="2500" dirty="0">
                <a:solidFill>
                  <a:schemeClr val="bg1"/>
                </a:solidFill>
              </a:rPr>
              <a:t> </a:t>
            </a:r>
            <a:r>
              <a:rPr lang="en-US" sz="2500" dirty="0" err="1">
                <a:solidFill>
                  <a:schemeClr val="bg1"/>
                </a:solidFill>
              </a:rPr>
              <a:t>đồ</a:t>
            </a:r>
            <a:r>
              <a:rPr lang="en-US" sz="2500" dirty="0">
                <a:solidFill>
                  <a:schemeClr val="bg1"/>
                </a:solidFill>
              </a:rPr>
              <a:t> Pareto</a:t>
            </a:r>
          </a:p>
        </p:txBody>
      </p:sp>
    </p:spTree>
    <p:extLst>
      <p:ext uri="{BB962C8B-B14F-4D97-AF65-F5344CB8AC3E}">
        <p14:creationId xmlns:p14="http://schemas.microsoft.com/office/powerpoint/2010/main" val="2591851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742638" y="0"/>
            <a:ext cx="9354400" cy="1169551"/>
          </a:xfrm>
          <a:prstGeom prst="rect">
            <a:avLst/>
          </a:prstGeom>
          <a:noFill/>
        </p:spPr>
        <p:txBody>
          <a:bodyPr wrap="square" rtlCol="0">
            <a:spAutoFit/>
          </a:bodyPr>
          <a:lstStyle/>
          <a:p>
            <a:r>
              <a:rPr lang="en-US" sz="3000" b="1" dirty="0">
                <a:solidFill>
                  <a:schemeClr val="bg1"/>
                </a:solidFill>
              </a:rPr>
              <a:t>1. </a:t>
            </a:r>
            <a:r>
              <a:rPr lang="en-US" sz="3000" b="1" dirty="0" err="1">
                <a:solidFill>
                  <a:schemeClr val="bg1"/>
                </a:solidFill>
              </a:rPr>
              <a:t>Tổng</a:t>
            </a:r>
            <a:r>
              <a:rPr lang="en-US" sz="3000" b="1" dirty="0">
                <a:solidFill>
                  <a:schemeClr val="bg1"/>
                </a:solidFill>
              </a:rPr>
              <a:t> </a:t>
            </a:r>
            <a:r>
              <a:rPr lang="en-US" sz="3000" b="1" dirty="0" err="1">
                <a:solidFill>
                  <a:schemeClr val="bg1"/>
                </a:solidFill>
              </a:rPr>
              <a:t>quan</a:t>
            </a:r>
            <a:r>
              <a:rPr lang="en-US" sz="3000" b="1" dirty="0">
                <a:solidFill>
                  <a:schemeClr val="bg1"/>
                </a:solidFill>
              </a:rPr>
              <a:t> </a:t>
            </a:r>
            <a:r>
              <a:rPr lang="en-US" sz="3000" b="1" dirty="0" err="1">
                <a:solidFill>
                  <a:schemeClr val="bg1"/>
                </a:solidFill>
              </a:rPr>
              <a:t>tình</a:t>
            </a:r>
            <a:r>
              <a:rPr lang="en-US" sz="3000" b="1" dirty="0">
                <a:solidFill>
                  <a:schemeClr val="bg1"/>
                </a:solidFill>
              </a:rPr>
              <a:t> </a:t>
            </a:r>
            <a:r>
              <a:rPr lang="en-US" sz="3000" b="1" dirty="0" err="1">
                <a:solidFill>
                  <a:schemeClr val="bg1"/>
                </a:solidFill>
              </a:rPr>
              <a:t>hình</a:t>
            </a:r>
            <a:r>
              <a:rPr lang="en-US" sz="3000" b="1" dirty="0">
                <a:solidFill>
                  <a:schemeClr val="bg1"/>
                </a:solidFill>
              </a:rPr>
              <a:t> </a:t>
            </a:r>
            <a:r>
              <a:rPr lang="en-US" sz="3000" b="1" dirty="0" err="1">
                <a:solidFill>
                  <a:schemeClr val="bg1"/>
                </a:solidFill>
              </a:rPr>
              <a:t>kinh</a:t>
            </a:r>
            <a:r>
              <a:rPr lang="en-US" sz="3000" b="1" dirty="0">
                <a:solidFill>
                  <a:schemeClr val="bg1"/>
                </a:solidFill>
              </a:rPr>
              <a:t> </a:t>
            </a:r>
            <a:r>
              <a:rPr lang="en-US" sz="3000" b="1" dirty="0" err="1">
                <a:solidFill>
                  <a:schemeClr val="bg1"/>
                </a:solidFill>
              </a:rPr>
              <a:t>doanh</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doanh</a:t>
            </a:r>
            <a:r>
              <a:rPr lang="en-US" sz="3000" b="1" dirty="0">
                <a:solidFill>
                  <a:schemeClr val="bg1"/>
                </a:solidFill>
              </a:rPr>
              <a:t> </a:t>
            </a:r>
            <a:r>
              <a:rPr lang="en-US" sz="3000" b="1" dirty="0" err="1">
                <a:solidFill>
                  <a:schemeClr val="bg1"/>
                </a:solidFill>
              </a:rPr>
              <a:t>thu</a:t>
            </a:r>
            <a:r>
              <a:rPr lang="en-US" sz="3000" b="1" dirty="0">
                <a:solidFill>
                  <a:schemeClr val="bg1"/>
                </a:solidFill>
              </a:rPr>
              <a:t> </a:t>
            </a:r>
          </a:p>
          <a:p>
            <a:endParaRPr lang="en-US" sz="4000" b="1" dirty="0">
              <a:solidFill>
                <a:schemeClr val="bg1"/>
              </a:solidFill>
            </a:endParaRPr>
          </a:p>
        </p:txBody>
      </p:sp>
      <p:pic>
        <p:nvPicPr>
          <p:cNvPr id="3" name="Picture 2">
            <a:extLst>
              <a:ext uri="{FF2B5EF4-FFF2-40B4-BE49-F238E27FC236}">
                <a16:creationId xmlns:a16="http://schemas.microsoft.com/office/drawing/2014/main" id="{2A47AA1E-5998-1B24-566E-2638F8ABC20B}"/>
              </a:ext>
            </a:extLst>
          </p:cNvPr>
          <p:cNvPicPr>
            <a:picLocks noChangeAspect="1"/>
          </p:cNvPicPr>
          <p:nvPr/>
        </p:nvPicPr>
        <p:blipFill>
          <a:blip r:embed="rId3"/>
          <a:stretch>
            <a:fillRect/>
          </a:stretch>
        </p:blipFill>
        <p:spPr>
          <a:xfrm>
            <a:off x="-1" y="1169551"/>
            <a:ext cx="6877319" cy="5688449"/>
          </a:xfrm>
          <a:prstGeom prst="rect">
            <a:avLst/>
          </a:prstGeom>
        </p:spPr>
      </p:pic>
      <p:pic>
        <p:nvPicPr>
          <p:cNvPr id="6" name="Picture 5">
            <a:extLst>
              <a:ext uri="{FF2B5EF4-FFF2-40B4-BE49-F238E27FC236}">
                <a16:creationId xmlns:a16="http://schemas.microsoft.com/office/drawing/2014/main" id="{A40803D8-74E7-EE49-5DF6-BA4397706710}"/>
              </a:ext>
            </a:extLst>
          </p:cNvPr>
          <p:cNvPicPr>
            <a:picLocks noChangeAspect="1"/>
          </p:cNvPicPr>
          <p:nvPr/>
        </p:nvPicPr>
        <p:blipFill>
          <a:blip r:embed="rId4"/>
          <a:stretch>
            <a:fillRect/>
          </a:stretch>
        </p:blipFill>
        <p:spPr>
          <a:xfrm>
            <a:off x="6877318" y="1169551"/>
            <a:ext cx="5314681" cy="5688449"/>
          </a:xfrm>
          <a:prstGeom prst="rect">
            <a:avLst/>
          </a:prstGeom>
        </p:spPr>
      </p:pic>
    </p:spTree>
    <p:extLst>
      <p:ext uri="{BB962C8B-B14F-4D97-AF65-F5344CB8AC3E}">
        <p14:creationId xmlns:p14="http://schemas.microsoft.com/office/powerpoint/2010/main" val="814432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742638" y="0"/>
            <a:ext cx="9354400" cy="1169551"/>
          </a:xfrm>
          <a:prstGeom prst="rect">
            <a:avLst/>
          </a:prstGeom>
          <a:noFill/>
        </p:spPr>
        <p:txBody>
          <a:bodyPr wrap="square" rtlCol="0">
            <a:spAutoFit/>
          </a:bodyPr>
          <a:lstStyle/>
          <a:p>
            <a:r>
              <a:rPr lang="en-US" sz="3000" b="1" dirty="0">
                <a:solidFill>
                  <a:schemeClr val="bg1"/>
                </a:solidFill>
              </a:rPr>
              <a:t>1. </a:t>
            </a:r>
            <a:r>
              <a:rPr lang="en-US" sz="3000" b="1" dirty="0" err="1">
                <a:solidFill>
                  <a:schemeClr val="bg1"/>
                </a:solidFill>
              </a:rPr>
              <a:t>Tổng</a:t>
            </a:r>
            <a:r>
              <a:rPr lang="en-US" sz="3000" b="1" dirty="0">
                <a:solidFill>
                  <a:schemeClr val="bg1"/>
                </a:solidFill>
              </a:rPr>
              <a:t> </a:t>
            </a:r>
            <a:r>
              <a:rPr lang="en-US" sz="3000" b="1" dirty="0" err="1">
                <a:solidFill>
                  <a:schemeClr val="bg1"/>
                </a:solidFill>
              </a:rPr>
              <a:t>quan</a:t>
            </a:r>
            <a:r>
              <a:rPr lang="en-US" sz="3000" b="1" dirty="0">
                <a:solidFill>
                  <a:schemeClr val="bg1"/>
                </a:solidFill>
              </a:rPr>
              <a:t> </a:t>
            </a:r>
            <a:r>
              <a:rPr lang="en-US" sz="3000" b="1" dirty="0" err="1">
                <a:solidFill>
                  <a:schemeClr val="bg1"/>
                </a:solidFill>
              </a:rPr>
              <a:t>tình</a:t>
            </a:r>
            <a:r>
              <a:rPr lang="en-US" sz="3000" b="1" dirty="0">
                <a:solidFill>
                  <a:schemeClr val="bg1"/>
                </a:solidFill>
              </a:rPr>
              <a:t> </a:t>
            </a:r>
            <a:r>
              <a:rPr lang="en-US" sz="3000" b="1" dirty="0" err="1">
                <a:solidFill>
                  <a:schemeClr val="bg1"/>
                </a:solidFill>
              </a:rPr>
              <a:t>hình</a:t>
            </a:r>
            <a:r>
              <a:rPr lang="en-US" sz="3000" b="1" dirty="0">
                <a:solidFill>
                  <a:schemeClr val="bg1"/>
                </a:solidFill>
              </a:rPr>
              <a:t> </a:t>
            </a:r>
            <a:r>
              <a:rPr lang="en-US" sz="3000" b="1" dirty="0" err="1">
                <a:solidFill>
                  <a:schemeClr val="bg1"/>
                </a:solidFill>
              </a:rPr>
              <a:t>kinh</a:t>
            </a:r>
            <a:r>
              <a:rPr lang="en-US" sz="3000" b="1" dirty="0">
                <a:solidFill>
                  <a:schemeClr val="bg1"/>
                </a:solidFill>
              </a:rPr>
              <a:t> </a:t>
            </a:r>
            <a:r>
              <a:rPr lang="en-US" sz="3000" b="1" dirty="0" err="1">
                <a:solidFill>
                  <a:schemeClr val="bg1"/>
                </a:solidFill>
              </a:rPr>
              <a:t>doanh</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doanh</a:t>
            </a:r>
            <a:r>
              <a:rPr lang="en-US" sz="3000" b="1" dirty="0">
                <a:solidFill>
                  <a:schemeClr val="bg1"/>
                </a:solidFill>
              </a:rPr>
              <a:t> </a:t>
            </a:r>
            <a:r>
              <a:rPr lang="en-US" sz="3000" b="1" dirty="0" err="1">
                <a:solidFill>
                  <a:schemeClr val="bg1"/>
                </a:solidFill>
              </a:rPr>
              <a:t>thu</a:t>
            </a:r>
            <a:r>
              <a:rPr lang="en-US" sz="3000" b="1" dirty="0">
                <a:solidFill>
                  <a:schemeClr val="bg1"/>
                </a:solidFill>
              </a:rPr>
              <a:t> </a:t>
            </a:r>
          </a:p>
          <a:p>
            <a:endParaRPr lang="en-US" sz="4000" b="1" dirty="0">
              <a:solidFill>
                <a:schemeClr val="bg1"/>
              </a:solidFill>
            </a:endParaRPr>
          </a:p>
        </p:txBody>
      </p:sp>
      <p:pic>
        <p:nvPicPr>
          <p:cNvPr id="2" name="Picture 1">
            <a:extLst>
              <a:ext uri="{FF2B5EF4-FFF2-40B4-BE49-F238E27FC236}">
                <a16:creationId xmlns:a16="http://schemas.microsoft.com/office/drawing/2014/main" id="{174EB98C-A805-A9A0-3399-FDF8BB62F550}"/>
              </a:ext>
            </a:extLst>
          </p:cNvPr>
          <p:cNvPicPr>
            <a:picLocks noChangeAspect="1"/>
          </p:cNvPicPr>
          <p:nvPr/>
        </p:nvPicPr>
        <p:blipFill>
          <a:blip r:embed="rId3"/>
          <a:stretch>
            <a:fillRect/>
          </a:stretch>
        </p:blipFill>
        <p:spPr>
          <a:xfrm>
            <a:off x="0" y="1027663"/>
            <a:ext cx="6096000" cy="3688716"/>
          </a:xfrm>
          <a:prstGeom prst="rect">
            <a:avLst/>
          </a:prstGeom>
        </p:spPr>
      </p:pic>
      <p:pic>
        <p:nvPicPr>
          <p:cNvPr id="4" name="Picture 3">
            <a:extLst>
              <a:ext uri="{FF2B5EF4-FFF2-40B4-BE49-F238E27FC236}">
                <a16:creationId xmlns:a16="http://schemas.microsoft.com/office/drawing/2014/main" id="{30CFFBFF-222D-1BC3-6F44-8FA6DEDB1AAD}"/>
              </a:ext>
            </a:extLst>
          </p:cNvPr>
          <p:cNvPicPr>
            <a:picLocks noChangeAspect="1"/>
          </p:cNvPicPr>
          <p:nvPr/>
        </p:nvPicPr>
        <p:blipFill>
          <a:blip r:embed="rId4"/>
          <a:stretch>
            <a:fillRect/>
          </a:stretch>
        </p:blipFill>
        <p:spPr>
          <a:xfrm>
            <a:off x="6248400" y="1025257"/>
            <a:ext cx="5943600" cy="3688716"/>
          </a:xfrm>
          <a:prstGeom prst="rect">
            <a:avLst/>
          </a:prstGeom>
        </p:spPr>
      </p:pic>
      <p:sp>
        <p:nvSpPr>
          <p:cNvPr id="5" name="TextBox 4">
            <a:extLst>
              <a:ext uri="{FF2B5EF4-FFF2-40B4-BE49-F238E27FC236}">
                <a16:creationId xmlns:a16="http://schemas.microsoft.com/office/drawing/2014/main" id="{F36B40E2-ACA7-7689-D432-6907109C7710}"/>
              </a:ext>
            </a:extLst>
          </p:cNvPr>
          <p:cNvSpPr txBox="1"/>
          <p:nvPr/>
        </p:nvSpPr>
        <p:spPr>
          <a:xfrm>
            <a:off x="742638" y="4907431"/>
            <a:ext cx="10019899" cy="1663597"/>
          </a:xfrm>
          <a:prstGeom prst="rect">
            <a:avLst/>
          </a:prstGeom>
          <a:noFill/>
        </p:spPr>
        <p:txBody>
          <a:bodyPr wrap="square" rtlCol="0">
            <a:spAutoFit/>
          </a:bodyPr>
          <a:lstStyle/>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Đây</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biểu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đồ</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thể</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doanh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từng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sản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phẩm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qua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từng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năm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Ngoài</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những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mặt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hàng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ghi</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nhận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trưởng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doanh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theo</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tỷ</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lệ</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phần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trăm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hàng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năm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thấy</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suất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kinh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doanh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đạt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hiệu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quả</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cũng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mặt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hàng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mà</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tỷ</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lệ</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tăng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trưởng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doanh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không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đồng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đều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Đáng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chú</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ý,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sản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phẩm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chỉ</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doanh</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bán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ghi</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nhận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trong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năm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duy</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nhất</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Chúng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ta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cần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tìm</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hiểu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nguyên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nhân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đằng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sau</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hiện</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tượng</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này</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87669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2146434" y="30211"/>
            <a:ext cx="7319311" cy="707886"/>
          </a:xfrm>
          <a:prstGeom prst="rect">
            <a:avLst/>
          </a:prstGeom>
          <a:noFill/>
        </p:spPr>
        <p:txBody>
          <a:bodyPr wrap="square" rtlCol="0">
            <a:spAutoFit/>
          </a:bodyPr>
          <a:lstStyle/>
          <a:p>
            <a:r>
              <a:rPr lang="en-US" sz="4000" b="1" dirty="0">
                <a:solidFill>
                  <a:schemeClr val="bg1"/>
                </a:solidFill>
              </a:rPr>
              <a:t>2. </a:t>
            </a:r>
            <a:r>
              <a:rPr lang="en-US" sz="4000" b="1" dirty="0" err="1">
                <a:solidFill>
                  <a:schemeClr val="bg1"/>
                </a:solidFill>
              </a:rPr>
              <a:t>Lợi</a:t>
            </a:r>
            <a:r>
              <a:rPr lang="en-US" sz="4000" b="1" dirty="0">
                <a:solidFill>
                  <a:schemeClr val="bg1"/>
                </a:solidFill>
              </a:rPr>
              <a:t> </a:t>
            </a:r>
            <a:r>
              <a:rPr lang="en-US" sz="4000" b="1" dirty="0" err="1">
                <a:solidFill>
                  <a:schemeClr val="bg1"/>
                </a:solidFill>
              </a:rPr>
              <a:t>nhuận</a:t>
            </a:r>
            <a:r>
              <a:rPr lang="en-US" sz="4000" b="1" dirty="0">
                <a:solidFill>
                  <a:schemeClr val="bg1"/>
                </a:solidFill>
              </a:rPr>
              <a:t> </a:t>
            </a:r>
            <a:r>
              <a:rPr lang="en-US" sz="4000" b="1" dirty="0" err="1">
                <a:solidFill>
                  <a:schemeClr val="bg1"/>
                </a:solidFill>
              </a:rPr>
              <a:t>của</a:t>
            </a:r>
            <a:r>
              <a:rPr lang="en-US" sz="4000" b="1" dirty="0">
                <a:solidFill>
                  <a:schemeClr val="bg1"/>
                </a:solidFill>
              </a:rPr>
              <a:t> </a:t>
            </a:r>
            <a:r>
              <a:rPr lang="en-US" sz="4000" b="1" dirty="0" err="1">
                <a:solidFill>
                  <a:schemeClr val="bg1"/>
                </a:solidFill>
              </a:rPr>
              <a:t>doanh</a:t>
            </a:r>
            <a:r>
              <a:rPr lang="en-US" sz="4000" b="1" dirty="0">
                <a:solidFill>
                  <a:schemeClr val="bg1"/>
                </a:solidFill>
              </a:rPr>
              <a:t> </a:t>
            </a:r>
            <a:r>
              <a:rPr lang="en-US" sz="4000" b="1" dirty="0" err="1">
                <a:solidFill>
                  <a:schemeClr val="bg1"/>
                </a:solidFill>
              </a:rPr>
              <a:t>nghiệp</a:t>
            </a:r>
            <a:endParaRPr lang="en-US" sz="4000" b="1" dirty="0">
              <a:solidFill>
                <a:schemeClr val="bg1"/>
              </a:solidFill>
            </a:endParaRPr>
          </a:p>
        </p:txBody>
      </p:sp>
      <p:sp>
        <p:nvSpPr>
          <p:cNvPr id="5" name="TextBox 4">
            <a:extLst>
              <a:ext uri="{FF2B5EF4-FFF2-40B4-BE49-F238E27FC236}">
                <a16:creationId xmlns:a16="http://schemas.microsoft.com/office/drawing/2014/main" id="{86A158A7-4423-B4FF-39BA-E1DA4FBF3764}"/>
              </a:ext>
            </a:extLst>
          </p:cNvPr>
          <p:cNvSpPr txBox="1"/>
          <p:nvPr/>
        </p:nvSpPr>
        <p:spPr>
          <a:xfrm>
            <a:off x="144379" y="3068091"/>
            <a:ext cx="11184556" cy="2492990"/>
          </a:xfrm>
          <a:prstGeom prst="rect">
            <a:avLst/>
          </a:prstGeom>
          <a:noFill/>
        </p:spPr>
        <p:txBody>
          <a:bodyPr wrap="square" rtlCol="0">
            <a:spAutoFit/>
          </a:bodyPr>
          <a:lstStyle/>
          <a:p>
            <a:pPr marL="285750" indent="-285750">
              <a:buFontTx/>
              <a:buChar char="-"/>
            </a:pPr>
            <a:r>
              <a:rPr lang="en-US" sz="1500" dirty="0" err="1">
                <a:solidFill>
                  <a:schemeClr val="bg1"/>
                </a:solidFill>
                <a:effectLst/>
                <a:latin typeface="Times New Roman" panose="02020603050405020304" pitchFamily="18" charset="0"/>
                <a:ea typeface="Calibri" panose="020F0502020204030204" pitchFamily="34" charset="0"/>
              </a:rPr>
              <a:t>Tổng</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lợi</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nhuận</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kinh</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doanh</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đạt</a:t>
            </a:r>
            <a:r>
              <a:rPr lang="en-US" sz="1500" dirty="0">
                <a:solidFill>
                  <a:schemeClr val="bg1"/>
                </a:solidFill>
                <a:effectLst/>
                <a:latin typeface="Times New Roman" panose="02020603050405020304" pitchFamily="18" charset="0"/>
                <a:ea typeface="Calibri" panose="020F0502020204030204" pitchFamily="34" charset="0"/>
              </a:rPr>
              <a:t> 0.56M $ </a:t>
            </a:r>
            <a:r>
              <a:rPr lang="en-US" sz="1500" dirty="0" err="1">
                <a:solidFill>
                  <a:schemeClr val="bg1"/>
                </a:solidFill>
                <a:effectLst/>
                <a:latin typeface="Times New Roman" panose="02020603050405020304" pitchFamily="18" charset="0"/>
                <a:ea typeface="Calibri" panose="020F0502020204030204" pitchFamily="34" charset="0"/>
              </a:rPr>
              <a:t>chiếm</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khoảng</a:t>
            </a:r>
            <a:r>
              <a:rPr lang="en-US" sz="1500" dirty="0">
                <a:solidFill>
                  <a:schemeClr val="bg1"/>
                </a:solidFill>
                <a:effectLst/>
                <a:latin typeface="Times New Roman" panose="02020603050405020304" pitchFamily="18" charset="0"/>
                <a:ea typeface="Calibri" panose="020F0502020204030204" pitchFamily="34" charset="0"/>
              </a:rPr>
              <a:t> 30.29% </a:t>
            </a:r>
            <a:r>
              <a:rPr lang="en-US" sz="1500" dirty="0" err="1">
                <a:solidFill>
                  <a:schemeClr val="bg1"/>
                </a:solidFill>
                <a:effectLst/>
                <a:latin typeface="Times New Roman" panose="02020603050405020304" pitchFamily="18" charset="0"/>
                <a:ea typeface="Calibri" panose="020F0502020204030204" pitchFamily="34" charset="0"/>
              </a:rPr>
              <a:t>tổng</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doanh</a:t>
            </a:r>
            <a:r>
              <a:rPr lang="en-US" sz="1500" dirty="0">
                <a:solidFill>
                  <a:schemeClr val="bg1"/>
                </a:solidFill>
                <a:effectLst/>
                <a:latin typeface="Times New Roman" panose="02020603050405020304" pitchFamily="18" charset="0"/>
                <a:ea typeface="Calibri" panose="020F0502020204030204" pitchFamily="34" charset="0"/>
              </a:rPr>
              <a:t> </a:t>
            </a:r>
            <a:r>
              <a:rPr lang="en-US" sz="1500" dirty="0" err="1">
                <a:solidFill>
                  <a:schemeClr val="bg1"/>
                </a:solidFill>
                <a:effectLst/>
                <a:latin typeface="Times New Roman" panose="02020603050405020304" pitchFamily="18" charset="0"/>
                <a:ea typeface="Calibri" panose="020F0502020204030204" pitchFamily="34" charset="0"/>
              </a:rPr>
              <a:t>thu</a:t>
            </a:r>
            <a:r>
              <a:rPr lang="en-US" sz="1500" dirty="0">
                <a:solidFill>
                  <a:schemeClr val="bg1"/>
                </a:solidFill>
                <a:effectLst/>
                <a:latin typeface="Times New Roman" panose="02020603050405020304" pitchFamily="18" charset="0"/>
                <a:ea typeface="Calibri" panose="020F0502020204030204" pitchFamily="34" charset="0"/>
              </a:rPr>
              <a:t>.</a:t>
            </a:r>
          </a:p>
          <a:p>
            <a:endParaRPr lang="en-US" sz="1500" dirty="0">
              <a:solidFill>
                <a:schemeClr val="bg1"/>
              </a:solidFill>
              <a:effectLst/>
              <a:latin typeface="Times New Roman" panose="02020603050405020304" pitchFamily="18" charset="0"/>
              <a:ea typeface="Calibri" panose="020F0502020204030204" pitchFamily="34" charset="0"/>
            </a:endParaRPr>
          </a:p>
          <a:p>
            <a:pPr marL="285750" indent="-285750">
              <a:buFontTx/>
              <a:buChar char="-"/>
            </a:pP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nhuận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khúc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ty,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tỉ</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33.14%,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ty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nhỏ</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lẻ</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chênh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25%,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dung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tỉ</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16.81%</a:t>
            </a:r>
          </a:p>
          <a:p>
            <a:pPr marL="285750" indent="-285750">
              <a:buFontTx/>
              <a:buChar char="-"/>
            </a:pPr>
            <a:endPar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nhuận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kinh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lớn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dựa</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bán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vận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lợi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nhuận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này</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gần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70% so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endParaRPr lang="en-US" dirty="0">
              <a:solidFill>
                <a:schemeClr val="bg1"/>
              </a:solidFill>
            </a:endParaRPr>
          </a:p>
        </p:txBody>
      </p:sp>
      <p:sp>
        <p:nvSpPr>
          <p:cNvPr id="7" name="TextBox 6">
            <a:extLst>
              <a:ext uri="{FF2B5EF4-FFF2-40B4-BE49-F238E27FC236}">
                <a16:creationId xmlns:a16="http://schemas.microsoft.com/office/drawing/2014/main" id="{E041378F-DB86-0C24-6915-C272869D39A1}"/>
              </a:ext>
            </a:extLst>
          </p:cNvPr>
          <p:cNvSpPr txBox="1"/>
          <p:nvPr/>
        </p:nvSpPr>
        <p:spPr>
          <a:xfrm>
            <a:off x="6096000" y="5389703"/>
            <a:ext cx="5951621" cy="1133195"/>
          </a:xfrm>
          <a:prstGeom prst="rect">
            <a:avLst/>
          </a:prstGeom>
          <a:noFill/>
        </p:spPr>
        <p:txBody>
          <a:bodyPr wrap="square" rtlCol="0">
            <a:spAutoFit/>
          </a:bodyPr>
          <a:lstStyle/>
          <a:p>
            <a:pPr>
              <a:lnSpc>
                <a:spcPct val="107000"/>
              </a:lnSpc>
              <a:spcAft>
                <a:spcPts val="800"/>
              </a:spcAft>
            </a:pP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8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11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nghệ</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5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6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mặt</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thấp</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7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8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12.</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2107B8D-948E-A6AB-FEE3-83A88E6BD947}"/>
              </a:ext>
            </a:extLst>
          </p:cNvPr>
          <p:cNvPicPr>
            <a:picLocks noChangeAspect="1"/>
          </p:cNvPicPr>
          <p:nvPr/>
        </p:nvPicPr>
        <p:blipFill>
          <a:blip r:embed="rId3"/>
          <a:stretch>
            <a:fillRect/>
          </a:stretch>
        </p:blipFill>
        <p:spPr>
          <a:xfrm>
            <a:off x="-13276" y="778413"/>
            <a:ext cx="3780346" cy="2273417"/>
          </a:xfrm>
          <a:prstGeom prst="rect">
            <a:avLst/>
          </a:prstGeom>
        </p:spPr>
      </p:pic>
      <p:pic>
        <p:nvPicPr>
          <p:cNvPr id="13" name="Picture 12">
            <a:extLst>
              <a:ext uri="{FF2B5EF4-FFF2-40B4-BE49-F238E27FC236}">
                <a16:creationId xmlns:a16="http://schemas.microsoft.com/office/drawing/2014/main" id="{766A31C0-0AAA-0ED0-9B84-0BCAB6DFBBDE}"/>
              </a:ext>
            </a:extLst>
          </p:cNvPr>
          <p:cNvPicPr>
            <a:picLocks noChangeAspect="1"/>
          </p:cNvPicPr>
          <p:nvPr/>
        </p:nvPicPr>
        <p:blipFill>
          <a:blip r:embed="rId4"/>
          <a:stretch>
            <a:fillRect/>
          </a:stretch>
        </p:blipFill>
        <p:spPr>
          <a:xfrm>
            <a:off x="4288592" y="765227"/>
            <a:ext cx="3664111" cy="2284116"/>
          </a:xfrm>
          <a:prstGeom prst="rect">
            <a:avLst/>
          </a:prstGeom>
        </p:spPr>
      </p:pic>
      <p:pic>
        <p:nvPicPr>
          <p:cNvPr id="15" name="Picture 14">
            <a:extLst>
              <a:ext uri="{FF2B5EF4-FFF2-40B4-BE49-F238E27FC236}">
                <a16:creationId xmlns:a16="http://schemas.microsoft.com/office/drawing/2014/main" id="{171E28FD-75DE-E9D6-0321-11D822083D83}"/>
              </a:ext>
            </a:extLst>
          </p:cNvPr>
          <p:cNvPicPr>
            <a:picLocks noChangeAspect="1"/>
          </p:cNvPicPr>
          <p:nvPr/>
        </p:nvPicPr>
        <p:blipFill>
          <a:blip r:embed="rId5"/>
          <a:stretch>
            <a:fillRect/>
          </a:stretch>
        </p:blipFill>
        <p:spPr>
          <a:xfrm>
            <a:off x="8455859" y="778414"/>
            <a:ext cx="3736142" cy="2302556"/>
          </a:xfrm>
          <a:prstGeom prst="rect">
            <a:avLst/>
          </a:prstGeom>
        </p:spPr>
      </p:pic>
      <p:pic>
        <p:nvPicPr>
          <p:cNvPr id="17" name="Picture 16">
            <a:extLst>
              <a:ext uri="{FF2B5EF4-FFF2-40B4-BE49-F238E27FC236}">
                <a16:creationId xmlns:a16="http://schemas.microsoft.com/office/drawing/2014/main" id="{52A19F34-75AF-338D-9F12-BDD47CB9D8A8}"/>
              </a:ext>
            </a:extLst>
          </p:cNvPr>
          <p:cNvPicPr>
            <a:picLocks noChangeAspect="1"/>
          </p:cNvPicPr>
          <p:nvPr/>
        </p:nvPicPr>
        <p:blipFill>
          <a:blip r:embed="rId6"/>
          <a:stretch>
            <a:fillRect/>
          </a:stretch>
        </p:blipFill>
        <p:spPr>
          <a:xfrm>
            <a:off x="-15559" y="4971245"/>
            <a:ext cx="5967180" cy="1887633"/>
          </a:xfrm>
          <a:prstGeom prst="rect">
            <a:avLst/>
          </a:prstGeom>
        </p:spPr>
      </p:pic>
    </p:spTree>
    <p:extLst>
      <p:ext uri="{BB962C8B-B14F-4D97-AF65-F5344CB8AC3E}">
        <p14:creationId xmlns:p14="http://schemas.microsoft.com/office/powerpoint/2010/main" val="1862324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2146434" y="87961"/>
            <a:ext cx="7319311" cy="1015663"/>
          </a:xfrm>
          <a:prstGeom prst="rect">
            <a:avLst/>
          </a:prstGeom>
          <a:noFill/>
        </p:spPr>
        <p:txBody>
          <a:bodyPr wrap="square" rtlCol="0">
            <a:spAutoFit/>
          </a:bodyPr>
          <a:lstStyle/>
          <a:p>
            <a:r>
              <a:rPr lang="en-US" sz="3000" b="1" dirty="0">
                <a:solidFill>
                  <a:schemeClr val="bg1"/>
                </a:solidFill>
              </a:rPr>
              <a:t>3. </a:t>
            </a:r>
            <a:r>
              <a:rPr lang="en-US" sz="3000" b="1" dirty="0" err="1">
                <a:solidFill>
                  <a:schemeClr val="bg1"/>
                </a:solidFill>
              </a:rPr>
              <a:t>Phân</a:t>
            </a:r>
            <a:r>
              <a:rPr lang="en-US" sz="3000" b="1" dirty="0">
                <a:solidFill>
                  <a:schemeClr val="bg1"/>
                </a:solidFill>
              </a:rPr>
              <a:t> </a:t>
            </a:r>
            <a:r>
              <a:rPr lang="en-US" sz="3000" b="1" dirty="0" err="1">
                <a:solidFill>
                  <a:schemeClr val="bg1"/>
                </a:solidFill>
              </a:rPr>
              <a:t>tích</a:t>
            </a:r>
            <a:r>
              <a:rPr lang="en-US" sz="3000" b="1" dirty="0">
                <a:solidFill>
                  <a:schemeClr val="bg1"/>
                </a:solidFill>
              </a:rPr>
              <a:t> </a:t>
            </a:r>
            <a:r>
              <a:rPr lang="en-US" sz="3000" b="1" dirty="0" err="1">
                <a:solidFill>
                  <a:schemeClr val="bg1"/>
                </a:solidFill>
              </a:rPr>
              <a:t>lợi</a:t>
            </a:r>
            <a:r>
              <a:rPr lang="en-US" sz="3000" b="1" dirty="0">
                <a:solidFill>
                  <a:schemeClr val="bg1"/>
                </a:solidFill>
              </a:rPr>
              <a:t> </a:t>
            </a:r>
            <a:r>
              <a:rPr lang="en-US" sz="3000" b="1" dirty="0" err="1">
                <a:solidFill>
                  <a:schemeClr val="bg1"/>
                </a:solidFill>
              </a:rPr>
              <a:t>nhuận</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biểu</a:t>
            </a:r>
            <a:r>
              <a:rPr lang="en-US" sz="3000" b="1" dirty="0">
                <a:solidFill>
                  <a:schemeClr val="bg1"/>
                </a:solidFill>
              </a:rPr>
              <a:t> </a:t>
            </a:r>
            <a:r>
              <a:rPr lang="en-US" sz="3000" b="1" dirty="0" err="1">
                <a:solidFill>
                  <a:schemeClr val="bg1"/>
                </a:solidFill>
              </a:rPr>
              <a:t>đồ</a:t>
            </a:r>
            <a:r>
              <a:rPr lang="en-US" sz="3000" b="1" dirty="0">
                <a:solidFill>
                  <a:schemeClr val="bg1"/>
                </a:solidFill>
              </a:rPr>
              <a:t> Pareto</a:t>
            </a:r>
          </a:p>
          <a:p>
            <a:endParaRPr lang="en-US" sz="3000" dirty="0"/>
          </a:p>
        </p:txBody>
      </p:sp>
      <p:sp>
        <p:nvSpPr>
          <p:cNvPr id="2" name="TextBox 1">
            <a:extLst>
              <a:ext uri="{FF2B5EF4-FFF2-40B4-BE49-F238E27FC236}">
                <a16:creationId xmlns:a16="http://schemas.microsoft.com/office/drawing/2014/main" id="{B8C52F7A-B344-C9E3-2F2A-75F7F35BA559}"/>
              </a:ext>
            </a:extLst>
          </p:cNvPr>
          <p:cNvSpPr txBox="1"/>
          <p:nvPr/>
        </p:nvSpPr>
        <p:spPr>
          <a:xfrm>
            <a:off x="-12073" y="1353465"/>
            <a:ext cx="6465194" cy="5914440"/>
          </a:xfrm>
          <a:prstGeom prst="rect">
            <a:avLst/>
          </a:prstGeom>
          <a:noFill/>
        </p:spPr>
        <p:txBody>
          <a:bodyPr wrap="square" rtlCol="0">
            <a:spAutoFit/>
          </a:bodyPr>
          <a:lstStyle/>
          <a:p>
            <a:r>
              <a:rPr lang="en-US" sz="1500" b="1" i="1" dirty="0" err="1">
                <a:solidFill>
                  <a:schemeClr val="bg1"/>
                </a:solidFill>
              </a:rPr>
              <a:t>Định</a:t>
            </a:r>
            <a:r>
              <a:rPr lang="en-US" sz="1500" b="1" i="1" dirty="0">
                <a:solidFill>
                  <a:schemeClr val="bg1"/>
                </a:solidFill>
              </a:rPr>
              <a:t> </a:t>
            </a:r>
            <a:r>
              <a:rPr lang="en-US" sz="1500" b="1" i="1" dirty="0" err="1">
                <a:solidFill>
                  <a:schemeClr val="bg1"/>
                </a:solidFill>
              </a:rPr>
              <a:t>nghĩa</a:t>
            </a:r>
            <a:endParaRPr lang="en-US" sz="1500" b="1" i="1" dirty="0">
              <a:solidFill>
                <a:schemeClr val="bg1"/>
              </a:solidFill>
            </a:endParaRPr>
          </a:p>
          <a:p>
            <a:r>
              <a:rPr lang="vi-VN" sz="1500" b="0" i="0" u="none" strike="noStrike" dirty="0">
                <a:solidFill>
                  <a:schemeClr val="bg1"/>
                </a:solidFill>
                <a:effectLst/>
                <a:latin typeface="Calibri" panose="020F0502020204030204" pitchFamily="34" charset="0"/>
              </a:rPr>
              <a:t>Biểu đồ Pareto trong tiếng Anh là Pareto chart. Biểu đồ Pareto là một dạng đồ thị hình cột phản ánh các dự liệu chất lượng thu thập được, sắp xếp theo thứ tự từ cao đến thấp, chỉ rõ các vấn đề cần được ưu tiên giải quyết trước.</a:t>
            </a:r>
            <a:endParaRPr lang="en-US" sz="1500" b="0" i="0" u="none" strike="noStrike" dirty="0">
              <a:solidFill>
                <a:schemeClr val="bg1"/>
              </a:solidFill>
              <a:effectLst/>
              <a:latin typeface="Calibri" panose="020F0502020204030204" pitchFamily="34" charset="0"/>
            </a:endParaRPr>
          </a:p>
          <a:p>
            <a:r>
              <a:rPr lang="en-US" sz="1500" b="1" i="1" u="none" strike="noStrike" dirty="0">
                <a:solidFill>
                  <a:schemeClr val="bg1"/>
                </a:solidFill>
                <a:effectLst/>
                <a:latin typeface="Calibri" panose="020F0502020204030204" pitchFamily="34" charset="0"/>
              </a:rPr>
              <a:t>Ý </a:t>
            </a:r>
            <a:r>
              <a:rPr lang="en-US" sz="1500" b="1" i="1" u="none" strike="noStrike" dirty="0" err="1">
                <a:solidFill>
                  <a:schemeClr val="bg1"/>
                </a:solidFill>
                <a:effectLst/>
                <a:latin typeface="Calibri" panose="020F0502020204030204" pitchFamily="34" charset="0"/>
              </a:rPr>
              <a:t>nghĩa</a:t>
            </a:r>
            <a:endParaRPr lang="en-US" sz="1500" b="1" i="1" u="none" strike="noStrike" dirty="0">
              <a:solidFill>
                <a:schemeClr val="bg1"/>
              </a:solidFill>
              <a:effectLst/>
              <a:latin typeface="Calibri" panose="020F0502020204030204" pitchFamily="34" charset="0"/>
            </a:endParaRPr>
          </a:p>
          <a:p>
            <a:pPr rtl="0">
              <a:spcBef>
                <a:spcPts val="0"/>
              </a:spcBef>
              <a:spcAft>
                <a:spcPts val="800"/>
              </a:spcAft>
            </a:pPr>
            <a:r>
              <a:rPr lang="vi-VN" sz="1500" b="0" i="0" u="none" strike="noStrike" dirty="0">
                <a:solidFill>
                  <a:schemeClr val="bg1"/>
                </a:solidFill>
                <a:effectLst/>
                <a:latin typeface="Calibri" panose="020F0502020204030204" pitchFamily="34" charset="0"/>
              </a:rPr>
              <a:t>+ Dựa vào biểu đồ pareto các tổ chức/cá nhân sẽ nhanh chóng thấy được vấn đề ảnh hưởng từ đó có tìm ra hướng giải quyết.</a:t>
            </a:r>
            <a:endParaRPr lang="vi-VN" sz="1500" b="0" dirty="0">
              <a:solidFill>
                <a:schemeClr val="bg1"/>
              </a:solidFill>
              <a:effectLst/>
            </a:endParaRPr>
          </a:p>
          <a:p>
            <a:pPr rtl="0">
              <a:spcBef>
                <a:spcPts val="0"/>
              </a:spcBef>
              <a:spcAft>
                <a:spcPts val="800"/>
              </a:spcAft>
            </a:pPr>
            <a:r>
              <a:rPr lang="vi-VN" sz="1500" b="0" i="0" u="none" strike="noStrike" dirty="0">
                <a:solidFill>
                  <a:schemeClr val="bg1"/>
                </a:solidFill>
                <a:effectLst/>
                <a:latin typeface="Calibri" panose="020F0502020204030204" pitchFamily="34" charset="0"/>
              </a:rPr>
              <a:t>+ Dễ dàng quản lý nguồn lực khi xác định được cụ thể vấn đề giúp tiết kiệm được thời gian, tiền bạc cho doanh nghiệp.</a:t>
            </a:r>
            <a:endParaRPr lang="vi-VN" sz="1500" b="0" dirty="0">
              <a:solidFill>
                <a:schemeClr val="bg1"/>
              </a:solidFill>
              <a:effectLst/>
            </a:endParaRPr>
          </a:p>
          <a:p>
            <a:pPr rtl="0">
              <a:spcBef>
                <a:spcPts val="0"/>
              </a:spcBef>
              <a:spcAft>
                <a:spcPts val="800"/>
              </a:spcAft>
            </a:pPr>
            <a:r>
              <a:rPr lang="vi-VN" sz="1500" b="0" i="0" u="none" strike="noStrike" dirty="0">
                <a:solidFill>
                  <a:schemeClr val="bg1"/>
                </a:solidFill>
                <a:effectLst/>
                <a:latin typeface="Calibri" panose="020F0502020204030204" pitchFamily="34" charset="0"/>
              </a:rPr>
              <a:t>+ Phân công công việc được cụ thể giúp các nhân viên tập trung xử lý tốt các vấn đề, không cần lo lắng về hiệu suất công việc không đảm bảo.</a:t>
            </a:r>
            <a:endParaRPr lang="en-US" sz="1500" dirty="0">
              <a:solidFill>
                <a:schemeClr val="bg1"/>
              </a:solidFill>
              <a:latin typeface="Calibri" panose="020F0502020204030204" pitchFamily="34" charset="0"/>
            </a:endParaRPr>
          </a:p>
          <a:p>
            <a:r>
              <a:rPr lang="en-US" sz="1500" b="1" i="1" dirty="0" err="1">
                <a:solidFill>
                  <a:schemeClr val="bg1"/>
                </a:solidFill>
                <a:latin typeface="Calibri" panose="020F0502020204030204" pitchFamily="34" charset="0"/>
              </a:rPr>
              <a:t>Biểu</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đồ</a:t>
            </a:r>
            <a:r>
              <a:rPr lang="en-US" sz="1500" b="1" i="1" dirty="0">
                <a:solidFill>
                  <a:schemeClr val="bg1"/>
                </a:solidFill>
                <a:latin typeface="Calibri" panose="020F0502020204030204" pitchFamily="34" charset="0"/>
              </a:rPr>
              <a:t> Pareto </a:t>
            </a:r>
            <a:r>
              <a:rPr lang="en-US" sz="1500" b="1" i="1" dirty="0" err="1">
                <a:solidFill>
                  <a:schemeClr val="bg1"/>
                </a:solidFill>
                <a:latin typeface="Calibri" panose="020F0502020204030204" pitchFamily="34" charset="0"/>
              </a:rPr>
              <a:t>trong</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lợi</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nhuận</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của</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một</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công</a:t>
            </a:r>
            <a:r>
              <a:rPr lang="en-US" sz="1500" b="1" i="1" dirty="0">
                <a:solidFill>
                  <a:schemeClr val="bg1"/>
                </a:solidFill>
                <a:latin typeface="Calibri" panose="020F0502020204030204" pitchFamily="34" charset="0"/>
              </a:rPr>
              <a:t> ty </a:t>
            </a:r>
            <a:r>
              <a:rPr lang="en-US" sz="1500" b="1" i="1" dirty="0" err="1">
                <a:solidFill>
                  <a:schemeClr val="bg1"/>
                </a:solidFill>
                <a:latin typeface="Calibri" panose="020F0502020204030204" pitchFamily="34" charset="0"/>
              </a:rPr>
              <a:t>bán</a:t>
            </a:r>
            <a:r>
              <a:rPr lang="en-US" sz="1500" b="1" i="1" dirty="0">
                <a:solidFill>
                  <a:schemeClr val="bg1"/>
                </a:solidFill>
                <a:latin typeface="Calibri" panose="020F0502020204030204" pitchFamily="34" charset="0"/>
              </a:rPr>
              <a:t> </a:t>
            </a:r>
            <a:r>
              <a:rPr lang="en-US" sz="1500" b="1" i="1" dirty="0" err="1">
                <a:solidFill>
                  <a:schemeClr val="bg1"/>
                </a:solidFill>
                <a:latin typeface="Calibri" panose="020F0502020204030204" pitchFamily="34" charset="0"/>
              </a:rPr>
              <a:t>hàng</a:t>
            </a:r>
            <a:endParaRPr lang="en-US" sz="1500" b="1" i="1" dirty="0">
              <a:solidFill>
                <a:schemeClr val="bg1"/>
              </a:solidFill>
              <a:latin typeface="Calibri" panose="020F0502020204030204" pitchFamily="34" charset="0"/>
            </a:endParaRPr>
          </a:p>
          <a:p>
            <a:pPr rtl="0">
              <a:spcBef>
                <a:spcPts val="0"/>
              </a:spcBef>
              <a:spcAft>
                <a:spcPts val="800"/>
              </a:spcAft>
            </a:pPr>
            <a:r>
              <a:rPr lang="vi-VN" sz="1500" b="0" i="0" u="none" strike="noStrike" dirty="0">
                <a:solidFill>
                  <a:schemeClr val="bg1"/>
                </a:solidFill>
                <a:effectLst/>
                <a:latin typeface="Calibri" panose="020F0502020204030204" pitchFamily="34" charset="0"/>
              </a:rPr>
              <a:t>Biểu đồ Pareto, còn được gọi là biểu đồ 80/20, là một công cụ phân tích thống kê thường được sử dụng để hiển thị phân bố không đều trong một tập dữ liệu. Biểu đồ Pareto là một cách để nhận ra rằng một số lượng nhỏ các yếu tố đóng góp đến phần lớn của kết quả hoặc sự kiện.</a:t>
            </a:r>
            <a:endParaRPr lang="vi-VN" sz="1500" b="0" dirty="0">
              <a:solidFill>
                <a:schemeClr val="bg1"/>
              </a:solidFill>
              <a:effectLst/>
            </a:endParaRPr>
          </a:p>
          <a:p>
            <a:pPr rtl="0">
              <a:spcBef>
                <a:spcPts val="0"/>
              </a:spcBef>
              <a:spcAft>
                <a:spcPts val="800"/>
              </a:spcAft>
            </a:pPr>
            <a:r>
              <a:rPr lang="vi-VN" sz="1500" b="0" i="0" u="none" strike="noStrike" dirty="0">
                <a:solidFill>
                  <a:schemeClr val="bg1"/>
                </a:solidFill>
                <a:effectLst/>
                <a:latin typeface="Calibri" panose="020F0502020204030204" pitchFamily="34" charset="0"/>
              </a:rPr>
              <a:t>Trong ngữ cảnh của lợi nhuận của một công ty bán hàng, biểu đồ Pareto có thể được sử dụng để hiển thị phân phối của các nguồn lợi nhuận từ các sản phẩm/sản phẩm dịch vụ. Ý tưởng chính là tập trung vào những phần quan trọng nhất mà bạn nên tập trung để đảm bảo sự tối ưu hóa của hoạt động kinh doanh.</a:t>
            </a:r>
            <a:endParaRPr lang="vi-VN" sz="1500" b="0" dirty="0">
              <a:solidFill>
                <a:schemeClr val="bg1"/>
              </a:solidFill>
              <a:effectLst/>
            </a:endParaRPr>
          </a:p>
          <a:p>
            <a:br>
              <a:rPr lang="vi-VN" sz="1500" dirty="0">
                <a:solidFill>
                  <a:schemeClr val="bg1"/>
                </a:solidFill>
              </a:rPr>
            </a:br>
            <a:endParaRPr lang="en-US" sz="1500" i="1" dirty="0">
              <a:solidFill>
                <a:schemeClr val="bg1"/>
              </a:solidFill>
              <a:latin typeface="Calibri" panose="020F0502020204030204" pitchFamily="34" charset="0"/>
            </a:endParaRPr>
          </a:p>
          <a:p>
            <a:endParaRPr lang="en-US" sz="1500" i="1" dirty="0">
              <a:solidFill>
                <a:schemeClr val="bg1"/>
              </a:solidFill>
            </a:endParaRPr>
          </a:p>
        </p:txBody>
      </p:sp>
      <p:pic>
        <p:nvPicPr>
          <p:cNvPr id="3074" name="Picture 2" descr="Pink Art Class Education Presentation (1)">
            <a:extLst>
              <a:ext uri="{FF2B5EF4-FFF2-40B4-BE49-F238E27FC236}">
                <a16:creationId xmlns:a16="http://schemas.microsoft.com/office/drawing/2014/main" id="{5663B8B6-F1E6-99A1-B975-9BBBEA2B0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468" y="1469367"/>
            <a:ext cx="5892084" cy="500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732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1876934" y="87961"/>
            <a:ext cx="7319311" cy="1015663"/>
          </a:xfrm>
          <a:prstGeom prst="rect">
            <a:avLst/>
          </a:prstGeom>
          <a:noFill/>
        </p:spPr>
        <p:txBody>
          <a:bodyPr wrap="square" rtlCol="0">
            <a:spAutoFit/>
          </a:bodyPr>
          <a:lstStyle/>
          <a:p>
            <a:r>
              <a:rPr lang="en-US" sz="3000" b="1" dirty="0">
                <a:solidFill>
                  <a:schemeClr val="bg1"/>
                </a:solidFill>
              </a:rPr>
              <a:t>3. </a:t>
            </a:r>
            <a:r>
              <a:rPr lang="en-US" sz="3000" b="1" dirty="0" err="1">
                <a:solidFill>
                  <a:schemeClr val="bg1"/>
                </a:solidFill>
              </a:rPr>
              <a:t>Phân</a:t>
            </a:r>
            <a:r>
              <a:rPr lang="en-US" sz="3000" b="1" dirty="0">
                <a:solidFill>
                  <a:schemeClr val="bg1"/>
                </a:solidFill>
              </a:rPr>
              <a:t> </a:t>
            </a:r>
            <a:r>
              <a:rPr lang="en-US" sz="3000" b="1" dirty="0" err="1">
                <a:solidFill>
                  <a:schemeClr val="bg1"/>
                </a:solidFill>
              </a:rPr>
              <a:t>tích</a:t>
            </a:r>
            <a:r>
              <a:rPr lang="en-US" sz="3000" b="1" dirty="0">
                <a:solidFill>
                  <a:schemeClr val="bg1"/>
                </a:solidFill>
              </a:rPr>
              <a:t> </a:t>
            </a:r>
            <a:r>
              <a:rPr lang="en-US" sz="3000" b="1" dirty="0" err="1">
                <a:solidFill>
                  <a:schemeClr val="bg1"/>
                </a:solidFill>
              </a:rPr>
              <a:t>lợi</a:t>
            </a:r>
            <a:r>
              <a:rPr lang="en-US" sz="3000" b="1" dirty="0">
                <a:solidFill>
                  <a:schemeClr val="bg1"/>
                </a:solidFill>
              </a:rPr>
              <a:t> </a:t>
            </a:r>
            <a:r>
              <a:rPr lang="en-US" sz="3000" b="1" dirty="0" err="1">
                <a:solidFill>
                  <a:schemeClr val="bg1"/>
                </a:solidFill>
              </a:rPr>
              <a:t>nhuận</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biểu</a:t>
            </a:r>
            <a:r>
              <a:rPr lang="en-US" sz="3000" b="1" dirty="0">
                <a:solidFill>
                  <a:schemeClr val="bg1"/>
                </a:solidFill>
              </a:rPr>
              <a:t> </a:t>
            </a:r>
            <a:r>
              <a:rPr lang="en-US" sz="3000" b="1" dirty="0" err="1">
                <a:solidFill>
                  <a:schemeClr val="bg1"/>
                </a:solidFill>
              </a:rPr>
              <a:t>đồ</a:t>
            </a:r>
            <a:r>
              <a:rPr lang="en-US" sz="3000" b="1" dirty="0">
                <a:solidFill>
                  <a:schemeClr val="bg1"/>
                </a:solidFill>
              </a:rPr>
              <a:t> Pareto</a:t>
            </a:r>
          </a:p>
          <a:p>
            <a:endParaRPr lang="en-US" sz="3000" dirty="0"/>
          </a:p>
        </p:txBody>
      </p:sp>
      <p:pic>
        <p:nvPicPr>
          <p:cNvPr id="4098" name="Picture 2">
            <a:extLst>
              <a:ext uri="{FF2B5EF4-FFF2-40B4-BE49-F238E27FC236}">
                <a16:creationId xmlns:a16="http://schemas.microsoft.com/office/drawing/2014/main" id="{B936CC9B-FE20-D0D8-36DB-90224A9BB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9937"/>
            <a:ext cx="5943600" cy="2952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1DEB8E1-85F7-3500-5567-1E1A8426F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86200"/>
            <a:ext cx="59436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46971C-EE0B-FBE3-D1DB-A982ADCFC38F}"/>
              </a:ext>
            </a:extLst>
          </p:cNvPr>
          <p:cNvSpPr txBox="1"/>
          <p:nvPr/>
        </p:nvSpPr>
        <p:spPr>
          <a:xfrm>
            <a:off x="6291330" y="998113"/>
            <a:ext cx="5454202" cy="5355312"/>
          </a:xfrm>
          <a:prstGeom prst="rect">
            <a:avLst/>
          </a:prstGeom>
          <a:noFill/>
        </p:spPr>
        <p:txBody>
          <a:bodyPr wrap="square" rtlCol="0">
            <a:spAutoFit/>
          </a:bodyPr>
          <a:lstStyle/>
          <a:p>
            <a:pPr marL="285750" indent="-285750">
              <a:buFontTx/>
              <a:buChar char="-"/>
            </a:pPr>
            <a:r>
              <a:rPr lang="en-US" dirty="0">
                <a:solidFill>
                  <a:schemeClr val="bg1"/>
                </a:solidFill>
              </a:rPr>
              <a:t>Trong ô </a:t>
            </a:r>
            <a:r>
              <a:rPr lang="en-US" dirty="0" err="1">
                <a:solidFill>
                  <a:schemeClr val="bg1"/>
                </a:solidFill>
              </a:rPr>
              <a:t>được</a:t>
            </a:r>
            <a:r>
              <a:rPr lang="en-US" dirty="0">
                <a:solidFill>
                  <a:schemeClr val="bg1"/>
                </a:solidFill>
              </a:rPr>
              <a:t> </a:t>
            </a:r>
            <a:r>
              <a:rPr lang="en-US" dirty="0" err="1">
                <a:solidFill>
                  <a:schemeClr val="bg1"/>
                </a:solidFill>
              </a:rPr>
              <a:t>đánh</a:t>
            </a:r>
            <a:r>
              <a:rPr lang="en-US" dirty="0">
                <a:solidFill>
                  <a:schemeClr val="bg1"/>
                </a:solidFill>
              </a:rPr>
              <a:t> </a:t>
            </a:r>
            <a:r>
              <a:rPr lang="en-US" dirty="0" err="1">
                <a:solidFill>
                  <a:schemeClr val="bg1"/>
                </a:solidFill>
              </a:rPr>
              <a:t>dấu</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sản</a:t>
            </a:r>
            <a:r>
              <a:rPr lang="en-US" dirty="0">
                <a:solidFill>
                  <a:schemeClr val="bg1"/>
                </a:solidFill>
              </a:rPr>
              <a:t> </a:t>
            </a:r>
            <a:r>
              <a:rPr lang="en-US" dirty="0" err="1">
                <a:solidFill>
                  <a:schemeClr val="bg1"/>
                </a:solidFill>
              </a:rPr>
              <a:t>phẩm</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khách</a:t>
            </a:r>
            <a:r>
              <a:rPr lang="en-US" dirty="0">
                <a:solidFill>
                  <a:schemeClr val="bg1"/>
                </a:solidFill>
              </a:rPr>
              <a:t> hang </a:t>
            </a:r>
            <a:r>
              <a:rPr lang="en-US" dirty="0" err="1">
                <a:solidFill>
                  <a:schemeClr val="bg1"/>
                </a:solidFill>
              </a:rPr>
              <a:t>mang</a:t>
            </a:r>
            <a:r>
              <a:rPr lang="en-US" dirty="0">
                <a:solidFill>
                  <a:schemeClr val="bg1"/>
                </a:solidFill>
              </a:rPr>
              <a:t> </a:t>
            </a:r>
            <a:r>
              <a:rPr lang="en-US" dirty="0" err="1">
                <a:solidFill>
                  <a:schemeClr val="bg1"/>
                </a:solidFill>
              </a:rPr>
              <a:t>lại</a:t>
            </a:r>
            <a:r>
              <a:rPr lang="en-US" dirty="0">
                <a:solidFill>
                  <a:schemeClr val="bg1"/>
                </a:solidFill>
              </a:rPr>
              <a:t> 80% </a:t>
            </a:r>
            <a:r>
              <a:rPr lang="en-US" dirty="0" err="1">
                <a:solidFill>
                  <a:schemeClr val="bg1"/>
                </a:solidFill>
              </a:rPr>
              <a:t>lợi</a:t>
            </a:r>
            <a:r>
              <a:rPr lang="en-US" dirty="0">
                <a:solidFill>
                  <a:schemeClr val="bg1"/>
                </a:solidFill>
              </a:rPr>
              <a:t> </a:t>
            </a:r>
            <a:r>
              <a:rPr lang="en-US" dirty="0" err="1">
                <a:solidFill>
                  <a:schemeClr val="bg1"/>
                </a:solidFill>
              </a:rPr>
              <a:t>nhuận</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công</a:t>
            </a:r>
            <a:r>
              <a:rPr lang="en-US" dirty="0">
                <a:solidFill>
                  <a:schemeClr val="bg1"/>
                </a:solidFill>
              </a:rPr>
              <a:t> ty </a:t>
            </a:r>
            <a:r>
              <a:rPr lang="en-US" dirty="0" err="1">
                <a:solidFill>
                  <a:schemeClr val="bg1"/>
                </a:solidFill>
              </a:rPr>
              <a:t>vào</a:t>
            </a:r>
            <a:r>
              <a:rPr lang="en-US" dirty="0">
                <a:solidFill>
                  <a:schemeClr val="bg1"/>
                </a:solidFill>
              </a:rPr>
              <a:t> </a:t>
            </a:r>
            <a:r>
              <a:rPr lang="en-US" dirty="0" err="1">
                <a:solidFill>
                  <a:schemeClr val="bg1"/>
                </a:solidFill>
              </a:rPr>
              <a:t>năm</a:t>
            </a:r>
            <a:r>
              <a:rPr lang="en-US" dirty="0">
                <a:solidFill>
                  <a:schemeClr val="bg1"/>
                </a:solidFill>
              </a:rPr>
              <a:t> 2014</a:t>
            </a:r>
          </a:p>
          <a:p>
            <a:pPr marL="285750" indent="-285750">
              <a:buFontTx/>
              <a:buChar char="-"/>
            </a:pPr>
            <a:r>
              <a:rPr lang="vi-VN" sz="1800" b="0" i="0" u="none" strike="noStrike" dirty="0">
                <a:solidFill>
                  <a:schemeClr val="bg1"/>
                </a:solidFill>
                <a:effectLst/>
                <a:latin typeface="Calibri" panose="020F0502020204030204" pitchFamily="34" charset="0"/>
              </a:rPr>
              <a:t>Khi bạn đã nhận ra rằng 80% lợi nhuận của bạn đến từ 20% sản phẩm/khách hàng, có một số bước cụ thể bạn có thể thực hiện để tối ưu hóa lợi nhuận trong năm sau:</a:t>
            </a:r>
            <a:endParaRPr lang="en-US" sz="1800" b="0" i="0" u="none" strike="noStrike" dirty="0">
              <a:solidFill>
                <a:schemeClr val="bg1"/>
              </a:solidFill>
              <a:effectLst/>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Tối</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ưu</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hóa</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sản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phẩm</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chủ</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chốt</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Chiến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lược</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tiếp</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thị</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tập</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trung</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Phân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phối</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tài</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nguyên</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Khám</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phá</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thị</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trường</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mới</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Tạo</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và</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duy</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trì</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mối</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quan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hệ</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khách</a:t>
            </a:r>
            <a:r>
              <a:rPr lang="en-US" dirty="0">
                <a:solidFill>
                  <a:schemeClr val="bg1"/>
                </a:solidFill>
                <a:latin typeface="Calibri" panose="020F0502020204030204" pitchFamily="34" charset="0"/>
              </a:rPr>
              <a:t> hang</a:t>
            </a: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Điều</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chỉnh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giá</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cả</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và</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chính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sách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định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giá</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Theo </a:t>
            </a:r>
            <a:r>
              <a:rPr lang="en-US" dirty="0" err="1">
                <a:solidFill>
                  <a:schemeClr val="bg1"/>
                </a:solidFill>
                <a:latin typeface="Calibri" panose="020F0502020204030204" pitchFamily="34" charset="0"/>
              </a:rPr>
              <a:t>dõi</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và</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đánh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giá</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liên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tục</a:t>
            </a:r>
            <a:endParaRPr lang="en-US" dirty="0">
              <a:solidFill>
                <a:schemeClr val="bg1"/>
              </a:solidFill>
              <a:latin typeface="Calibri" panose="020F0502020204030204" pitchFamily="34" charset="0"/>
            </a:endParaRPr>
          </a:p>
          <a:p>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Phát</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triển</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kế</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hoạch</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dự</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phòng</a:t>
            </a:r>
            <a:endParaRPr lang="en-US" dirty="0">
              <a:solidFill>
                <a:schemeClr val="bg1"/>
              </a:solidFill>
              <a:latin typeface="Calibri" panose="020F0502020204030204" pitchFamily="34" charset="0"/>
            </a:endParaRPr>
          </a:p>
          <a:p>
            <a:endParaRPr lang="en-US" dirty="0">
              <a:solidFill>
                <a:schemeClr val="bg1"/>
              </a:solidFill>
            </a:endParaRPr>
          </a:p>
          <a:p>
            <a:r>
              <a:rPr lang="en-US" dirty="0">
                <a:solidFill>
                  <a:schemeClr val="bg1"/>
                </a:solidFill>
              </a:rPr>
              <a:t>*   </a:t>
            </a:r>
            <a:r>
              <a:rPr lang="vi-VN" sz="1800" b="1" u="none" strike="noStrike" dirty="0">
                <a:solidFill>
                  <a:schemeClr val="bg1"/>
                </a:solidFill>
                <a:effectLst/>
                <a:latin typeface="Calibri" panose="020F0502020204030204" pitchFamily="34" charset="0"/>
              </a:rPr>
              <a:t>Nhớ rằng, việc thực hiện các công việc này cần phải dựa trên nghiên cứu và phân tích cụ thể về tình hình thị trường, khách hàng và doanh nghiệp của bạn. </a:t>
            </a:r>
            <a:endParaRPr lang="en-US" b="1" dirty="0">
              <a:solidFill>
                <a:schemeClr val="bg1"/>
              </a:solidFill>
            </a:endParaRPr>
          </a:p>
        </p:txBody>
      </p:sp>
    </p:spTree>
    <p:extLst>
      <p:ext uri="{BB962C8B-B14F-4D97-AF65-F5344CB8AC3E}">
        <p14:creationId xmlns:p14="http://schemas.microsoft.com/office/powerpoint/2010/main" val="42607577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601;p30">
            <a:extLst>
              <a:ext uri="{FF2B5EF4-FFF2-40B4-BE49-F238E27FC236}">
                <a16:creationId xmlns:a16="http://schemas.microsoft.com/office/drawing/2014/main" id="{00EB9580-F098-322E-F774-EF184259B9E4}"/>
              </a:ext>
            </a:extLst>
          </p:cNvPr>
          <p:cNvSpPr txBox="1">
            <a:spLocks/>
          </p:cNvSpPr>
          <p:nvPr/>
        </p:nvSpPr>
        <p:spPr>
          <a:xfrm>
            <a:off x="8081211" y="1568455"/>
            <a:ext cx="2508400" cy="8596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1055" name="TextBox 1054">
            <a:extLst>
              <a:ext uri="{FF2B5EF4-FFF2-40B4-BE49-F238E27FC236}">
                <a16:creationId xmlns:a16="http://schemas.microsoft.com/office/drawing/2014/main" id="{C37BC305-7588-85C7-CB4F-96FE60DD016D}"/>
              </a:ext>
            </a:extLst>
          </p:cNvPr>
          <p:cNvSpPr txBox="1"/>
          <p:nvPr/>
        </p:nvSpPr>
        <p:spPr>
          <a:xfrm>
            <a:off x="221724" y="144375"/>
            <a:ext cx="10071626" cy="1169551"/>
          </a:xfrm>
          <a:prstGeom prst="rect">
            <a:avLst/>
          </a:prstGeom>
          <a:noFill/>
        </p:spPr>
        <p:txBody>
          <a:bodyPr wrap="square" rtlCol="0">
            <a:spAutoFit/>
          </a:bodyPr>
          <a:lstStyle/>
          <a:p>
            <a:r>
              <a:rPr lang="en-US" sz="3500" b="1" dirty="0">
                <a:solidFill>
                  <a:schemeClr val="bg1"/>
                </a:solidFill>
              </a:rPr>
              <a:t>4. </a:t>
            </a:r>
            <a:r>
              <a:rPr lang="en-US" sz="3500" b="1" dirty="0" err="1">
                <a:solidFill>
                  <a:schemeClr val="bg1"/>
                </a:solidFill>
              </a:rPr>
              <a:t>Phân</a:t>
            </a:r>
            <a:r>
              <a:rPr lang="en-US" sz="3500" b="1" dirty="0">
                <a:solidFill>
                  <a:schemeClr val="bg1"/>
                </a:solidFill>
              </a:rPr>
              <a:t> </a:t>
            </a:r>
            <a:r>
              <a:rPr lang="en-US" sz="3500" b="1" dirty="0" err="1">
                <a:solidFill>
                  <a:schemeClr val="bg1"/>
                </a:solidFill>
              </a:rPr>
              <a:t>tích</a:t>
            </a:r>
            <a:r>
              <a:rPr lang="en-US" sz="3500" b="1" dirty="0">
                <a:solidFill>
                  <a:schemeClr val="bg1"/>
                </a:solidFill>
              </a:rPr>
              <a:t> </a:t>
            </a:r>
            <a:r>
              <a:rPr lang="en-US" sz="3500" b="1" dirty="0" err="1">
                <a:solidFill>
                  <a:schemeClr val="bg1"/>
                </a:solidFill>
              </a:rPr>
              <a:t>phân</a:t>
            </a:r>
            <a:r>
              <a:rPr lang="en-US" sz="3500" b="1" dirty="0">
                <a:solidFill>
                  <a:schemeClr val="bg1"/>
                </a:solidFill>
              </a:rPr>
              <a:t> </a:t>
            </a:r>
            <a:r>
              <a:rPr lang="en-US" sz="3500" b="1" dirty="0" err="1">
                <a:solidFill>
                  <a:schemeClr val="bg1"/>
                </a:solidFill>
              </a:rPr>
              <a:t>khúc</a:t>
            </a:r>
            <a:r>
              <a:rPr lang="en-US" sz="3500" b="1" dirty="0">
                <a:solidFill>
                  <a:schemeClr val="bg1"/>
                </a:solidFill>
              </a:rPr>
              <a:t> </a:t>
            </a:r>
            <a:r>
              <a:rPr lang="en-US" sz="3500" b="1" dirty="0" err="1">
                <a:solidFill>
                  <a:schemeClr val="bg1"/>
                </a:solidFill>
              </a:rPr>
              <a:t>khách</a:t>
            </a:r>
            <a:r>
              <a:rPr lang="en-US" sz="3500" b="1" dirty="0">
                <a:solidFill>
                  <a:schemeClr val="bg1"/>
                </a:solidFill>
              </a:rPr>
              <a:t> </a:t>
            </a:r>
            <a:r>
              <a:rPr lang="en-US" sz="3500" b="1" dirty="0" err="1">
                <a:solidFill>
                  <a:schemeClr val="bg1"/>
                </a:solidFill>
              </a:rPr>
              <a:t>hàng</a:t>
            </a:r>
            <a:r>
              <a:rPr lang="en-US" sz="3500" b="1" dirty="0">
                <a:solidFill>
                  <a:schemeClr val="bg1"/>
                </a:solidFill>
              </a:rPr>
              <a:t> </a:t>
            </a:r>
            <a:r>
              <a:rPr lang="en-US" sz="3500" b="1" dirty="0" err="1">
                <a:solidFill>
                  <a:schemeClr val="bg1"/>
                </a:solidFill>
              </a:rPr>
              <a:t>theo</a:t>
            </a:r>
            <a:r>
              <a:rPr lang="en-US" sz="3500" b="1" dirty="0">
                <a:solidFill>
                  <a:schemeClr val="bg1"/>
                </a:solidFill>
              </a:rPr>
              <a:t> </a:t>
            </a:r>
            <a:r>
              <a:rPr lang="en-US" sz="3500" b="1" dirty="0" err="1">
                <a:solidFill>
                  <a:schemeClr val="bg1"/>
                </a:solidFill>
              </a:rPr>
              <a:t>giá</a:t>
            </a:r>
            <a:r>
              <a:rPr lang="en-US" sz="3500" b="1" dirty="0">
                <a:solidFill>
                  <a:schemeClr val="bg1"/>
                </a:solidFill>
              </a:rPr>
              <a:t> </a:t>
            </a:r>
            <a:r>
              <a:rPr lang="en-US" sz="3500" b="1" dirty="0" err="1">
                <a:solidFill>
                  <a:schemeClr val="bg1"/>
                </a:solidFill>
              </a:rPr>
              <a:t>trị</a:t>
            </a:r>
            <a:r>
              <a:rPr lang="en-US" sz="3500" b="1" dirty="0">
                <a:solidFill>
                  <a:schemeClr val="bg1"/>
                </a:solidFill>
              </a:rPr>
              <a:t> RFM</a:t>
            </a:r>
          </a:p>
          <a:p>
            <a:endParaRPr lang="en-US" sz="3500" b="1" dirty="0">
              <a:solidFill>
                <a:schemeClr val="bg1"/>
              </a:solidFill>
            </a:endParaRPr>
          </a:p>
        </p:txBody>
      </p:sp>
      <p:sp>
        <p:nvSpPr>
          <p:cNvPr id="6" name="TextBox 5">
            <a:extLst>
              <a:ext uri="{FF2B5EF4-FFF2-40B4-BE49-F238E27FC236}">
                <a16:creationId xmlns:a16="http://schemas.microsoft.com/office/drawing/2014/main" id="{ADE3A38E-0701-6BD3-CEFD-A16FA1C89071}"/>
              </a:ext>
            </a:extLst>
          </p:cNvPr>
          <p:cNvSpPr txBox="1"/>
          <p:nvPr/>
        </p:nvSpPr>
        <p:spPr>
          <a:xfrm>
            <a:off x="1974850" y="4381500"/>
            <a:ext cx="8318500" cy="369332"/>
          </a:xfrm>
          <a:prstGeom prst="rect">
            <a:avLst/>
          </a:prstGeom>
          <a:noFill/>
        </p:spPr>
        <p:txBody>
          <a:bodyPr wrap="square" rtlCol="0">
            <a:spAutoFit/>
          </a:bodyPr>
          <a:lstStyle/>
          <a:p>
            <a:r>
              <a:rPr lang="en-US" dirty="0"/>
              <a:t>- </a:t>
            </a:r>
          </a:p>
        </p:txBody>
      </p:sp>
      <p:pic>
        <p:nvPicPr>
          <p:cNvPr id="4" name="Picture 3">
            <a:extLst>
              <a:ext uri="{FF2B5EF4-FFF2-40B4-BE49-F238E27FC236}">
                <a16:creationId xmlns:a16="http://schemas.microsoft.com/office/drawing/2014/main" id="{337883F4-6184-6E6F-BCCB-8C745E621A6E}"/>
              </a:ext>
            </a:extLst>
          </p:cNvPr>
          <p:cNvPicPr>
            <a:picLocks noChangeAspect="1"/>
          </p:cNvPicPr>
          <p:nvPr/>
        </p:nvPicPr>
        <p:blipFill>
          <a:blip r:embed="rId2"/>
          <a:stretch>
            <a:fillRect/>
          </a:stretch>
        </p:blipFill>
        <p:spPr>
          <a:xfrm>
            <a:off x="-11763" y="1319793"/>
            <a:ext cx="6490584" cy="4330235"/>
          </a:xfrm>
          <a:prstGeom prst="rect">
            <a:avLst/>
          </a:prstGeom>
        </p:spPr>
      </p:pic>
      <p:pic>
        <p:nvPicPr>
          <p:cNvPr id="5122" name="Picture 2">
            <a:extLst>
              <a:ext uri="{FF2B5EF4-FFF2-40B4-BE49-F238E27FC236}">
                <a16:creationId xmlns:a16="http://schemas.microsoft.com/office/drawing/2014/main" id="{1E8466B3-C006-7511-6A30-ADFB0DEE5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821" y="1319794"/>
            <a:ext cx="5713180" cy="433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02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
            <a:ext cx="12192000" cy="6858000"/>
          </a:xfrm>
          <a:prstGeom prst="rect">
            <a:avLst/>
          </a:prstGeom>
        </p:spPr>
      </p:pic>
      <p:sp>
        <p:nvSpPr>
          <p:cNvPr id="38" name="Google Shape;601;p30">
            <a:extLst>
              <a:ext uri="{FF2B5EF4-FFF2-40B4-BE49-F238E27FC236}">
                <a16:creationId xmlns:a16="http://schemas.microsoft.com/office/drawing/2014/main" id="{00EB9580-F098-322E-F774-EF184259B9E4}"/>
              </a:ext>
            </a:extLst>
          </p:cNvPr>
          <p:cNvSpPr txBox="1">
            <a:spLocks/>
          </p:cNvSpPr>
          <p:nvPr/>
        </p:nvSpPr>
        <p:spPr>
          <a:xfrm>
            <a:off x="8081211" y="1568455"/>
            <a:ext cx="2508400" cy="85960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chemeClr val="bg1"/>
              </a:solidFill>
            </a:endParaRPr>
          </a:p>
        </p:txBody>
      </p:sp>
      <p:sp>
        <p:nvSpPr>
          <p:cNvPr id="1055" name="TextBox 1054">
            <a:extLst>
              <a:ext uri="{FF2B5EF4-FFF2-40B4-BE49-F238E27FC236}">
                <a16:creationId xmlns:a16="http://schemas.microsoft.com/office/drawing/2014/main" id="{C37BC305-7588-85C7-CB4F-96FE60DD016D}"/>
              </a:ext>
            </a:extLst>
          </p:cNvPr>
          <p:cNvSpPr txBox="1"/>
          <p:nvPr/>
        </p:nvSpPr>
        <p:spPr>
          <a:xfrm>
            <a:off x="431901" y="83901"/>
            <a:ext cx="8432966" cy="1015663"/>
          </a:xfrm>
          <a:prstGeom prst="rect">
            <a:avLst/>
          </a:prstGeom>
          <a:noFill/>
        </p:spPr>
        <p:txBody>
          <a:bodyPr wrap="square" rtlCol="0">
            <a:spAutoFit/>
          </a:bodyPr>
          <a:lstStyle/>
          <a:p>
            <a:r>
              <a:rPr lang="en-US" sz="3000" b="1" dirty="0">
                <a:solidFill>
                  <a:schemeClr val="bg1"/>
                </a:solidFill>
              </a:rPr>
              <a:t>4. </a:t>
            </a:r>
            <a:r>
              <a:rPr lang="en-US" sz="3000" b="1" dirty="0" err="1">
                <a:solidFill>
                  <a:schemeClr val="bg1"/>
                </a:solidFill>
              </a:rPr>
              <a:t>Phân</a:t>
            </a:r>
            <a:r>
              <a:rPr lang="en-US" sz="3000" b="1" dirty="0">
                <a:solidFill>
                  <a:schemeClr val="bg1"/>
                </a:solidFill>
              </a:rPr>
              <a:t> </a:t>
            </a:r>
            <a:r>
              <a:rPr lang="en-US" sz="3000" b="1" dirty="0" err="1">
                <a:solidFill>
                  <a:schemeClr val="bg1"/>
                </a:solidFill>
              </a:rPr>
              <a:t>tích</a:t>
            </a:r>
            <a:r>
              <a:rPr lang="en-US" sz="3000" b="1" dirty="0">
                <a:solidFill>
                  <a:schemeClr val="bg1"/>
                </a:solidFill>
              </a:rPr>
              <a:t> </a:t>
            </a:r>
            <a:r>
              <a:rPr lang="en-US" sz="3000" b="1" dirty="0" err="1">
                <a:solidFill>
                  <a:schemeClr val="bg1"/>
                </a:solidFill>
              </a:rPr>
              <a:t>phân</a:t>
            </a:r>
            <a:r>
              <a:rPr lang="en-US" sz="3000" b="1" dirty="0">
                <a:solidFill>
                  <a:schemeClr val="bg1"/>
                </a:solidFill>
              </a:rPr>
              <a:t> </a:t>
            </a:r>
            <a:r>
              <a:rPr lang="en-US" sz="3000" b="1" dirty="0" err="1">
                <a:solidFill>
                  <a:schemeClr val="bg1"/>
                </a:solidFill>
              </a:rPr>
              <a:t>khúc</a:t>
            </a:r>
            <a:r>
              <a:rPr lang="en-US" sz="3000" b="1" dirty="0">
                <a:solidFill>
                  <a:schemeClr val="bg1"/>
                </a:solidFill>
              </a:rPr>
              <a:t> </a:t>
            </a:r>
            <a:r>
              <a:rPr lang="en-US" sz="3000" b="1" dirty="0" err="1">
                <a:solidFill>
                  <a:schemeClr val="bg1"/>
                </a:solidFill>
              </a:rPr>
              <a:t>khách</a:t>
            </a:r>
            <a:r>
              <a:rPr lang="en-US" sz="3000" b="1" dirty="0">
                <a:solidFill>
                  <a:schemeClr val="bg1"/>
                </a:solidFill>
              </a:rPr>
              <a:t> </a:t>
            </a:r>
            <a:r>
              <a:rPr lang="en-US" sz="3000" b="1" dirty="0" err="1">
                <a:solidFill>
                  <a:schemeClr val="bg1"/>
                </a:solidFill>
              </a:rPr>
              <a:t>hàng</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giá</a:t>
            </a:r>
            <a:r>
              <a:rPr lang="en-US" sz="3000" b="1" dirty="0">
                <a:solidFill>
                  <a:schemeClr val="bg1"/>
                </a:solidFill>
              </a:rPr>
              <a:t> </a:t>
            </a:r>
            <a:r>
              <a:rPr lang="en-US" sz="3000" b="1" dirty="0" err="1">
                <a:solidFill>
                  <a:schemeClr val="bg1"/>
                </a:solidFill>
              </a:rPr>
              <a:t>trị</a:t>
            </a:r>
            <a:r>
              <a:rPr lang="en-US" sz="3000" b="1" dirty="0">
                <a:solidFill>
                  <a:schemeClr val="bg1"/>
                </a:solidFill>
              </a:rPr>
              <a:t> RFM</a:t>
            </a:r>
          </a:p>
          <a:p>
            <a:endParaRPr lang="en-US" sz="3000" b="1" dirty="0">
              <a:solidFill>
                <a:schemeClr val="bg1"/>
              </a:solidFill>
            </a:endParaRPr>
          </a:p>
        </p:txBody>
      </p:sp>
      <p:pic>
        <p:nvPicPr>
          <p:cNvPr id="3" name="Picture 2">
            <a:extLst>
              <a:ext uri="{FF2B5EF4-FFF2-40B4-BE49-F238E27FC236}">
                <a16:creationId xmlns:a16="http://schemas.microsoft.com/office/drawing/2014/main" id="{E23F815A-53E4-748C-B89B-5CEEB34A11B1}"/>
              </a:ext>
            </a:extLst>
          </p:cNvPr>
          <p:cNvPicPr>
            <a:picLocks noChangeAspect="1"/>
          </p:cNvPicPr>
          <p:nvPr/>
        </p:nvPicPr>
        <p:blipFill>
          <a:blip r:embed="rId3"/>
          <a:stretch>
            <a:fillRect/>
          </a:stretch>
        </p:blipFill>
        <p:spPr>
          <a:xfrm>
            <a:off x="0" y="1250950"/>
            <a:ext cx="6330950" cy="3346450"/>
          </a:xfrm>
          <a:prstGeom prst="rect">
            <a:avLst/>
          </a:prstGeom>
        </p:spPr>
      </p:pic>
      <p:pic>
        <p:nvPicPr>
          <p:cNvPr id="5" name="Picture 4">
            <a:extLst>
              <a:ext uri="{FF2B5EF4-FFF2-40B4-BE49-F238E27FC236}">
                <a16:creationId xmlns:a16="http://schemas.microsoft.com/office/drawing/2014/main" id="{7FB0BE1F-6F2B-199E-AC61-4DE52F3D085D}"/>
              </a:ext>
            </a:extLst>
          </p:cNvPr>
          <p:cNvPicPr>
            <a:picLocks noChangeAspect="1"/>
          </p:cNvPicPr>
          <p:nvPr/>
        </p:nvPicPr>
        <p:blipFill>
          <a:blip r:embed="rId4"/>
          <a:stretch>
            <a:fillRect/>
          </a:stretch>
        </p:blipFill>
        <p:spPr>
          <a:xfrm>
            <a:off x="6502400" y="1250950"/>
            <a:ext cx="5689600" cy="3346450"/>
          </a:xfrm>
          <a:prstGeom prst="rect">
            <a:avLst/>
          </a:prstGeom>
        </p:spPr>
      </p:pic>
      <p:sp>
        <p:nvSpPr>
          <p:cNvPr id="6" name="TextBox 5">
            <a:extLst>
              <a:ext uri="{FF2B5EF4-FFF2-40B4-BE49-F238E27FC236}">
                <a16:creationId xmlns:a16="http://schemas.microsoft.com/office/drawing/2014/main" id="{ADE3A38E-0701-6BD3-CEFD-A16FA1C89071}"/>
              </a:ext>
            </a:extLst>
          </p:cNvPr>
          <p:cNvSpPr txBox="1"/>
          <p:nvPr/>
        </p:nvSpPr>
        <p:spPr>
          <a:xfrm>
            <a:off x="1974850" y="4381500"/>
            <a:ext cx="8318500" cy="369332"/>
          </a:xfrm>
          <a:prstGeom prst="rect">
            <a:avLst/>
          </a:prstGeom>
          <a:noFill/>
        </p:spPr>
        <p:txBody>
          <a:bodyPr wrap="square" rtlCol="0">
            <a:spAutoFit/>
          </a:bodyPr>
          <a:lstStyle/>
          <a:p>
            <a:r>
              <a:rPr lang="en-US" dirty="0"/>
              <a:t>- </a:t>
            </a:r>
          </a:p>
        </p:txBody>
      </p:sp>
      <p:sp>
        <p:nvSpPr>
          <p:cNvPr id="7" name="TextBox 6">
            <a:extLst>
              <a:ext uri="{FF2B5EF4-FFF2-40B4-BE49-F238E27FC236}">
                <a16:creationId xmlns:a16="http://schemas.microsoft.com/office/drawing/2014/main" id="{C9D2B0E1-9A64-0330-94B4-F04D38B47112}"/>
              </a:ext>
            </a:extLst>
          </p:cNvPr>
          <p:cNvSpPr txBox="1"/>
          <p:nvPr/>
        </p:nvSpPr>
        <p:spPr>
          <a:xfrm>
            <a:off x="884654" y="5134043"/>
            <a:ext cx="10718800" cy="1877437"/>
          </a:xfrm>
          <a:prstGeom prst="rect">
            <a:avLst/>
          </a:prstGeom>
          <a:noFill/>
        </p:spPr>
        <p:txBody>
          <a:bodyPr wrap="square" rtlCol="0">
            <a:spAutoFit/>
          </a:bodyPr>
          <a:lstStyle/>
          <a:p>
            <a:pPr marL="285750" indent="-285750">
              <a:buFontTx/>
              <a:buChar char="-"/>
            </a:pPr>
            <a:r>
              <a:rPr lang="en-US" sz="2000" dirty="0" err="1">
                <a:solidFill>
                  <a:schemeClr val="bg1"/>
                </a:solidFill>
              </a:rPr>
              <a:t>Nhìn</a:t>
            </a:r>
            <a:r>
              <a:rPr lang="en-US" sz="2000" dirty="0">
                <a:solidFill>
                  <a:schemeClr val="bg1"/>
                </a:solidFill>
              </a:rPr>
              <a:t> </a:t>
            </a:r>
            <a:r>
              <a:rPr lang="en-US" sz="2000" dirty="0" err="1">
                <a:solidFill>
                  <a:schemeClr val="bg1"/>
                </a:solidFill>
              </a:rPr>
              <a:t>chung</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phân</a:t>
            </a:r>
            <a:r>
              <a:rPr lang="en-US" sz="2000" dirty="0">
                <a:solidFill>
                  <a:schemeClr val="bg1"/>
                </a:solidFill>
              </a:rPr>
              <a:t> </a:t>
            </a:r>
            <a:r>
              <a:rPr lang="en-US" sz="2000" dirty="0" err="1">
                <a:solidFill>
                  <a:schemeClr val="bg1"/>
                </a:solidFill>
              </a:rPr>
              <a:t>khúc</a:t>
            </a:r>
            <a:r>
              <a:rPr lang="en-US" sz="2000" dirty="0">
                <a:solidFill>
                  <a:schemeClr val="bg1"/>
                </a:solidFill>
              </a:rPr>
              <a:t> </a:t>
            </a:r>
            <a:r>
              <a:rPr lang="en-US" sz="2000" dirty="0" err="1">
                <a:solidFill>
                  <a:schemeClr val="bg1"/>
                </a:solidFill>
              </a:rPr>
              <a:t>khách</a:t>
            </a:r>
            <a:r>
              <a:rPr lang="en-US" sz="2000" dirty="0">
                <a:solidFill>
                  <a:schemeClr val="bg1"/>
                </a:solidFill>
              </a:rPr>
              <a:t> </a:t>
            </a:r>
            <a:r>
              <a:rPr lang="en-US" sz="2000" dirty="0" err="1">
                <a:solidFill>
                  <a:schemeClr val="bg1"/>
                </a:solidFill>
              </a:rPr>
              <a:t>hàng</a:t>
            </a:r>
            <a:r>
              <a:rPr lang="en-US" sz="2000" dirty="0">
                <a:solidFill>
                  <a:schemeClr val="bg1"/>
                </a:solidFill>
              </a:rPr>
              <a:t> </a:t>
            </a:r>
            <a:r>
              <a:rPr lang="en-US" sz="2000" dirty="0" err="1">
                <a:solidFill>
                  <a:schemeClr val="bg1"/>
                </a:solidFill>
              </a:rPr>
              <a:t>phân</a:t>
            </a:r>
            <a:r>
              <a:rPr lang="en-US" sz="2000" dirty="0">
                <a:solidFill>
                  <a:schemeClr val="bg1"/>
                </a:solidFill>
              </a:rPr>
              <a:t> </a:t>
            </a:r>
            <a:r>
              <a:rPr lang="en-US" sz="2000" dirty="0" err="1">
                <a:solidFill>
                  <a:schemeClr val="bg1"/>
                </a:solidFill>
              </a:rPr>
              <a:t>bố</a:t>
            </a:r>
            <a:r>
              <a:rPr lang="en-US" sz="2000" dirty="0">
                <a:solidFill>
                  <a:schemeClr val="bg1"/>
                </a:solidFill>
              </a:rPr>
              <a:t> </a:t>
            </a:r>
            <a:r>
              <a:rPr lang="en-US" sz="2000" dirty="0" err="1">
                <a:solidFill>
                  <a:schemeClr val="bg1"/>
                </a:solidFill>
              </a:rPr>
              <a:t>tương</a:t>
            </a:r>
            <a:r>
              <a:rPr lang="en-US" sz="2000" dirty="0">
                <a:solidFill>
                  <a:schemeClr val="bg1"/>
                </a:solidFill>
              </a:rPr>
              <a:t> </a:t>
            </a:r>
            <a:r>
              <a:rPr lang="en-US" sz="2000" dirty="0" err="1">
                <a:solidFill>
                  <a:schemeClr val="bg1"/>
                </a:solidFill>
              </a:rPr>
              <a:t>đối</a:t>
            </a:r>
            <a:r>
              <a:rPr lang="en-US" sz="2000" dirty="0">
                <a:solidFill>
                  <a:schemeClr val="bg1"/>
                </a:solidFill>
              </a:rPr>
              <a:t> </a:t>
            </a:r>
            <a:r>
              <a:rPr lang="en-US" sz="2000" dirty="0" err="1">
                <a:solidFill>
                  <a:schemeClr val="bg1"/>
                </a:solidFill>
              </a:rPr>
              <a:t>đều</a:t>
            </a:r>
            <a:r>
              <a:rPr lang="en-US" sz="2000" dirty="0">
                <a:solidFill>
                  <a:schemeClr val="bg1"/>
                </a:solidFill>
              </a:rPr>
              <a:t> </a:t>
            </a:r>
            <a:r>
              <a:rPr lang="en-US" sz="2000" dirty="0" err="1">
                <a:solidFill>
                  <a:schemeClr val="bg1"/>
                </a:solidFill>
              </a:rPr>
              <a:t>nhau</a:t>
            </a:r>
            <a:r>
              <a:rPr lang="en-US" sz="2000" dirty="0">
                <a:solidFill>
                  <a:schemeClr val="bg1"/>
                </a:solidFill>
              </a:rPr>
              <a:t>.</a:t>
            </a:r>
          </a:p>
          <a:p>
            <a:pPr marL="285750" indent="-285750">
              <a:buFontTx/>
              <a:buChar char="-"/>
            </a:pPr>
            <a:r>
              <a:rPr lang="en-US" sz="2000" dirty="0" err="1">
                <a:solidFill>
                  <a:schemeClr val="bg1"/>
                </a:solidFill>
              </a:rPr>
              <a:t>Nhóm</a:t>
            </a:r>
            <a:r>
              <a:rPr lang="en-US" sz="2000" dirty="0">
                <a:solidFill>
                  <a:schemeClr val="bg1"/>
                </a:solidFill>
              </a:rPr>
              <a:t> </a:t>
            </a:r>
            <a:r>
              <a:rPr lang="en-US" sz="2000" dirty="0" err="1">
                <a:solidFill>
                  <a:schemeClr val="bg1"/>
                </a:solidFill>
              </a:rPr>
              <a:t>khách</a:t>
            </a:r>
            <a:r>
              <a:rPr lang="en-US" sz="2000" dirty="0">
                <a:solidFill>
                  <a:schemeClr val="bg1"/>
                </a:solidFill>
              </a:rPr>
              <a:t> </a:t>
            </a:r>
            <a:r>
              <a:rPr lang="en-US" sz="2000" dirty="0" err="1">
                <a:solidFill>
                  <a:schemeClr val="bg1"/>
                </a:solidFill>
              </a:rPr>
              <a:t>hàng</a:t>
            </a:r>
            <a:r>
              <a:rPr lang="en-US" sz="2000" dirty="0">
                <a:solidFill>
                  <a:schemeClr val="bg1"/>
                </a:solidFill>
              </a:rPr>
              <a:t> </a:t>
            </a:r>
            <a:r>
              <a:rPr lang="en-US" sz="2000" dirty="0" err="1">
                <a:solidFill>
                  <a:schemeClr val="bg1"/>
                </a:solidFill>
              </a:rPr>
              <a:t>tương</a:t>
            </a:r>
            <a:r>
              <a:rPr lang="en-US" sz="2000" dirty="0">
                <a:solidFill>
                  <a:schemeClr val="bg1"/>
                </a:solidFill>
              </a:rPr>
              <a:t> </a:t>
            </a:r>
            <a:r>
              <a:rPr lang="en-US" sz="2000" dirty="0" err="1">
                <a:solidFill>
                  <a:schemeClr val="bg1"/>
                </a:solidFill>
              </a:rPr>
              <a:t>tác</a:t>
            </a:r>
            <a:r>
              <a:rPr lang="en-US" sz="2000" dirty="0">
                <a:solidFill>
                  <a:schemeClr val="bg1"/>
                </a:solidFill>
              </a:rPr>
              <a:t> </a:t>
            </a:r>
            <a:r>
              <a:rPr lang="en-US" sz="2000" dirty="0" err="1">
                <a:solidFill>
                  <a:schemeClr val="bg1"/>
                </a:solidFill>
              </a:rPr>
              <a:t>nhiều</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đem</a:t>
            </a:r>
            <a:r>
              <a:rPr lang="en-US" sz="2000" dirty="0">
                <a:solidFill>
                  <a:schemeClr val="bg1"/>
                </a:solidFill>
              </a:rPr>
              <a:t> </a:t>
            </a:r>
            <a:r>
              <a:rPr lang="en-US" sz="2000" dirty="0" err="1">
                <a:solidFill>
                  <a:schemeClr val="bg1"/>
                </a:solidFill>
              </a:rPr>
              <a:t>lại</a:t>
            </a:r>
            <a:r>
              <a:rPr lang="en-US" sz="2000" dirty="0">
                <a:solidFill>
                  <a:schemeClr val="bg1"/>
                </a:solidFill>
              </a:rPr>
              <a:t> </a:t>
            </a:r>
            <a:r>
              <a:rPr lang="en-US" sz="2000" dirty="0" err="1">
                <a:solidFill>
                  <a:schemeClr val="bg1"/>
                </a:solidFill>
              </a:rPr>
              <a:t>lợi</a:t>
            </a:r>
            <a:r>
              <a:rPr lang="en-US" sz="2000" dirty="0">
                <a:solidFill>
                  <a:schemeClr val="bg1"/>
                </a:solidFill>
              </a:rPr>
              <a:t> </a:t>
            </a:r>
            <a:r>
              <a:rPr lang="en-US" sz="2000" dirty="0" err="1">
                <a:solidFill>
                  <a:schemeClr val="bg1"/>
                </a:solidFill>
              </a:rPr>
              <a:t>nhuận</a:t>
            </a:r>
            <a:r>
              <a:rPr lang="en-US" sz="2000" dirty="0">
                <a:solidFill>
                  <a:schemeClr val="bg1"/>
                </a:solidFill>
              </a:rPr>
              <a:t> </a:t>
            </a:r>
            <a:r>
              <a:rPr lang="en-US" sz="2000" dirty="0" err="1">
                <a:solidFill>
                  <a:schemeClr val="bg1"/>
                </a:solidFill>
              </a:rPr>
              <a:t>cao</a:t>
            </a:r>
            <a:r>
              <a:rPr lang="en-US" sz="2000" dirty="0">
                <a:solidFill>
                  <a:schemeClr val="bg1"/>
                </a:solidFill>
              </a:rPr>
              <a:t>: Champions, Loyal (17.85%)</a:t>
            </a:r>
          </a:p>
          <a:p>
            <a:pPr marL="285750" indent="-285750">
              <a:buFontTx/>
              <a:buChar char="-"/>
            </a:pPr>
            <a:r>
              <a:rPr lang="en-US" sz="2000" dirty="0" err="1">
                <a:solidFill>
                  <a:schemeClr val="bg1"/>
                </a:solidFill>
              </a:rPr>
              <a:t>Nhóm</a:t>
            </a:r>
            <a:r>
              <a:rPr lang="en-US" sz="2000" dirty="0">
                <a:solidFill>
                  <a:schemeClr val="bg1"/>
                </a:solidFill>
              </a:rPr>
              <a:t> </a:t>
            </a:r>
            <a:r>
              <a:rPr lang="en-US" sz="2000" dirty="0" err="1">
                <a:solidFill>
                  <a:schemeClr val="bg1"/>
                </a:solidFill>
              </a:rPr>
              <a:t>khách</a:t>
            </a:r>
            <a:r>
              <a:rPr lang="en-US" sz="2000" dirty="0">
                <a:solidFill>
                  <a:schemeClr val="bg1"/>
                </a:solidFill>
              </a:rPr>
              <a:t> </a:t>
            </a:r>
            <a:r>
              <a:rPr lang="en-US" sz="2000" dirty="0" err="1">
                <a:solidFill>
                  <a:schemeClr val="bg1"/>
                </a:solidFill>
              </a:rPr>
              <a:t>hàng</a:t>
            </a:r>
            <a:r>
              <a:rPr lang="en-US" sz="2000" dirty="0">
                <a:solidFill>
                  <a:schemeClr val="bg1"/>
                </a:solidFill>
              </a:rPr>
              <a:t> </a:t>
            </a:r>
            <a:r>
              <a:rPr lang="en-US" sz="2000" dirty="0" err="1">
                <a:solidFill>
                  <a:schemeClr val="bg1"/>
                </a:solidFill>
              </a:rPr>
              <a:t>tương</a:t>
            </a:r>
            <a:r>
              <a:rPr lang="en-US" sz="2000" dirty="0">
                <a:solidFill>
                  <a:schemeClr val="bg1"/>
                </a:solidFill>
              </a:rPr>
              <a:t> </a:t>
            </a:r>
            <a:r>
              <a:rPr lang="en-US" sz="2000" dirty="0" err="1">
                <a:solidFill>
                  <a:schemeClr val="bg1"/>
                </a:solidFill>
              </a:rPr>
              <a:t>tác</a:t>
            </a:r>
            <a:r>
              <a:rPr lang="en-US" sz="2000" dirty="0">
                <a:solidFill>
                  <a:schemeClr val="bg1"/>
                </a:solidFill>
              </a:rPr>
              <a:t> </a:t>
            </a:r>
            <a:r>
              <a:rPr lang="en-US" sz="2000" dirty="0" err="1">
                <a:solidFill>
                  <a:schemeClr val="bg1"/>
                </a:solidFill>
              </a:rPr>
              <a:t>ít</a:t>
            </a:r>
            <a:r>
              <a:rPr lang="en-US" sz="2000" dirty="0">
                <a:solidFill>
                  <a:schemeClr val="bg1"/>
                </a:solidFill>
              </a:rPr>
              <a:t> </a:t>
            </a:r>
            <a:r>
              <a:rPr lang="en-US" sz="2000" dirty="0" err="1">
                <a:solidFill>
                  <a:schemeClr val="bg1"/>
                </a:solidFill>
              </a:rPr>
              <a:t>và</a:t>
            </a:r>
            <a:r>
              <a:rPr lang="en-US" sz="2000" dirty="0">
                <a:solidFill>
                  <a:schemeClr val="bg1"/>
                </a:solidFill>
              </a:rPr>
              <a:t> </a:t>
            </a:r>
            <a:r>
              <a:rPr lang="en-US" sz="2000" dirty="0" err="1">
                <a:solidFill>
                  <a:schemeClr val="bg1"/>
                </a:solidFill>
              </a:rPr>
              <a:t>đem</a:t>
            </a:r>
            <a:r>
              <a:rPr lang="en-US" sz="2000" dirty="0">
                <a:solidFill>
                  <a:schemeClr val="bg1"/>
                </a:solidFill>
              </a:rPr>
              <a:t> </a:t>
            </a:r>
            <a:r>
              <a:rPr lang="en-US" sz="2000" dirty="0" err="1">
                <a:solidFill>
                  <a:schemeClr val="bg1"/>
                </a:solidFill>
              </a:rPr>
              <a:t>lại</a:t>
            </a:r>
            <a:r>
              <a:rPr lang="en-US" sz="2000" dirty="0">
                <a:solidFill>
                  <a:schemeClr val="bg1"/>
                </a:solidFill>
              </a:rPr>
              <a:t> </a:t>
            </a:r>
            <a:r>
              <a:rPr lang="en-US" sz="2000" dirty="0" err="1">
                <a:solidFill>
                  <a:schemeClr val="bg1"/>
                </a:solidFill>
              </a:rPr>
              <a:t>lợi</a:t>
            </a:r>
            <a:r>
              <a:rPr lang="en-US" sz="2000" dirty="0">
                <a:solidFill>
                  <a:schemeClr val="bg1"/>
                </a:solidFill>
              </a:rPr>
              <a:t> </a:t>
            </a:r>
            <a:r>
              <a:rPr lang="en-US" sz="2000" dirty="0" err="1">
                <a:solidFill>
                  <a:schemeClr val="bg1"/>
                </a:solidFill>
              </a:rPr>
              <a:t>nhuận</a:t>
            </a:r>
            <a:r>
              <a:rPr lang="en-US" sz="2000" dirty="0">
                <a:solidFill>
                  <a:schemeClr val="bg1"/>
                </a:solidFill>
              </a:rPr>
              <a:t> </a:t>
            </a:r>
            <a:r>
              <a:rPr lang="en-US" sz="2000" dirty="0" err="1">
                <a:solidFill>
                  <a:schemeClr val="bg1"/>
                </a:solidFill>
              </a:rPr>
              <a:t>thấp</a:t>
            </a:r>
            <a:r>
              <a:rPr lang="en-US" sz="2000" dirty="0">
                <a:solidFill>
                  <a:schemeClr val="bg1"/>
                </a:solidFill>
              </a:rPr>
              <a:t>: Hibernating, Lost (20.63%)</a:t>
            </a:r>
          </a:p>
          <a:p>
            <a:pPr marL="285750" indent="-285750">
              <a:buFontTx/>
              <a:buChar char="-"/>
            </a:pPr>
            <a:r>
              <a:rPr lang="en-US" sz="2000" dirty="0" err="1">
                <a:solidFill>
                  <a:schemeClr val="bg1"/>
                </a:solidFill>
              </a:rPr>
              <a:t>Nhóm</a:t>
            </a:r>
            <a:r>
              <a:rPr lang="en-US" sz="2000" dirty="0">
                <a:solidFill>
                  <a:schemeClr val="bg1"/>
                </a:solidFill>
              </a:rPr>
              <a:t> </a:t>
            </a:r>
            <a:r>
              <a:rPr lang="en-US" sz="2000" dirty="0" err="1">
                <a:solidFill>
                  <a:schemeClr val="bg1"/>
                </a:solidFill>
              </a:rPr>
              <a:t>khách</a:t>
            </a:r>
            <a:r>
              <a:rPr lang="en-US" sz="2000" dirty="0">
                <a:solidFill>
                  <a:schemeClr val="bg1"/>
                </a:solidFill>
              </a:rPr>
              <a:t> </a:t>
            </a:r>
            <a:r>
              <a:rPr lang="en-US" sz="2000" dirty="0" err="1">
                <a:solidFill>
                  <a:schemeClr val="bg1"/>
                </a:solidFill>
              </a:rPr>
              <a:t>hàng</a:t>
            </a:r>
            <a:r>
              <a:rPr lang="en-US" sz="2000" dirty="0">
                <a:solidFill>
                  <a:schemeClr val="bg1"/>
                </a:solidFill>
              </a:rPr>
              <a:t> </a:t>
            </a:r>
            <a:r>
              <a:rPr lang="en-US" sz="2000" dirty="0" err="1">
                <a:solidFill>
                  <a:schemeClr val="bg1"/>
                </a:solidFill>
              </a:rPr>
              <a:t>cần</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chăm</a:t>
            </a:r>
            <a:r>
              <a:rPr lang="en-US" sz="2000" dirty="0">
                <a:solidFill>
                  <a:schemeClr val="bg1"/>
                </a:solidFill>
              </a:rPr>
              <a:t> </a:t>
            </a:r>
            <a:r>
              <a:rPr lang="en-US" sz="2000" dirty="0" err="1">
                <a:solidFill>
                  <a:schemeClr val="bg1"/>
                </a:solidFill>
              </a:rPr>
              <a:t>sóc</a:t>
            </a:r>
            <a:r>
              <a:rPr lang="en-US" sz="2000" dirty="0">
                <a:solidFill>
                  <a:schemeClr val="bg1"/>
                </a:solidFill>
              </a:rPr>
              <a:t> </a:t>
            </a:r>
            <a:r>
              <a:rPr lang="en-US" sz="2000" dirty="0" err="1">
                <a:solidFill>
                  <a:schemeClr val="bg1"/>
                </a:solidFill>
              </a:rPr>
              <a:t>nhiều</a:t>
            </a:r>
            <a:r>
              <a:rPr lang="en-US" sz="2000" dirty="0">
                <a:solidFill>
                  <a:schemeClr val="bg1"/>
                </a:solidFill>
              </a:rPr>
              <a:t> </a:t>
            </a:r>
            <a:r>
              <a:rPr lang="en-US" sz="2000" dirty="0" err="1">
                <a:solidFill>
                  <a:schemeClr val="bg1"/>
                </a:solidFill>
              </a:rPr>
              <a:t>hơn</a:t>
            </a:r>
            <a:r>
              <a:rPr lang="en-US" sz="2000" dirty="0">
                <a:solidFill>
                  <a:schemeClr val="bg1"/>
                </a:solidFill>
              </a:rPr>
              <a:t>: </a:t>
            </a:r>
            <a:r>
              <a:rPr lang="en-US" sz="2000" dirty="0" err="1">
                <a:solidFill>
                  <a:schemeClr val="bg1"/>
                </a:solidFill>
              </a:rPr>
              <a:t>Còn</a:t>
            </a:r>
            <a:r>
              <a:rPr lang="en-US" sz="2000" dirty="0">
                <a:solidFill>
                  <a:schemeClr val="bg1"/>
                </a:solidFill>
              </a:rPr>
              <a:t> </a:t>
            </a:r>
            <a:r>
              <a:rPr lang="en-US" sz="2000" dirty="0" err="1">
                <a:solidFill>
                  <a:schemeClr val="bg1"/>
                </a:solidFill>
              </a:rPr>
              <a:t>lại</a:t>
            </a:r>
            <a:r>
              <a:rPr lang="en-US" sz="2000" dirty="0">
                <a:solidFill>
                  <a:schemeClr val="bg1"/>
                </a:solidFill>
              </a:rPr>
              <a:t> (61.52%)</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Tree>
    <p:extLst>
      <p:ext uri="{BB962C8B-B14F-4D97-AF65-F5344CB8AC3E}">
        <p14:creationId xmlns:p14="http://schemas.microsoft.com/office/powerpoint/2010/main" val="2684982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8A1B7A84-1008-8BFA-E32D-4568337F1927}"/>
              </a:ext>
            </a:extLst>
          </p:cNvPr>
          <p:cNvSpPr/>
          <p:nvPr/>
        </p:nvSpPr>
        <p:spPr>
          <a:xfrm>
            <a:off x="8112290" y="3166170"/>
            <a:ext cx="116597" cy="109799"/>
          </a:xfrm>
          <a:prstGeom prst="ellipse">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D2B7661-7C27-43BF-9DE4-64CC853F408F}"/>
              </a:ext>
            </a:extLst>
          </p:cNvPr>
          <p:cNvSpPr/>
          <p:nvPr/>
        </p:nvSpPr>
        <p:spPr>
          <a:xfrm>
            <a:off x="5221767" y="1671415"/>
            <a:ext cx="1055731" cy="1008736"/>
          </a:xfrm>
          <a:prstGeom prst="ellipse">
            <a:avLst/>
          </a:prstGeom>
          <a:solidFill>
            <a:srgbClr val="FF6B6B"/>
          </a:solidFill>
          <a:ln w="127000">
            <a:solidFill>
              <a:srgbClr val="FF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Books">
            <a:extLst>
              <a:ext uri="{FF2B5EF4-FFF2-40B4-BE49-F238E27FC236}">
                <a16:creationId xmlns:a16="http://schemas.microsoft.com/office/drawing/2014/main" id="{7DA8ED8E-4495-4DFA-B146-D79DD6972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38499" y="1693489"/>
            <a:ext cx="1009811" cy="945868"/>
          </a:xfrm>
          <a:prstGeom prst="rect">
            <a:avLst/>
          </a:prstGeom>
        </p:spPr>
      </p:pic>
      <p:sp>
        <p:nvSpPr>
          <p:cNvPr id="17" name="TextBox 16">
            <a:extLst>
              <a:ext uri="{FF2B5EF4-FFF2-40B4-BE49-F238E27FC236}">
                <a16:creationId xmlns:a16="http://schemas.microsoft.com/office/drawing/2014/main" id="{33855143-8FA5-4C6D-A523-86F66FB560A1}"/>
              </a:ext>
            </a:extLst>
          </p:cNvPr>
          <p:cNvSpPr txBox="1"/>
          <p:nvPr/>
        </p:nvSpPr>
        <p:spPr>
          <a:xfrm>
            <a:off x="6324384" y="2030553"/>
            <a:ext cx="1800332" cy="323165"/>
          </a:xfrm>
          <a:prstGeom prst="rect">
            <a:avLst/>
          </a:prstGeom>
          <a:noFill/>
        </p:spPr>
        <p:txBody>
          <a:bodyPr wrap="square" rtlCol="0">
            <a:spAutoFit/>
          </a:bodyPr>
          <a:lstStyle/>
          <a:p>
            <a:r>
              <a:rPr lang="en-US" sz="1500" b="1" dirty="0">
                <a:solidFill>
                  <a:schemeClr val="bg1"/>
                </a:solidFill>
                <a:latin typeface="Tw Cen MT" panose="020B0602020104020603" pitchFamily="34" charset="0"/>
              </a:rPr>
              <a:t>HISTORY</a:t>
            </a:r>
          </a:p>
        </p:txBody>
      </p:sp>
      <p:sp>
        <p:nvSpPr>
          <p:cNvPr id="18" name="Oval 17">
            <a:extLst>
              <a:ext uri="{FF2B5EF4-FFF2-40B4-BE49-F238E27FC236}">
                <a16:creationId xmlns:a16="http://schemas.microsoft.com/office/drawing/2014/main" id="{BBC33897-7B04-4BF2-95A6-E3EC54648A0B}"/>
              </a:ext>
            </a:extLst>
          </p:cNvPr>
          <p:cNvSpPr/>
          <p:nvPr/>
        </p:nvSpPr>
        <p:spPr>
          <a:xfrm>
            <a:off x="4156930" y="2116872"/>
            <a:ext cx="126818" cy="119424"/>
          </a:xfrm>
          <a:prstGeom prst="ellipse">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09D0F2-0E1D-464A-94BA-054B8F7E0C6D}"/>
              </a:ext>
            </a:extLst>
          </p:cNvPr>
          <p:cNvSpPr/>
          <p:nvPr/>
        </p:nvSpPr>
        <p:spPr>
          <a:xfrm flipV="1">
            <a:off x="4236030" y="2143968"/>
            <a:ext cx="928823" cy="78192"/>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F0EB1C6-ED8E-4646-A7D6-2385DD82A94A}"/>
              </a:ext>
            </a:extLst>
          </p:cNvPr>
          <p:cNvSpPr/>
          <p:nvPr/>
        </p:nvSpPr>
        <p:spPr>
          <a:xfrm>
            <a:off x="6533972" y="1708626"/>
            <a:ext cx="934820" cy="870030"/>
          </a:xfrm>
          <a:prstGeom prst="ellipse">
            <a:avLst/>
          </a:prstGeom>
          <a:solidFill>
            <a:srgbClr val="FFD93D"/>
          </a:solidFill>
          <a:ln w="127000">
            <a:solidFill>
              <a:srgbClr val="FFD9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C871F7E-D277-4476-8196-25D2AEFDE925}"/>
              </a:ext>
            </a:extLst>
          </p:cNvPr>
          <p:cNvSpPr/>
          <p:nvPr/>
        </p:nvSpPr>
        <p:spPr>
          <a:xfrm>
            <a:off x="8403537" y="2025814"/>
            <a:ext cx="126818" cy="119424"/>
          </a:xfrm>
          <a:prstGeom prst="ellipse">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DFFCA696-3197-4EEC-BAF7-424C527448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8101" y="1851263"/>
            <a:ext cx="696081" cy="591056"/>
          </a:xfrm>
          <a:prstGeom prst="rect">
            <a:avLst/>
          </a:prstGeom>
        </p:spPr>
      </p:pic>
      <p:sp>
        <p:nvSpPr>
          <p:cNvPr id="23" name="Rectangle 22">
            <a:extLst>
              <a:ext uri="{FF2B5EF4-FFF2-40B4-BE49-F238E27FC236}">
                <a16:creationId xmlns:a16="http://schemas.microsoft.com/office/drawing/2014/main" id="{A02A23B2-357B-4B8E-811B-D5F9295F0279}"/>
              </a:ext>
            </a:extLst>
          </p:cNvPr>
          <p:cNvSpPr/>
          <p:nvPr/>
        </p:nvSpPr>
        <p:spPr>
          <a:xfrm flipV="1">
            <a:off x="7488723" y="2052911"/>
            <a:ext cx="928823" cy="78192"/>
          </a:xfrm>
          <a:prstGeom prst="rect">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DD8825-B689-4937-B464-7DAD78AD3146}"/>
              </a:ext>
            </a:extLst>
          </p:cNvPr>
          <p:cNvSpPr txBox="1"/>
          <p:nvPr/>
        </p:nvSpPr>
        <p:spPr>
          <a:xfrm>
            <a:off x="5425442" y="1804226"/>
            <a:ext cx="1570699" cy="553998"/>
          </a:xfrm>
          <a:prstGeom prst="rect">
            <a:avLst/>
          </a:prstGeom>
          <a:noFill/>
        </p:spPr>
        <p:txBody>
          <a:bodyPr wrap="square" rtlCol="0">
            <a:spAutoFit/>
          </a:bodyPr>
          <a:lstStyle/>
          <a:p>
            <a:r>
              <a:rPr lang="en-US" sz="1500" b="1" dirty="0">
                <a:solidFill>
                  <a:schemeClr val="bg1"/>
                </a:solidFill>
                <a:latin typeface="Tw Cen MT" panose="020B0602020104020603" pitchFamily="34" charset="0"/>
              </a:rPr>
              <a:t>PHYSICAL PRINCIPLE</a:t>
            </a:r>
          </a:p>
        </p:txBody>
      </p:sp>
      <p:sp>
        <p:nvSpPr>
          <p:cNvPr id="35" name="Oval 34">
            <a:extLst>
              <a:ext uri="{FF2B5EF4-FFF2-40B4-BE49-F238E27FC236}">
                <a16:creationId xmlns:a16="http://schemas.microsoft.com/office/drawing/2014/main" id="{19D451F1-88FE-4C40-AB13-713F489713E7}"/>
              </a:ext>
            </a:extLst>
          </p:cNvPr>
          <p:cNvSpPr/>
          <p:nvPr/>
        </p:nvSpPr>
        <p:spPr>
          <a:xfrm>
            <a:off x="5773697" y="2819297"/>
            <a:ext cx="928822" cy="870029"/>
          </a:xfrm>
          <a:prstGeom prst="ellipse">
            <a:avLst/>
          </a:prstGeom>
          <a:solidFill>
            <a:srgbClr val="6FE7DD"/>
          </a:solidFill>
          <a:ln w="127000">
            <a:solidFill>
              <a:srgbClr val="6FE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6F80D30-E11A-4F01-AFC7-7E9C97EA6985}"/>
              </a:ext>
            </a:extLst>
          </p:cNvPr>
          <p:cNvSpPr/>
          <p:nvPr/>
        </p:nvSpPr>
        <p:spPr>
          <a:xfrm>
            <a:off x="4664964" y="3195274"/>
            <a:ext cx="1092338" cy="97818"/>
          </a:xfrm>
          <a:prstGeom prst="rect">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6820047-0EC2-4067-8B1E-63CB70B48C62}"/>
              </a:ext>
            </a:extLst>
          </p:cNvPr>
          <p:cNvSpPr/>
          <p:nvPr/>
        </p:nvSpPr>
        <p:spPr>
          <a:xfrm>
            <a:off x="4563537" y="3185648"/>
            <a:ext cx="116597" cy="109799"/>
          </a:xfrm>
          <a:prstGeom prst="ellipse">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EF8123B7-9D6E-4438-B770-988EDCF7C3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83899" y="2904269"/>
            <a:ext cx="928822" cy="710528"/>
          </a:xfrm>
          <a:prstGeom prst="rect">
            <a:avLst/>
          </a:prstGeom>
        </p:spPr>
      </p:pic>
      <p:sp>
        <p:nvSpPr>
          <p:cNvPr id="39" name="TextBox 38">
            <a:extLst>
              <a:ext uri="{FF2B5EF4-FFF2-40B4-BE49-F238E27FC236}">
                <a16:creationId xmlns:a16="http://schemas.microsoft.com/office/drawing/2014/main" id="{CD4BE129-2C24-4712-9FB5-E81087193883}"/>
              </a:ext>
            </a:extLst>
          </p:cNvPr>
          <p:cNvSpPr txBox="1"/>
          <p:nvPr/>
        </p:nvSpPr>
        <p:spPr>
          <a:xfrm>
            <a:off x="6768951" y="3106996"/>
            <a:ext cx="1717092" cy="323165"/>
          </a:xfrm>
          <a:prstGeom prst="rect">
            <a:avLst/>
          </a:prstGeom>
          <a:noFill/>
        </p:spPr>
        <p:txBody>
          <a:bodyPr wrap="square" rtlCol="0">
            <a:spAutoFit/>
          </a:bodyPr>
          <a:lstStyle/>
          <a:p>
            <a:r>
              <a:rPr lang="en-US" sz="1450" b="1" dirty="0">
                <a:solidFill>
                  <a:schemeClr val="bg1"/>
                </a:solidFill>
                <a:latin typeface="Tw Cen MT" panose="020B0602020104020603" pitchFamily="34" charset="0"/>
              </a:rPr>
              <a:t>APPLICATIONS</a:t>
            </a:r>
          </a:p>
        </p:txBody>
      </p:sp>
      <p:sp>
        <p:nvSpPr>
          <p:cNvPr id="25" name="Oval 24">
            <a:extLst>
              <a:ext uri="{FF2B5EF4-FFF2-40B4-BE49-F238E27FC236}">
                <a16:creationId xmlns:a16="http://schemas.microsoft.com/office/drawing/2014/main" id="{8B24003D-5A04-4531-BDBC-8A07D633D17D}"/>
              </a:ext>
            </a:extLst>
          </p:cNvPr>
          <p:cNvSpPr/>
          <p:nvPr/>
        </p:nvSpPr>
        <p:spPr>
          <a:xfrm>
            <a:off x="5790843" y="2862047"/>
            <a:ext cx="913236" cy="849941"/>
          </a:xfrm>
          <a:prstGeom prst="ellipse">
            <a:avLst/>
          </a:prstGeom>
          <a:solidFill>
            <a:srgbClr val="3490DE"/>
          </a:solidFill>
          <a:ln w="127000">
            <a:solidFill>
              <a:srgbClr val="3490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F15838B-FEEE-4DC0-A44F-D6B1996BE6BB}"/>
              </a:ext>
            </a:extLst>
          </p:cNvPr>
          <p:cNvSpPr/>
          <p:nvPr/>
        </p:nvSpPr>
        <p:spPr>
          <a:xfrm flipV="1">
            <a:off x="6863744" y="3181727"/>
            <a:ext cx="1271356" cy="78191"/>
          </a:xfrm>
          <a:prstGeom prst="rect">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Sign Language">
            <a:extLst>
              <a:ext uri="{FF2B5EF4-FFF2-40B4-BE49-F238E27FC236}">
                <a16:creationId xmlns:a16="http://schemas.microsoft.com/office/drawing/2014/main" id="{B5BD01CC-6A02-441C-B8FC-8DC86DF7DA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60725" y="2927365"/>
            <a:ext cx="819582" cy="728140"/>
          </a:xfrm>
          <a:prstGeom prst="rect">
            <a:avLst/>
          </a:prstGeom>
        </p:spPr>
      </p:pic>
      <p:sp>
        <p:nvSpPr>
          <p:cNvPr id="29" name="TextBox 28">
            <a:extLst>
              <a:ext uri="{FF2B5EF4-FFF2-40B4-BE49-F238E27FC236}">
                <a16:creationId xmlns:a16="http://schemas.microsoft.com/office/drawing/2014/main" id="{F567312E-71B3-42D0-B3A9-50ED4AE08536}"/>
              </a:ext>
            </a:extLst>
          </p:cNvPr>
          <p:cNvSpPr txBox="1"/>
          <p:nvPr/>
        </p:nvSpPr>
        <p:spPr>
          <a:xfrm>
            <a:off x="4783636" y="3034742"/>
            <a:ext cx="1140643" cy="372162"/>
          </a:xfrm>
          <a:prstGeom prst="rect">
            <a:avLst/>
          </a:prstGeom>
          <a:noFill/>
        </p:spPr>
        <p:txBody>
          <a:bodyPr wrap="square" rtlCol="0">
            <a:spAutoFit/>
          </a:bodyPr>
          <a:lstStyle/>
          <a:p>
            <a:r>
              <a:rPr lang="en-US" b="1" dirty="0">
                <a:solidFill>
                  <a:schemeClr val="bg1"/>
                </a:solidFill>
                <a:latin typeface="Tw Cen MT" panose="020B0602020104020603" pitchFamily="34" charset="0"/>
              </a:rPr>
              <a:t>ENDING</a:t>
            </a:r>
          </a:p>
        </p:txBody>
      </p:sp>
      <p:sp>
        <p:nvSpPr>
          <p:cNvPr id="4" name="Freeform: Shape 3">
            <a:extLst>
              <a:ext uri="{FF2B5EF4-FFF2-40B4-BE49-F238E27FC236}">
                <a16:creationId xmlns:a16="http://schemas.microsoft.com/office/drawing/2014/main" id="{5D0F8496-DF12-48FD-B1C9-9EA788DEA1FE}"/>
              </a:ext>
            </a:extLst>
          </p:cNvPr>
          <p:cNvSpPr/>
          <p:nvPr/>
        </p:nvSpPr>
        <p:spPr>
          <a:xfrm>
            <a:off x="4276305" y="54659"/>
            <a:ext cx="4185017" cy="1402247"/>
          </a:xfrm>
          <a:custGeom>
            <a:avLst/>
            <a:gdLst>
              <a:gd name="connsiteX0" fmla="*/ 1517125 w 3176420"/>
              <a:gd name="connsiteY0" fmla="*/ 1461 h 1153075"/>
              <a:gd name="connsiteX1" fmla="*/ 2719004 w 3176420"/>
              <a:gd name="connsiteY1" fmla="*/ 441381 h 1153075"/>
              <a:gd name="connsiteX2" fmla="*/ 2719003 w 3176420"/>
              <a:gd name="connsiteY2" fmla="*/ 441382 h 1153075"/>
              <a:gd name="connsiteX3" fmla="*/ 3169526 w 3176420"/>
              <a:gd name="connsiteY3" fmla="*/ 1129289 h 1153075"/>
              <a:gd name="connsiteX4" fmla="*/ 3176420 w 3176420"/>
              <a:gd name="connsiteY4" fmla="*/ 1153075 h 1153075"/>
              <a:gd name="connsiteX5" fmla="*/ 0 w 3176420"/>
              <a:gd name="connsiteY5" fmla="*/ 1153075 h 1153075"/>
              <a:gd name="connsiteX6" fmla="*/ 13755 w 3176420"/>
              <a:gd name="connsiteY6" fmla="*/ 1107629 h 1153075"/>
              <a:gd name="connsiteX7" fmla="*/ 357039 w 3176420"/>
              <a:gd name="connsiteY7" fmla="*/ 539857 h 1153075"/>
              <a:gd name="connsiteX8" fmla="*/ 1517125 w 3176420"/>
              <a:gd name="connsiteY8" fmla="*/ 1461 h 11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6420" h="1153075">
                <a:moveTo>
                  <a:pt x="1517125" y="1461"/>
                </a:moveTo>
                <a:cubicBezTo>
                  <a:pt x="1944557" y="-16360"/>
                  <a:pt x="2378954" y="128873"/>
                  <a:pt x="2719004" y="441381"/>
                </a:cubicBezTo>
                <a:lnTo>
                  <a:pt x="2719003" y="441382"/>
                </a:lnTo>
                <a:cubicBezTo>
                  <a:pt x="2931534" y="636700"/>
                  <a:pt x="3082061" y="874247"/>
                  <a:pt x="3169526" y="1129289"/>
                </a:cubicBezTo>
                <a:lnTo>
                  <a:pt x="3176420" y="1153075"/>
                </a:lnTo>
                <a:lnTo>
                  <a:pt x="0" y="1153075"/>
                </a:lnTo>
                <a:lnTo>
                  <a:pt x="13755" y="1107629"/>
                </a:lnTo>
                <a:cubicBezTo>
                  <a:pt x="86697" y="903186"/>
                  <a:pt x="200944" y="709708"/>
                  <a:pt x="357039" y="539857"/>
                </a:cubicBezTo>
                <a:cubicBezTo>
                  <a:pt x="669227" y="200155"/>
                  <a:pt x="1089694" y="19282"/>
                  <a:pt x="1517125" y="1461"/>
                </a:cubicBezTo>
                <a:close/>
              </a:path>
            </a:pathLst>
          </a:cu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DF0EBB02-A90A-415C-B754-3306C753E9B9}"/>
              </a:ext>
            </a:extLst>
          </p:cNvPr>
          <p:cNvSpPr/>
          <p:nvPr/>
        </p:nvSpPr>
        <p:spPr>
          <a:xfrm>
            <a:off x="4156930" y="1446513"/>
            <a:ext cx="4423766" cy="1304758"/>
          </a:xfrm>
          <a:custGeom>
            <a:avLst/>
            <a:gdLst>
              <a:gd name="connsiteX0" fmla="*/ 85395 w 3343388"/>
              <a:gd name="connsiteY0" fmla="*/ 0 h 1097280"/>
              <a:gd name="connsiteX1" fmla="*/ 3257570 w 3343388"/>
              <a:gd name="connsiteY1" fmla="*/ 0 h 1097280"/>
              <a:gd name="connsiteX2" fmla="*/ 3297656 w 3343388"/>
              <a:gd name="connsiteY2" fmla="*/ 138306 h 1097280"/>
              <a:gd name="connsiteX3" fmla="*/ 3246407 w 3343388"/>
              <a:gd name="connsiteY3" fmla="*/ 1089564 h 1097280"/>
              <a:gd name="connsiteX4" fmla="*/ 3243217 w 3343388"/>
              <a:gd name="connsiteY4" fmla="*/ 1097280 h 1097280"/>
              <a:gd name="connsiteX5" fmla="*/ 102337 w 3343388"/>
              <a:gd name="connsiteY5" fmla="*/ 1097280 h 1097280"/>
              <a:gd name="connsiteX6" fmla="*/ 90636 w 3343388"/>
              <a:gd name="connsiteY6" fmla="*/ 1067903 h 1097280"/>
              <a:gd name="connsiteX7" fmla="*/ 50011 w 3343388"/>
              <a:gd name="connsiteY7" fmla="*/ 116908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3388" h="1097280">
                <a:moveTo>
                  <a:pt x="85395" y="0"/>
                </a:moveTo>
                <a:lnTo>
                  <a:pt x="3257570" y="0"/>
                </a:lnTo>
                <a:lnTo>
                  <a:pt x="3297656" y="138306"/>
                </a:lnTo>
                <a:cubicBezTo>
                  <a:pt x="3372294" y="451568"/>
                  <a:pt x="3355820" y="782900"/>
                  <a:pt x="3246407" y="1089564"/>
                </a:cubicBezTo>
                <a:lnTo>
                  <a:pt x="3243217" y="1097280"/>
                </a:lnTo>
                <a:lnTo>
                  <a:pt x="102337" y="1097280"/>
                </a:lnTo>
                <a:lnTo>
                  <a:pt x="90636" y="1067903"/>
                </a:lnTo>
                <a:cubicBezTo>
                  <a:pt x="-14322" y="761852"/>
                  <a:pt x="-28473" y="430608"/>
                  <a:pt x="50011" y="116908"/>
                </a:cubicBezTo>
                <a:close/>
              </a:path>
            </a:pathLst>
          </a:cu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5">
            <a:extLst>
              <a:ext uri="{FF2B5EF4-FFF2-40B4-BE49-F238E27FC236}">
                <a16:creationId xmlns:a16="http://schemas.microsoft.com/office/drawing/2014/main" id="{1F177EA3-1269-4488-A8B1-92A493D4940D}"/>
              </a:ext>
            </a:extLst>
          </p:cNvPr>
          <p:cNvSpPr/>
          <p:nvPr/>
        </p:nvSpPr>
        <p:spPr>
          <a:xfrm>
            <a:off x="4293340" y="2750871"/>
            <a:ext cx="4185017" cy="1390596"/>
          </a:xfrm>
          <a:custGeom>
            <a:avLst/>
            <a:gdLst>
              <a:gd name="connsiteX0" fmla="*/ 0 w 3140880"/>
              <a:gd name="connsiteY0" fmla="*/ 0 h 1097280"/>
              <a:gd name="connsiteX1" fmla="*/ 3140880 w 3140880"/>
              <a:gd name="connsiteY1" fmla="*/ 0 h 1097280"/>
              <a:gd name="connsiteX2" fmla="*/ 3081611 w 3140880"/>
              <a:gd name="connsiteY2" fmla="*/ 143362 h 1097280"/>
              <a:gd name="connsiteX3" fmla="*/ 2800787 w 3140880"/>
              <a:gd name="connsiteY3" fmla="*/ 560055 h 1097280"/>
              <a:gd name="connsiteX4" fmla="*/ 2573070 w 3140880"/>
              <a:gd name="connsiteY4" fmla="*/ 987763 h 1097280"/>
              <a:gd name="connsiteX5" fmla="*/ 2534161 w 3140880"/>
              <a:gd name="connsiteY5" fmla="*/ 1097280 h 1097280"/>
              <a:gd name="connsiteX6" fmla="*/ 680300 w 3140880"/>
              <a:gd name="connsiteY6" fmla="*/ 1097280 h 1097280"/>
              <a:gd name="connsiteX7" fmla="*/ 668098 w 3140880"/>
              <a:gd name="connsiteY7" fmla="*/ 1059860 h 1097280"/>
              <a:gd name="connsiteX8" fmla="*/ 438822 w 3140880"/>
              <a:gd name="connsiteY8" fmla="*/ 658531 h 1097280"/>
              <a:gd name="connsiteX9" fmla="*/ 48337 w 3140880"/>
              <a:gd name="connsiteY9" fmla="*/ 121352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0880" h="1097280">
                <a:moveTo>
                  <a:pt x="0" y="0"/>
                </a:moveTo>
                <a:lnTo>
                  <a:pt x="3140880" y="0"/>
                </a:lnTo>
                <a:lnTo>
                  <a:pt x="3081611" y="143362"/>
                </a:lnTo>
                <a:cubicBezTo>
                  <a:pt x="3011390" y="291988"/>
                  <a:pt x="2917858" y="432667"/>
                  <a:pt x="2800787" y="560055"/>
                </a:cubicBezTo>
                <a:cubicBezTo>
                  <a:pt x="2706576" y="662569"/>
                  <a:pt x="2637403" y="815649"/>
                  <a:pt x="2573070" y="987763"/>
                </a:cubicBezTo>
                <a:lnTo>
                  <a:pt x="2534161" y="1097280"/>
                </a:lnTo>
                <a:lnTo>
                  <a:pt x="680300" y="1097280"/>
                </a:lnTo>
                <a:lnTo>
                  <a:pt x="668098" y="1059860"/>
                </a:lnTo>
                <a:cubicBezTo>
                  <a:pt x="609766" y="896930"/>
                  <a:pt x="541441" y="752839"/>
                  <a:pt x="438822" y="658531"/>
                </a:cubicBezTo>
                <a:cubicBezTo>
                  <a:pt x="268797" y="502276"/>
                  <a:pt x="138455" y="318995"/>
                  <a:pt x="48337" y="121352"/>
                </a:cubicBezTo>
                <a:close/>
              </a:path>
            </a:pathLst>
          </a:cu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C98EDBDC-C127-4ADB-9A61-6A03AE4F0440}"/>
              </a:ext>
            </a:extLst>
          </p:cNvPr>
          <p:cNvSpPr/>
          <p:nvPr/>
        </p:nvSpPr>
        <p:spPr>
          <a:xfrm>
            <a:off x="5186597" y="4141186"/>
            <a:ext cx="2476375" cy="1303802"/>
          </a:xfrm>
          <a:custGeom>
            <a:avLst/>
            <a:gdLst>
              <a:gd name="connsiteX0" fmla="*/ 0 w 1853861"/>
              <a:gd name="connsiteY0" fmla="*/ 0 h 1097280"/>
              <a:gd name="connsiteX1" fmla="*/ 1853861 w 1853861"/>
              <a:gd name="connsiteY1" fmla="*/ 0 h 1097280"/>
              <a:gd name="connsiteX2" fmla="*/ 1797376 w 1853861"/>
              <a:gd name="connsiteY2" fmla="*/ 158989 h 1097280"/>
              <a:gd name="connsiteX3" fmla="*/ 1051762 w 1853861"/>
              <a:gd name="connsiteY3" fmla="*/ 1086516 h 1097280"/>
              <a:gd name="connsiteX4" fmla="*/ 946267 w 1853861"/>
              <a:gd name="connsiteY4" fmla="*/ 1097280 h 1097280"/>
              <a:gd name="connsiteX5" fmla="*/ 835642 w 1853861"/>
              <a:gd name="connsiteY5" fmla="*/ 1097280 h 1097280"/>
              <a:gd name="connsiteX6" fmla="*/ 747695 w 1853861"/>
              <a:gd name="connsiteY6" fmla="*/ 1090607 h 1097280"/>
              <a:gd name="connsiteX7" fmla="*/ 70838 w 1853861"/>
              <a:gd name="connsiteY7" fmla="*/ 217236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861" h="1097280">
                <a:moveTo>
                  <a:pt x="0" y="0"/>
                </a:moveTo>
                <a:lnTo>
                  <a:pt x="1853861" y="0"/>
                </a:lnTo>
                <a:lnTo>
                  <a:pt x="1797376" y="158989"/>
                </a:lnTo>
                <a:cubicBezTo>
                  <a:pt x="1652155" y="571337"/>
                  <a:pt x="1480309" y="1000233"/>
                  <a:pt x="1051762" y="1086516"/>
                </a:cubicBezTo>
                <a:lnTo>
                  <a:pt x="946267" y="1097280"/>
                </a:lnTo>
                <a:lnTo>
                  <a:pt x="835642" y="1097280"/>
                </a:lnTo>
                <a:lnTo>
                  <a:pt x="747695" y="1090607"/>
                </a:lnTo>
                <a:cubicBezTo>
                  <a:pt x="326619" y="1017426"/>
                  <a:pt x="193268" y="608809"/>
                  <a:pt x="70838" y="217236"/>
                </a:cubicBezTo>
                <a:close/>
              </a:path>
            </a:pathLst>
          </a:cu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98120987-8B82-4E16-BE25-DA7B5BDB3CF7}"/>
              </a:ext>
            </a:extLst>
          </p:cNvPr>
          <p:cNvSpPr/>
          <p:nvPr/>
        </p:nvSpPr>
        <p:spPr>
          <a:xfrm>
            <a:off x="5557936" y="5577363"/>
            <a:ext cx="1601807"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6A45A54-EAE6-4B9C-A350-0BE9D952BA09}"/>
              </a:ext>
            </a:extLst>
          </p:cNvPr>
          <p:cNvSpPr/>
          <p:nvPr/>
        </p:nvSpPr>
        <p:spPr>
          <a:xfrm>
            <a:off x="5557936" y="6019280"/>
            <a:ext cx="1601807"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08627E4-A745-4F34-A41E-35D9431819BD}"/>
              </a:ext>
            </a:extLst>
          </p:cNvPr>
          <p:cNvSpPr/>
          <p:nvPr/>
        </p:nvSpPr>
        <p:spPr>
          <a:xfrm>
            <a:off x="5799926" y="6461196"/>
            <a:ext cx="1116846"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5803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6" name="Picture 1065">
            <a:extLst>
              <a:ext uri="{FF2B5EF4-FFF2-40B4-BE49-F238E27FC236}">
                <a16:creationId xmlns:a16="http://schemas.microsoft.com/office/drawing/2014/main" id="{DC841C62-F1CE-7886-A43C-4DD2DD6D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887"/>
            <a:ext cx="12192000" cy="6858000"/>
          </a:xfrm>
          <a:prstGeom prst="rect">
            <a:avLst/>
          </a:prstGeom>
        </p:spPr>
      </p:pic>
      <p:sp>
        <p:nvSpPr>
          <p:cNvPr id="1055" name="TextBox 1054">
            <a:extLst>
              <a:ext uri="{FF2B5EF4-FFF2-40B4-BE49-F238E27FC236}">
                <a16:creationId xmlns:a16="http://schemas.microsoft.com/office/drawing/2014/main" id="{C37BC305-7588-85C7-CB4F-96FE60DD016D}"/>
              </a:ext>
            </a:extLst>
          </p:cNvPr>
          <p:cNvSpPr txBox="1"/>
          <p:nvPr/>
        </p:nvSpPr>
        <p:spPr>
          <a:xfrm>
            <a:off x="177209" y="-67377"/>
            <a:ext cx="8533654" cy="1015663"/>
          </a:xfrm>
          <a:prstGeom prst="rect">
            <a:avLst/>
          </a:prstGeom>
          <a:noFill/>
        </p:spPr>
        <p:txBody>
          <a:bodyPr wrap="square" rtlCol="0">
            <a:spAutoFit/>
          </a:bodyPr>
          <a:lstStyle/>
          <a:p>
            <a:r>
              <a:rPr lang="en-US" sz="3000" b="1" dirty="0">
                <a:solidFill>
                  <a:schemeClr val="bg1"/>
                </a:solidFill>
              </a:rPr>
              <a:t>4. </a:t>
            </a:r>
            <a:r>
              <a:rPr lang="en-US" sz="3000" b="1" dirty="0" err="1">
                <a:solidFill>
                  <a:schemeClr val="bg1"/>
                </a:solidFill>
              </a:rPr>
              <a:t>Phân</a:t>
            </a:r>
            <a:r>
              <a:rPr lang="en-US" sz="3000" b="1" dirty="0">
                <a:solidFill>
                  <a:schemeClr val="bg1"/>
                </a:solidFill>
              </a:rPr>
              <a:t> </a:t>
            </a:r>
            <a:r>
              <a:rPr lang="en-US" sz="3000" b="1" dirty="0" err="1">
                <a:solidFill>
                  <a:schemeClr val="bg1"/>
                </a:solidFill>
              </a:rPr>
              <a:t>tích</a:t>
            </a:r>
            <a:r>
              <a:rPr lang="en-US" sz="3000" b="1" dirty="0">
                <a:solidFill>
                  <a:schemeClr val="bg1"/>
                </a:solidFill>
              </a:rPr>
              <a:t> </a:t>
            </a:r>
            <a:r>
              <a:rPr lang="en-US" sz="3000" b="1" dirty="0" err="1">
                <a:solidFill>
                  <a:schemeClr val="bg1"/>
                </a:solidFill>
              </a:rPr>
              <a:t>phân</a:t>
            </a:r>
            <a:r>
              <a:rPr lang="en-US" sz="3000" b="1" dirty="0">
                <a:solidFill>
                  <a:schemeClr val="bg1"/>
                </a:solidFill>
              </a:rPr>
              <a:t> </a:t>
            </a:r>
            <a:r>
              <a:rPr lang="en-US" sz="3000" b="1" dirty="0" err="1">
                <a:solidFill>
                  <a:schemeClr val="bg1"/>
                </a:solidFill>
              </a:rPr>
              <a:t>khúc</a:t>
            </a:r>
            <a:r>
              <a:rPr lang="en-US" sz="3000" b="1" dirty="0">
                <a:solidFill>
                  <a:schemeClr val="bg1"/>
                </a:solidFill>
              </a:rPr>
              <a:t> </a:t>
            </a:r>
            <a:r>
              <a:rPr lang="en-US" sz="3000" b="1" dirty="0" err="1">
                <a:solidFill>
                  <a:schemeClr val="bg1"/>
                </a:solidFill>
              </a:rPr>
              <a:t>khách</a:t>
            </a:r>
            <a:r>
              <a:rPr lang="en-US" sz="3000" b="1" dirty="0">
                <a:solidFill>
                  <a:schemeClr val="bg1"/>
                </a:solidFill>
              </a:rPr>
              <a:t> </a:t>
            </a:r>
            <a:r>
              <a:rPr lang="en-US" sz="3000" b="1" dirty="0" err="1">
                <a:solidFill>
                  <a:schemeClr val="bg1"/>
                </a:solidFill>
              </a:rPr>
              <a:t>hàng</a:t>
            </a:r>
            <a:r>
              <a:rPr lang="en-US" sz="3000" b="1" dirty="0">
                <a:solidFill>
                  <a:schemeClr val="bg1"/>
                </a:solidFill>
              </a:rPr>
              <a:t> </a:t>
            </a:r>
            <a:r>
              <a:rPr lang="en-US" sz="3000" b="1" dirty="0" err="1">
                <a:solidFill>
                  <a:schemeClr val="bg1"/>
                </a:solidFill>
              </a:rPr>
              <a:t>theo</a:t>
            </a:r>
            <a:r>
              <a:rPr lang="en-US" sz="3000" b="1" dirty="0">
                <a:solidFill>
                  <a:schemeClr val="bg1"/>
                </a:solidFill>
              </a:rPr>
              <a:t> </a:t>
            </a:r>
            <a:r>
              <a:rPr lang="en-US" sz="3000" b="1" dirty="0" err="1">
                <a:solidFill>
                  <a:schemeClr val="bg1"/>
                </a:solidFill>
              </a:rPr>
              <a:t>giá</a:t>
            </a:r>
            <a:r>
              <a:rPr lang="en-US" sz="3000" b="1" dirty="0">
                <a:solidFill>
                  <a:schemeClr val="bg1"/>
                </a:solidFill>
              </a:rPr>
              <a:t> </a:t>
            </a:r>
            <a:r>
              <a:rPr lang="en-US" sz="3000" b="1" dirty="0" err="1">
                <a:solidFill>
                  <a:schemeClr val="bg1"/>
                </a:solidFill>
              </a:rPr>
              <a:t>trị</a:t>
            </a:r>
            <a:r>
              <a:rPr lang="en-US" sz="3000" b="1" dirty="0">
                <a:solidFill>
                  <a:schemeClr val="bg1"/>
                </a:solidFill>
              </a:rPr>
              <a:t> RFM</a:t>
            </a:r>
          </a:p>
          <a:p>
            <a:endParaRPr lang="en-US" sz="3000" b="1" dirty="0">
              <a:solidFill>
                <a:schemeClr val="bg1"/>
              </a:solidFill>
            </a:endParaRPr>
          </a:p>
        </p:txBody>
      </p:sp>
      <p:pic>
        <p:nvPicPr>
          <p:cNvPr id="4" name="Picture 3">
            <a:extLst>
              <a:ext uri="{FF2B5EF4-FFF2-40B4-BE49-F238E27FC236}">
                <a16:creationId xmlns:a16="http://schemas.microsoft.com/office/drawing/2014/main" id="{1231172E-27F2-56F4-A3DC-EF63F9E88EC0}"/>
              </a:ext>
            </a:extLst>
          </p:cNvPr>
          <p:cNvPicPr>
            <a:picLocks noChangeAspect="1"/>
          </p:cNvPicPr>
          <p:nvPr/>
        </p:nvPicPr>
        <p:blipFill>
          <a:blip r:embed="rId3"/>
          <a:stretch>
            <a:fillRect/>
          </a:stretch>
        </p:blipFill>
        <p:spPr>
          <a:xfrm>
            <a:off x="0" y="878959"/>
            <a:ext cx="5600988" cy="5979042"/>
          </a:xfrm>
          <a:prstGeom prst="rect">
            <a:avLst/>
          </a:prstGeom>
        </p:spPr>
      </p:pic>
      <p:sp>
        <p:nvSpPr>
          <p:cNvPr id="8" name="TextBox 7">
            <a:extLst>
              <a:ext uri="{FF2B5EF4-FFF2-40B4-BE49-F238E27FC236}">
                <a16:creationId xmlns:a16="http://schemas.microsoft.com/office/drawing/2014/main" id="{1DBCEFFF-AB1A-89A4-0DF0-571FBB3FE85A}"/>
              </a:ext>
            </a:extLst>
          </p:cNvPr>
          <p:cNvSpPr txBox="1"/>
          <p:nvPr/>
        </p:nvSpPr>
        <p:spPr>
          <a:xfrm>
            <a:off x="5996763" y="751380"/>
            <a:ext cx="6018028" cy="6109365"/>
          </a:xfrm>
          <a:prstGeom prst="rect">
            <a:avLst/>
          </a:prstGeom>
          <a:noFill/>
        </p:spPr>
        <p:txBody>
          <a:bodyPr wrap="square" rtlCol="0">
            <a:spAutoFit/>
          </a:bodyPr>
          <a:lstStyle/>
          <a:p>
            <a:pPr marL="285750" indent="-285750">
              <a:buFontTx/>
              <a:buChar char="-"/>
            </a:pPr>
            <a:r>
              <a:rPr lang="en-US" sz="1700" dirty="0" err="1">
                <a:solidFill>
                  <a:schemeClr val="bg1"/>
                </a:solidFill>
              </a:rPr>
              <a:t>Dựa</a:t>
            </a:r>
            <a:r>
              <a:rPr lang="en-US" sz="1700" dirty="0">
                <a:solidFill>
                  <a:schemeClr val="bg1"/>
                </a:solidFill>
              </a:rPr>
              <a:t> </a:t>
            </a:r>
            <a:r>
              <a:rPr lang="en-US" sz="1700" dirty="0" err="1">
                <a:solidFill>
                  <a:schemeClr val="bg1"/>
                </a:solidFill>
              </a:rPr>
              <a:t>trên</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có</a:t>
            </a:r>
            <a:r>
              <a:rPr lang="en-US" sz="1700" dirty="0">
                <a:solidFill>
                  <a:schemeClr val="bg1"/>
                </a:solidFill>
              </a:rPr>
              <a:t> </a:t>
            </a:r>
            <a:r>
              <a:rPr lang="en-US" sz="1700" dirty="0" err="1">
                <a:solidFill>
                  <a:schemeClr val="bg1"/>
                </a:solidFill>
              </a:rPr>
              <a:t>thể</a:t>
            </a:r>
            <a:r>
              <a:rPr lang="en-US" sz="1700" dirty="0">
                <a:solidFill>
                  <a:schemeClr val="bg1"/>
                </a:solidFill>
              </a:rPr>
              <a:t> chia </a:t>
            </a:r>
            <a:r>
              <a:rPr lang="en-US" sz="1700" dirty="0" err="1">
                <a:solidFill>
                  <a:schemeClr val="bg1"/>
                </a:solidFill>
              </a:rPr>
              <a:t>khách</a:t>
            </a:r>
            <a:r>
              <a:rPr lang="en-US" sz="1700" dirty="0">
                <a:solidFill>
                  <a:schemeClr val="bg1"/>
                </a:solidFill>
              </a:rPr>
              <a:t> </a:t>
            </a:r>
            <a:r>
              <a:rPr lang="en-US" sz="1700" dirty="0" err="1">
                <a:solidFill>
                  <a:schemeClr val="bg1"/>
                </a:solidFill>
              </a:rPr>
              <a:t>hàng</a:t>
            </a:r>
            <a:r>
              <a:rPr lang="en-US" sz="1700" dirty="0">
                <a:solidFill>
                  <a:schemeClr val="bg1"/>
                </a:solidFill>
              </a:rPr>
              <a:t> </a:t>
            </a:r>
            <a:r>
              <a:rPr lang="en-US" sz="1700" dirty="0" err="1">
                <a:solidFill>
                  <a:schemeClr val="bg1"/>
                </a:solidFill>
              </a:rPr>
              <a:t>theo</a:t>
            </a:r>
            <a:r>
              <a:rPr lang="en-US" sz="1700" dirty="0">
                <a:solidFill>
                  <a:schemeClr val="bg1"/>
                </a:solidFill>
              </a:rPr>
              <a:t> 3 </a:t>
            </a:r>
            <a:r>
              <a:rPr lang="en-US" sz="1700" dirty="0" err="1">
                <a:solidFill>
                  <a:schemeClr val="bg1"/>
                </a:solidFill>
              </a:rPr>
              <a:t>nhóm</a:t>
            </a:r>
            <a:r>
              <a:rPr lang="en-US" sz="1700" dirty="0">
                <a:solidFill>
                  <a:schemeClr val="bg1"/>
                </a:solidFill>
              </a:rPr>
              <a:t>:</a:t>
            </a:r>
          </a:p>
          <a:p>
            <a:r>
              <a:rPr lang="en-US" sz="1700" dirty="0">
                <a:solidFill>
                  <a:schemeClr val="bg1"/>
                </a:solidFill>
              </a:rPr>
              <a:t>+   </a:t>
            </a:r>
            <a:r>
              <a:rPr lang="en-US" sz="1700" dirty="0" err="1">
                <a:solidFill>
                  <a:schemeClr val="bg1"/>
                </a:solidFill>
              </a:rPr>
              <a:t>Nhóm</a:t>
            </a:r>
            <a:r>
              <a:rPr lang="en-US" sz="1700" dirty="0">
                <a:solidFill>
                  <a:schemeClr val="bg1"/>
                </a:solidFill>
              </a:rPr>
              <a:t> 1: </a:t>
            </a:r>
            <a:r>
              <a:rPr lang="en-US" sz="1700" dirty="0" err="1">
                <a:solidFill>
                  <a:schemeClr val="bg1"/>
                </a:solidFill>
              </a:rPr>
              <a:t>Đem</a:t>
            </a:r>
            <a:r>
              <a:rPr lang="en-US" sz="1700" dirty="0">
                <a:solidFill>
                  <a:schemeClr val="bg1"/>
                </a:solidFill>
              </a:rPr>
              <a:t> </a:t>
            </a:r>
            <a:r>
              <a:rPr lang="en-US" sz="1700" dirty="0" err="1">
                <a:solidFill>
                  <a:schemeClr val="bg1"/>
                </a:solidFill>
              </a:rPr>
              <a:t>lại</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cao</a:t>
            </a:r>
            <a:r>
              <a:rPr lang="en-US" sz="1700" dirty="0">
                <a:solidFill>
                  <a:schemeClr val="bg1"/>
                </a:solidFill>
              </a:rPr>
              <a:t> </a:t>
            </a:r>
            <a:r>
              <a:rPr lang="en-US" sz="1700" dirty="0" err="1">
                <a:solidFill>
                  <a:schemeClr val="bg1"/>
                </a:solidFill>
              </a:rPr>
              <a:t>nhất</a:t>
            </a:r>
            <a:endParaRPr lang="en-US" sz="1700" dirty="0">
              <a:solidFill>
                <a:schemeClr val="bg1"/>
              </a:solidFill>
            </a:endParaRPr>
          </a:p>
          <a:p>
            <a:r>
              <a:rPr lang="en-US" sz="1700" dirty="0">
                <a:solidFill>
                  <a:schemeClr val="bg1"/>
                </a:solidFill>
              </a:rPr>
              <a:t>+   </a:t>
            </a:r>
            <a:r>
              <a:rPr lang="en-US" sz="1700" dirty="0" err="1">
                <a:solidFill>
                  <a:schemeClr val="bg1"/>
                </a:solidFill>
              </a:rPr>
              <a:t>Nhóm</a:t>
            </a:r>
            <a:r>
              <a:rPr lang="en-US" sz="1700" dirty="0">
                <a:solidFill>
                  <a:schemeClr val="bg1"/>
                </a:solidFill>
              </a:rPr>
              <a:t> 2: </a:t>
            </a:r>
            <a:r>
              <a:rPr lang="en-US" sz="1700" dirty="0" err="1">
                <a:solidFill>
                  <a:schemeClr val="bg1"/>
                </a:solidFill>
              </a:rPr>
              <a:t>Đem</a:t>
            </a:r>
            <a:r>
              <a:rPr lang="en-US" sz="1700" dirty="0">
                <a:solidFill>
                  <a:schemeClr val="bg1"/>
                </a:solidFill>
              </a:rPr>
              <a:t> </a:t>
            </a:r>
            <a:r>
              <a:rPr lang="en-US" sz="1700" dirty="0" err="1">
                <a:solidFill>
                  <a:schemeClr val="bg1"/>
                </a:solidFill>
              </a:rPr>
              <a:t>lại</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trung</a:t>
            </a:r>
            <a:r>
              <a:rPr lang="en-US" sz="1700" dirty="0">
                <a:solidFill>
                  <a:schemeClr val="bg1"/>
                </a:solidFill>
              </a:rPr>
              <a:t> </a:t>
            </a:r>
            <a:r>
              <a:rPr lang="en-US" sz="1700" dirty="0" err="1">
                <a:solidFill>
                  <a:schemeClr val="bg1"/>
                </a:solidFill>
              </a:rPr>
              <a:t>bình</a:t>
            </a:r>
            <a:endParaRPr lang="en-US" sz="1700" dirty="0">
              <a:solidFill>
                <a:schemeClr val="bg1"/>
              </a:solidFill>
            </a:endParaRPr>
          </a:p>
          <a:p>
            <a:r>
              <a:rPr lang="en-US" sz="1700" dirty="0">
                <a:solidFill>
                  <a:schemeClr val="bg1"/>
                </a:solidFill>
              </a:rPr>
              <a:t>+   </a:t>
            </a:r>
            <a:r>
              <a:rPr lang="en-US" sz="1700" dirty="0" err="1">
                <a:solidFill>
                  <a:schemeClr val="bg1"/>
                </a:solidFill>
              </a:rPr>
              <a:t>Nhóm</a:t>
            </a:r>
            <a:r>
              <a:rPr lang="en-US" sz="1700" dirty="0">
                <a:solidFill>
                  <a:schemeClr val="bg1"/>
                </a:solidFill>
              </a:rPr>
              <a:t> 3: </a:t>
            </a:r>
            <a:r>
              <a:rPr lang="en-US" sz="1700" dirty="0" err="1">
                <a:solidFill>
                  <a:schemeClr val="bg1"/>
                </a:solidFill>
              </a:rPr>
              <a:t>Đem</a:t>
            </a:r>
            <a:r>
              <a:rPr lang="en-US" sz="1700" dirty="0">
                <a:solidFill>
                  <a:schemeClr val="bg1"/>
                </a:solidFill>
              </a:rPr>
              <a:t> </a:t>
            </a:r>
            <a:r>
              <a:rPr lang="en-US" sz="1700" dirty="0" err="1">
                <a:solidFill>
                  <a:schemeClr val="bg1"/>
                </a:solidFill>
              </a:rPr>
              <a:t>lại</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thấp</a:t>
            </a:r>
            <a:r>
              <a:rPr lang="en-US" sz="1700" dirty="0">
                <a:solidFill>
                  <a:schemeClr val="bg1"/>
                </a:solidFill>
              </a:rPr>
              <a:t> </a:t>
            </a:r>
            <a:r>
              <a:rPr lang="en-US" sz="1700" dirty="0" err="1">
                <a:solidFill>
                  <a:schemeClr val="bg1"/>
                </a:solidFill>
              </a:rPr>
              <a:t>nhất</a:t>
            </a:r>
            <a:endParaRPr lang="en-US" sz="1700" dirty="0">
              <a:solidFill>
                <a:schemeClr val="bg1"/>
              </a:solidFill>
            </a:endParaRPr>
          </a:p>
          <a:p>
            <a:endParaRPr lang="en-US" sz="1700" dirty="0">
              <a:solidFill>
                <a:schemeClr val="bg1"/>
              </a:solidFill>
            </a:endParaRPr>
          </a:p>
          <a:p>
            <a:pPr marL="285750" indent="-285750">
              <a:buFontTx/>
              <a:buChar char="-"/>
            </a:pPr>
            <a:r>
              <a:rPr lang="en-US" sz="1700" dirty="0" err="1">
                <a:solidFill>
                  <a:schemeClr val="bg1"/>
                </a:solidFill>
              </a:rPr>
              <a:t>Một</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giải</a:t>
            </a:r>
            <a:r>
              <a:rPr lang="en-US" sz="1700" dirty="0">
                <a:solidFill>
                  <a:schemeClr val="bg1"/>
                </a:solidFill>
              </a:rPr>
              <a:t> </a:t>
            </a:r>
            <a:r>
              <a:rPr lang="en-US" sz="1700" dirty="0" err="1">
                <a:solidFill>
                  <a:schemeClr val="bg1"/>
                </a:solidFill>
              </a:rPr>
              <a:t>pháp</a:t>
            </a:r>
            <a:r>
              <a:rPr lang="en-US" sz="1700" dirty="0">
                <a:solidFill>
                  <a:schemeClr val="bg1"/>
                </a:solidFill>
              </a:rPr>
              <a:t> </a:t>
            </a:r>
            <a:r>
              <a:rPr lang="en-US" sz="1700" dirty="0" err="1">
                <a:solidFill>
                  <a:schemeClr val="bg1"/>
                </a:solidFill>
              </a:rPr>
              <a:t>tiếp</a:t>
            </a:r>
            <a:r>
              <a:rPr lang="en-US" sz="1700" dirty="0">
                <a:solidFill>
                  <a:schemeClr val="bg1"/>
                </a:solidFill>
              </a:rPr>
              <a:t> </a:t>
            </a:r>
            <a:r>
              <a:rPr lang="en-US" sz="1700" dirty="0" err="1">
                <a:solidFill>
                  <a:schemeClr val="bg1"/>
                </a:solidFill>
              </a:rPr>
              <a:t>cận</a:t>
            </a:r>
            <a:r>
              <a:rPr lang="en-US" sz="1700" dirty="0">
                <a:solidFill>
                  <a:schemeClr val="bg1"/>
                </a:solidFill>
              </a:rPr>
              <a:t> </a:t>
            </a:r>
            <a:r>
              <a:rPr lang="en-US" sz="1700" dirty="0" err="1">
                <a:solidFill>
                  <a:schemeClr val="bg1"/>
                </a:solidFill>
              </a:rPr>
              <a:t>khách</a:t>
            </a:r>
            <a:r>
              <a:rPr lang="en-US" sz="1700" dirty="0">
                <a:solidFill>
                  <a:schemeClr val="bg1"/>
                </a:solidFill>
              </a:rPr>
              <a:t> </a:t>
            </a:r>
            <a:r>
              <a:rPr lang="en-US" sz="1700" dirty="0" err="1">
                <a:solidFill>
                  <a:schemeClr val="bg1"/>
                </a:solidFill>
              </a:rPr>
              <a:t>hàng</a:t>
            </a:r>
            <a:r>
              <a:rPr lang="en-US" sz="1700" dirty="0">
                <a:solidFill>
                  <a:schemeClr val="bg1"/>
                </a:solidFill>
              </a:rPr>
              <a:t>:</a:t>
            </a:r>
          </a:p>
          <a:p>
            <a:r>
              <a:rPr lang="en-US" sz="1700" dirty="0">
                <a:solidFill>
                  <a:schemeClr val="bg1"/>
                </a:solidFill>
              </a:rPr>
              <a:t>+   </a:t>
            </a:r>
            <a:r>
              <a:rPr lang="en-US" sz="1700" dirty="0" err="1">
                <a:solidFill>
                  <a:schemeClr val="bg1"/>
                </a:solidFill>
              </a:rPr>
              <a:t>Nhóm</a:t>
            </a:r>
            <a:r>
              <a:rPr lang="en-US" sz="1700" dirty="0">
                <a:solidFill>
                  <a:schemeClr val="bg1"/>
                </a:solidFill>
              </a:rPr>
              <a:t> 1: </a:t>
            </a:r>
            <a:r>
              <a:rPr lang="en-US" sz="1700" dirty="0" err="1">
                <a:solidFill>
                  <a:schemeClr val="bg1"/>
                </a:solidFill>
              </a:rPr>
              <a:t>Nên</a:t>
            </a:r>
            <a:r>
              <a:rPr lang="en-US" sz="1700" dirty="0">
                <a:solidFill>
                  <a:schemeClr val="bg1"/>
                </a:solidFill>
              </a:rPr>
              <a:t> </a:t>
            </a:r>
            <a:r>
              <a:rPr lang="en-US" sz="1700" dirty="0" err="1">
                <a:solidFill>
                  <a:schemeClr val="bg1"/>
                </a:solidFill>
              </a:rPr>
              <a:t>tập</a:t>
            </a:r>
            <a:r>
              <a:rPr lang="en-US" sz="1700" dirty="0">
                <a:solidFill>
                  <a:schemeClr val="bg1"/>
                </a:solidFill>
              </a:rPr>
              <a:t> </a:t>
            </a:r>
            <a:r>
              <a:rPr lang="en-US" sz="1700" dirty="0" err="1">
                <a:solidFill>
                  <a:schemeClr val="bg1"/>
                </a:solidFill>
              </a:rPr>
              <a:t>trung</a:t>
            </a:r>
            <a:r>
              <a:rPr lang="en-US" sz="1700" dirty="0">
                <a:solidFill>
                  <a:schemeClr val="bg1"/>
                </a:solidFill>
              </a:rPr>
              <a:t> </a:t>
            </a:r>
            <a:r>
              <a:rPr lang="en-US" sz="1700" dirty="0" err="1">
                <a:solidFill>
                  <a:schemeClr val="bg1"/>
                </a:solidFill>
              </a:rPr>
              <a:t>nhiều</a:t>
            </a:r>
            <a:r>
              <a:rPr lang="en-US" sz="1700" dirty="0">
                <a:solidFill>
                  <a:schemeClr val="bg1"/>
                </a:solidFill>
              </a:rPr>
              <a:t> </a:t>
            </a:r>
            <a:r>
              <a:rPr lang="en-US" sz="1700" dirty="0" err="1">
                <a:solidFill>
                  <a:schemeClr val="bg1"/>
                </a:solidFill>
              </a:rPr>
              <a:t>nguồn</a:t>
            </a:r>
            <a:r>
              <a:rPr lang="en-US" sz="1700" dirty="0">
                <a:solidFill>
                  <a:schemeClr val="bg1"/>
                </a:solidFill>
              </a:rPr>
              <a:t> </a:t>
            </a:r>
            <a:r>
              <a:rPr lang="en-US" sz="1700" dirty="0" err="1">
                <a:solidFill>
                  <a:schemeClr val="bg1"/>
                </a:solidFill>
              </a:rPr>
              <a:t>lực</a:t>
            </a:r>
            <a:r>
              <a:rPr lang="en-US" sz="1700" dirty="0">
                <a:solidFill>
                  <a:schemeClr val="bg1"/>
                </a:solidFill>
              </a:rPr>
              <a:t> </a:t>
            </a:r>
            <a:r>
              <a:rPr lang="en-US" sz="1700" dirty="0" err="1">
                <a:solidFill>
                  <a:schemeClr val="bg1"/>
                </a:solidFill>
              </a:rPr>
              <a:t>nhất</a:t>
            </a:r>
            <a:r>
              <a:rPr lang="en-US" sz="1700" dirty="0">
                <a:solidFill>
                  <a:schemeClr val="bg1"/>
                </a:solidFill>
              </a:rPr>
              <a:t> </a:t>
            </a:r>
            <a:r>
              <a:rPr lang="en-US" sz="1700" dirty="0" err="1">
                <a:solidFill>
                  <a:schemeClr val="bg1"/>
                </a:solidFill>
              </a:rPr>
              <a:t>với</a:t>
            </a:r>
            <a:r>
              <a:rPr lang="en-US" sz="1700" dirty="0">
                <a:solidFill>
                  <a:schemeClr val="bg1"/>
                </a:solidFill>
              </a:rPr>
              <a:t> </a:t>
            </a:r>
            <a:r>
              <a:rPr lang="en-US" sz="1700" dirty="0" err="1">
                <a:solidFill>
                  <a:schemeClr val="bg1"/>
                </a:solidFill>
              </a:rPr>
              <a:t>nhóm</a:t>
            </a:r>
            <a:r>
              <a:rPr lang="en-US" sz="1700" dirty="0">
                <a:solidFill>
                  <a:schemeClr val="bg1"/>
                </a:solidFill>
              </a:rPr>
              <a:t> </a:t>
            </a:r>
            <a:r>
              <a:rPr lang="en-US" sz="1700" dirty="0" err="1">
                <a:solidFill>
                  <a:schemeClr val="bg1"/>
                </a:solidFill>
              </a:rPr>
              <a:t>khách</a:t>
            </a:r>
            <a:r>
              <a:rPr lang="en-US" sz="1700" dirty="0">
                <a:solidFill>
                  <a:schemeClr val="bg1"/>
                </a:solidFill>
              </a:rPr>
              <a:t> hang </a:t>
            </a:r>
            <a:r>
              <a:rPr lang="en-US" sz="1700" dirty="0" err="1">
                <a:solidFill>
                  <a:schemeClr val="bg1"/>
                </a:solidFill>
              </a:rPr>
              <a:t>này</a:t>
            </a:r>
            <a:r>
              <a:rPr lang="en-US" sz="1700" dirty="0">
                <a:solidFill>
                  <a:schemeClr val="bg1"/>
                </a:solidFill>
              </a:rPr>
              <a:t>. </a:t>
            </a:r>
            <a:r>
              <a:rPr lang="en-US" sz="1700" dirty="0" err="1">
                <a:solidFill>
                  <a:schemeClr val="bg1"/>
                </a:solidFill>
              </a:rPr>
              <a:t>Đối</a:t>
            </a:r>
            <a:r>
              <a:rPr lang="en-US" sz="1700" dirty="0">
                <a:solidFill>
                  <a:schemeClr val="bg1"/>
                </a:solidFill>
              </a:rPr>
              <a:t> </a:t>
            </a:r>
            <a:r>
              <a:rPr lang="en-US" sz="1700" dirty="0" err="1">
                <a:solidFill>
                  <a:schemeClr val="bg1"/>
                </a:solidFill>
              </a:rPr>
              <a:t>với</a:t>
            </a:r>
            <a:r>
              <a:rPr lang="en-US" sz="1700" dirty="0">
                <a:solidFill>
                  <a:schemeClr val="bg1"/>
                </a:solidFill>
              </a:rPr>
              <a:t> “Champions” </a:t>
            </a:r>
            <a:r>
              <a:rPr lang="en-US" sz="1700" dirty="0" err="1">
                <a:solidFill>
                  <a:schemeClr val="bg1"/>
                </a:solidFill>
              </a:rPr>
              <a:t>và</a:t>
            </a:r>
            <a:r>
              <a:rPr lang="en-US" sz="1700" dirty="0">
                <a:solidFill>
                  <a:schemeClr val="bg1"/>
                </a:solidFill>
              </a:rPr>
              <a:t> “Loyal” </a:t>
            </a:r>
            <a:r>
              <a:rPr lang="en-US" sz="1700" dirty="0" err="1">
                <a:solidFill>
                  <a:schemeClr val="bg1"/>
                </a:solidFill>
              </a:rPr>
              <a:t>có</a:t>
            </a:r>
            <a:r>
              <a:rPr lang="en-US" sz="1700" dirty="0">
                <a:solidFill>
                  <a:schemeClr val="bg1"/>
                </a:solidFill>
              </a:rPr>
              <a:t> </a:t>
            </a:r>
            <a:r>
              <a:rPr lang="en-US" sz="1700" dirty="0" err="1">
                <a:solidFill>
                  <a:schemeClr val="bg1"/>
                </a:solidFill>
              </a:rPr>
              <a:t>thể</a:t>
            </a:r>
            <a:r>
              <a:rPr lang="en-US" sz="1700" dirty="0">
                <a:solidFill>
                  <a:schemeClr val="bg1"/>
                </a:solidFill>
              </a:rPr>
              <a:t> </a:t>
            </a:r>
            <a:r>
              <a:rPr lang="en-US" sz="1700" dirty="0" err="1">
                <a:solidFill>
                  <a:schemeClr val="bg1"/>
                </a:solidFill>
              </a:rPr>
              <a:t>củng</a:t>
            </a:r>
            <a:r>
              <a:rPr lang="en-US" sz="1700" dirty="0">
                <a:solidFill>
                  <a:schemeClr val="bg1"/>
                </a:solidFill>
              </a:rPr>
              <a:t> </a:t>
            </a:r>
            <a:r>
              <a:rPr lang="en-US" sz="1700" dirty="0" err="1">
                <a:solidFill>
                  <a:schemeClr val="bg1"/>
                </a:solidFill>
              </a:rPr>
              <a:t>cố</a:t>
            </a:r>
            <a:r>
              <a:rPr lang="en-US" sz="1700" dirty="0">
                <a:solidFill>
                  <a:schemeClr val="bg1"/>
                </a:solidFill>
              </a:rPr>
              <a:t> </a:t>
            </a:r>
            <a:r>
              <a:rPr lang="en-US" sz="1700" dirty="0" err="1">
                <a:solidFill>
                  <a:schemeClr val="bg1"/>
                </a:solidFill>
              </a:rPr>
              <a:t>mối</a:t>
            </a:r>
            <a:r>
              <a:rPr lang="en-US" sz="1700" dirty="0">
                <a:solidFill>
                  <a:schemeClr val="bg1"/>
                </a:solidFill>
              </a:rPr>
              <a:t> </a:t>
            </a:r>
            <a:r>
              <a:rPr lang="en-US" sz="1700" dirty="0" err="1">
                <a:solidFill>
                  <a:schemeClr val="bg1"/>
                </a:solidFill>
              </a:rPr>
              <a:t>quan</a:t>
            </a:r>
            <a:r>
              <a:rPr lang="en-US" sz="1700" dirty="0">
                <a:solidFill>
                  <a:schemeClr val="bg1"/>
                </a:solidFill>
              </a:rPr>
              <a:t> </a:t>
            </a:r>
            <a:r>
              <a:rPr lang="en-US" sz="1700" dirty="0" err="1">
                <a:solidFill>
                  <a:schemeClr val="bg1"/>
                </a:solidFill>
              </a:rPr>
              <a:t>hệ</a:t>
            </a:r>
            <a:r>
              <a:rPr lang="en-US" sz="1700" dirty="0">
                <a:solidFill>
                  <a:schemeClr val="bg1"/>
                </a:solidFill>
              </a:rPr>
              <a:t> </a:t>
            </a:r>
            <a:r>
              <a:rPr lang="en-US" sz="1700" dirty="0" err="1">
                <a:solidFill>
                  <a:schemeClr val="bg1"/>
                </a:solidFill>
              </a:rPr>
              <a:t>sẵn</a:t>
            </a:r>
            <a:r>
              <a:rPr lang="en-US" sz="1700" dirty="0">
                <a:solidFill>
                  <a:schemeClr val="bg1"/>
                </a:solidFill>
              </a:rPr>
              <a:t> </a:t>
            </a:r>
            <a:r>
              <a:rPr lang="en-US" sz="1700" dirty="0" err="1">
                <a:solidFill>
                  <a:schemeClr val="bg1"/>
                </a:solidFill>
              </a:rPr>
              <a:t>có</a:t>
            </a:r>
            <a:r>
              <a:rPr lang="en-US" sz="1700" dirty="0">
                <a:solidFill>
                  <a:schemeClr val="bg1"/>
                </a:solidFill>
              </a:rPr>
              <a:t> </a:t>
            </a:r>
            <a:r>
              <a:rPr lang="en-US" sz="1700" dirty="0" err="1">
                <a:solidFill>
                  <a:schemeClr val="bg1"/>
                </a:solidFill>
              </a:rPr>
              <a:t>bằng</a:t>
            </a:r>
            <a:r>
              <a:rPr lang="en-US" sz="1700" dirty="0">
                <a:solidFill>
                  <a:schemeClr val="bg1"/>
                </a:solidFill>
              </a:rPr>
              <a:t> </a:t>
            </a:r>
            <a:r>
              <a:rPr lang="en-US" sz="1700" dirty="0" err="1">
                <a:solidFill>
                  <a:schemeClr val="bg1"/>
                </a:solidFill>
              </a:rPr>
              <a:t>nhiều</a:t>
            </a:r>
            <a:r>
              <a:rPr lang="en-US" sz="1700" dirty="0">
                <a:solidFill>
                  <a:schemeClr val="bg1"/>
                </a:solidFill>
              </a:rPr>
              <a:t> </a:t>
            </a:r>
            <a:r>
              <a:rPr lang="en-US" sz="1700" dirty="0" err="1">
                <a:solidFill>
                  <a:schemeClr val="bg1"/>
                </a:solidFill>
              </a:rPr>
              <a:t>cách</a:t>
            </a:r>
            <a:r>
              <a:rPr lang="en-US" sz="1700" dirty="0">
                <a:solidFill>
                  <a:schemeClr val="bg1"/>
                </a:solidFill>
              </a:rPr>
              <a:t>: </a:t>
            </a:r>
            <a:r>
              <a:rPr lang="en-US" sz="1700" dirty="0" err="1">
                <a:solidFill>
                  <a:schemeClr val="bg1"/>
                </a:solidFill>
              </a:rPr>
              <a:t>hỏi</a:t>
            </a:r>
            <a:r>
              <a:rPr lang="en-US" sz="1700" dirty="0">
                <a:solidFill>
                  <a:schemeClr val="bg1"/>
                </a:solidFill>
              </a:rPr>
              <a:t> ý </a:t>
            </a:r>
            <a:r>
              <a:rPr lang="en-US" sz="1700" dirty="0" err="1">
                <a:solidFill>
                  <a:schemeClr val="bg1"/>
                </a:solidFill>
              </a:rPr>
              <a:t>kiến</a:t>
            </a:r>
            <a:r>
              <a:rPr lang="en-US" sz="1700" dirty="0">
                <a:solidFill>
                  <a:schemeClr val="bg1"/>
                </a:solidFill>
              </a:rPr>
              <a:t> </a:t>
            </a:r>
            <a:r>
              <a:rPr lang="en-US" sz="1700" dirty="0" err="1">
                <a:solidFill>
                  <a:schemeClr val="bg1"/>
                </a:solidFill>
              </a:rPr>
              <a:t>về</a:t>
            </a:r>
            <a:r>
              <a:rPr lang="en-US" sz="1700" dirty="0">
                <a:solidFill>
                  <a:schemeClr val="bg1"/>
                </a:solidFill>
              </a:rPr>
              <a:t> </a:t>
            </a:r>
            <a:r>
              <a:rPr lang="en-US" sz="1700" dirty="0" err="1">
                <a:solidFill>
                  <a:schemeClr val="bg1"/>
                </a:solidFill>
              </a:rPr>
              <a:t>sản</a:t>
            </a:r>
            <a:r>
              <a:rPr lang="en-US" sz="1700" dirty="0">
                <a:solidFill>
                  <a:schemeClr val="bg1"/>
                </a:solidFill>
              </a:rPr>
              <a:t> </a:t>
            </a:r>
            <a:r>
              <a:rPr lang="en-US" sz="1700" dirty="0" err="1">
                <a:solidFill>
                  <a:schemeClr val="bg1"/>
                </a:solidFill>
              </a:rPr>
              <a:t>phẩm</a:t>
            </a:r>
            <a:r>
              <a:rPr lang="en-US" sz="1700" dirty="0">
                <a:solidFill>
                  <a:schemeClr val="bg1"/>
                </a:solidFill>
              </a:rPr>
              <a:t>,  </a:t>
            </a:r>
            <a:r>
              <a:rPr lang="en-US" sz="1700" dirty="0" err="1">
                <a:solidFill>
                  <a:schemeClr val="bg1"/>
                </a:solidFill>
              </a:rPr>
              <a:t>thông</a:t>
            </a:r>
            <a:r>
              <a:rPr lang="en-US" sz="1700" dirty="0">
                <a:solidFill>
                  <a:schemeClr val="bg1"/>
                </a:solidFill>
              </a:rPr>
              <a:t> </a:t>
            </a:r>
            <a:r>
              <a:rPr lang="en-US" sz="1700" dirty="0" err="1">
                <a:solidFill>
                  <a:schemeClr val="bg1"/>
                </a:solidFill>
              </a:rPr>
              <a:t>báo</a:t>
            </a:r>
            <a:r>
              <a:rPr lang="en-US" sz="1700" dirty="0">
                <a:solidFill>
                  <a:schemeClr val="bg1"/>
                </a:solidFill>
              </a:rPr>
              <a:t> </a:t>
            </a:r>
            <a:r>
              <a:rPr lang="en-US" sz="1700" dirty="0" err="1">
                <a:solidFill>
                  <a:schemeClr val="bg1"/>
                </a:solidFill>
              </a:rPr>
              <a:t>sớm</a:t>
            </a:r>
            <a:r>
              <a:rPr lang="en-US" sz="1700" dirty="0">
                <a:solidFill>
                  <a:schemeClr val="bg1"/>
                </a:solidFill>
              </a:rPr>
              <a:t> </a:t>
            </a:r>
            <a:r>
              <a:rPr lang="en-US" sz="1700" dirty="0" err="1">
                <a:solidFill>
                  <a:schemeClr val="bg1"/>
                </a:solidFill>
              </a:rPr>
              <a:t>về</a:t>
            </a:r>
            <a:r>
              <a:rPr lang="en-US" sz="1700" dirty="0">
                <a:solidFill>
                  <a:schemeClr val="bg1"/>
                </a:solidFill>
              </a:rPr>
              <a:t> </a:t>
            </a:r>
            <a:r>
              <a:rPr lang="en-US" sz="1700" dirty="0" err="1">
                <a:solidFill>
                  <a:schemeClr val="bg1"/>
                </a:solidFill>
              </a:rPr>
              <a:t>sản</a:t>
            </a:r>
            <a:r>
              <a:rPr lang="en-US" sz="1700" dirty="0">
                <a:solidFill>
                  <a:schemeClr val="bg1"/>
                </a:solidFill>
              </a:rPr>
              <a:t> </a:t>
            </a:r>
            <a:r>
              <a:rPr lang="en-US" sz="1700" dirty="0" err="1">
                <a:solidFill>
                  <a:schemeClr val="bg1"/>
                </a:solidFill>
              </a:rPr>
              <a:t>phẩm</a:t>
            </a:r>
            <a:r>
              <a:rPr lang="en-US" sz="1700" dirty="0">
                <a:solidFill>
                  <a:schemeClr val="bg1"/>
                </a:solidFill>
              </a:rPr>
              <a:t> </a:t>
            </a:r>
            <a:r>
              <a:rPr lang="en-US" sz="1700" dirty="0" err="1">
                <a:solidFill>
                  <a:schemeClr val="bg1"/>
                </a:solidFill>
              </a:rPr>
              <a:t>mới</a:t>
            </a:r>
            <a:r>
              <a:rPr lang="en-US" sz="1700" dirty="0">
                <a:solidFill>
                  <a:schemeClr val="bg1"/>
                </a:solidFill>
              </a:rPr>
              <a:t>, </a:t>
            </a:r>
            <a:r>
              <a:rPr lang="en-US" sz="1700" dirty="0" err="1">
                <a:solidFill>
                  <a:schemeClr val="bg1"/>
                </a:solidFill>
              </a:rPr>
              <a:t>tư</a:t>
            </a:r>
            <a:r>
              <a:rPr lang="en-US" sz="1700" dirty="0">
                <a:solidFill>
                  <a:schemeClr val="bg1"/>
                </a:solidFill>
              </a:rPr>
              <a:t> </a:t>
            </a:r>
            <a:r>
              <a:rPr lang="en-US" sz="1700" dirty="0" err="1">
                <a:solidFill>
                  <a:schemeClr val="bg1"/>
                </a:solidFill>
              </a:rPr>
              <a:t>vấn</a:t>
            </a:r>
            <a:r>
              <a:rPr lang="en-US" sz="1700" dirty="0">
                <a:solidFill>
                  <a:schemeClr val="bg1"/>
                </a:solidFill>
              </a:rPr>
              <a:t> </a:t>
            </a:r>
            <a:r>
              <a:rPr lang="en-US" sz="1700" dirty="0" err="1">
                <a:solidFill>
                  <a:schemeClr val="bg1"/>
                </a:solidFill>
              </a:rPr>
              <a:t>về</a:t>
            </a:r>
            <a:r>
              <a:rPr lang="en-US" sz="1700" dirty="0">
                <a:solidFill>
                  <a:schemeClr val="bg1"/>
                </a:solidFill>
              </a:rPr>
              <a:t> </a:t>
            </a:r>
            <a:r>
              <a:rPr lang="en-US" sz="1700" dirty="0" err="1">
                <a:solidFill>
                  <a:schemeClr val="bg1"/>
                </a:solidFill>
              </a:rPr>
              <a:t>việc</a:t>
            </a:r>
            <a:r>
              <a:rPr lang="en-US" sz="1700" dirty="0">
                <a:solidFill>
                  <a:schemeClr val="bg1"/>
                </a:solidFill>
              </a:rPr>
              <a:t> upsell </a:t>
            </a:r>
            <a:r>
              <a:rPr lang="en-US" sz="1700" dirty="0" err="1">
                <a:solidFill>
                  <a:schemeClr val="bg1"/>
                </a:solidFill>
              </a:rPr>
              <a:t>sản</a:t>
            </a:r>
            <a:r>
              <a:rPr lang="en-US" sz="1700" dirty="0">
                <a:solidFill>
                  <a:schemeClr val="bg1"/>
                </a:solidFill>
              </a:rPr>
              <a:t> </a:t>
            </a:r>
            <a:r>
              <a:rPr lang="en-US" sz="1700" dirty="0" err="1">
                <a:solidFill>
                  <a:schemeClr val="bg1"/>
                </a:solidFill>
              </a:rPr>
              <a:t>phẩm</a:t>
            </a:r>
            <a:r>
              <a:rPr lang="en-US" sz="1700" dirty="0">
                <a:solidFill>
                  <a:schemeClr val="bg1"/>
                </a:solidFill>
              </a:rPr>
              <a:t>,…. </a:t>
            </a:r>
            <a:r>
              <a:rPr lang="en-US" sz="1700" dirty="0" err="1">
                <a:solidFill>
                  <a:schemeClr val="bg1"/>
                </a:solidFill>
              </a:rPr>
              <a:t>Tuy</a:t>
            </a:r>
            <a:r>
              <a:rPr lang="en-US" sz="1700" dirty="0">
                <a:solidFill>
                  <a:schemeClr val="bg1"/>
                </a:solidFill>
              </a:rPr>
              <a:t> </a:t>
            </a:r>
            <a:r>
              <a:rPr lang="en-US" sz="1700" dirty="0" err="1">
                <a:solidFill>
                  <a:schemeClr val="bg1"/>
                </a:solidFill>
              </a:rPr>
              <a:t>nhiên</a:t>
            </a:r>
            <a:r>
              <a:rPr lang="en-US" sz="1700" dirty="0">
                <a:solidFill>
                  <a:schemeClr val="bg1"/>
                </a:solidFill>
              </a:rPr>
              <a:t> </a:t>
            </a:r>
            <a:r>
              <a:rPr lang="en-US" sz="1700" dirty="0" err="1">
                <a:solidFill>
                  <a:schemeClr val="bg1"/>
                </a:solidFill>
              </a:rPr>
              <a:t>nên</a:t>
            </a:r>
            <a:r>
              <a:rPr lang="en-US" sz="1700" dirty="0">
                <a:solidFill>
                  <a:schemeClr val="bg1"/>
                </a:solidFill>
              </a:rPr>
              <a:t> </a:t>
            </a:r>
            <a:r>
              <a:rPr lang="en-US" sz="1700" dirty="0" err="1">
                <a:solidFill>
                  <a:schemeClr val="bg1"/>
                </a:solidFill>
              </a:rPr>
              <a:t>đặc</a:t>
            </a:r>
            <a:r>
              <a:rPr lang="en-US" sz="1700" dirty="0">
                <a:solidFill>
                  <a:schemeClr val="bg1"/>
                </a:solidFill>
              </a:rPr>
              <a:t> </a:t>
            </a:r>
            <a:r>
              <a:rPr lang="en-US" sz="1700" dirty="0" err="1">
                <a:solidFill>
                  <a:schemeClr val="bg1"/>
                </a:solidFill>
              </a:rPr>
              <a:t>biệt</a:t>
            </a:r>
            <a:r>
              <a:rPr lang="en-US" sz="1700" dirty="0">
                <a:solidFill>
                  <a:schemeClr val="bg1"/>
                </a:solidFill>
              </a:rPr>
              <a:t> </a:t>
            </a:r>
            <a:r>
              <a:rPr lang="en-US" sz="1700" dirty="0" err="1">
                <a:solidFill>
                  <a:schemeClr val="bg1"/>
                </a:solidFill>
              </a:rPr>
              <a:t>quan</a:t>
            </a:r>
            <a:r>
              <a:rPr lang="en-US" sz="1700" dirty="0">
                <a:solidFill>
                  <a:schemeClr val="bg1"/>
                </a:solidFill>
              </a:rPr>
              <a:t> </a:t>
            </a:r>
            <a:r>
              <a:rPr lang="en-US" sz="1700" dirty="0" err="1">
                <a:solidFill>
                  <a:schemeClr val="bg1"/>
                </a:solidFill>
              </a:rPr>
              <a:t>tâm</a:t>
            </a:r>
            <a:r>
              <a:rPr lang="en-US" sz="1700" dirty="0">
                <a:solidFill>
                  <a:schemeClr val="bg1"/>
                </a:solidFill>
              </a:rPr>
              <a:t> </a:t>
            </a:r>
            <a:r>
              <a:rPr lang="en-US" sz="1700" dirty="0" err="1">
                <a:solidFill>
                  <a:schemeClr val="bg1"/>
                </a:solidFill>
              </a:rPr>
              <a:t>đến</a:t>
            </a:r>
            <a:r>
              <a:rPr lang="en-US" sz="1700" dirty="0">
                <a:solidFill>
                  <a:schemeClr val="bg1"/>
                </a:solidFill>
              </a:rPr>
              <a:t> “At Risk”. </a:t>
            </a:r>
            <a:r>
              <a:rPr lang="en-US" sz="1700" dirty="0" err="1">
                <a:solidFill>
                  <a:schemeClr val="bg1"/>
                </a:solidFill>
              </a:rPr>
              <a:t>Phải</a:t>
            </a:r>
            <a:r>
              <a:rPr lang="en-US" sz="1700" dirty="0">
                <a:solidFill>
                  <a:schemeClr val="bg1"/>
                </a:solidFill>
              </a:rPr>
              <a:t> </a:t>
            </a:r>
            <a:r>
              <a:rPr lang="en-US" sz="1700" dirty="0" err="1">
                <a:solidFill>
                  <a:schemeClr val="bg1"/>
                </a:solidFill>
              </a:rPr>
              <a:t>có</a:t>
            </a:r>
            <a:r>
              <a:rPr lang="en-US" sz="1700" dirty="0">
                <a:solidFill>
                  <a:schemeClr val="bg1"/>
                </a:solidFill>
              </a:rPr>
              <a:t> </a:t>
            </a:r>
            <a:r>
              <a:rPr lang="en-US" sz="1700" dirty="0" err="1">
                <a:solidFill>
                  <a:schemeClr val="bg1"/>
                </a:solidFill>
              </a:rPr>
              <a:t>những</a:t>
            </a:r>
            <a:r>
              <a:rPr lang="en-US" sz="1700" dirty="0">
                <a:solidFill>
                  <a:schemeClr val="bg1"/>
                </a:solidFill>
              </a:rPr>
              <a:t> </a:t>
            </a:r>
            <a:r>
              <a:rPr lang="en-US" sz="1700" dirty="0" err="1">
                <a:solidFill>
                  <a:schemeClr val="bg1"/>
                </a:solidFill>
              </a:rPr>
              <a:t>cách</a:t>
            </a:r>
            <a:r>
              <a:rPr lang="en-US" sz="1700" dirty="0">
                <a:solidFill>
                  <a:schemeClr val="bg1"/>
                </a:solidFill>
              </a:rPr>
              <a:t> </a:t>
            </a:r>
            <a:r>
              <a:rPr lang="en-US" sz="1700" dirty="0" err="1">
                <a:solidFill>
                  <a:schemeClr val="bg1"/>
                </a:solidFill>
              </a:rPr>
              <a:t>tiếp</a:t>
            </a:r>
            <a:r>
              <a:rPr lang="en-US" sz="1700" dirty="0">
                <a:solidFill>
                  <a:schemeClr val="bg1"/>
                </a:solidFill>
              </a:rPr>
              <a:t> </a:t>
            </a:r>
            <a:r>
              <a:rPr lang="en-US" sz="1700" dirty="0" err="1">
                <a:solidFill>
                  <a:schemeClr val="bg1"/>
                </a:solidFill>
              </a:rPr>
              <a:t>cận</a:t>
            </a:r>
            <a:r>
              <a:rPr lang="en-US" sz="1700" dirty="0">
                <a:solidFill>
                  <a:schemeClr val="bg1"/>
                </a:solidFill>
              </a:rPr>
              <a:t> </a:t>
            </a:r>
            <a:r>
              <a:rPr lang="en-US" sz="1700" dirty="0" err="1">
                <a:solidFill>
                  <a:schemeClr val="bg1"/>
                </a:solidFill>
              </a:rPr>
              <a:t>phù</a:t>
            </a:r>
            <a:r>
              <a:rPr lang="en-US" sz="1700" dirty="0">
                <a:solidFill>
                  <a:schemeClr val="bg1"/>
                </a:solidFill>
              </a:rPr>
              <a:t> </a:t>
            </a:r>
            <a:r>
              <a:rPr lang="en-US" sz="1700" dirty="0" err="1">
                <a:solidFill>
                  <a:schemeClr val="bg1"/>
                </a:solidFill>
              </a:rPr>
              <a:t>hợp</a:t>
            </a:r>
            <a:r>
              <a:rPr lang="en-US" sz="1700" dirty="0">
                <a:solidFill>
                  <a:schemeClr val="bg1"/>
                </a:solidFill>
              </a:rPr>
              <a:t> </a:t>
            </a:r>
            <a:r>
              <a:rPr lang="en-US" sz="1700" dirty="0" err="1">
                <a:solidFill>
                  <a:schemeClr val="bg1"/>
                </a:solidFill>
              </a:rPr>
              <a:t>như</a:t>
            </a:r>
            <a:r>
              <a:rPr lang="en-US" sz="1700" dirty="0">
                <a:solidFill>
                  <a:schemeClr val="bg1"/>
                </a:solidFill>
              </a:rPr>
              <a:t>: </a:t>
            </a:r>
            <a:r>
              <a:rPr lang="en-US" sz="1700" dirty="0" err="1">
                <a:solidFill>
                  <a:schemeClr val="bg1"/>
                </a:solidFill>
              </a:rPr>
              <a:t>tìm</a:t>
            </a:r>
            <a:r>
              <a:rPr lang="en-US" sz="1700" dirty="0">
                <a:solidFill>
                  <a:schemeClr val="bg1"/>
                </a:solidFill>
              </a:rPr>
              <a:t> </a:t>
            </a:r>
            <a:r>
              <a:rPr lang="en-US" sz="1700" dirty="0" err="1">
                <a:solidFill>
                  <a:schemeClr val="bg1"/>
                </a:solidFill>
              </a:rPr>
              <a:t>hiểu</a:t>
            </a:r>
            <a:r>
              <a:rPr lang="en-US" sz="1700" dirty="0">
                <a:solidFill>
                  <a:schemeClr val="bg1"/>
                </a:solidFill>
              </a:rPr>
              <a:t> </a:t>
            </a:r>
            <a:r>
              <a:rPr lang="en-US" sz="1700" dirty="0" err="1">
                <a:solidFill>
                  <a:schemeClr val="bg1"/>
                </a:solidFill>
              </a:rPr>
              <a:t>lý</a:t>
            </a:r>
            <a:r>
              <a:rPr lang="en-US" sz="1700" dirty="0">
                <a:solidFill>
                  <a:schemeClr val="bg1"/>
                </a:solidFill>
              </a:rPr>
              <a:t> do </a:t>
            </a:r>
            <a:r>
              <a:rPr lang="en-US" sz="1700" dirty="0" err="1">
                <a:solidFill>
                  <a:schemeClr val="bg1"/>
                </a:solidFill>
              </a:rPr>
              <a:t>họ</a:t>
            </a:r>
            <a:r>
              <a:rPr lang="en-US" sz="1700" dirty="0">
                <a:solidFill>
                  <a:schemeClr val="bg1"/>
                </a:solidFill>
              </a:rPr>
              <a:t> </a:t>
            </a:r>
            <a:r>
              <a:rPr lang="en-US" sz="1700" dirty="0" err="1">
                <a:solidFill>
                  <a:schemeClr val="bg1"/>
                </a:solidFill>
              </a:rPr>
              <a:t>không</a:t>
            </a:r>
            <a:r>
              <a:rPr lang="en-US" sz="1700" dirty="0">
                <a:solidFill>
                  <a:schemeClr val="bg1"/>
                </a:solidFill>
              </a:rPr>
              <a:t> </a:t>
            </a:r>
            <a:r>
              <a:rPr lang="en-US" sz="1700" dirty="0" err="1">
                <a:solidFill>
                  <a:schemeClr val="bg1"/>
                </a:solidFill>
              </a:rPr>
              <a:t>còn</a:t>
            </a:r>
            <a:r>
              <a:rPr lang="en-US" sz="1700" dirty="0">
                <a:solidFill>
                  <a:schemeClr val="bg1"/>
                </a:solidFill>
              </a:rPr>
              <a:t> </a:t>
            </a:r>
            <a:r>
              <a:rPr lang="en-US" sz="1700" dirty="0" err="1">
                <a:solidFill>
                  <a:schemeClr val="bg1"/>
                </a:solidFill>
              </a:rPr>
              <a:t>mua</a:t>
            </a:r>
            <a:r>
              <a:rPr lang="en-US" sz="1700" dirty="0">
                <a:solidFill>
                  <a:schemeClr val="bg1"/>
                </a:solidFill>
              </a:rPr>
              <a:t> </a:t>
            </a:r>
            <a:r>
              <a:rPr lang="en-US" sz="1700" dirty="0" err="1">
                <a:solidFill>
                  <a:schemeClr val="bg1"/>
                </a:solidFill>
              </a:rPr>
              <a:t>hàng</a:t>
            </a:r>
            <a:r>
              <a:rPr lang="en-US" sz="1700" dirty="0">
                <a:solidFill>
                  <a:schemeClr val="bg1"/>
                </a:solidFill>
              </a:rPr>
              <a:t>, </a:t>
            </a:r>
            <a:r>
              <a:rPr lang="en-US" sz="1700" dirty="0" err="1">
                <a:solidFill>
                  <a:schemeClr val="bg1"/>
                </a:solidFill>
              </a:rPr>
              <a:t>cung</a:t>
            </a:r>
            <a:r>
              <a:rPr lang="en-US" sz="1700" dirty="0">
                <a:solidFill>
                  <a:schemeClr val="bg1"/>
                </a:solidFill>
              </a:rPr>
              <a:t> </a:t>
            </a:r>
            <a:r>
              <a:rPr lang="en-US" sz="1700" dirty="0" err="1">
                <a:solidFill>
                  <a:schemeClr val="bg1"/>
                </a:solidFill>
              </a:rPr>
              <a:t>cấp</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ưu</a:t>
            </a:r>
            <a:r>
              <a:rPr lang="en-US" sz="1700" dirty="0">
                <a:solidFill>
                  <a:schemeClr val="bg1"/>
                </a:solidFill>
              </a:rPr>
              <a:t> </a:t>
            </a:r>
            <a:r>
              <a:rPr lang="en-US" sz="1700" dirty="0" err="1">
                <a:solidFill>
                  <a:schemeClr val="bg1"/>
                </a:solidFill>
              </a:rPr>
              <a:t>đãi</a:t>
            </a:r>
            <a:r>
              <a:rPr lang="en-US" sz="1700" dirty="0">
                <a:solidFill>
                  <a:schemeClr val="bg1"/>
                </a:solidFill>
              </a:rPr>
              <a:t> </a:t>
            </a:r>
            <a:r>
              <a:rPr lang="en-US" sz="1700" dirty="0" err="1">
                <a:solidFill>
                  <a:schemeClr val="bg1"/>
                </a:solidFill>
              </a:rPr>
              <a:t>hoặc</a:t>
            </a:r>
            <a:r>
              <a:rPr lang="en-US" sz="1700" dirty="0">
                <a:solidFill>
                  <a:schemeClr val="bg1"/>
                </a:solidFill>
              </a:rPr>
              <a:t> </a:t>
            </a:r>
            <a:r>
              <a:rPr lang="en-US" sz="1700" dirty="0" err="1">
                <a:solidFill>
                  <a:schemeClr val="bg1"/>
                </a:solidFill>
              </a:rPr>
              <a:t>khuyến</a:t>
            </a:r>
            <a:r>
              <a:rPr lang="en-US" sz="1700" dirty="0">
                <a:solidFill>
                  <a:schemeClr val="bg1"/>
                </a:solidFill>
              </a:rPr>
              <a:t> </a:t>
            </a:r>
            <a:r>
              <a:rPr lang="en-US" sz="1700" dirty="0" err="1">
                <a:solidFill>
                  <a:schemeClr val="bg1"/>
                </a:solidFill>
              </a:rPr>
              <a:t>mãi</a:t>
            </a:r>
            <a:r>
              <a:rPr lang="en-US" sz="1700" dirty="0">
                <a:solidFill>
                  <a:schemeClr val="bg1"/>
                </a:solidFill>
              </a:rPr>
              <a:t> </a:t>
            </a:r>
            <a:r>
              <a:rPr lang="en-US" sz="1700" dirty="0" err="1">
                <a:solidFill>
                  <a:schemeClr val="bg1"/>
                </a:solidFill>
              </a:rPr>
              <a:t>độc</a:t>
            </a:r>
            <a:r>
              <a:rPr lang="en-US" sz="1700" dirty="0">
                <a:solidFill>
                  <a:schemeClr val="bg1"/>
                </a:solidFill>
              </a:rPr>
              <a:t> </a:t>
            </a:r>
            <a:r>
              <a:rPr lang="en-US" sz="1700" dirty="0" err="1">
                <a:solidFill>
                  <a:schemeClr val="bg1"/>
                </a:solidFill>
              </a:rPr>
              <a:t>quyền</a:t>
            </a:r>
            <a:r>
              <a:rPr lang="en-US" sz="1700" dirty="0">
                <a:solidFill>
                  <a:schemeClr val="bg1"/>
                </a:solidFill>
              </a:rPr>
              <a:t>,…</a:t>
            </a:r>
          </a:p>
          <a:p>
            <a:endParaRPr lang="en-US" sz="1700" dirty="0">
              <a:solidFill>
                <a:schemeClr val="bg1"/>
              </a:solidFill>
            </a:endParaRPr>
          </a:p>
          <a:p>
            <a:r>
              <a:rPr lang="en-US" sz="1700" dirty="0">
                <a:solidFill>
                  <a:schemeClr val="bg1"/>
                </a:solidFill>
              </a:rPr>
              <a:t>+   </a:t>
            </a:r>
            <a:r>
              <a:rPr lang="en-US" sz="1700" dirty="0" err="1">
                <a:solidFill>
                  <a:schemeClr val="bg1"/>
                </a:solidFill>
              </a:rPr>
              <a:t>Nhóm</a:t>
            </a:r>
            <a:r>
              <a:rPr lang="en-US" sz="1700" dirty="0">
                <a:solidFill>
                  <a:schemeClr val="bg1"/>
                </a:solidFill>
              </a:rPr>
              <a:t> 2: </a:t>
            </a:r>
            <a:r>
              <a:rPr lang="en-US" sz="1700" dirty="0" err="1">
                <a:solidFill>
                  <a:schemeClr val="bg1"/>
                </a:solidFill>
              </a:rPr>
              <a:t>Đối</a:t>
            </a:r>
            <a:r>
              <a:rPr lang="en-US" sz="1700" dirty="0">
                <a:solidFill>
                  <a:schemeClr val="bg1"/>
                </a:solidFill>
              </a:rPr>
              <a:t> </a:t>
            </a:r>
            <a:r>
              <a:rPr lang="en-US" sz="1700" dirty="0" err="1">
                <a:solidFill>
                  <a:schemeClr val="bg1"/>
                </a:solidFill>
              </a:rPr>
              <a:t>với</a:t>
            </a:r>
            <a:r>
              <a:rPr lang="en-US" sz="1700" dirty="0">
                <a:solidFill>
                  <a:schemeClr val="bg1"/>
                </a:solidFill>
              </a:rPr>
              <a:t> </a:t>
            </a:r>
            <a:r>
              <a:rPr lang="en-US" sz="1700" dirty="0" err="1">
                <a:solidFill>
                  <a:schemeClr val="bg1"/>
                </a:solidFill>
              </a:rPr>
              <a:t>các</a:t>
            </a:r>
            <a:r>
              <a:rPr lang="en-US" sz="1700" dirty="0">
                <a:solidFill>
                  <a:schemeClr val="bg1"/>
                </a:solidFill>
              </a:rPr>
              <a:t> </a:t>
            </a:r>
            <a:r>
              <a:rPr lang="en-US" sz="1700" dirty="0" err="1">
                <a:solidFill>
                  <a:schemeClr val="bg1"/>
                </a:solidFill>
              </a:rPr>
              <a:t>phân</a:t>
            </a:r>
            <a:r>
              <a:rPr lang="en-US" sz="1700" dirty="0">
                <a:solidFill>
                  <a:schemeClr val="bg1"/>
                </a:solidFill>
              </a:rPr>
              <a:t> </a:t>
            </a:r>
            <a:r>
              <a:rPr lang="en-US" sz="1700" dirty="0" err="1">
                <a:solidFill>
                  <a:schemeClr val="bg1"/>
                </a:solidFill>
              </a:rPr>
              <a:t>khúc</a:t>
            </a:r>
            <a:r>
              <a:rPr lang="en-US" sz="1700" dirty="0">
                <a:solidFill>
                  <a:schemeClr val="bg1"/>
                </a:solidFill>
              </a:rPr>
              <a:t> </a:t>
            </a:r>
            <a:r>
              <a:rPr lang="en-US" sz="1700" dirty="0" err="1">
                <a:solidFill>
                  <a:schemeClr val="bg1"/>
                </a:solidFill>
              </a:rPr>
              <a:t>khách</a:t>
            </a:r>
            <a:r>
              <a:rPr lang="en-US" sz="1700" dirty="0">
                <a:solidFill>
                  <a:schemeClr val="bg1"/>
                </a:solidFill>
              </a:rPr>
              <a:t> </a:t>
            </a:r>
            <a:r>
              <a:rPr lang="en-US" sz="1700" dirty="0" err="1">
                <a:solidFill>
                  <a:schemeClr val="bg1"/>
                </a:solidFill>
              </a:rPr>
              <a:t>hàng</a:t>
            </a:r>
            <a:r>
              <a:rPr lang="en-US" sz="1700" dirty="0">
                <a:solidFill>
                  <a:schemeClr val="bg1"/>
                </a:solidFill>
              </a:rPr>
              <a:t> </a:t>
            </a:r>
            <a:r>
              <a:rPr lang="en-US" sz="1700" dirty="0" err="1">
                <a:solidFill>
                  <a:schemeClr val="bg1"/>
                </a:solidFill>
              </a:rPr>
              <a:t>này</a:t>
            </a:r>
            <a:r>
              <a:rPr lang="en-US" sz="1700" dirty="0">
                <a:solidFill>
                  <a:schemeClr val="bg1"/>
                </a:solidFill>
              </a:rPr>
              <a:t> </a:t>
            </a:r>
            <a:r>
              <a:rPr lang="en-US" sz="1700" dirty="0" err="1">
                <a:solidFill>
                  <a:schemeClr val="bg1"/>
                </a:solidFill>
              </a:rPr>
              <a:t>chỉ</a:t>
            </a:r>
            <a:r>
              <a:rPr lang="en-US" sz="1700" dirty="0">
                <a:solidFill>
                  <a:schemeClr val="bg1"/>
                </a:solidFill>
              </a:rPr>
              <a:t> </a:t>
            </a:r>
            <a:r>
              <a:rPr lang="en-US" sz="1700" dirty="0" err="1">
                <a:solidFill>
                  <a:schemeClr val="bg1"/>
                </a:solidFill>
              </a:rPr>
              <a:t>nên</a:t>
            </a:r>
            <a:r>
              <a:rPr lang="en-US" sz="1700" dirty="0">
                <a:solidFill>
                  <a:schemeClr val="bg1"/>
                </a:solidFill>
              </a:rPr>
              <a:t> </a:t>
            </a:r>
            <a:r>
              <a:rPr lang="en-US" sz="1700" dirty="0" err="1">
                <a:solidFill>
                  <a:schemeClr val="bg1"/>
                </a:solidFill>
              </a:rPr>
              <a:t>tập</a:t>
            </a:r>
            <a:r>
              <a:rPr lang="en-US" sz="1700" dirty="0">
                <a:solidFill>
                  <a:schemeClr val="bg1"/>
                </a:solidFill>
              </a:rPr>
              <a:t> </a:t>
            </a:r>
            <a:r>
              <a:rPr lang="en-US" sz="1700" dirty="0" err="1">
                <a:solidFill>
                  <a:schemeClr val="bg1"/>
                </a:solidFill>
              </a:rPr>
              <a:t>trung</a:t>
            </a:r>
            <a:r>
              <a:rPr lang="en-US" sz="1700" dirty="0">
                <a:solidFill>
                  <a:schemeClr val="bg1"/>
                </a:solidFill>
              </a:rPr>
              <a:t> </a:t>
            </a:r>
            <a:r>
              <a:rPr lang="en-US" sz="1700" dirty="0" err="1">
                <a:solidFill>
                  <a:schemeClr val="bg1"/>
                </a:solidFill>
              </a:rPr>
              <a:t>vào</a:t>
            </a:r>
            <a:r>
              <a:rPr lang="en-US" sz="1700" dirty="0">
                <a:solidFill>
                  <a:schemeClr val="bg1"/>
                </a:solidFill>
              </a:rPr>
              <a:t> </a:t>
            </a:r>
            <a:r>
              <a:rPr lang="en-US" sz="1700" dirty="0" err="1">
                <a:solidFill>
                  <a:schemeClr val="bg1"/>
                </a:solidFill>
              </a:rPr>
              <a:t>việc</a:t>
            </a:r>
            <a:r>
              <a:rPr lang="en-US" sz="1700" dirty="0">
                <a:solidFill>
                  <a:schemeClr val="bg1"/>
                </a:solidFill>
              </a:rPr>
              <a:t> </a:t>
            </a:r>
            <a:r>
              <a:rPr lang="en-US" sz="1700" dirty="0" err="1">
                <a:solidFill>
                  <a:schemeClr val="bg1"/>
                </a:solidFill>
              </a:rPr>
              <a:t>chủ</a:t>
            </a:r>
            <a:r>
              <a:rPr lang="en-US" sz="1700" dirty="0">
                <a:solidFill>
                  <a:schemeClr val="bg1"/>
                </a:solidFill>
              </a:rPr>
              <a:t> </a:t>
            </a:r>
            <a:r>
              <a:rPr lang="en-US" sz="1700" dirty="0" err="1">
                <a:solidFill>
                  <a:schemeClr val="bg1"/>
                </a:solidFill>
              </a:rPr>
              <a:t>động</a:t>
            </a:r>
            <a:r>
              <a:rPr lang="en-US" sz="1700" dirty="0">
                <a:solidFill>
                  <a:schemeClr val="bg1"/>
                </a:solidFill>
              </a:rPr>
              <a:t> </a:t>
            </a:r>
            <a:r>
              <a:rPr lang="en-US" sz="1700" dirty="0" err="1">
                <a:solidFill>
                  <a:schemeClr val="bg1"/>
                </a:solidFill>
              </a:rPr>
              <a:t>tương</a:t>
            </a:r>
            <a:r>
              <a:rPr lang="en-US" sz="1700" dirty="0">
                <a:solidFill>
                  <a:schemeClr val="bg1"/>
                </a:solidFill>
              </a:rPr>
              <a:t> </a:t>
            </a:r>
            <a:r>
              <a:rPr lang="en-US" sz="1700" dirty="0" err="1">
                <a:solidFill>
                  <a:schemeClr val="bg1"/>
                </a:solidFill>
              </a:rPr>
              <a:t>tác</a:t>
            </a:r>
            <a:r>
              <a:rPr lang="en-US" sz="1700" dirty="0">
                <a:solidFill>
                  <a:schemeClr val="bg1"/>
                </a:solidFill>
              </a:rPr>
              <a:t> </a:t>
            </a:r>
            <a:r>
              <a:rPr lang="en-US" sz="1700" dirty="0" err="1">
                <a:solidFill>
                  <a:schemeClr val="bg1"/>
                </a:solidFill>
              </a:rPr>
              <a:t>và</a:t>
            </a:r>
            <a:r>
              <a:rPr lang="en-US" sz="1700" dirty="0">
                <a:solidFill>
                  <a:schemeClr val="bg1"/>
                </a:solidFill>
              </a:rPr>
              <a:t> </a:t>
            </a:r>
            <a:r>
              <a:rPr lang="en-US" sz="1700" dirty="0" err="1">
                <a:solidFill>
                  <a:schemeClr val="bg1"/>
                </a:solidFill>
              </a:rPr>
              <a:t>xây</a:t>
            </a:r>
            <a:r>
              <a:rPr lang="en-US" sz="1700" dirty="0">
                <a:solidFill>
                  <a:schemeClr val="bg1"/>
                </a:solidFill>
              </a:rPr>
              <a:t> </a:t>
            </a:r>
            <a:r>
              <a:rPr lang="en-US" sz="1700" dirty="0" err="1">
                <a:solidFill>
                  <a:schemeClr val="bg1"/>
                </a:solidFill>
              </a:rPr>
              <a:t>dựng</a:t>
            </a:r>
            <a:r>
              <a:rPr lang="en-US" sz="1700" dirty="0">
                <a:solidFill>
                  <a:schemeClr val="bg1"/>
                </a:solidFill>
              </a:rPr>
              <a:t> </a:t>
            </a:r>
            <a:r>
              <a:rPr lang="en-US" sz="1700" dirty="0" err="1">
                <a:solidFill>
                  <a:schemeClr val="bg1"/>
                </a:solidFill>
              </a:rPr>
              <a:t>mối</a:t>
            </a:r>
            <a:r>
              <a:rPr lang="en-US" sz="1700" dirty="0">
                <a:solidFill>
                  <a:schemeClr val="bg1"/>
                </a:solidFill>
              </a:rPr>
              <a:t> </a:t>
            </a:r>
            <a:r>
              <a:rPr lang="en-US" sz="1700" dirty="0" err="1">
                <a:solidFill>
                  <a:schemeClr val="bg1"/>
                </a:solidFill>
              </a:rPr>
              <a:t>quan</a:t>
            </a:r>
            <a:r>
              <a:rPr lang="en-US" sz="1700" dirty="0">
                <a:solidFill>
                  <a:schemeClr val="bg1"/>
                </a:solidFill>
              </a:rPr>
              <a:t> </a:t>
            </a:r>
            <a:r>
              <a:rPr lang="en-US" sz="1700" dirty="0" err="1">
                <a:solidFill>
                  <a:schemeClr val="bg1"/>
                </a:solidFill>
              </a:rPr>
              <a:t>hệ</a:t>
            </a:r>
            <a:r>
              <a:rPr lang="en-US" sz="1700" dirty="0">
                <a:solidFill>
                  <a:schemeClr val="bg1"/>
                </a:solidFill>
              </a:rPr>
              <a:t> </a:t>
            </a:r>
            <a:r>
              <a:rPr lang="en-US" sz="1700" dirty="0" err="1">
                <a:solidFill>
                  <a:schemeClr val="bg1"/>
                </a:solidFill>
              </a:rPr>
              <a:t>lâu</a:t>
            </a:r>
            <a:r>
              <a:rPr lang="en-US" sz="1700" dirty="0">
                <a:solidFill>
                  <a:schemeClr val="bg1"/>
                </a:solidFill>
              </a:rPr>
              <a:t> </a:t>
            </a:r>
            <a:r>
              <a:rPr lang="en-US" sz="1700" dirty="0" err="1">
                <a:solidFill>
                  <a:schemeClr val="bg1"/>
                </a:solidFill>
              </a:rPr>
              <a:t>dài</a:t>
            </a:r>
            <a:r>
              <a:rPr lang="en-US" sz="1700" dirty="0">
                <a:solidFill>
                  <a:schemeClr val="bg1"/>
                </a:solidFill>
              </a:rPr>
              <a:t> </a:t>
            </a:r>
            <a:r>
              <a:rPr lang="en-US" sz="1700" dirty="0" err="1">
                <a:solidFill>
                  <a:schemeClr val="bg1"/>
                </a:solidFill>
              </a:rPr>
              <a:t>trong</a:t>
            </a:r>
            <a:r>
              <a:rPr lang="en-US" sz="1700" dirty="0">
                <a:solidFill>
                  <a:schemeClr val="bg1"/>
                </a:solidFill>
              </a:rPr>
              <a:t> </a:t>
            </a:r>
            <a:r>
              <a:rPr lang="en-US" sz="1700" dirty="0" err="1">
                <a:solidFill>
                  <a:schemeClr val="bg1"/>
                </a:solidFill>
              </a:rPr>
              <a:t>tương</a:t>
            </a:r>
            <a:r>
              <a:rPr lang="en-US" sz="1700" dirty="0">
                <a:solidFill>
                  <a:schemeClr val="bg1"/>
                </a:solidFill>
              </a:rPr>
              <a:t> </a:t>
            </a:r>
            <a:r>
              <a:rPr lang="en-US" sz="1700" dirty="0" err="1">
                <a:solidFill>
                  <a:schemeClr val="bg1"/>
                </a:solidFill>
              </a:rPr>
              <a:t>lai</a:t>
            </a:r>
            <a:r>
              <a:rPr lang="en-US" sz="1700" dirty="0">
                <a:solidFill>
                  <a:schemeClr val="bg1"/>
                </a:solidFill>
              </a:rPr>
              <a:t>.</a:t>
            </a:r>
          </a:p>
          <a:p>
            <a:endParaRPr lang="en-US" sz="1700" dirty="0">
              <a:solidFill>
                <a:schemeClr val="bg1"/>
              </a:solidFill>
            </a:endParaRPr>
          </a:p>
          <a:p>
            <a:r>
              <a:rPr lang="en-US" sz="1700" dirty="0">
                <a:solidFill>
                  <a:schemeClr val="bg1"/>
                </a:solidFill>
              </a:rPr>
              <a:t>+   </a:t>
            </a:r>
            <a:r>
              <a:rPr lang="en-US" sz="1700" dirty="0" err="1">
                <a:solidFill>
                  <a:schemeClr val="bg1"/>
                </a:solidFill>
              </a:rPr>
              <a:t>Nhóm</a:t>
            </a:r>
            <a:r>
              <a:rPr lang="en-US" sz="1700" dirty="0">
                <a:solidFill>
                  <a:schemeClr val="bg1"/>
                </a:solidFill>
              </a:rPr>
              <a:t> 3: </a:t>
            </a:r>
            <a:r>
              <a:rPr lang="en-US" sz="1700" dirty="0" err="1">
                <a:solidFill>
                  <a:schemeClr val="bg1"/>
                </a:solidFill>
              </a:rPr>
              <a:t>Đây</a:t>
            </a:r>
            <a:r>
              <a:rPr lang="en-US" sz="1700" dirty="0">
                <a:solidFill>
                  <a:schemeClr val="bg1"/>
                </a:solidFill>
              </a:rPr>
              <a:t> </a:t>
            </a:r>
            <a:r>
              <a:rPr lang="en-US" sz="1700" dirty="0" err="1">
                <a:solidFill>
                  <a:schemeClr val="bg1"/>
                </a:solidFill>
              </a:rPr>
              <a:t>là</a:t>
            </a:r>
            <a:r>
              <a:rPr lang="en-US" sz="1700" dirty="0">
                <a:solidFill>
                  <a:schemeClr val="bg1"/>
                </a:solidFill>
              </a:rPr>
              <a:t> </a:t>
            </a:r>
            <a:r>
              <a:rPr lang="en-US" sz="1700" dirty="0" err="1">
                <a:solidFill>
                  <a:schemeClr val="bg1"/>
                </a:solidFill>
              </a:rPr>
              <a:t>nhóm</a:t>
            </a:r>
            <a:r>
              <a:rPr lang="en-US" sz="1700" dirty="0">
                <a:solidFill>
                  <a:schemeClr val="bg1"/>
                </a:solidFill>
              </a:rPr>
              <a:t> </a:t>
            </a:r>
            <a:r>
              <a:rPr lang="en-US" sz="1700" dirty="0" err="1">
                <a:solidFill>
                  <a:schemeClr val="bg1"/>
                </a:solidFill>
              </a:rPr>
              <a:t>mang</a:t>
            </a:r>
            <a:r>
              <a:rPr lang="en-US" sz="1700" dirty="0">
                <a:solidFill>
                  <a:schemeClr val="bg1"/>
                </a:solidFill>
              </a:rPr>
              <a:t> </a:t>
            </a:r>
            <a:r>
              <a:rPr lang="en-US" sz="1700" dirty="0" err="1">
                <a:solidFill>
                  <a:schemeClr val="bg1"/>
                </a:solidFill>
              </a:rPr>
              <a:t>lại</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rất</a:t>
            </a:r>
            <a:r>
              <a:rPr lang="en-US" sz="1700" dirty="0">
                <a:solidFill>
                  <a:schemeClr val="bg1"/>
                </a:solidFill>
              </a:rPr>
              <a:t> </a:t>
            </a:r>
            <a:r>
              <a:rPr lang="en-US" sz="1700" dirty="0" err="1">
                <a:solidFill>
                  <a:schemeClr val="bg1"/>
                </a:solidFill>
              </a:rPr>
              <a:t>thấp</a:t>
            </a:r>
            <a:r>
              <a:rPr lang="en-US" sz="1700" dirty="0">
                <a:solidFill>
                  <a:schemeClr val="bg1"/>
                </a:solidFill>
              </a:rPr>
              <a:t> </a:t>
            </a:r>
            <a:r>
              <a:rPr lang="en-US" sz="1700" dirty="0" err="1">
                <a:solidFill>
                  <a:schemeClr val="bg1"/>
                </a:solidFill>
              </a:rPr>
              <a:t>nên</a:t>
            </a:r>
            <a:r>
              <a:rPr lang="en-US" sz="1700" dirty="0">
                <a:solidFill>
                  <a:schemeClr val="bg1"/>
                </a:solidFill>
              </a:rPr>
              <a:t> </a:t>
            </a:r>
            <a:r>
              <a:rPr lang="en-US" sz="1700" dirty="0" err="1">
                <a:solidFill>
                  <a:schemeClr val="bg1"/>
                </a:solidFill>
              </a:rPr>
              <a:t>không</a:t>
            </a:r>
            <a:r>
              <a:rPr lang="en-US" sz="1700" dirty="0">
                <a:solidFill>
                  <a:schemeClr val="bg1"/>
                </a:solidFill>
              </a:rPr>
              <a:t> </a:t>
            </a:r>
            <a:r>
              <a:rPr lang="en-US" sz="1700" dirty="0" err="1">
                <a:solidFill>
                  <a:schemeClr val="bg1"/>
                </a:solidFill>
              </a:rPr>
              <a:t>cần</a:t>
            </a:r>
            <a:r>
              <a:rPr lang="en-US" sz="1700" dirty="0">
                <a:solidFill>
                  <a:schemeClr val="bg1"/>
                </a:solidFill>
              </a:rPr>
              <a:t> </a:t>
            </a:r>
            <a:r>
              <a:rPr lang="en-US" sz="1700" dirty="0" err="1">
                <a:solidFill>
                  <a:schemeClr val="bg1"/>
                </a:solidFill>
              </a:rPr>
              <a:t>đầu</a:t>
            </a:r>
            <a:r>
              <a:rPr lang="en-US" sz="1700" dirty="0">
                <a:solidFill>
                  <a:schemeClr val="bg1"/>
                </a:solidFill>
              </a:rPr>
              <a:t> </a:t>
            </a:r>
            <a:r>
              <a:rPr lang="en-US" sz="1700" dirty="0" err="1">
                <a:solidFill>
                  <a:schemeClr val="bg1"/>
                </a:solidFill>
              </a:rPr>
              <a:t>tư</a:t>
            </a:r>
            <a:r>
              <a:rPr lang="en-US" sz="1700" dirty="0">
                <a:solidFill>
                  <a:schemeClr val="bg1"/>
                </a:solidFill>
              </a:rPr>
              <a:t> </a:t>
            </a:r>
            <a:r>
              <a:rPr lang="en-US" sz="1700" dirty="0" err="1">
                <a:solidFill>
                  <a:schemeClr val="bg1"/>
                </a:solidFill>
              </a:rPr>
              <a:t>nhiều</a:t>
            </a:r>
            <a:r>
              <a:rPr lang="en-US" sz="1700" dirty="0">
                <a:solidFill>
                  <a:schemeClr val="bg1"/>
                </a:solidFill>
              </a:rPr>
              <a:t> </a:t>
            </a:r>
            <a:r>
              <a:rPr lang="en-US" sz="1700" dirty="0" err="1">
                <a:solidFill>
                  <a:schemeClr val="bg1"/>
                </a:solidFill>
              </a:rPr>
              <a:t>nguồn</a:t>
            </a:r>
            <a:r>
              <a:rPr lang="en-US" sz="1700" dirty="0">
                <a:solidFill>
                  <a:schemeClr val="bg1"/>
                </a:solidFill>
              </a:rPr>
              <a:t> </a:t>
            </a:r>
            <a:r>
              <a:rPr lang="en-US" sz="1700" dirty="0" err="1">
                <a:solidFill>
                  <a:schemeClr val="bg1"/>
                </a:solidFill>
              </a:rPr>
              <a:t>lực</a:t>
            </a:r>
            <a:r>
              <a:rPr lang="en-US" sz="1700" dirty="0">
                <a:solidFill>
                  <a:schemeClr val="bg1"/>
                </a:solidFill>
              </a:rPr>
              <a:t>. </a:t>
            </a:r>
            <a:r>
              <a:rPr lang="en-US" sz="1700" dirty="0" err="1">
                <a:solidFill>
                  <a:schemeClr val="bg1"/>
                </a:solidFill>
              </a:rPr>
              <a:t>Tuy</a:t>
            </a:r>
            <a:r>
              <a:rPr lang="en-US" sz="1700" dirty="0">
                <a:solidFill>
                  <a:schemeClr val="bg1"/>
                </a:solidFill>
              </a:rPr>
              <a:t> </a:t>
            </a:r>
            <a:r>
              <a:rPr lang="en-US" sz="1700" dirty="0" err="1">
                <a:solidFill>
                  <a:schemeClr val="bg1"/>
                </a:solidFill>
              </a:rPr>
              <a:t>nhiên</a:t>
            </a:r>
            <a:r>
              <a:rPr lang="en-US" sz="1700" dirty="0">
                <a:solidFill>
                  <a:schemeClr val="bg1"/>
                </a:solidFill>
              </a:rPr>
              <a:t>, </a:t>
            </a:r>
            <a:r>
              <a:rPr lang="en-US" sz="1700" dirty="0" err="1">
                <a:solidFill>
                  <a:schemeClr val="bg1"/>
                </a:solidFill>
              </a:rPr>
              <a:t>đối</a:t>
            </a:r>
            <a:r>
              <a:rPr lang="en-US" sz="1700" dirty="0">
                <a:solidFill>
                  <a:schemeClr val="bg1"/>
                </a:solidFill>
              </a:rPr>
              <a:t> </a:t>
            </a:r>
            <a:r>
              <a:rPr lang="en-US" sz="1700" dirty="0" err="1">
                <a:solidFill>
                  <a:schemeClr val="bg1"/>
                </a:solidFill>
              </a:rPr>
              <a:t>với</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khách</a:t>
            </a:r>
            <a:r>
              <a:rPr lang="en-US" sz="1700" dirty="0">
                <a:solidFill>
                  <a:schemeClr val="bg1"/>
                </a:solidFill>
              </a:rPr>
              <a:t> </a:t>
            </a:r>
            <a:r>
              <a:rPr lang="en-US" sz="1700" dirty="0" err="1">
                <a:solidFill>
                  <a:schemeClr val="bg1"/>
                </a:solidFill>
              </a:rPr>
              <a:t>hàng</a:t>
            </a:r>
            <a:r>
              <a:rPr lang="en-US" sz="1700" dirty="0">
                <a:solidFill>
                  <a:schemeClr val="bg1"/>
                </a:solidFill>
              </a:rPr>
              <a:t> </a:t>
            </a:r>
            <a:r>
              <a:rPr lang="en-US" sz="1700" dirty="0" err="1">
                <a:solidFill>
                  <a:schemeClr val="bg1"/>
                </a:solidFill>
              </a:rPr>
              <a:t>như</a:t>
            </a:r>
            <a:r>
              <a:rPr lang="en-US" sz="1700" dirty="0">
                <a:solidFill>
                  <a:schemeClr val="bg1"/>
                </a:solidFill>
              </a:rPr>
              <a:t> “Potential Loyalist” hay “New”, </a:t>
            </a:r>
            <a:r>
              <a:rPr lang="en-US" sz="1700" dirty="0" err="1">
                <a:solidFill>
                  <a:schemeClr val="bg1"/>
                </a:solidFill>
              </a:rPr>
              <a:t>có</a:t>
            </a:r>
            <a:r>
              <a:rPr lang="en-US" sz="1700" dirty="0">
                <a:solidFill>
                  <a:schemeClr val="bg1"/>
                </a:solidFill>
              </a:rPr>
              <a:t> </a:t>
            </a:r>
            <a:r>
              <a:rPr lang="en-US" sz="1700" dirty="0" err="1">
                <a:solidFill>
                  <a:schemeClr val="bg1"/>
                </a:solidFill>
              </a:rPr>
              <a:t>thể</a:t>
            </a:r>
            <a:r>
              <a:rPr lang="en-US" sz="1700" dirty="0">
                <a:solidFill>
                  <a:schemeClr val="bg1"/>
                </a:solidFill>
              </a:rPr>
              <a:t> </a:t>
            </a:r>
            <a:r>
              <a:rPr lang="en-US" sz="1700" dirty="0" err="1">
                <a:solidFill>
                  <a:schemeClr val="bg1"/>
                </a:solidFill>
              </a:rPr>
              <a:t>thực</a:t>
            </a:r>
            <a:r>
              <a:rPr lang="en-US" sz="1700" dirty="0">
                <a:solidFill>
                  <a:schemeClr val="bg1"/>
                </a:solidFill>
              </a:rPr>
              <a:t> </a:t>
            </a:r>
            <a:r>
              <a:rPr lang="en-US" sz="1700" dirty="0" err="1">
                <a:solidFill>
                  <a:schemeClr val="bg1"/>
                </a:solidFill>
              </a:rPr>
              <a:t>hiện</a:t>
            </a:r>
            <a:r>
              <a:rPr lang="en-US" sz="1700" dirty="0">
                <a:solidFill>
                  <a:schemeClr val="bg1"/>
                </a:solidFill>
              </a:rPr>
              <a:t> </a:t>
            </a:r>
            <a:r>
              <a:rPr lang="en-US" sz="1700" dirty="0" err="1">
                <a:solidFill>
                  <a:schemeClr val="bg1"/>
                </a:solidFill>
              </a:rPr>
              <a:t>nghiên</a:t>
            </a:r>
            <a:r>
              <a:rPr lang="en-US" sz="1700" dirty="0">
                <a:solidFill>
                  <a:schemeClr val="bg1"/>
                </a:solidFill>
              </a:rPr>
              <a:t> </a:t>
            </a:r>
            <a:r>
              <a:rPr lang="en-US" sz="1700" dirty="0" err="1">
                <a:solidFill>
                  <a:schemeClr val="bg1"/>
                </a:solidFill>
              </a:rPr>
              <a:t>cứu</a:t>
            </a:r>
            <a:r>
              <a:rPr lang="en-US" sz="1700" dirty="0">
                <a:solidFill>
                  <a:schemeClr val="bg1"/>
                </a:solidFill>
              </a:rPr>
              <a:t> </a:t>
            </a:r>
            <a:r>
              <a:rPr lang="en-US" sz="1700" dirty="0" err="1">
                <a:solidFill>
                  <a:schemeClr val="bg1"/>
                </a:solidFill>
              </a:rPr>
              <a:t>về</a:t>
            </a:r>
            <a:r>
              <a:rPr lang="en-US" sz="1700" dirty="0">
                <a:solidFill>
                  <a:schemeClr val="bg1"/>
                </a:solidFill>
              </a:rPr>
              <a:t> </a:t>
            </a:r>
            <a:r>
              <a:rPr lang="en-US" sz="1700" dirty="0" err="1">
                <a:solidFill>
                  <a:schemeClr val="bg1"/>
                </a:solidFill>
              </a:rPr>
              <a:t>tiềm</a:t>
            </a:r>
            <a:r>
              <a:rPr lang="en-US" sz="1700" dirty="0">
                <a:solidFill>
                  <a:schemeClr val="bg1"/>
                </a:solidFill>
              </a:rPr>
              <a:t> </a:t>
            </a:r>
            <a:r>
              <a:rPr lang="en-US" sz="1700" dirty="0" err="1">
                <a:solidFill>
                  <a:schemeClr val="bg1"/>
                </a:solidFill>
              </a:rPr>
              <a:t>năng</a:t>
            </a:r>
            <a:r>
              <a:rPr lang="en-US" sz="1700" dirty="0">
                <a:solidFill>
                  <a:schemeClr val="bg1"/>
                </a:solidFill>
              </a:rPr>
              <a:t> </a:t>
            </a:r>
            <a:r>
              <a:rPr lang="en-US" sz="1700" dirty="0" err="1">
                <a:solidFill>
                  <a:schemeClr val="bg1"/>
                </a:solidFill>
              </a:rPr>
              <a:t>cũng</a:t>
            </a:r>
            <a:r>
              <a:rPr lang="en-US" sz="1700" dirty="0">
                <a:solidFill>
                  <a:schemeClr val="bg1"/>
                </a:solidFill>
              </a:rPr>
              <a:t> </a:t>
            </a:r>
            <a:r>
              <a:rPr lang="en-US" sz="1700" dirty="0" err="1">
                <a:solidFill>
                  <a:schemeClr val="bg1"/>
                </a:solidFill>
              </a:rPr>
              <a:t>như</a:t>
            </a:r>
            <a:r>
              <a:rPr lang="en-US" sz="1700" dirty="0">
                <a:solidFill>
                  <a:schemeClr val="bg1"/>
                </a:solidFill>
              </a:rPr>
              <a:t> </a:t>
            </a:r>
            <a:r>
              <a:rPr lang="en-US" sz="1700" dirty="0" err="1">
                <a:solidFill>
                  <a:schemeClr val="bg1"/>
                </a:solidFill>
              </a:rPr>
              <a:t>khả</a:t>
            </a:r>
            <a:r>
              <a:rPr lang="en-US" sz="1700" dirty="0">
                <a:solidFill>
                  <a:schemeClr val="bg1"/>
                </a:solidFill>
              </a:rPr>
              <a:t> </a:t>
            </a:r>
            <a:r>
              <a:rPr lang="en-US" sz="1700" dirty="0" err="1">
                <a:solidFill>
                  <a:schemeClr val="bg1"/>
                </a:solidFill>
              </a:rPr>
              <a:t>năng</a:t>
            </a:r>
            <a:r>
              <a:rPr lang="en-US" sz="1700" dirty="0">
                <a:solidFill>
                  <a:schemeClr val="bg1"/>
                </a:solidFill>
              </a:rPr>
              <a:t> </a:t>
            </a:r>
            <a:r>
              <a:rPr lang="en-US" sz="1700" dirty="0" err="1">
                <a:solidFill>
                  <a:schemeClr val="bg1"/>
                </a:solidFill>
              </a:rPr>
              <a:t>mở</a:t>
            </a:r>
            <a:r>
              <a:rPr lang="en-US" sz="1700" dirty="0">
                <a:solidFill>
                  <a:schemeClr val="bg1"/>
                </a:solidFill>
              </a:rPr>
              <a:t> </a:t>
            </a:r>
            <a:r>
              <a:rPr lang="en-US" sz="1700" dirty="0" err="1">
                <a:solidFill>
                  <a:schemeClr val="bg1"/>
                </a:solidFill>
              </a:rPr>
              <a:t>rộng</a:t>
            </a:r>
            <a:r>
              <a:rPr lang="en-US" sz="1700" dirty="0">
                <a:solidFill>
                  <a:schemeClr val="bg1"/>
                </a:solidFill>
              </a:rPr>
              <a:t> </a:t>
            </a:r>
            <a:r>
              <a:rPr lang="en-US" sz="1700" dirty="0" err="1">
                <a:solidFill>
                  <a:schemeClr val="bg1"/>
                </a:solidFill>
              </a:rPr>
              <a:t>dịch</a:t>
            </a:r>
            <a:r>
              <a:rPr lang="en-US" sz="1700" dirty="0">
                <a:solidFill>
                  <a:schemeClr val="bg1"/>
                </a:solidFill>
              </a:rPr>
              <a:t> </a:t>
            </a:r>
            <a:r>
              <a:rPr lang="en-US" sz="1700" dirty="0" err="1">
                <a:solidFill>
                  <a:schemeClr val="bg1"/>
                </a:solidFill>
              </a:rPr>
              <a:t>vụ</a:t>
            </a:r>
            <a:r>
              <a:rPr lang="en-US" sz="1700" dirty="0">
                <a:solidFill>
                  <a:schemeClr val="bg1"/>
                </a:solidFill>
              </a:rPr>
              <a:t> </a:t>
            </a:r>
            <a:r>
              <a:rPr lang="en-US" sz="1700" dirty="0" err="1">
                <a:solidFill>
                  <a:schemeClr val="bg1"/>
                </a:solidFill>
              </a:rPr>
              <a:t>và</a:t>
            </a:r>
            <a:r>
              <a:rPr lang="en-US" sz="1700" dirty="0">
                <a:solidFill>
                  <a:schemeClr val="bg1"/>
                </a:solidFill>
              </a:rPr>
              <a:t> </a:t>
            </a:r>
            <a:r>
              <a:rPr lang="en-US" sz="1700" dirty="0" err="1">
                <a:solidFill>
                  <a:schemeClr val="bg1"/>
                </a:solidFill>
              </a:rPr>
              <a:t>sản</a:t>
            </a:r>
            <a:r>
              <a:rPr lang="en-US" sz="1700" dirty="0">
                <a:solidFill>
                  <a:schemeClr val="bg1"/>
                </a:solidFill>
              </a:rPr>
              <a:t> </a:t>
            </a:r>
            <a:r>
              <a:rPr lang="en-US" sz="1700" dirty="0" err="1">
                <a:solidFill>
                  <a:schemeClr val="bg1"/>
                </a:solidFill>
              </a:rPr>
              <a:t>phẩm</a:t>
            </a:r>
            <a:r>
              <a:rPr lang="en-US" sz="1700" dirty="0">
                <a:solidFill>
                  <a:schemeClr val="bg1"/>
                </a:solidFill>
              </a:rPr>
              <a:t> </a:t>
            </a:r>
            <a:r>
              <a:rPr lang="en-US" sz="1700" dirty="0" err="1">
                <a:solidFill>
                  <a:schemeClr val="bg1"/>
                </a:solidFill>
              </a:rPr>
              <a:t>phù</a:t>
            </a:r>
            <a:r>
              <a:rPr lang="en-US" sz="1700" dirty="0">
                <a:solidFill>
                  <a:schemeClr val="bg1"/>
                </a:solidFill>
              </a:rPr>
              <a:t> </a:t>
            </a:r>
            <a:r>
              <a:rPr lang="en-US" sz="1700" dirty="0" err="1">
                <a:solidFill>
                  <a:schemeClr val="bg1"/>
                </a:solidFill>
              </a:rPr>
              <a:t>hợp</a:t>
            </a:r>
            <a:r>
              <a:rPr lang="en-US" sz="1700" dirty="0">
                <a:solidFill>
                  <a:schemeClr val="bg1"/>
                </a:solidFill>
              </a:rPr>
              <a:t> </a:t>
            </a:r>
            <a:r>
              <a:rPr lang="en-US" sz="1700" dirty="0" err="1">
                <a:solidFill>
                  <a:schemeClr val="bg1"/>
                </a:solidFill>
              </a:rPr>
              <a:t>với</a:t>
            </a:r>
            <a:r>
              <a:rPr lang="en-US" sz="1700" dirty="0">
                <a:solidFill>
                  <a:schemeClr val="bg1"/>
                </a:solidFill>
              </a:rPr>
              <a:t> </a:t>
            </a:r>
            <a:r>
              <a:rPr lang="en-US" sz="1700" dirty="0" err="1">
                <a:solidFill>
                  <a:schemeClr val="bg1"/>
                </a:solidFill>
              </a:rPr>
              <a:t>nhu</a:t>
            </a:r>
            <a:r>
              <a:rPr lang="en-US" sz="1700" dirty="0">
                <a:solidFill>
                  <a:schemeClr val="bg1"/>
                </a:solidFill>
              </a:rPr>
              <a:t> </a:t>
            </a:r>
            <a:r>
              <a:rPr lang="en-US" sz="1700" dirty="0" err="1">
                <a:solidFill>
                  <a:schemeClr val="bg1"/>
                </a:solidFill>
              </a:rPr>
              <a:t>cầu</a:t>
            </a:r>
            <a:r>
              <a:rPr lang="en-US" sz="1700" dirty="0">
                <a:solidFill>
                  <a:schemeClr val="bg1"/>
                </a:solidFill>
              </a:rPr>
              <a:t> </a:t>
            </a:r>
            <a:r>
              <a:rPr lang="en-US" sz="1700" dirty="0" err="1">
                <a:solidFill>
                  <a:schemeClr val="bg1"/>
                </a:solidFill>
              </a:rPr>
              <a:t>của</a:t>
            </a:r>
            <a:r>
              <a:rPr lang="en-US" sz="1700" dirty="0">
                <a:solidFill>
                  <a:schemeClr val="bg1"/>
                </a:solidFill>
              </a:rPr>
              <a:t> </a:t>
            </a:r>
            <a:r>
              <a:rPr lang="en-US" sz="1700" dirty="0" err="1">
                <a:solidFill>
                  <a:schemeClr val="bg1"/>
                </a:solidFill>
              </a:rPr>
              <a:t>họ</a:t>
            </a:r>
            <a:r>
              <a:rPr lang="en-US" sz="1700" dirty="0">
                <a:solidFill>
                  <a:schemeClr val="bg1"/>
                </a:solidFill>
              </a:rPr>
              <a:t>.</a:t>
            </a:r>
          </a:p>
        </p:txBody>
      </p:sp>
    </p:spTree>
    <p:extLst>
      <p:ext uri="{BB962C8B-B14F-4D97-AF65-F5344CB8AC3E}">
        <p14:creationId xmlns:p14="http://schemas.microsoft.com/office/powerpoint/2010/main" val="8837375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FA2C3B1-BFF2-42A1-A1F3-32A2C685E55F}"/>
              </a:ext>
            </a:extLst>
          </p:cNvPr>
          <p:cNvSpPr/>
          <p:nvPr/>
        </p:nvSpPr>
        <p:spPr>
          <a:xfrm>
            <a:off x="4027965" y="1038566"/>
            <a:ext cx="4136065" cy="4136065"/>
          </a:xfrm>
          <a:prstGeom prst="ellipse">
            <a:avLst/>
          </a:prstGeom>
          <a:solidFill>
            <a:srgbClr val="3490DE"/>
          </a:solidFill>
          <a:ln w="127000">
            <a:solidFill>
              <a:srgbClr val="3490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CCCA1B-28AB-4EBD-9F0B-5049C34620EF}"/>
              </a:ext>
            </a:extLst>
          </p:cNvPr>
          <p:cNvSpPr/>
          <p:nvPr/>
        </p:nvSpPr>
        <p:spPr>
          <a:xfrm flipV="1">
            <a:off x="8164029" y="3167752"/>
            <a:ext cx="3492617" cy="145751"/>
          </a:xfrm>
          <a:prstGeom prst="rect">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CC58D0A-99A4-4EE2-9512-8DE09D7619F8}"/>
              </a:ext>
            </a:extLst>
          </p:cNvPr>
          <p:cNvSpPr/>
          <p:nvPr/>
        </p:nvSpPr>
        <p:spPr>
          <a:xfrm>
            <a:off x="11506635" y="3077888"/>
            <a:ext cx="325478" cy="325478"/>
          </a:xfrm>
          <a:prstGeom prst="ellipse">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ign Language">
            <a:extLst>
              <a:ext uri="{FF2B5EF4-FFF2-40B4-BE49-F238E27FC236}">
                <a16:creationId xmlns:a16="http://schemas.microsoft.com/office/drawing/2014/main" id="{D14A7842-7830-4563-A4FC-AC22083356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839" y="1472215"/>
            <a:ext cx="3112316" cy="3268766"/>
          </a:xfrm>
          <a:prstGeom prst="rect">
            <a:avLst/>
          </a:prstGeom>
        </p:spPr>
      </p:pic>
      <p:sp>
        <p:nvSpPr>
          <p:cNvPr id="10" name="TextBox 9">
            <a:extLst>
              <a:ext uri="{FF2B5EF4-FFF2-40B4-BE49-F238E27FC236}">
                <a16:creationId xmlns:a16="http://schemas.microsoft.com/office/drawing/2014/main" id="{D37C4C76-1C64-4D04-9F58-7EA5153FFA28}"/>
              </a:ext>
            </a:extLst>
          </p:cNvPr>
          <p:cNvSpPr txBox="1"/>
          <p:nvPr/>
        </p:nvSpPr>
        <p:spPr>
          <a:xfrm>
            <a:off x="-61919" y="2467117"/>
            <a:ext cx="4369764" cy="1692771"/>
          </a:xfrm>
          <a:prstGeom prst="rect">
            <a:avLst/>
          </a:prstGeom>
          <a:noFill/>
        </p:spPr>
        <p:txBody>
          <a:bodyPr wrap="square">
            <a:spAutoFit/>
          </a:bodyPr>
          <a:lstStyle/>
          <a:p>
            <a:r>
              <a:rPr lang="en-US" sz="5200" b="1" dirty="0" err="1">
                <a:solidFill>
                  <a:schemeClr val="bg1"/>
                </a:solidFill>
                <a:latin typeface="Tw Cen MT" panose="020B0602020104020603" pitchFamily="34" charset="0"/>
              </a:rPr>
              <a:t>Kết</a:t>
            </a:r>
            <a:r>
              <a:rPr lang="en-US" sz="5200" b="1" dirty="0">
                <a:solidFill>
                  <a:schemeClr val="bg1"/>
                </a:solidFill>
                <a:latin typeface="Tw Cen MT" panose="020B0602020104020603" pitchFamily="34" charset="0"/>
              </a:rPr>
              <a:t> </a:t>
            </a:r>
            <a:r>
              <a:rPr lang="en-US" sz="5200" b="1" dirty="0" err="1">
                <a:solidFill>
                  <a:schemeClr val="bg1"/>
                </a:solidFill>
                <a:latin typeface="Tw Cen MT" panose="020B0602020104020603" pitchFamily="34" charset="0"/>
              </a:rPr>
              <a:t>quả</a:t>
            </a:r>
            <a:r>
              <a:rPr lang="en-US" sz="5200" b="1" dirty="0">
                <a:solidFill>
                  <a:schemeClr val="bg1"/>
                </a:solidFill>
                <a:latin typeface="Tw Cen MT" panose="020B0602020104020603" pitchFamily="34" charset="0"/>
              </a:rPr>
              <a:t> </a:t>
            </a:r>
            <a:r>
              <a:rPr lang="en-US" sz="5200" b="1" dirty="0" err="1">
                <a:solidFill>
                  <a:schemeClr val="bg1"/>
                </a:solidFill>
                <a:latin typeface="Tw Cen MT" panose="020B0602020104020603" pitchFamily="34" charset="0"/>
              </a:rPr>
              <a:t>phân</a:t>
            </a:r>
            <a:r>
              <a:rPr lang="en-US" sz="5200" b="1" dirty="0">
                <a:solidFill>
                  <a:schemeClr val="bg1"/>
                </a:solidFill>
                <a:latin typeface="Tw Cen MT" panose="020B0602020104020603" pitchFamily="34" charset="0"/>
              </a:rPr>
              <a:t> </a:t>
            </a:r>
            <a:r>
              <a:rPr lang="en-US" sz="5200" b="1" dirty="0" err="1">
                <a:solidFill>
                  <a:schemeClr val="bg1"/>
                </a:solidFill>
                <a:latin typeface="Tw Cen MT" panose="020B0602020104020603" pitchFamily="34" charset="0"/>
              </a:rPr>
              <a:t>tích</a:t>
            </a:r>
            <a:r>
              <a:rPr lang="en-US" sz="5200" b="1" dirty="0">
                <a:solidFill>
                  <a:schemeClr val="bg1"/>
                </a:solidFill>
                <a:latin typeface="Tw Cen MT" panose="020B0602020104020603" pitchFamily="34" charset="0"/>
              </a:rPr>
              <a:t> </a:t>
            </a:r>
            <a:r>
              <a:rPr lang="en-US" sz="5200" b="1" dirty="0" err="1">
                <a:solidFill>
                  <a:schemeClr val="bg1"/>
                </a:solidFill>
                <a:latin typeface="Tw Cen MT" panose="020B0602020104020603" pitchFamily="34" charset="0"/>
              </a:rPr>
              <a:t>dữ</a:t>
            </a:r>
            <a:r>
              <a:rPr lang="en-US" sz="5200" b="1" dirty="0">
                <a:solidFill>
                  <a:schemeClr val="bg1"/>
                </a:solidFill>
                <a:latin typeface="Tw Cen MT" panose="020B0602020104020603" pitchFamily="34" charset="0"/>
              </a:rPr>
              <a:t> </a:t>
            </a:r>
            <a:r>
              <a:rPr lang="en-US" sz="5200" b="1" dirty="0" err="1">
                <a:solidFill>
                  <a:schemeClr val="bg1"/>
                </a:solidFill>
                <a:latin typeface="Tw Cen MT" panose="020B0602020104020603" pitchFamily="34" charset="0"/>
              </a:rPr>
              <a:t>liệu</a:t>
            </a:r>
            <a:endParaRPr lang="en-US" sz="52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02530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482;p27">
            <a:extLst>
              <a:ext uri="{FF2B5EF4-FFF2-40B4-BE49-F238E27FC236}">
                <a16:creationId xmlns:a16="http://schemas.microsoft.com/office/drawing/2014/main" id="{1D4C28CA-4242-59E7-71BE-F5E37A51D1A9}"/>
              </a:ext>
            </a:extLst>
          </p:cNvPr>
          <p:cNvSpPr/>
          <p:nvPr/>
        </p:nvSpPr>
        <p:spPr>
          <a:xfrm>
            <a:off x="6833675" y="3836730"/>
            <a:ext cx="824100" cy="824100"/>
          </a:xfrm>
          <a:prstGeom prst="rect">
            <a:avLst/>
          </a:prstGeom>
          <a:solidFill>
            <a:srgbClr val="86EC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0" name="Google Shape;476;p27">
            <a:extLst>
              <a:ext uri="{FF2B5EF4-FFF2-40B4-BE49-F238E27FC236}">
                <a16:creationId xmlns:a16="http://schemas.microsoft.com/office/drawing/2014/main" id="{87CF3100-4D55-CC62-3854-8113BD1A64C4}"/>
              </a:ext>
            </a:extLst>
          </p:cNvPr>
          <p:cNvSpPr txBox="1">
            <a:spLocks/>
          </p:cNvSpPr>
          <p:nvPr/>
        </p:nvSpPr>
        <p:spPr>
          <a:xfrm>
            <a:off x="849950" y="2298109"/>
            <a:ext cx="1753800" cy="5778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dirty="0">
                <a:solidFill>
                  <a:schemeClr val="bg1"/>
                </a:solidFill>
              </a:rPr>
              <a:t>01</a:t>
            </a:r>
          </a:p>
        </p:txBody>
      </p:sp>
      <p:sp>
        <p:nvSpPr>
          <p:cNvPr id="12" name="Google Shape;478;p27">
            <a:extLst>
              <a:ext uri="{FF2B5EF4-FFF2-40B4-BE49-F238E27FC236}">
                <a16:creationId xmlns:a16="http://schemas.microsoft.com/office/drawing/2014/main" id="{E6A52949-F6D2-7910-0E29-E5289D3D548F}"/>
              </a:ext>
            </a:extLst>
          </p:cNvPr>
          <p:cNvSpPr txBox="1">
            <a:spLocks/>
          </p:cNvSpPr>
          <p:nvPr/>
        </p:nvSpPr>
        <p:spPr>
          <a:xfrm>
            <a:off x="661286" y="5533091"/>
            <a:ext cx="4835742" cy="5778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vi-VN" sz="1700" dirty="0">
                <a:solidFill>
                  <a:schemeClr val="bg1"/>
                </a:solidFill>
              </a:rPr>
              <a:t>Qua biểu đồ Pareto chúng ta có thể nắm được danh sách những mặt hàng/khách hàng tiềm năng và quan trọng để định hướng kế hoạch kinh doanh sắp tới.</a:t>
            </a:r>
            <a:r>
              <a:rPr lang="en-US" sz="1700" dirty="0">
                <a:solidFill>
                  <a:schemeClr val="bg1"/>
                </a:solidFill>
              </a:rPr>
              <a:t> </a:t>
            </a:r>
            <a:r>
              <a:rPr lang="vi-VN" sz="1700" dirty="0">
                <a:solidFill>
                  <a:schemeClr val="bg1"/>
                </a:solidFill>
              </a:rPr>
              <a:t>Cần lưu ý mặt hàng "HFX LaserJet 3310 Copier" luôn mang lại lợi nhuận cao qua 2 năm 2014 và 2015 (≈27.000$/năm), nhưng sang năm 2016 thì chỉ mang lại 3.500$ (giảm 87%)</a:t>
            </a:r>
            <a:endParaRPr lang="en" sz="1700" dirty="0">
              <a:solidFill>
                <a:schemeClr val="bg1"/>
              </a:solidFill>
            </a:endParaRPr>
          </a:p>
        </p:txBody>
      </p:sp>
      <p:sp>
        <p:nvSpPr>
          <p:cNvPr id="13" name="Google Shape;479;p27">
            <a:extLst>
              <a:ext uri="{FF2B5EF4-FFF2-40B4-BE49-F238E27FC236}">
                <a16:creationId xmlns:a16="http://schemas.microsoft.com/office/drawing/2014/main" id="{B36BAE7E-C872-02AB-F621-19091C256DB0}"/>
              </a:ext>
            </a:extLst>
          </p:cNvPr>
          <p:cNvSpPr txBox="1">
            <a:spLocks/>
          </p:cNvSpPr>
          <p:nvPr/>
        </p:nvSpPr>
        <p:spPr>
          <a:xfrm>
            <a:off x="2911508" y="406688"/>
            <a:ext cx="6471429" cy="5778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b="1" dirty="0" err="1">
                <a:solidFill>
                  <a:schemeClr val="bg1"/>
                </a:solidFill>
              </a:rPr>
              <a:t>Kết</a:t>
            </a:r>
            <a:r>
              <a:rPr lang="en-US" b="1" dirty="0">
                <a:solidFill>
                  <a:schemeClr val="bg1"/>
                </a:solidFill>
              </a:rPr>
              <a:t> </a:t>
            </a:r>
            <a:r>
              <a:rPr lang="en-US" b="1" dirty="0" err="1">
                <a:solidFill>
                  <a:schemeClr val="bg1"/>
                </a:solidFill>
              </a:rPr>
              <a:t>quả</a:t>
            </a:r>
            <a:r>
              <a:rPr lang="en-US" b="1" dirty="0">
                <a:solidFill>
                  <a:schemeClr val="bg1"/>
                </a:solidFill>
              </a:rPr>
              <a:t> </a:t>
            </a:r>
            <a:r>
              <a:rPr lang="en-US" b="1" dirty="0" err="1">
                <a:solidFill>
                  <a:schemeClr val="bg1"/>
                </a:solidFill>
              </a:rPr>
              <a:t>phân</a:t>
            </a:r>
            <a:r>
              <a:rPr lang="en-US" b="1" dirty="0">
                <a:solidFill>
                  <a:schemeClr val="bg1"/>
                </a:solidFill>
              </a:rPr>
              <a:t> </a:t>
            </a:r>
            <a:r>
              <a:rPr lang="en-US" b="1" dirty="0" err="1">
                <a:solidFill>
                  <a:schemeClr val="bg1"/>
                </a:solidFill>
              </a:rPr>
              <a:t>tích</a:t>
            </a:r>
            <a:r>
              <a:rPr lang="en-US" b="1" dirty="0">
                <a:solidFill>
                  <a:schemeClr val="bg1"/>
                </a:solidFill>
              </a:rPr>
              <a:t> </a:t>
            </a:r>
            <a:r>
              <a:rPr lang="en-US" b="1" dirty="0" err="1">
                <a:solidFill>
                  <a:schemeClr val="bg1"/>
                </a:solidFill>
              </a:rPr>
              <a:t>dữ</a:t>
            </a:r>
            <a:r>
              <a:rPr lang="en-US" b="1" dirty="0">
                <a:solidFill>
                  <a:schemeClr val="bg1"/>
                </a:solidFill>
              </a:rPr>
              <a:t> </a:t>
            </a:r>
            <a:r>
              <a:rPr lang="en-US" b="1" dirty="0" err="1">
                <a:solidFill>
                  <a:schemeClr val="bg1"/>
                </a:solidFill>
              </a:rPr>
              <a:t>liệu</a:t>
            </a:r>
            <a:endParaRPr lang="en-US" b="1" dirty="0">
              <a:solidFill>
                <a:schemeClr val="bg1"/>
              </a:solidFill>
            </a:endParaRPr>
          </a:p>
        </p:txBody>
      </p:sp>
      <p:sp>
        <p:nvSpPr>
          <p:cNvPr id="15" name="Google Shape;481;p27">
            <a:extLst>
              <a:ext uri="{FF2B5EF4-FFF2-40B4-BE49-F238E27FC236}">
                <a16:creationId xmlns:a16="http://schemas.microsoft.com/office/drawing/2014/main" id="{30C02508-D2D7-B619-C2C4-7D0CE0B685A0}"/>
              </a:ext>
            </a:extLst>
          </p:cNvPr>
          <p:cNvSpPr/>
          <p:nvPr/>
        </p:nvSpPr>
        <p:spPr>
          <a:xfrm>
            <a:off x="721505" y="1205948"/>
            <a:ext cx="824100" cy="824100"/>
          </a:xfrm>
          <a:prstGeom prst="rect">
            <a:avLst/>
          </a:prstGeom>
          <a:solidFill>
            <a:srgbClr val="00F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16" name="Google Shape;482;p27">
            <a:extLst>
              <a:ext uri="{FF2B5EF4-FFF2-40B4-BE49-F238E27FC236}">
                <a16:creationId xmlns:a16="http://schemas.microsoft.com/office/drawing/2014/main" id="{B07523BA-B135-69A8-A7B5-C074352D49F2}"/>
              </a:ext>
            </a:extLst>
          </p:cNvPr>
          <p:cNvSpPr/>
          <p:nvPr/>
        </p:nvSpPr>
        <p:spPr>
          <a:xfrm>
            <a:off x="700065" y="3936900"/>
            <a:ext cx="824100" cy="824100"/>
          </a:xfrm>
          <a:prstGeom prst="rect">
            <a:avLst/>
          </a:prstGeom>
          <a:solidFill>
            <a:srgbClr val="FFA5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17" name="Google Shape;483;p27">
            <a:extLst>
              <a:ext uri="{FF2B5EF4-FFF2-40B4-BE49-F238E27FC236}">
                <a16:creationId xmlns:a16="http://schemas.microsoft.com/office/drawing/2014/main" id="{C290D814-483C-30A9-9FA2-8F877B860F86}"/>
              </a:ext>
            </a:extLst>
          </p:cNvPr>
          <p:cNvSpPr/>
          <p:nvPr/>
        </p:nvSpPr>
        <p:spPr>
          <a:xfrm>
            <a:off x="6679201" y="1193989"/>
            <a:ext cx="824100" cy="824100"/>
          </a:xfrm>
          <a:prstGeom prst="rect">
            <a:avLst/>
          </a:prstGeom>
          <a:solidFill>
            <a:srgbClr val="FB85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cxnSp>
        <p:nvCxnSpPr>
          <p:cNvPr id="18" name="Google Shape;484;p27">
            <a:extLst>
              <a:ext uri="{FF2B5EF4-FFF2-40B4-BE49-F238E27FC236}">
                <a16:creationId xmlns:a16="http://schemas.microsoft.com/office/drawing/2014/main" id="{3FDE5080-5FA0-08FB-26F1-1DD38BF8D00B}"/>
              </a:ext>
            </a:extLst>
          </p:cNvPr>
          <p:cNvCxnSpPr>
            <a:cxnSpLocks/>
            <a:stCxn id="15" idx="1"/>
          </p:cNvCxnSpPr>
          <p:nvPr/>
        </p:nvCxnSpPr>
        <p:spPr>
          <a:xfrm rot="10800000" flipV="1">
            <a:off x="714127" y="1617997"/>
            <a:ext cx="7378" cy="976613"/>
          </a:xfrm>
          <a:prstGeom prst="bentConnector3">
            <a:avLst>
              <a:gd name="adj1" fmla="val 3198401"/>
            </a:avLst>
          </a:prstGeom>
          <a:noFill/>
          <a:ln w="9525" cap="flat" cmpd="sng">
            <a:solidFill>
              <a:schemeClr val="lt1"/>
            </a:solidFill>
            <a:prstDash val="solid"/>
            <a:round/>
            <a:headEnd type="none" w="med" len="med"/>
            <a:tailEnd type="none" w="med" len="med"/>
          </a:ln>
        </p:spPr>
      </p:cxnSp>
      <p:cxnSp>
        <p:nvCxnSpPr>
          <p:cNvPr id="19" name="Google Shape;485;p27">
            <a:extLst>
              <a:ext uri="{FF2B5EF4-FFF2-40B4-BE49-F238E27FC236}">
                <a16:creationId xmlns:a16="http://schemas.microsoft.com/office/drawing/2014/main" id="{4105DE50-B325-E4F5-127F-B3A3324204EF}"/>
              </a:ext>
            </a:extLst>
          </p:cNvPr>
          <p:cNvCxnSpPr>
            <a:cxnSpLocks/>
            <a:stCxn id="16" idx="1"/>
            <a:endCxn id="12" idx="1"/>
          </p:cNvCxnSpPr>
          <p:nvPr/>
        </p:nvCxnSpPr>
        <p:spPr>
          <a:xfrm rot="10800000" flipV="1">
            <a:off x="661287" y="4348949"/>
            <a:ext cx="38779" cy="1473041"/>
          </a:xfrm>
          <a:prstGeom prst="bentConnector3">
            <a:avLst>
              <a:gd name="adj1" fmla="val 689494"/>
            </a:avLst>
          </a:prstGeom>
          <a:noFill/>
          <a:ln w="9525" cap="flat" cmpd="sng">
            <a:solidFill>
              <a:schemeClr val="lt1"/>
            </a:solidFill>
            <a:prstDash val="solid"/>
            <a:round/>
            <a:headEnd type="none" w="med" len="med"/>
            <a:tailEnd type="none" w="med" len="med"/>
          </a:ln>
        </p:spPr>
      </p:cxnSp>
      <p:cxnSp>
        <p:nvCxnSpPr>
          <p:cNvPr id="20" name="Google Shape;486;p27">
            <a:extLst>
              <a:ext uri="{FF2B5EF4-FFF2-40B4-BE49-F238E27FC236}">
                <a16:creationId xmlns:a16="http://schemas.microsoft.com/office/drawing/2014/main" id="{14F1B46A-88FD-8C05-5AB7-12A7CCEA7887}"/>
              </a:ext>
            </a:extLst>
          </p:cNvPr>
          <p:cNvCxnSpPr>
            <a:cxnSpLocks/>
            <a:stCxn id="17" idx="1"/>
            <a:endCxn id="52" idx="1"/>
          </p:cNvCxnSpPr>
          <p:nvPr/>
        </p:nvCxnSpPr>
        <p:spPr>
          <a:xfrm rot="10800000" flipH="1" flipV="1">
            <a:off x="6679201" y="1606039"/>
            <a:ext cx="24338" cy="1223058"/>
          </a:xfrm>
          <a:prstGeom prst="bentConnector3">
            <a:avLst>
              <a:gd name="adj1" fmla="val -939272"/>
            </a:avLst>
          </a:prstGeom>
          <a:noFill/>
          <a:ln w="9525" cap="flat" cmpd="sng">
            <a:solidFill>
              <a:schemeClr val="lt1"/>
            </a:solidFill>
            <a:prstDash val="solid"/>
            <a:round/>
            <a:headEnd type="none" w="med" len="med"/>
            <a:tailEnd type="none" w="med" len="med"/>
          </a:ln>
        </p:spPr>
      </p:cxnSp>
      <p:sp>
        <p:nvSpPr>
          <p:cNvPr id="23" name="Google Shape;489;p27">
            <a:extLst>
              <a:ext uri="{FF2B5EF4-FFF2-40B4-BE49-F238E27FC236}">
                <a16:creationId xmlns:a16="http://schemas.microsoft.com/office/drawing/2014/main" id="{02BEF938-1508-F506-EA0B-BB5E61ADFE29}"/>
              </a:ext>
            </a:extLst>
          </p:cNvPr>
          <p:cNvSpPr/>
          <p:nvPr/>
        </p:nvSpPr>
        <p:spPr>
          <a:xfrm>
            <a:off x="837576" y="1329091"/>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24" name="Google Shape;490;p27">
            <a:extLst>
              <a:ext uri="{FF2B5EF4-FFF2-40B4-BE49-F238E27FC236}">
                <a16:creationId xmlns:a16="http://schemas.microsoft.com/office/drawing/2014/main" id="{AD2427D4-39AB-19BC-E33B-06374457BBD9}"/>
              </a:ext>
            </a:extLst>
          </p:cNvPr>
          <p:cNvGrpSpPr/>
          <p:nvPr/>
        </p:nvGrpSpPr>
        <p:grpSpPr>
          <a:xfrm>
            <a:off x="832796" y="4058810"/>
            <a:ext cx="577210" cy="580282"/>
            <a:chOff x="3095745" y="3805393"/>
            <a:chExt cx="352840" cy="354717"/>
          </a:xfrm>
        </p:grpSpPr>
        <p:sp>
          <p:nvSpPr>
            <p:cNvPr id="25" name="Google Shape;491;p27">
              <a:extLst>
                <a:ext uri="{FF2B5EF4-FFF2-40B4-BE49-F238E27FC236}">
                  <a16:creationId xmlns:a16="http://schemas.microsoft.com/office/drawing/2014/main" id="{E95AE0E3-4E0B-A763-E9A1-FEAC6DAABB1A}"/>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26" name="Google Shape;492;p27">
              <a:extLst>
                <a:ext uri="{FF2B5EF4-FFF2-40B4-BE49-F238E27FC236}">
                  <a16:creationId xmlns:a16="http://schemas.microsoft.com/office/drawing/2014/main" id="{36022CB3-88D4-5A87-8FFF-915E8331822C}"/>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7" name="Google Shape;493;p27">
              <a:extLst>
                <a:ext uri="{FF2B5EF4-FFF2-40B4-BE49-F238E27FC236}">
                  <a16:creationId xmlns:a16="http://schemas.microsoft.com/office/drawing/2014/main" id="{34128CB5-219D-4A91-8354-C4668FAF26DA}"/>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494;p27">
              <a:extLst>
                <a:ext uri="{FF2B5EF4-FFF2-40B4-BE49-F238E27FC236}">
                  <a16:creationId xmlns:a16="http://schemas.microsoft.com/office/drawing/2014/main" id="{EE35EB5D-975C-DBF0-FD9C-60E214E9DFB2}"/>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495;p27">
              <a:extLst>
                <a:ext uri="{FF2B5EF4-FFF2-40B4-BE49-F238E27FC236}">
                  <a16:creationId xmlns:a16="http://schemas.microsoft.com/office/drawing/2014/main" id="{CF59DD16-B603-81E1-2A05-7F5F2E56E701}"/>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0" name="Google Shape;496;p27">
              <a:extLst>
                <a:ext uri="{FF2B5EF4-FFF2-40B4-BE49-F238E27FC236}">
                  <a16:creationId xmlns:a16="http://schemas.microsoft.com/office/drawing/2014/main" id="{BFA8688A-3F07-80FA-52CB-402AA755BFCF}"/>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31" name="Google Shape;497;p27">
            <a:extLst>
              <a:ext uri="{FF2B5EF4-FFF2-40B4-BE49-F238E27FC236}">
                <a16:creationId xmlns:a16="http://schemas.microsoft.com/office/drawing/2014/main" id="{4BE91D9C-D203-8B7B-0859-2669926B19D7}"/>
              </a:ext>
            </a:extLst>
          </p:cNvPr>
          <p:cNvGrpSpPr/>
          <p:nvPr/>
        </p:nvGrpSpPr>
        <p:grpSpPr>
          <a:xfrm>
            <a:off x="6790165" y="1315588"/>
            <a:ext cx="583817" cy="580314"/>
            <a:chOff x="3541011" y="3367320"/>
            <a:chExt cx="348257" cy="346188"/>
          </a:xfrm>
        </p:grpSpPr>
        <p:sp>
          <p:nvSpPr>
            <p:cNvPr id="32" name="Google Shape;498;p27">
              <a:extLst>
                <a:ext uri="{FF2B5EF4-FFF2-40B4-BE49-F238E27FC236}">
                  <a16:creationId xmlns:a16="http://schemas.microsoft.com/office/drawing/2014/main" id="{C506B2EC-F43E-9105-E316-23B399A8B1B3}"/>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3" name="Google Shape;499;p27">
              <a:extLst>
                <a:ext uri="{FF2B5EF4-FFF2-40B4-BE49-F238E27FC236}">
                  <a16:creationId xmlns:a16="http://schemas.microsoft.com/office/drawing/2014/main" id="{1C392D38-9998-D60D-2671-36CE803C275D}"/>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4" name="Google Shape;500;p27">
              <a:extLst>
                <a:ext uri="{FF2B5EF4-FFF2-40B4-BE49-F238E27FC236}">
                  <a16:creationId xmlns:a16="http://schemas.microsoft.com/office/drawing/2014/main" id="{1A1A371C-1DE7-FF53-F66A-46CCD7D6303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5" name="Google Shape;501;p27">
              <a:extLst>
                <a:ext uri="{FF2B5EF4-FFF2-40B4-BE49-F238E27FC236}">
                  <a16:creationId xmlns:a16="http://schemas.microsoft.com/office/drawing/2014/main" id="{0F17ED37-78A7-84DF-95EC-FD14B19CB311}"/>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sp>
        <p:nvSpPr>
          <p:cNvPr id="52" name="Google Shape;478;p27">
            <a:extLst>
              <a:ext uri="{FF2B5EF4-FFF2-40B4-BE49-F238E27FC236}">
                <a16:creationId xmlns:a16="http://schemas.microsoft.com/office/drawing/2014/main" id="{8860D2B5-FB0F-EF90-7F5C-87C0D795DC0B}"/>
              </a:ext>
            </a:extLst>
          </p:cNvPr>
          <p:cNvSpPr txBox="1">
            <a:spLocks/>
          </p:cNvSpPr>
          <p:nvPr/>
        </p:nvSpPr>
        <p:spPr>
          <a:xfrm>
            <a:off x="6703539" y="2276828"/>
            <a:ext cx="5211937" cy="11045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700" dirty="0">
                <a:solidFill>
                  <a:schemeClr val="bg1"/>
                </a:solidFill>
              </a:rPr>
              <a:t>N</a:t>
            </a:r>
            <a:r>
              <a:rPr lang="vi-VN" sz="1700" dirty="0">
                <a:solidFill>
                  <a:schemeClr val="bg1"/>
                </a:solidFill>
              </a:rPr>
              <a:t>hìn tổng quan lợi nhuận khá cao</a:t>
            </a:r>
            <a:r>
              <a:rPr lang="en-US" sz="1700" dirty="0">
                <a:solidFill>
                  <a:schemeClr val="bg1"/>
                </a:solidFill>
              </a:rPr>
              <a:t>. </a:t>
            </a:r>
            <a:r>
              <a:rPr lang="vi-VN" sz="1700" dirty="0">
                <a:solidFill>
                  <a:schemeClr val="bg1"/>
                </a:solidFill>
              </a:rPr>
              <a:t>Mặt hàng mang lại doanh thu lớn là mặt hàng công nghệ, nên có nhiều chính sách ưu đãi và khuyến mãi để thu hút thêm khách hàng.</a:t>
            </a:r>
            <a:r>
              <a:rPr lang="en-US" sz="1700" dirty="0">
                <a:solidFill>
                  <a:schemeClr val="bg1"/>
                </a:solidFill>
              </a:rPr>
              <a:t> </a:t>
            </a:r>
            <a:r>
              <a:rPr lang="vi-VN" sz="1700" dirty="0">
                <a:solidFill>
                  <a:schemeClr val="bg1"/>
                </a:solidFill>
              </a:rPr>
              <a:t>Tổng quan lợi nhuận qua các tháng khá đồng đều, tu</a:t>
            </a:r>
            <a:r>
              <a:rPr lang="en-US" sz="1700" dirty="0">
                <a:solidFill>
                  <a:schemeClr val="bg1"/>
                </a:solidFill>
              </a:rPr>
              <a:t>y </a:t>
            </a:r>
            <a:r>
              <a:rPr lang="en-US" sz="1700" dirty="0" err="1">
                <a:solidFill>
                  <a:schemeClr val="bg1"/>
                </a:solidFill>
              </a:rPr>
              <a:t>vậy</a:t>
            </a:r>
            <a:r>
              <a:rPr lang="en-US" sz="1700" dirty="0">
                <a:solidFill>
                  <a:schemeClr val="bg1"/>
                </a:solidFill>
              </a:rPr>
              <a:t> </a:t>
            </a:r>
            <a:r>
              <a:rPr lang="en-US" sz="1700" dirty="0" err="1">
                <a:solidFill>
                  <a:schemeClr val="bg1"/>
                </a:solidFill>
              </a:rPr>
              <a:t>tháng</a:t>
            </a:r>
            <a:r>
              <a:rPr lang="en-US" sz="1700" dirty="0">
                <a:solidFill>
                  <a:schemeClr val="bg1"/>
                </a:solidFill>
              </a:rPr>
              <a:t> 3 </a:t>
            </a:r>
            <a:r>
              <a:rPr lang="en-US" sz="1700" dirty="0" err="1">
                <a:solidFill>
                  <a:schemeClr val="bg1"/>
                </a:solidFill>
              </a:rPr>
              <a:t>và</a:t>
            </a:r>
            <a:r>
              <a:rPr lang="en-US" sz="1700" dirty="0">
                <a:solidFill>
                  <a:schemeClr val="bg1"/>
                </a:solidFill>
              </a:rPr>
              <a:t> </a:t>
            </a:r>
            <a:r>
              <a:rPr lang="en-US" sz="1700" dirty="0" err="1">
                <a:solidFill>
                  <a:schemeClr val="bg1"/>
                </a:solidFill>
              </a:rPr>
              <a:t>tháng</a:t>
            </a:r>
            <a:r>
              <a:rPr lang="en-US" sz="1700" dirty="0">
                <a:solidFill>
                  <a:schemeClr val="bg1"/>
                </a:solidFill>
              </a:rPr>
              <a:t> 7 </a:t>
            </a:r>
            <a:r>
              <a:rPr lang="en-US" sz="1700" dirty="0" err="1">
                <a:solidFill>
                  <a:schemeClr val="bg1"/>
                </a:solidFill>
              </a:rPr>
              <a:t>có</a:t>
            </a:r>
            <a:r>
              <a:rPr lang="en-US" sz="1700" dirty="0">
                <a:solidFill>
                  <a:schemeClr val="bg1"/>
                </a:solidFill>
              </a:rPr>
              <a:t> </a:t>
            </a:r>
            <a:r>
              <a:rPr lang="en-US" sz="1700" dirty="0" err="1">
                <a:solidFill>
                  <a:schemeClr val="bg1"/>
                </a:solidFill>
              </a:rPr>
              <a:t>chỉ</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lợi</a:t>
            </a:r>
            <a:r>
              <a:rPr lang="en-US" sz="1700" dirty="0">
                <a:solidFill>
                  <a:schemeClr val="bg1"/>
                </a:solidFill>
              </a:rPr>
              <a:t> </a:t>
            </a:r>
            <a:r>
              <a:rPr lang="en-US" sz="1700" dirty="0" err="1">
                <a:solidFill>
                  <a:schemeClr val="bg1"/>
                </a:solidFill>
              </a:rPr>
              <a:t>nhuận</a:t>
            </a:r>
            <a:r>
              <a:rPr lang="en-US" sz="1700" dirty="0">
                <a:solidFill>
                  <a:schemeClr val="bg1"/>
                </a:solidFill>
              </a:rPr>
              <a:t> </a:t>
            </a:r>
            <a:r>
              <a:rPr lang="en-US" sz="1700" dirty="0" err="1">
                <a:solidFill>
                  <a:schemeClr val="bg1"/>
                </a:solidFill>
              </a:rPr>
              <a:t>khá</a:t>
            </a:r>
            <a:r>
              <a:rPr lang="en-US" sz="1700" dirty="0">
                <a:solidFill>
                  <a:schemeClr val="bg1"/>
                </a:solidFill>
              </a:rPr>
              <a:t> </a:t>
            </a:r>
            <a:r>
              <a:rPr lang="en-US" sz="1700" dirty="0" err="1">
                <a:solidFill>
                  <a:schemeClr val="bg1"/>
                </a:solidFill>
              </a:rPr>
              <a:t>thấp</a:t>
            </a:r>
            <a:endParaRPr lang="en" sz="1700" dirty="0">
              <a:solidFill>
                <a:schemeClr val="bg1"/>
              </a:solidFill>
            </a:endParaRPr>
          </a:p>
        </p:txBody>
      </p:sp>
      <p:grpSp>
        <p:nvGrpSpPr>
          <p:cNvPr id="54" name="Google Shape;12376;p62">
            <a:extLst>
              <a:ext uri="{FF2B5EF4-FFF2-40B4-BE49-F238E27FC236}">
                <a16:creationId xmlns:a16="http://schemas.microsoft.com/office/drawing/2014/main" id="{346BB19C-2E90-FB99-61D1-EA2239F1D5EB}"/>
              </a:ext>
            </a:extLst>
          </p:cNvPr>
          <p:cNvGrpSpPr/>
          <p:nvPr/>
        </p:nvGrpSpPr>
        <p:grpSpPr>
          <a:xfrm>
            <a:off x="7033012" y="3947937"/>
            <a:ext cx="425427" cy="556431"/>
            <a:chOff x="1367060" y="2422129"/>
            <a:chExt cx="269262" cy="352050"/>
          </a:xfrm>
        </p:grpSpPr>
        <p:sp>
          <p:nvSpPr>
            <p:cNvPr id="55" name="Google Shape;12377;p62">
              <a:extLst>
                <a:ext uri="{FF2B5EF4-FFF2-40B4-BE49-F238E27FC236}">
                  <a16:creationId xmlns:a16="http://schemas.microsoft.com/office/drawing/2014/main" id="{7E998A87-1835-A441-741C-8F2686213426}"/>
                </a:ext>
              </a:extLst>
            </p:cNvPr>
            <p:cNvSpPr/>
            <p:nvPr/>
          </p:nvSpPr>
          <p:spPr>
            <a:xfrm>
              <a:off x="1392059" y="2651857"/>
              <a:ext cx="129160" cy="122322"/>
            </a:xfrm>
            <a:custGeom>
              <a:avLst/>
              <a:gdLst/>
              <a:ahLst/>
              <a:cxnLst/>
              <a:rect l="l" t="t" r="r" b="b"/>
              <a:pathLst>
                <a:path w="4061" h="3846" extrusionOk="0">
                  <a:moveTo>
                    <a:pt x="167" y="0"/>
                  </a:moveTo>
                  <a:cubicBezTo>
                    <a:pt x="72" y="0"/>
                    <a:pt x="0" y="83"/>
                    <a:pt x="0" y="167"/>
                  </a:cubicBezTo>
                  <a:cubicBezTo>
                    <a:pt x="0" y="262"/>
                    <a:pt x="72" y="333"/>
                    <a:pt x="167" y="333"/>
                  </a:cubicBezTo>
                  <a:lnTo>
                    <a:pt x="357" y="333"/>
                  </a:lnTo>
                  <a:lnTo>
                    <a:pt x="357" y="1691"/>
                  </a:lnTo>
                  <a:cubicBezTo>
                    <a:pt x="357" y="2179"/>
                    <a:pt x="762" y="2584"/>
                    <a:pt x="1250" y="2584"/>
                  </a:cubicBezTo>
                  <a:cubicBezTo>
                    <a:pt x="1286" y="2584"/>
                    <a:pt x="1226" y="2584"/>
                    <a:pt x="2310" y="2405"/>
                  </a:cubicBezTo>
                  <a:lnTo>
                    <a:pt x="2310" y="3453"/>
                  </a:lnTo>
                  <a:cubicBezTo>
                    <a:pt x="2310" y="3667"/>
                    <a:pt x="2489" y="3846"/>
                    <a:pt x="2691" y="3846"/>
                  </a:cubicBezTo>
                  <a:lnTo>
                    <a:pt x="3905" y="3846"/>
                  </a:lnTo>
                  <a:cubicBezTo>
                    <a:pt x="3989" y="3846"/>
                    <a:pt x="4060" y="3774"/>
                    <a:pt x="4060" y="3679"/>
                  </a:cubicBezTo>
                  <a:cubicBezTo>
                    <a:pt x="4060" y="3596"/>
                    <a:pt x="3989" y="3500"/>
                    <a:pt x="3893" y="3500"/>
                  </a:cubicBezTo>
                  <a:lnTo>
                    <a:pt x="2691" y="3500"/>
                  </a:lnTo>
                  <a:cubicBezTo>
                    <a:pt x="2667" y="3500"/>
                    <a:pt x="2631" y="3465"/>
                    <a:pt x="2631" y="3441"/>
                  </a:cubicBezTo>
                  <a:lnTo>
                    <a:pt x="2631" y="2191"/>
                  </a:lnTo>
                  <a:cubicBezTo>
                    <a:pt x="2631" y="2143"/>
                    <a:pt x="2620" y="2107"/>
                    <a:pt x="2572" y="2072"/>
                  </a:cubicBezTo>
                  <a:cubicBezTo>
                    <a:pt x="2555" y="2055"/>
                    <a:pt x="2520" y="2038"/>
                    <a:pt x="2485" y="2038"/>
                  </a:cubicBezTo>
                  <a:cubicBezTo>
                    <a:pt x="2470" y="2038"/>
                    <a:pt x="2455" y="2041"/>
                    <a:pt x="2441" y="2048"/>
                  </a:cubicBezTo>
                  <a:lnTo>
                    <a:pt x="1238" y="2250"/>
                  </a:lnTo>
                  <a:cubicBezTo>
                    <a:pt x="917" y="2250"/>
                    <a:pt x="691" y="2000"/>
                    <a:pt x="691" y="1691"/>
                  </a:cubicBezTo>
                  <a:lnTo>
                    <a:pt x="691" y="167"/>
                  </a:lnTo>
                  <a:cubicBezTo>
                    <a:pt x="691" y="83"/>
                    <a:pt x="607" y="0"/>
                    <a:pt x="52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78;p62">
              <a:extLst>
                <a:ext uri="{FF2B5EF4-FFF2-40B4-BE49-F238E27FC236}">
                  <a16:creationId xmlns:a16="http://schemas.microsoft.com/office/drawing/2014/main" id="{92F9D110-93DF-00D1-89B4-4F64E554BD18}"/>
                </a:ext>
              </a:extLst>
            </p:cNvPr>
            <p:cNvSpPr/>
            <p:nvPr/>
          </p:nvSpPr>
          <p:spPr>
            <a:xfrm>
              <a:off x="1367060" y="2441912"/>
              <a:ext cx="82184" cy="212139"/>
            </a:xfrm>
            <a:custGeom>
              <a:avLst/>
              <a:gdLst/>
              <a:ahLst/>
              <a:cxnLst/>
              <a:rect l="l" t="t" r="r" b="b"/>
              <a:pathLst>
                <a:path w="2584" h="6670" extrusionOk="0">
                  <a:moveTo>
                    <a:pt x="2415" y="1"/>
                  </a:moveTo>
                  <a:cubicBezTo>
                    <a:pt x="2382" y="1"/>
                    <a:pt x="2350" y="10"/>
                    <a:pt x="2322" y="29"/>
                  </a:cubicBezTo>
                  <a:cubicBezTo>
                    <a:pt x="1274" y="731"/>
                    <a:pt x="655" y="1898"/>
                    <a:pt x="655" y="3148"/>
                  </a:cubicBezTo>
                  <a:cubicBezTo>
                    <a:pt x="655" y="3351"/>
                    <a:pt x="667" y="3541"/>
                    <a:pt x="703" y="3732"/>
                  </a:cubicBezTo>
                  <a:cubicBezTo>
                    <a:pt x="48" y="5708"/>
                    <a:pt x="0" y="5696"/>
                    <a:pt x="0" y="5970"/>
                  </a:cubicBezTo>
                  <a:cubicBezTo>
                    <a:pt x="0" y="6208"/>
                    <a:pt x="84" y="6446"/>
                    <a:pt x="262" y="6625"/>
                  </a:cubicBezTo>
                  <a:cubicBezTo>
                    <a:pt x="295" y="6651"/>
                    <a:pt x="342" y="6670"/>
                    <a:pt x="389" y="6670"/>
                  </a:cubicBezTo>
                  <a:cubicBezTo>
                    <a:pt x="429" y="6670"/>
                    <a:pt x="468" y="6657"/>
                    <a:pt x="500" y="6625"/>
                  </a:cubicBezTo>
                  <a:cubicBezTo>
                    <a:pt x="560" y="6565"/>
                    <a:pt x="584" y="6458"/>
                    <a:pt x="500" y="6375"/>
                  </a:cubicBezTo>
                  <a:cubicBezTo>
                    <a:pt x="358" y="6220"/>
                    <a:pt x="298" y="5982"/>
                    <a:pt x="369" y="5756"/>
                  </a:cubicBezTo>
                  <a:lnTo>
                    <a:pt x="1036" y="3791"/>
                  </a:lnTo>
                  <a:cubicBezTo>
                    <a:pt x="1060" y="3767"/>
                    <a:pt x="1060" y="3732"/>
                    <a:pt x="1036" y="3720"/>
                  </a:cubicBezTo>
                  <a:cubicBezTo>
                    <a:pt x="1012" y="3517"/>
                    <a:pt x="1000" y="3327"/>
                    <a:pt x="1000" y="3148"/>
                  </a:cubicBezTo>
                  <a:cubicBezTo>
                    <a:pt x="1000" y="2005"/>
                    <a:pt x="1560" y="934"/>
                    <a:pt x="2513" y="291"/>
                  </a:cubicBezTo>
                  <a:cubicBezTo>
                    <a:pt x="2572" y="255"/>
                    <a:pt x="2584" y="148"/>
                    <a:pt x="2548" y="76"/>
                  </a:cubicBezTo>
                  <a:cubicBezTo>
                    <a:pt x="2519" y="25"/>
                    <a:pt x="2467" y="1"/>
                    <a:pt x="24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79;p62">
              <a:extLst>
                <a:ext uri="{FF2B5EF4-FFF2-40B4-BE49-F238E27FC236}">
                  <a16:creationId xmlns:a16="http://schemas.microsoft.com/office/drawing/2014/main" id="{1C2A4976-6FD8-9572-4610-3D0B6B4C304F}"/>
                </a:ext>
              </a:extLst>
            </p:cNvPr>
            <p:cNvSpPr/>
            <p:nvPr/>
          </p:nvSpPr>
          <p:spPr>
            <a:xfrm>
              <a:off x="1456051" y="2422129"/>
              <a:ext cx="180271" cy="162937"/>
            </a:xfrm>
            <a:custGeom>
              <a:avLst/>
              <a:gdLst/>
              <a:ahLst/>
              <a:cxnLst/>
              <a:rect l="l" t="t" r="r" b="b"/>
              <a:pathLst>
                <a:path w="5668" h="5123" extrusionOk="0">
                  <a:moveTo>
                    <a:pt x="1621" y="1"/>
                  </a:moveTo>
                  <a:cubicBezTo>
                    <a:pt x="1104" y="1"/>
                    <a:pt x="591" y="107"/>
                    <a:pt x="119" y="317"/>
                  </a:cubicBezTo>
                  <a:cubicBezTo>
                    <a:pt x="24" y="353"/>
                    <a:pt x="0" y="448"/>
                    <a:pt x="24" y="544"/>
                  </a:cubicBezTo>
                  <a:cubicBezTo>
                    <a:pt x="51" y="616"/>
                    <a:pt x="113" y="648"/>
                    <a:pt x="184" y="648"/>
                  </a:cubicBezTo>
                  <a:cubicBezTo>
                    <a:pt x="205" y="648"/>
                    <a:pt x="228" y="645"/>
                    <a:pt x="250" y="639"/>
                  </a:cubicBezTo>
                  <a:cubicBezTo>
                    <a:pt x="965" y="317"/>
                    <a:pt x="1536" y="365"/>
                    <a:pt x="1643" y="353"/>
                  </a:cubicBezTo>
                  <a:cubicBezTo>
                    <a:pt x="3941" y="365"/>
                    <a:pt x="5644" y="2556"/>
                    <a:pt x="4894" y="4901"/>
                  </a:cubicBezTo>
                  <a:cubicBezTo>
                    <a:pt x="4870" y="4997"/>
                    <a:pt x="4906" y="5080"/>
                    <a:pt x="5001" y="5116"/>
                  </a:cubicBezTo>
                  <a:cubicBezTo>
                    <a:pt x="5018" y="5120"/>
                    <a:pt x="5035" y="5123"/>
                    <a:pt x="5052" y="5123"/>
                  </a:cubicBezTo>
                  <a:cubicBezTo>
                    <a:pt x="5119" y="5123"/>
                    <a:pt x="5184" y="5085"/>
                    <a:pt x="5203" y="5009"/>
                  </a:cubicBezTo>
                  <a:cubicBezTo>
                    <a:pt x="5668" y="3508"/>
                    <a:pt x="5239" y="2044"/>
                    <a:pt x="4263" y="1079"/>
                  </a:cubicBezTo>
                  <a:cubicBezTo>
                    <a:pt x="3524" y="356"/>
                    <a:pt x="2566" y="1"/>
                    <a:pt x="162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80;p62">
              <a:extLst>
                <a:ext uri="{FF2B5EF4-FFF2-40B4-BE49-F238E27FC236}">
                  <a16:creationId xmlns:a16="http://schemas.microsoft.com/office/drawing/2014/main" id="{DF2DC655-6529-BD8B-46B6-F039E4E72174}"/>
                </a:ext>
              </a:extLst>
            </p:cNvPr>
            <p:cNvSpPr/>
            <p:nvPr/>
          </p:nvSpPr>
          <p:spPr>
            <a:xfrm>
              <a:off x="1532160" y="2593590"/>
              <a:ext cx="81834" cy="180207"/>
            </a:xfrm>
            <a:custGeom>
              <a:avLst/>
              <a:gdLst/>
              <a:ahLst/>
              <a:cxnLst/>
              <a:rect l="l" t="t" r="r" b="b"/>
              <a:pathLst>
                <a:path w="2573" h="5666" extrusionOk="0">
                  <a:moveTo>
                    <a:pt x="2399" y="1"/>
                  </a:moveTo>
                  <a:cubicBezTo>
                    <a:pt x="2340" y="1"/>
                    <a:pt x="2284" y="36"/>
                    <a:pt x="2251" y="94"/>
                  </a:cubicBezTo>
                  <a:cubicBezTo>
                    <a:pt x="2096" y="380"/>
                    <a:pt x="1715" y="856"/>
                    <a:pt x="1715" y="1737"/>
                  </a:cubicBezTo>
                  <a:lnTo>
                    <a:pt x="1715" y="5273"/>
                  </a:lnTo>
                  <a:cubicBezTo>
                    <a:pt x="1715" y="5309"/>
                    <a:pt x="1679" y="5332"/>
                    <a:pt x="1655" y="5332"/>
                  </a:cubicBezTo>
                  <a:lnTo>
                    <a:pt x="167" y="5332"/>
                  </a:lnTo>
                  <a:cubicBezTo>
                    <a:pt x="72" y="5332"/>
                    <a:pt x="0" y="5404"/>
                    <a:pt x="0" y="5499"/>
                  </a:cubicBezTo>
                  <a:cubicBezTo>
                    <a:pt x="0" y="5583"/>
                    <a:pt x="72" y="5666"/>
                    <a:pt x="167" y="5666"/>
                  </a:cubicBezTo>
                  <a:lnTo>
                    <a:pt x="1655" y="5666"/>
                  </a:lnTo>
                  <a:cubicBezTo>
                    <a:pt x="1858" y="5666"/>
                    <a:pt x="2036" y="5487"/>
                    <a:pt x="2036" y="5273"/>
                  </a:cubicBezTo>
                  <a:lnTo>
                    <a:pt x="2036" y="1737"/>
                  </a:lnTo>
                  <a:cubicBezTo>
                    <a:pt x="2036" y="963"/>
                    <a:pt x="2382" y="558"/>
                    <a:pt x="2548" y="249"/>
                  </a:cubicBezTo>
                  <a:cubicBezTo>
                    <a:pt x="2572" y="153"/>
                    <a:pt x="2548" y="70"/>
                    <a:pt x="2477" y="22"/>
                  </a:cubicBezTo>
                  <a:cubicBezTo>
                    <a:pt x="2451" y="8"/>
                    <a:pt x="2425" y="1"/>
                    <a:pt x="23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381;p62">
              <a:extLst>
                <a:ext uri="{FF2B5EF4-FFF2-40B4-BE49-F238E27FC236}">
                  <a16:creationId xmlns:a16="http://schemas.microsoft.com/office/drawing/2014/main" id="{BA6BF270-FB29-5B01-AD0E-40619B47587A}"/>
                </a:ext>
              </a:extLst>
            </p:cNvPr>
            <p:cNvSpPr/>
            <p:nvPr/>
          </p:nvSpPr>
          <p:spPr>
            <a:xfrm>
              <a:off x="1425359" y="2572313"/>
              <a:ext cx="24267" cy="17843"/>
            </a:xfrm>
            <a:custGeom>
              <a:avLst/>
              <a:gdLst/>
              <a:ahLst/>
              <a:cxnLst/>
              <a:rect l="l" t="t" r="r" b="b"/>
              <a:pathLst>
                <a:path w="763" h="561" extrusionOk="0">
                  <a:moveTo>
                    <a:pt x="583" y="0"/>
                  </a:moveTo>
                  <a:cubicBezTo>
                    <a:pt x="554" y="0"/>
                    <a:pt x="525" y="8"/>
                    <a:pt x="501" y="25"/>
                  </a:cubicBezTo>
                  <a:lnTo>
                    <a:pt x="96" y="239"/>
                  </a:lnTo>
                  <a:cubicBezTo>
                    <a:pt x="25" y="287"/>
                    <a:pt x="1" y="394"/>
                    <a:pt x="37" y="465"/>
                  </a:cubicBezTo>
                  <a:cubicBezTo>
                    <a:pt x="72" y="525"/>
                    <a:pt x="132" y="560"/>
                    <a:pt x="191" y="560"/>
                  </a:cubicBezTo>
                  <a:cubicBezTo>
                    <a:pt x="215" y="560"/>
                    <a:pt x="251" y="560"/>
                    <a:pt x="275" y="537"/>
                  </a:cubicBezTo>
                  <a:lnTo>
                    <a:pt x="680" y="322"/>
                  </a:lnTo>
                  <a:cubicBezTo>
                    <a:pt x="739" y="263"/>
                    <a:pt x="763" y="156"/>
                    <a:pt x="727" y="84"/>
                  </a:cubicBezTo>
                  <a:cubicBezTo>
                    <a:pt x="696" y="29"/>
                    <a:pt x="639" y="0"/>
                    <a:pt x="5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382;p62">
              <a:extLst>
                <a:ext uri="{FF2B5EF4-FFF2-40B4-BE49-F238E27FC236}">
                  <a16:creationId xmlns:a16="http://schemas.microsoft.com/office/drawing/2014/main" id="{D8ADDF94-551E-1DDB-F3EC-36FAAA4A5CA1}"/>
                </a:ext>
              </a:extLst>
            </p:cNvPr>
            <p:cNvSpPr/>
            <p:nvPr/>
          </p:nvSpPr>
          <p:spPr>
            <a:xfrm>
              <a:off x="1562820" y="2573680"/>
              <a:ext cx="26176" cy="17620"/>
            </a:xfrm>
            <a:custGeom>
              <a:avLst/>
              <a:gdLst/>
              <a:ahLst/>
              <a:cxnLst/>
              <a:rect l="l" t="t" r="r" b="b"/>
              <a:pathLst>
                <a:path w="823" h="554" extrusionOk="0">
                  <a:moveTo>
                    <a:pt x="201" y="1"/>
                  </a:moveTo>
                  <a:cubicBezTo>
                    <a:pt x="143" y="1"/>
                    <a:pt x="81" y="28"/>
                    <a:pt x="48" y="77"/>
                  </a:cubicBezTo>
                  <a:cubicBezTo>
                    <a:pt x="1" y="160"/>
                    <a:pt x="37" y="255"/>
                    <a:pt x="108" y="303"/>
                  </a:cubicBezTo>
                  <a:cubicBezTo>
                    <a:pt x="513" y="529"/>
                    <a:pt x="513" y="553"/>
                    <a:pt x="584" y="553"/>
                  </a:cubicBezTo>
                  <a:cubicBezTo>
                    <a:pt x="763" y="541"/>
                    <a:pt x="822" y="315"/>
                    <a:pt x="680" y="244"/>
                  </a:cubicBezTo>
                  <a:lnTo>
                    <a:pt x="275" y="17"/>
                  </a:lnTo>
                  <a:cubicBezTo>
                    <a:pt x="253" y="6"/>
                    <a:pt x="227" y="1"/>
                    <a:pt x="2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383;p62">
              <a:extLst>
                <a:ext uri="{FF2B5EF4-FFF2-40B4-BE49-F238E27FC236}">
                  <a16:creationId xmlns:a16="http://schemas.microsoft.com/office/drawing/2014/main" id="{CB19F526-4DE4-8252-0505-6D42486CEBFD}"/>
                </a:ext>
              </a:extLst>
            </p:cNvPr>
            <p:cNvSpPr/>
            <p:nvPr/>
          </p:nvSpPr>
          <p:spPr>
            <a:xfrm>
              <a:off x="1448100" y="2481415"/>
              <a:ext cx="125375" cy="191275"/>
            </a:xfrm>
            <a:custGeom>
              <a:avLst/>
              <a:gdLst/>
              <a:ahLst/>
              <a:cxnLst/>
              <a:rect l="l" t="t" r="r" b="b"/>
              <a:pathLst>
                <a:path w="3942" h="6014" extrusionOk="0">
                  <a:moveTo>
                    <a:pt x="1280" y="1498"/>
                  </a:moveTo>
                  <a:cubicBezTo>
                    <a:pt x="1355" y="1498"/>
                    <a:pt x="1429" y="1543"/>
                    <a:pt x="1429" y="1632"/>
                  </a:cubicBezTo>
                  <a:lnTo>
                    <a:pt x="1429" y="1763"/>
                  </a:lnTo>
                  <a:lnTo>
                    <a:pt x="1262" y="1763"/>
                  </a:lnTo>
                  <a:cubicBezTo>
                    <a:pt x="1191" y="1763"/>
                    <a:pt x="1131" y="1704"/>
                    <a:pt x="1131" y="1632"/>
                  </a:cubicBezTo>
                  <a:cubicBezTo>
                    <a:pt x="1131" y="1543"/>
                    <a:pt x="1206" y="1498"/>
                    <a:pt x="1280" y="1498"/>
                  </a:cubicBezTo>
                  <a:close/>
                  <a:moveTo>
                    <a:pt x="2483" y="1498"/>
                  </a:moveTo>
                  <a:cubicBezTo>
                    <a:pt x="2557" y="1498"/>
                    <a:pt x="2632" y="1543"/>
                    <a:pt x="2632" y="1632"/>
                  </a:cubicBezTo>
                  <a:cubicBezTo>
                    <a:pt x="2632" y="1704"/>
                    <a:pt x="2572" y="1763"/>
                    <a:pt x="2501" y="1763"/>
                  </a:cubicBezTo>
                  <a:lnTo>
                    <a:pt x="2334" y="1763"/>
                  </a:lnTo>
                  <a:lnTo>
                    <a:pt x="2334" y="1632"/>
                  </a:lnTo>
                  <a:cubicBezTo>
                    <a:pt x="2334" y="1543"/>
                    <a:pt x="2408" y="1498"/>
                    <a:pt x="2483" y="1498"/>
                  </a:cubicBezTo>
                  <a:close/>
                  <a:moveTo>
                    <a:pt x="1989" y="2085"/>
                  </a:moveTo>
                  <a:lnTo>
                    <a:pt x="1989" y="3776"/>
                  </a:lnTo>
                  <a:lnTo>
                    <a:pt x="1739" y="3776"/>
                  </a:lnTo>
                  <a:lnTo>
                    <a:pt x="1739" y="2085"/>
                  </a:lnTo>
                  <a:close/>
                  <a:moveTo>
                    <a:pt x="2524" y="4097"/>
                  </a:moveTo>
                  <a:lnTo>
                    <a:pt x="2524" y="4430"/>
                  </a:lnTo>
                  <a:lnTo>
                    <a:pt x="1215" y="4430"/>
                  </a:lnTo>
                  <a:lnTo>
                    <a:pt x="1215" y="4097"/>
                  </a:lnTo>
                  <a:close/>
                  <a:moveTo>
                    <a:pt x="2512" y="4752"/>
                  </a:moveTo>
                  <a:lnTo>
                    <a:pt x="2512" y="4942"/>
                  </a:lnTo>
                  <a:lnTo>
                    <a:pt x="2524" y="4942"/>
                  </a:lnTo>
                  <a:cubicBezTo>
                    <a:pt x="2524" y="5026"/>
                    <a:pt x="2465" y="5085"/>
                    <a:pt x="2393" y="5085"/>
                  </a:cubicBezTo>
                  <a:lnTo>
                    <a:pt x="1334" y="5085"/>
                  </a:lnTo>
                  <a:cubicBezTo>
                    <a:pt x="1262" y="5085"/>
                    <a:pt x="1203" y="5026"/>
                    <a:pt x="1203" y="4942"/>
                  </a:cubicBezTo>
                  <a:lnTo>
                    <a:pt x="1203" y="4752"/>
                  </a:lnTo>
                  <a:close/>
                  <a:moveTo>
                    <a:pt x="2227" y="5395"/>
                  </a:moveTo>
                  <a:cubicBezTo>
                    <a:pt x="2203" y="5561"/>
                    <a:pt x="2048" y="5681"/>
                    <a:pt x="1870" y="5681"/>
                  </a:cubicBezTo>
                  <a:cubicBezTo>
                    <a:pt x="1691" y="5681"/>
                    <a:pt x="1548" y="5561"/>
                    <a:pt x="1500" y="5395"/>
                  </a:cubicBezTo>
                  <a:close/>
                  <a:moveTo>
                    <a:pt x="1874" y="1"/>
                  </a:moveTo>
                  <a:cubicBezTo>
                    <a:pt x="834" y="1"/>
                    <a:pt x="0" y="837"/>
                    <a:pt x="0" y="1882"/>
                  </a:cubicBezTo>
                  <a:cubicBezTo>
                    <a:pt x="0" y="2406"/>
                    <a:pt x="215" y="2906"/>
                    <a:pt x="607" y="3264"/>
                  </a:cubicBezTo>
                  <a:cubicBezTo>
                    <a:pt x="786" y="3418"/>
                    <a:pt x="869" y="3656"/>
                    <a:pt x="869" y="3895"/>
                  </a:cubicBezTo>
                  <a:lnTo>
                    <a:pt x="869" y="4942"/>
                  </a:lnTo>
                  <a:cubicBezTo>
                    <a:pt x="869" y="5145"/>
                    <a:pt x="988" y="5300"/>
                    <a:pt x="1155" y="5359"/>
                  </a:cubicBezTo>
                  <a:cubicBezTo>
                    <a:pt x="1191" y="5716"/>
                    <a:pt x="1489" y="6014"/>
                    <a:pt x="1858" y="6014"/>
                  </a:cubicBezTo>
                  <a:cubicBezTo>
                    <a:pt x="2227" y="6014"/>
                    <a:pt x="2524" y="5740"/>
                    <a:pt x="2560" y="5359"/>
                  </a:cubicBezTo>
                  <a:cubicBezTo>
                    <a:pt x="2715" y="5288"/>
                    <a:pt x="2834" y="5121"/>
                    <a:pt x="2834" y="4942"/>
                  </a:cubicBezTo>
                  <a:lnTo>
                    <a:pt x="2834" y="3871"/>
                  </a:lnTo>
                  <a:cubicBezTo>
                    <a:pt x="2834" y="3811"/>
                    <a:pt x="2834" y="3752"/>
                    <a:pt x="2858" y="3692"/>
                  </a:cubicBezTo>
                  <a:cubicBezTo>
                    <a:pt x="2870" y="3609"/>
                    <a:pt x="2822" y="3514"/>
                    <a:pt x="2727" y="3502"/>
                  </a:cubicBezTo>
                  <a:cubicBezTo>
                    <a:pt x="2718" y="3500"/>
                    <a:pt x="2710" y="3500"/>
                    <a:pt x="2701" y="3500"/>
                  </a:cubicBezTo>
                  <a:cubicBezTo>
                    <a:pt x="2627" y="3500"/>
                    <a:pt x="2558" y="3546"/>
                    <a:pt x="2536" y="3621"/>
                  </a:cubicBezTo>
                  <a:cubicBezTo>
                    <a:pt x="2524" y="3668"/>
                    <a:pt x="2524" y="3728"/>
                    <a:pt x="2512" y="3776"/>
                  </a:cubicBezTo>
                  <a:lnTo>
                    <a:pt x="2298" y="3776"/>
                  </a:lnTo>
                  <a:lnTo>
                    <a:pt x="2298" y="2085"/>
                  </a:lnTo>
                  <a:lnTo>
                    <a:pt x="2465" y="2085"/>
                  </a:lnTo>
                  <a:cubicBezTo>
                    <a:pt x="2715" y="2085"/>
                    <a:pt x="2929" y="1882"/>
                    <a:pt x="2929" y="1632"/>
                  </a:cubicBezTo>
                  <a:cubicBezTo>
                    <a:pt x="2929" y="1370"/>
                    <a:pt x="2715" y="1168"/>
                    <a:pt x="2465" y="1168"/>
                  </a:cubicBezTo>
                  <a:lnTo>
                    <a:pt x="2441" y="1168"/>
                  </a:lnTo>
                  <a:cubicBezTo>
                    <a:pt x="2179" y="1168"/>
                    <a:pt x="1977" y="1370"/>
                    <a:pt x="1977" y="1632"/>
                  </a:cubicBezTo>
                  <a:lnTo>
                    <a:pt x="1977" y="1763"/>
                  </a:lnTo>
                  <a:lnTo>
                    <a:pt x="1727" y="1763"/>
                  </a:lnTo>
                  <a:lnTo>
                    <a:pt x="1727" y="1632"/>
                  </a:lnTo>
                  <a:cubicBezTo>
                    <a:pt x="1727" y="1370"/>
                    <a:pt x="1512" y="1168"/>
                    <a:pt x="1262" y="1168"/>
                  </a:cubicBezTo>
                  <a:lnTo>
                    <a:pt x="1227" y="1168"/>
                  </a:lnTo>
                  <a:cubicBezTo>
                    <a:pt x="977" y="1168"/>
                    <a:pt x="774" y="1370"/>
                    <a:pt x="774" y="1632"/>
                  </a:cubicBezTo>
                  <a:cubicBezTo>
                    <a:pt x="774" y="1882"/>
                    <a:pt x="977" y="2085"/>
                    <a:pt x="1227" y="2085"/>
                  </a:cubicBezTo>
                  <a:lnTo>
                    <a:pt x="1393" y="2085"/>
                  </a:lnTo>
                  <a:lnTo>
                    <a:pt x="1393" y="3776"/>
                  </a:lnTo>
                  <a:lnTo>
                    <a:pt x="1191" y="3776"/>
                  </a:lnTo>
                  <a:cubicBezTo>
                    <a:pt x="1155" y="3478"/>
                    <a:pt x="1024" y="3204"/>
                    <a:pt x="810" y="3014"/>
                  </a:cubicBezTo>
                  <a:cubicBezTo>
                    <a:pt x="488" y="2716"/>
                    <a:pt x="310" y="2299"/>
                    <a:pt x="310" y="1871"/>
                  </a:cubicBezTo>
                  <a:cubicBezTo>
                    <a:pt x="310" y="1013"/>
                    <a:pt x="988" y="323"/>
                    <a:pt x="1858" y="323"/>
                  </a:cubicBezTo>
                  <a:lnTo>
                    <a:pt x="1905" y="323"/>
                  </a:lnTo>
                  <a:cubicBezTo>
                    <a:pt x="2715" y="335"/>
                    <a:pt x="3394" y="1013"/>
                    <a:pt x="3405" y="1835"/>
                  </a:cubicBezTo>
                  <a:lnTo>
                    <a:pt x="3405" y="1847"/>
                  </a:lnTo>
                  <a:cubicBezTo>
                    <a:pt x="3405" y="2287"/>
                    <a:pt x="3239" y="2668"/>
                    <a:pt x="2929" y="2966"/>
                  </a:cubicBezTo>
                  <a:cubicBezTo>
                    <a:pt x="2870" y="3025"/>
                    <a:pt x="2858" y="3133"/>
                    <a:pt x="2929" y="3204"/>
                  </a:cubicBezTo>
                  <a:cubicBezTo>
                    <a:pt x="2965" y="3240"/>
                    <a:pt x="3007" y="3258"/>
                    <a:pt x="3048" y="3258"/>
                  </a:cubicBezTo>
                  <a:cubicBezTo>
                    <a:pt x="3090" y="3258"/>
                    <a:pt x="3132" y="3240"/>
                    <a:pt x="3167" y="3204"/>
                  </a:cubicBezTo>
                  <a:cubicBezTo>
                    <a:pt x="3906" y="2502"/>
                    <a:pt x="3941" y="1299"/>
                    <a:pt x="3191" y="561"/>
                  </a:cubicBezTo>
                  <a:cubicBezTo>
                    <a:pt x="2858" y="216"/>
                    <a:pt x="2393" y="1"/>
                    <a:pt x="1917" y="1"/>
                  </a:cubicBezTo>
                  <a:cubicBezTo>
                    <a:pt x="1903" y="1"/>
                    <a:pt x="1888" y="1"/>
                    <a:pt x="18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384;p62">
              <a:extLst>
                <a:ext uri="{FF2B5EF4-FFF2-40B4-BE49-F238E27FC236}">
                  <a16:creationId xmlns:a16="http://schemas.microsoft.com/office/drawing/2014/main" id="{2ADAD548-556D-C8CB-DD40-03FE489BEB0C}"/>
                </a:ext>
              </a:extLst>
            </p:cNvPr>
            <p:cNvSpPr/>
            <p:nvPr/>
          </p:nvSpPr>
          <p:spPr>
            <a:xfrm>
              <a:off x="1502232" y="2449259"/>
              <a:ext cx="10655" cy="25380"/>
            </a:xfrm>
            <a:custGeom>
              <a:avLst/>
              <a:gdLst/>
              <a:ahLst/>
              <a:cxnLst/>
              <a:rect l="l" t="t" r="r" b="b"/>
              <a:pathLst>
                <a:path w="335" h="798" extrusionOk="0">
                  <a:moveTo>
                    <a:pt x="168" y="0"/>
                  </a:moveTo>
                  <a:cubicBezTo>
                    <a:pt x="84" y="0"/>
                    <a:pt x="1" y="84"/>
                    <a:pt x="1" y="167"/>
                  </a:cubicBezTo>
                  <a:lnTo>
                    <a:pt x="1" y="631"/>
                  </a:lnTo>
                  <a:cubicBezTo>
                    <a:pt x="1" y="715"/>
                    <a:pt x="84" y="798"/>
                    <a:pt x="168" y="798"/>
                  </a:cubicBezTo>
                  <a:cubicBezTo>
                    <a:pt x="263" y="798"/>
                    <a:pt x="334" y="715"/>
                    <a:pt x="334" y="631"/>
                  </a:cubicBezTo>
                  <a:lnTo>
                    <a:pt x="334" y="167"/>
                  </a:lnTo>
                  <a:cubicBezTo>
                    <a:pt x="334" y="84"/>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385;p62">
              <a:extLst>
                <a:ext uri="{FF2B5EF4-FFF2-40B4-BE49-F238E27FC236}">
                  <a16:creationId xmlns:a16="http://schemas.microsoft.com/office/drawing/2014/main" id="{605694D1-10FC-36B1-62CE-933071C681B1}"/>
                </a:ext>
              </a:extLst>
            </p:cNvPr>
            <p:cNvSpPr/>
            <p:nvPr/>
          </p:nvSpPr>
          <p:spPr>
            <a:xfrm>
              <a:off x="1458309" y="2460582"/>
              <a:ext cx="18988" cy="23090"/>
            </a:xfrm>
            <a:custGeom>
              <a:avLst/>
              <a:gdLst/>
              <a:ahLst/>
              <a:cxnLst/>
              <a:rect l="l" t="t" r="r" b="b"/>
              <a:pathLst>
                <a:path w="597" h="726" extrusionOk="0">
                  <a:moveTo>
                    <a:pt x="190" y="1"/>
                  </a:moveTo>
                  <a:cubicBezTo>
                    <a:pt x="161" y="1"/>
                    <a:pt x="132" y="9"/>
                    <a:pt x="108" y="25"/>
                  </a:cubicBezTo>
                  <a:cubicBezTo>
                    <a:pt x="25" y="61"/>
                    <a:pt x="1" y="168"/>
                    <a:pt x="48" y="240"/>
                  </a:cubicBezTo>
                  <a:lnTo>
                    <a:pt x="275" y="644"/>
                  </a:lnTo>
                  <a:cubicBezTo>
                    <a:pt x="299" y="693"/>
                    <a:pt x="357" y="726"/>
                    <a:pt x="414" y="726"/>
                  </a:cubicBezTo>
                  <a:cubicBezTo>
                    <a:pt x="441" y="726"/>
                    <a:pt x="466" y="719"/>
                    <a:pt x="489" y="704"/>
                  </a:cubicBezTo>
                  <a:cubicBezTo>
                    <a:pt x="572" y="656"/>
                    <a:pt x="596" y="573"/>
                    <a:pt x="548" y="478"/>
                  </a:cubicBezTo>
                  <a:lnTo>
                    <a:pt x="322" y="85"/>
                  </a:lnTo>
                  <a:cubicBezTo>
                    <a:pt x="299" y="30"/>
                    <a:pt x="244"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386;p62">
              <a:extLst>
                <a:ext uri="{FF2B5EF4-FFF2-40B4-BE49-F238E27FC236}">
                  <a16:creationId xmlns:a16="http://schemas.microsoft.com/office/drawing/2014/main" id="{783AAD30-6DA5-7B51-F26A-D727C1BFB9E6}"/>
                </a:ext>
              </a:extLst>
            </p:cNvPr>
            <p:cNvSpPr/>
            <p:nvPr/>
          </p:nvSpPr>
          <p:spPr>
            <a:xfrm>
              <a:off x="1425741" y="2492768"/>
              <a:ext cx="25031" cy="17874"/>
            </a:xfrm>
            <a:custGeom>
              <a:avLst/>
              <a:gdLst/>
              <a:ahLst/>
              <a:cxnLst/>
              <a:rect l="l" t="t" r="r" b="b"/>
              <a:pathLst>
                <a:path w="787" h="562" extrusionOk="0">
                  <a:moveTo>
                    <a:pt x="181" y="1"/>
                  </a:moveTo>
                  <a:cubicBezTo>
                    <a:pt x="126" y="1"/>
                    <a:pt x="72" y="30"/>
                    <a:pt x="48" y="85"/>
                  </a:cubicBezTo>
                  <a:cubicBezTo>
                    <a:pt x="1" y="156"/>
                    <a:pt x="25" y="263"/>
                    <a:pt x="108" y="299"/>
                  </a:cubicBezTo>
                  <a:cubicBezTo>
                    <a:pt x="501" y="525"/>
                    <a:pt x="501" y="561"/>
                    <a:pt x="584" y="561"/>
                  </a:cubicBezTo>
                  <a:cubicBezTo>
                    <a:pt x="632" y="561"/>
                    <a:pt x="703" y="525"/>
                    <a:pt x="727" y="466"/>
                  </a:cubicBezTo>
                  <a:cubicBezTo>
                    <a:pt x="787" y="394"/>
                    <a:pt x="751" y="287"/>
                    <a:pt x="668" y="240"/>
                  </a:cubicBezTo>
                  <a:lnTo>
                    <a:pt x="263" y="25"/>
                  </a:lnTo>
                  <a:cubicBezTo>
                    <a:pt x="238" y="9"/>
                    <a:pt x="209"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387;p62">
              <a:extLst>
                <a:ext uri="{FF2B5EF4-FFF2-40B4-BE49-F238E27FC236}">
                  <a16:creationId xmlns:a16="http://schemas.microsoft.com/office/drawing/2014/main" id="{13AFDA52-7D5E-0409-73CF-C88C2C43570D}"/>
                </a:ext>
              </a:extLst>
            </p:cNvPr>
            <p:cNvSpPr/>
            <p:nvPr/>
          </p:nvSpPr>
          <p:spPr>
            <a:xfrm>
              <a:off x="1414768" y="2535959"/>
              <a:ext cx="25031" cy="10655"/>
            </a:xfrm>
            <a:custGeom>
              <a:avLst/>
              <a:gdLst/>
              <a:ahLst/>
              <a:cxnLst/>
              <a:rect l="l" t="t" r="r" b="b"/>
              <a:pathLst>
                <a:path w="787" h="335" extrusionOk="0">
                  <a:moveTo>
                    <a:pt x="167" y="1"/>
                  </a:moveTo>
                  <a:cubicBezTo>
                    <a:pt x="72" y="1"/>
                    <a:pt x="1" y="72"/>
                    <a:pt x="1" y="167"/>
                  </a:cubicBezTo>
                  <a:cubicBezTo>
                    <a:pt x="1" y="251"/>
                    <a:pt x="72" y="334"/>
                    <a:pt x="167" y="334"/>
                  </a:cubicBezTo>
                  <a:lnTo>
                    <a:pt x="632" y="334"/>
                  </a:lnTo>
                  <a:cubicBezTo>
                    <a:pt x="715" y="334"/>
                    <a:pt x="786" y="251"/>
                    <a:pt x="786" y="167"/>
                  </a:cubicBezTo>
                  <a:cubicBezTo>
                    <a:pt x="786" y="72"/>
                    <a:pt x="715" y="1"/>
                    <a:pt x="63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388;p62">
              <a:extLst>
                <a:ext uri="{FF2B5EF4-FFF2-40B4-BE49-F238E27FC236}">
                  <a16:creationId xmlns:a16="http://schemas.microsoft.com/office/drawing/2014/main" id="{C49D93CC-AE4E-2ADB-85CE-601CC8621CE1}"/>
                </a:ext>
              </a:extLst>
            </p:cNvPr>
            <p:cNvSpPr/>
            <p:nvPr/>
          </p:nvSpPr>
          <p:spPr>
            <a:xfrm>
              <a:off x="1573825" y="2537104"/>
              <a:ext cx="24999" cy="10241"/>
            </a:xfrm>
            <a:custGeom>
              <a:avLst/>
              <a:gdLst/>
              <a:ahLst/>
              <a:cxnLst/>
              <a:rect l="l" t="t" r="r" b="b"/>
              <a:pathLst>
                <a:path w="786" h="322" extrusionOk="0">
                  <a:moveTo>
                    <a:pt x="167" y="0"/>
                  </a:moveTo>
                  <a:cubicBezTo>
                    <a:pt x="72" y="0"/>
                    <a:pt x="0" y="72"/>
                    <a:pt x="0" y="155"/>
                  </a:cubicBezTo>
                  <a:cubicBezTo>
                    <a:pt x="0" y="251"/>
                    <a:pt x="72" y="322"/>
                    <a:pt x="167" y="322"/>
                  </a:cubicBezTo>
                  <a:lnTo>
                    <a:pt x="631" y="322"/>
                  </a:lnTo>
                  <a:cubicBezTo>
                    <a:pt x="715" y="322"/>
                    <a:pt x="786" y="251"/>
                    <a:pt x="786" y="155"/>
                  </a:cubicBezTo>
                  <a:cubicBezTo>
                    <a:pt x="786" y="72"/>
                    <a:pt x="715" y="0"/>
                    <a:pt x="63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2389;p62">
              <a:extLst>
                <a:ext uri="{FF2B5EF4-FFF2-40B4-BE49-F238E27FC236}">
                  <a16:creationId xmlns:a16="http://schemas.microsoft.com/office/drawing/2014/main" id="{B737C2CA-6806-92FB-D424-89F7BE0049A5}"/>
                </a:ext>
              </a:extLst>
            </p:cNvPr>
            <p:cNvSpPr/>
            <p:nvPr/>
          </p:nvSpPr>
          <p:spPr>
            <a:xfrm>
              <a:off x="1563965" y="2493627"/>
              <a:ext cx="24649" cy="17525"/>
            </a:xfrm>
            <a:custGeom>
              <a:avLst/>
              <a:gdLst/>
              <a:ahLst/>
              <a:cxnLst/>
              <a:rect l="l" t="t" r="r" b="b"/>
              <a:pathLst>
                <a:path w="775" h="551" extrusionOk="0">
                  <a:moveTo>
                    <a:pt x="576" y="0"/>
                  </a:moveTo>
                  <a:cubicBezTo>
                    <a:pt x="549" y="0"/>
                    <a:pt x="523" y="7"/>
                    <a:pt x="501" y="22"/>
                  </a:cubicBezTo>
                  <a:lnTo>
                    <a:pt x="108" y="248"/>
                  </a:lnTo>
                  <a:cubicBezTo>
                    <a:pt x="24" y="296"/>
                    <a:pt x="1" y="391"/>
                    <a:pt x="48" y="475"/>
                  </a:cubicBezTo>
                  <a:cubicBezTo>
                    <a:pt x="73" y="524"/>
                    <a:pt x="132" y="550"/>
                    <a:pt x="189" y="550"/>
                  </a:cubicBezTo>
                  <a:cubicBezTo>
                    <a:pt x="215" y="550"/>
                    <a:pt x="240" y="545"/>
                    <a:pt x="263" y="534"/>
                  </a:cubicBezTo>
                  <a:lnTo>
                    <a:pt x="667" y="308"/>
                  </a:lnTo>
                  <a:cubicBezTo>
                    <a:pt x="739" y="260"/>
                    <a:pt x="774" y="153"/>
                    <a:pt x="727" y="82"/>
                  </a:cubicBezTo>
                  <a:cubicBezTo>
                    <a:pt x="694" y="33"/>
                    <a:pt x="633" y="0"/>
                    <a:pt x="5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390;p62">
              <a:extLst>
                <a:ext uri="{FF2B5EF4-FFF2-40B4-BE49-F238E27FC236}">
                  <a16:creationId xmlns:a16="http://schemas.microsoft.com/office/drawing/2014/main" id="{E9AA9D89-3BCF-B0D2-77C6-723DDDB5F434}"/>
                </a:ext>
              </a:extLst>
            </p:cNvPr>
            <p:cNvSpPr/>
            <p:nvPr/>
          </p:nvSpPr>
          <p:spPr>
            <a:xfrm>
              <a:off x="1537853" y="2461440"/>
              <a:ext cx="18956" cy="23090"/>
            </a:xfrm>
            <a:custGeom>
              <a:avLst/>
              <a:gdLst/>
              <a:ahLst/>
              <a:cxnLst/>
              <a:rect l="l" t="t" r="r" b="b"/>
              <a:pathLst>
                <a:path w="596" h="726" extrusionOk="0">
                  <a:moveTo>
                    <a:pt x="414" y="0"/>
                  </a:moveTo>
                  <a:cubicBezTo>
                    <a:pt x="357" y="0"/>
                    <a:pt x="298" y="33"/>
                    <a:pt x="274" y="82"/>
                  </a:cubicBezTo>
                  <a:lnTo>
                    <a:pt x="48" y="486"/>
                  </a:lnTo>
                  <a:cubicBezTo>
                    <a:pt x="0" y="558"/>
                    <a:pt x="36" y="665"/>
                    <a:pt x="107" y="701"/>
                  </a:cubicBezTo>
                  <a:cubicBezTo>
                    <a:pt x="132" y="718"/>
                    <a:pt x="162" y="725"/>
                    <a:pt x="192" y="725"/>
                  </a:cubicBezTo>
                  <a:cubicBezTo>
                    <a:pt x="247" y="725"/>
                    <a:pt x="303" y="699"/>
                    <a:pt x="333" y="653"/>
                  </a:cubicBezTo>
                  <a:lnTo>
                    <a:pt x="548" y="248"/>
                  </a:lnTo>
                  <a:cubicBezTo>
                    <a:pt x="595" y="177"/>
                    <a:pt x="572" y="70"/>
                    <a:pt x="488" y="22"/>
                  </a:cubicBezTo>
                  <a:cubicBezTo>
                    <a:pt x="466" y="7"/>
                    <a:pt x="440" y="0"/>
                    <a:pt x="4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478;p27">
            <a:extLst>
              <a:ext uri="{FF2B5EF4-FFF2-40B4-BE49-F238E27FC236}">
                <a16:creationId xmlns:a16="http://schemas.microsoft.com/office/drawing/2014/main" id="{E6E65CE3-AAAD-546A-253F-57C236BD7331}"/>
              </a:ext>
            </a:extLst>
          </p:cNvPr>
          <p:cNvSpPr txBox="1">
            <a:spLocks/>
          </p:cNvSpPr>
          <p:nvPr/>
        </p:nvSpPr>
        <p:spPr>
          <a:xfrm>
            <a:off x="6695044" y="4893309"/>
            <a:ext cx="4873922" cy="5778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1800" dirty="0">
                <a:solidFill>
                  <a:schemeClr val="bg1"/>
                </a:solidFill>
                <a:latin typeface="Times New Roman" panose="02020603050405020304" pitchFamily="18" charset="0"/>
                <a:cs typeface="Times New Roman" panose="02020603050405020304" pitchFamily="18" charset="0"/>
              </a:rPr>
              <a:t>Các phân khúc khách hàng phân bố khá đều nhau. Doanh nghiệp nên tập trung quan tâm các phân khúc khách hàng đem lại nhiều lợi nhuận nhất.</a:t>
            </a:r>
          </a:p>
        </p:txBody>
      </p:sp>
      <p:cxnSp>
        <p:nvCxnSpPr>
          <p:cNvPr id="71" name="Google Shape;485;p27">
            <a:extLst>
              <a:ext uri="{FF2B5EF4-FFF2-40B4-BE49-F238E27FC236}">
                <a16:creationId xmlns:a16="http://schemas.microsoft.com/office/drawing/2014/main" id="{B019B6F8-4454-2CEB-BFE1-7A830A39F09A}"/>
              </a:ext>
            </a:extLst>
          </p:cNvPr>
          <p:cNvCxnSpPr>
            <a:cxnSpLocks/>
            <a:stCxn id="70" idx="1"/>
            <a:endCxn id="69" idx="1"/>
          </p:cNvCxnSpPr>
          <p:nvPr/>
        </p:nvCxnSpPr>
        <p:spPr>
          <a:xfrm rot="10800000" flipV="1">
            <a:off x="6695045" y="4248779"/>
            <a:ext cx="138631" cy="933429"/>
          </a:xfrm>
          <a:prstGeom prst="bentConnector3">
            <a:avLst>
              <a:gd name="adj1" fmla="val 264898"/>
            </a:avLst>
          </a:prstGeom>
          <a:noFill/>
          <a:ln w="9525" cap="flat" cmpd="sng">
            <a:solidFill>
              <a:schemeClr val="lt1"/>
            </a:solidFill>
            <a:prstDash val="solid"/>
            <a:round/>
            <a:headEnd type="none" w="med" len="med"/>
            <a:tailEnd type="none" w="med" len="med"/>
          </a:ln>
        </p:spPr>
      </p:cxnSp>
      <p:sp>
        <p:nvSpPr>
          <p:cNvPr id="85" name="TextBox 84">
            <a:extLst>
              <a:ext uri="{FF2B5EF4-FFF2-40B4-BE49-F238E27FC236}">
                <a16:creationId xmlns:a16="http://schemas.microsoft.com/office/drawing/2014/main" id="{13810F07-371B-4386-8C9B-5AA9DCCE48D3}"/>
              </a:ext>
            </a:extLst>
          </p:cNvPr>
          <p:cNvSpPr txBox="1"/>
          <p:nvPr/>
        </p:nvSpPr>
        <p:spPr>
          <a:xfrm>
            <a:off x="7798379" y="3979205"/>
            <a:ext cx="3821230" cy="553998"/>
          </a:xfrm>
          <a:prstGeom prst="rect">
            <a:avLst/>
          </a:prstGeom>
          <a:noFill/>
        </p:spPr>
        <p:txBody>
          <a:bodyPr wrap="square" rtlCol="0">
            <a:spAutoFit/>
          </a:bodyPr>
          <a:lstStyle/>
          <a:p>
            <a:r>
              <a:rPr lang="en-US" sz="3000" b="1" dirty="0" err="1">
                <a:solidFill>
                  <a:srgbClr val="86ECA8"/>
                </a:solidFill>
              </a:rPr>
              <a:t>Phân</a:t>
            </a:r>
            <a:r>
              <a:rPr lang="en-US" sz="3000" b="1" dirty="0">
                <a:solidFill>
                  <a:srgbClr val="86ECA8"/>
                </a:solidFill>
              </a:rPr>
              <a:t> </a:t>
            </a:r>
            <a:r>
              <a:rPr lang="en-US" sz="3000" b="1" dirty="0" err="1">
                <a:solidFill>
                  <a:srgbClr val="86ECA8"/>
                </a:solidFill>
              </a:rPr>
              <a:t>khúc</a:t>
            </a:r>
            <a:r>
              <a:rPr lang="en-US" sz="3000" b="1" dirty="0">
                <a:solidFill>
                  <a:srgbClr val="86ECA8"/>
                </a:solidFill>
              </a:rPr>
              <a:t> </a:t>
            </a:r>
            <a:r>
              <a:rPr lang="en-US" sz="3000" b="1" dirty="0" err="1">
                <a:solidFill>
                  <a:srgbClr val="86ECA8"/>
                </a:solidFill>
              </a:rPr>
              <a:t>khách</a:t>
            </a:r>
            <a:r>
              <a:rPr lang="en-US" sz="3000" b="1" dirty="0">
                <a:solidFill>
                  <a:srgbClr val="86ECA8"/>
                </a:solidFill>
              </a:rPr>
              <a:t> </a:t>
            </a:r>
            <a:r>
              <a:rPr lang="en-US" sz="3000" b="1" dirty="0" err="1">
                <a:solidFill>
                  <a:srgbClr val="86ECA8"/>
                </a:solidFill>
              </a:rPr>
              <a:t>hàng</a:t>
            </a:r>
            <a:endParaRPr lang="en-US" sz="3000" b="1" dirty="0">
              <a:solidFill>
                <a:srgbClr val="86ECA8"/>
              </a:solidFill>
            </a:endParaRPr>
          </a:p>
        </p:txBody>
      </p:sp>
      <p:sp>
        <p:nvSpPr>
          <p:cNvPr id="88" name="TextBox 87">
            <a:extLst>
              <a:ext uri="{FF2B5EF4-FFF2-40B4-BE49-F238E27FC236}">
                <a16:creationId xmlns:a16="http://schemas.microsoft.com/office/drawing/2014/main" id="{9D68AFB0-174B-86AE-CE47-B8E6466962AB}"/>
              </a:ext>
            </a:extLst>
          </p:cNvPr>
          <p:cNvSpPr txBox="1"/>
          <p:nvPr/>
        </p:nvSpPr>
        <p:spPr>
          <a:xfrm>
            <a:off x="1726850" y="1110165"/>
            <a:ext cx="3821230" cy="1015663"/>
          </a:xfrm>
          <a:prstGeom prst="rect">
            <a:avLst/>
          </a:prstGeom>
          <a:noFill/>
        </p:spPr>
        <p:txBody>
          <a:bodyPr wrap="square" rtlCol="0">
            <a:spAutoFit/>
          </a:bodyPr>
          <a:lstStyle/>
          <a:p>
            <a:r>
              <a:rPr lang="en-US" sz="3000" b="1" dirty="0" err="1">
                <a:solidFill>
                  <a:srgbClr val="00FDF0"/>
                </a:solidFill>
              </a:rPr>
              <a:t>Tình</a:t>
            </a:r>
            <a:r>
              <a:rPr lang="en-US" sz="3000" b="1" dirty="0">
                <a:solidFill>
                  <a:srgbClr val="00FDF0"/>
                </a:solidFill>
              </a:rPr>
              <a:t> </a:t>
            </a:r>
            <a:r>
              <a:rPr lang="en-US" sz="3000" b="1" dirty="0" err="1">
                <a:solidFill>
                  <a:srgbClr val="00FDF0"/>
                </a:solidFill>
              </a:rPr>
              <a:t>hình</a:t>
            </a:r>
            <a:r>
              <a:rPr lang="en-US" sz="3000" b="1" dirty="0">
                <a:solidFill>
                  <a:srgbClr val="00FDF0"/>
                </a:solidFill>
              </a:rPr>
              <a:t> </a:t>
            </a:r>
            <a:r>
              <a:rPr lang="en-US" sz="3000" b="1" dirty="0" err="1">
                <a:solidFill>
                  <a:srgbClr val="00FDF0"/>
                </a:solidFill>
              </a:rPr>
              <a:t>kinh</a:t>
            </a:r>
            <a:r>
              <a:rPr lang="en-US" sz="3000" b="1" dirty="0">
                <a:solidFill>
                  <a:srgbClr val="00FDF0"/>
                </a:solidFill>
              </a:rPr>
              <a:t> </a:t>
            </a:r>
            <a:r>
              <a:rPr lang="en-US" sz="3000" b="1" dirty="0" err="1">
                <a:solidFill>
                  <a:srgbClr val="00FDF0"/>
                </a:solidFill>
              </a:rPr>
              <a:t>doanh</a:t>
            </a:r>
            <a:r>
              <a:rPr lang="en-US" sz="3000" b="1" dirty="0">
                <a:solidFill>
                  <a:srgbClr val="00FDF0"/>
                </a:solidFill>
              </a:rPr>
              <a:t> </a:t>
            </a:r>
            <a:r>
              <a:rPr lang="en-US" sz="3000" b="1" dirty="0" err="1">
                <a:solidFill>
                  <a:srgbClr val="00FDF0"/>
                </a:solidFill>
              </a:rPr>
              <a:t>theo</a:t>
            </a:r>
            <a:r>
              <a:rPr lang="en-US" sz="3000" b="1" dirty="0">
                <a:solidFill>
                  <a:srgbClr val="00FDF0"/>
                </a:solidFill>
              </a:rPr>
              <a:t> </a:t>
            </a:r>
            <a:r>
              <a:rPr lang="en-US" sz="3000" b="1" dirty="0" err="1">
                <a:solidFill>
                  <a:srgbClr val="00FDF0"/>
                </a:solidFill>
              </a:rPr>
              <a:t>doanh</a:t>
            </a:r>
            <a:r>
              <a:rPr lang="en-US" sz="3000" b="1" dirty="0">
                <a:solidFill>
                  <a:srgbClr val="00FDF0"/>
                </a:solidFill>
              </a:rPr>
              <a:t> </a:t>
            </a:r>
            <a:r>
              <a:rPr lang="en-US" sz="3000" b="1" dirty="0" err="1">
                <a:solidFill>
                  <a:srgbClr val="00FDF0"/>
                </a:solidFill>
              </a:rPr>
              <a:t>thu</a:t>
            </a:r>
            <a:endParaRPr lang="en-US" sz="3000" b="1" dirty="0">
              <a:solidFill>
                <a:srgbClr val="00FDF0"/>
              </a:solidFill>
            </a:endParaRPr>
          </a:p>
        </p:txBody>
      </p:sp>
      <p:sp>
        <p:nvSpPr>
          <p:cNvPr id="89" name="TextBox 88">
            <a:extLst>
              <a:ext uri="{FF2B5EF4-FFF2-40B4-BE49-F238E27FC236}">
                <a16:creationId xmlns:a16="http://schemas.microsoft.com/office/drawing/2014/main" id="{B1557D63-6121-736E-421A-8CC633E0E9C6}"/>
              </a:ext>
            </a:extLst>
          </p:cNvPr>
          <p:cNvSpPr txBox="1"/>
          <p:nvPr/>
        </p:nvSpPr>
        <p:spPr>
          <a:xfrm>
            <a:off x="1721541" y="4034034"/>
            <a:ext cx="4149404" cy="553998"/>
          </a:xfrm>
          <a:prstGeom prst="rect">
            <a:avLst/>
          </a:prstGeom>
          <a:noFill/>
        </p:spPr>
        <p:txBody>
          <a:bodyPr wrap="square" rtlCol="0">
            <a:spAutoFit/>
          </a:bodyPr>
          <a:lstStyle/>
          <a:p>
            <a:r>
              <a:rPr lang="en-US" sz="3000" b="1" dirty="0" err="1">
                <a:solidFill>
                  <a:srgbClr val="FFA553"/>
                </a:solidFill>
              </a:rPr>
              <a:t>Phân</a:t>
            </a:r>
            <a:r>
              <a:rPr lang="en-US" sz="3000" b="1" dirty="0">
                <a:solidFill>
                  <a:srgbClr val="FFA553"/>
                </a:solidFill>
              </a:rPr>
              <a:t> </a:t>
            </a:r>
            <a:r>
              <a:rPr lang="en-US" sz="3000" b="1" dirty="0" err="1">
                <a:solidFill>
                  <a:srgbClr val="FFA553"/>
                </a:solidFill>
              </a:rPr>
              <a:t>tích</a:t>
            </a:r>
            <a:r>
              <a:rPr lang="en-US" sz="3000" b="1" dirty="0">
                <a:solidFill>
                  <a:srgbClr val="FFA553"/>
                </a:solidFill>
              </a:rPr>
              <a:t> </a:t>
            </a:r>
            <a:r>
              <a:rPr lang="en-US" sz="3000" b="1" dirty="0" err="1">
                <a:solidFill>
                  <a:srgbClr val="FFA553"/>
                </a:solidFill>
              </a:rPr>
              <a:t>biểu</a:t>
            </a:r>
            <a:r>
              <a:rPr lang="en-US" sz="3000" b="1" dirty="0">
                <a:solidFill>
                  <a:srgbClr val="FFA553"/>
                </a:solidFill>
              </a:rPr>
              <a:t> </a:t>
            </a:r>
            <a:r>
              <a:rPr lang="en-US" sz="3000" b="1" dirty="0" err="1">
                <a:solidFill>
                  <a:srgbClr val="FFA553"/>
                </a:solidFill>
              </a:rPr>
              <a:t>đồ</a:t>
            </a:r>
            <a:r>
              <a:rPr lang="en-US" sz="3000" b="1" dirty="0">
                <a:solidFill>
                  <a:srgbClr val="FFA553"/>
                </a:solidFill>
              </a:rPr>
              <a:t> Pareto</a:t>
            </a:r>
          </a:p>
        </p:txBody>
      </p:sp>
      <p:sp>
        <p:nvSpPr>
          <p:cNvPr id="90" name="TextBox 89">
            <a:extLst>
              <a:ext uri="{FF2B5EF4-FFF2-40B4-BE49-F238E27FC236}">
                <a16:creationId xmlns:a16="http://schemas.microsoft.com/office/drawing/2014/main" id="{8F05002E-1818-9B15-5B05-99567AED6BD1}"/>
              </a:ext>
            </a:extLst>
          </p:cNvPr>
          <p:cNvSpPr txBox="1"/>
          <p:nvPr/>
        </p:nvSpPr>
        <p:spPr>
          <a:xfrm>
            <a:off x="7657775" y="1101245"/>
            <a:ext cx="4113922" cy="553998"/>
          </a:xfrm>
          <a:prstGeom prst="rect">
            <a:avLst/>
          </a:prstGeom>
          <a:noFill/>
        </p:spPr>
        <p:txBody>
          <a:bodyPr wrap="square" rtlCol="0">
            <a:spAutoFit/>
          </a:bodyPr>
          <a:lstStyle/>
          <a:p>
            <a:r>
              <a:rPr lang="en-US" sz="3000" b="1" dirty="0" err="1">
                <a:solidFill>
                  <a:srgbClr val="FB85ED"/>
                </a:solidFill>
              </a:rPr>
              <a:t>Lợi</a:t>
            </a:r>
            <a:r>
              <a:rPr lang="en-US" sz="3000" b="1" dirty="0">
                <a:solidFill>
                  <a:srgbClr val="FB85ED"/>
                </a:solidFill>
              </a:rPr>
              <a:t> </a:t>
            </a:r>
            <a:r>
              <a:rPr lang="en-US" sz="3000" b="1" dirty="0" err="1">
                <a:solidFill>
                  <a:srgbClr val="FB85ED"/>
                </a:solidFill>
              </a:rPr>
              <a:t>nhuận</a:t>
            </a:r>
            <a:r>
              <a:rPr lang="en-US" sz="3000" b="1" dirty="0">
                <a:solidFill>
                  <a:srgbClr val="FB85ED"/>
                </a:solidFill>
              </a:rPr>
              <a:t> </a:t>
            </a:r>
            <a:r>
              <a:rPr lang="en-US" sz="3000" b="1" dirty="0" err="1">
                <a:solidFill>
                  <a:srgbClr val="FB85ED"/>
                </a:solidFill>
              </a:rPr>
              <a:t>doanh</a:t>
            </a:r>
            <a:r>
              <a:rPr lang="en-US" sz="3000" b="1" dirty="0">
                <a:solidFill>
                  <a:srgbClr val="FB85ED"/>
                </a:solidFill>
              </a:rPr>
              <a:t> </a:t>
            </a:r>
            <a:r>
              <a:rPr lang="en-US" sz="3000" b="1" dirty="0" err="1">
                <a:solidFill>
                  <a:srgbClr val="FB85ED"/>
                </a:solidFill>
              </a:rPr>
              <a:t>nghiệp</a:t>
            </a:r>
            <a:endParaRPr lang="en-US" sz="3000" b="1" dirty="0">
              <a:solidFill>
                <a:srgbClr val="FB85ED"/>
              </a:solidFill>
            </a:endParaRPr>
          </a:p>
        </p:txBody>
      </p:sp>
    </p:spTree>
    <p:extLst>
      <p:ext uri="{BB962C8B-B14F-4D97-AF65-F5344CB8AC3E}">
        <p14:creationId xmlns:p14="http://schemas.microsoft.com/office/powerpoint/2010/main" val="565011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odern Thank You Slide Template for PowerPoint - SlideModel">
            <a:extLst>
              <a:ext uri="{FF2B5EF4-FFF2-40B4-BE49-F238E27FC236}">
                <a16:creationId xmlns:a16="http://schemas.microsoft.com/office/drawing/2014/main" id="{EC236FB6-C516-EDA9-F77E-9EA7BAED5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76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D0F8496-DF12-48FD-B1C9-9EA788DEA1FE}"/>
              </a:ext>
            </a:extLst>
          </p:cNvPr>
          <p:cNvSpPr/>
          <p:nvPr/>
        </p:nvSpPr>
        <p:spPr>
          <a:xfrm>
            <a:off x="4112581" y="54659"/>
            <a:ext cx="4185017" cy="1402247"/>
          </a:xfrm>
          <a:custGeom>
            <a:avLst/>
            <a:gdLst>
              <a:gd name="connsiteX0" fmla="*/ 1517125 w 3176420"/>
              <a:gd name="connsiteY0" fmla="*/ 1461 h 1153075"/>
              <a:gd name="connsiteX1" fmla="*/ 2719004 w 3176420"/>
              <a:gd name="connsiteY1" fmla="*/ 441381 h 1153075"/>
              <a:gd name="connsiteX2" fmla="*/ 2719003 w 3176420"/>
              <a:gd name="connsiteY2" fmla="*/ 441382 h 1153075"/>
              <a:gd name="connsiteX3" fmla="*/ 3169526 w 3176420"/>
              <a:gd name="connsiteY3" fmla="*/ 1129289 h 1153075"/>
              <a:gd name="connsiteX4" fmla="*/ 3176420 w 3176420"/>
              <a:gd name="connsiteY4" fmla="*/ 1153075 h 1153075"/>
              <a:gd name="connsiteX5" fmla="*/ 0 w 3176420"/>
              <a:gd name="connsiteY5" fmla="*/ 1153075 h 1153075"/>
              <a:gd name="connsiteX6" fmla="*/ 13755 w 3176420"/>
              <a:gd name="connsiteY6" fmla="*/ 1107629 h 1153075"/>
              <a:gd name="connsiteX7" fmla="*/ 357039 w 3176420"/>
              <a:gd name="connsiteY7" fmla="*/ 539857 h 1153075"/>
              <a:gd name="connsiteX8" fmla="*/ 1517125 w 3176420"/>
              <a:gd name="connsiteY8" fmla="*/ 1461 h 11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6420" h="1153075">
                <a:moveTo>
                  <a:pt x="1517125" y="1461"/>
                </a:moveTo>
                <a:cubicBezTo>
                  <a:pt x="1944557" y="-16360"/>
                  <a:pt x="2378954" y="128873"/>
                  <a:pt x="2719004" y="441381"/>
                </a:cubicBezTo>
                <a:lnTo>
                  <a:pt x="2719003" y="441382"/>
                </a:lnTo>
                <a:cubicBezTo>
                  <a:pt x="2931534" y="636700"/>
                  <a:pt x="3082061" y="874247"/>
                  <a:pt x="3169526" y="1129289"/>
                </a:cubicBezTo>
                <a:lnTo>
                  <a:pt x="3176420" y="1153075"/>
                </a:lnTo>
                <a:lnTo>
                  <a:pt x="0" y="1153075"/>
                </a:lnTo>
                <a:lnTo>
                  <a:pt x="13755" y="1107629"/>
                </a:lnTo>
                <a:cubicBezTo>
                  <a:pt x="86697" y="903186"/>
                  <a:pt x="200944" y="709708"/>
                  <a:pt x="357039" y="539857"/>
                </a:cubicBezTo>
                <a:cubicBezTo>
                  <a:pt x="669227" y="200155"/>
                  <a:pt x="1089694" y="19282"/>
                  <a:pt x="1517125" y="1461"/>
                </a:cubicBezTo>
                <a:close/>
              </a:path>
            </a:pathLst>
          </a:cu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DF0EBB02-A90A-415C-B754-3306C753E9B9}"/>
              </a:ext>
            </a:extLst>
          </p:cNvPr>
          <p:cNvSpPr/>
          <p:nvPr/>
        </p:nvSpPr>
        <p:spPr>
          <a:xfrm>
            <a:off x="4522009" y="1446513"/>
            <a:ext cx="4423766" cy="1304758"/>
          </a:xfrm>
          <a:custGeom>
            <a:avLst/>
            <a:gdLst>
              <a:gd name="connsiteX0" fmla="*/ 85395 w 3343388"/>
              <a:gd name="connsiteY0" fmla="*/ 0 h 1097280"/>
              <a:gd name="connsiteX1" fmla="*/ 3257570 w 3343388"/>
              <a:gd name="connsiteY1" fmla="*/ 0 h 1097280"/>
              <a:gd name="connsiteX2" fmla="*/ 3297656 w 3343388"/>
              <a:gd name="connsiteY2" fmla="*/ 138306 h 1097280"/>
              <a:gd name="connsiteX3" fmla="*/ 3246407 w 3343388"/>
              <a:gd name="connsiteY3" fmla="*/ 1089564 h 1097280"/>
              <a:gd name="connsiteX4" fmla="*/ 3243217 w 3343388"/>
              <a:gd name="connsiteY4" fmla="*/ 1097280 h 1097280"/>
              <a:gd name="connsiteX5" fmla="*/ 102337 w 3343388"/>
              <a:gd name="connsiteY5" fmla="*/ 1097280 h 1097280"/>
              <a:gd name="connsiteX6" fmla="*/ 90636 w 3343388"/>
              <a:gd name="connsiteY6" fmla="*/ 1067903 h 1097280"/>
              <a:gd name="connsiteX7" fmla="*/ 50011 w 3343388"/>
              <a:gd name="connsiteY7" fmla="*/ 116908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3388" h="1097280">
                <a:moveTo>
                  <a:pt x="85395" y="0"/>
                </a:moveTo>
                <a:lnTo>
                  <a:pt x="3257570" y="0"/>
                </a:lnTo>
                <a:lnTo>
                  <a:pt x="3297656" y="138306"/>
                </a:lnTo>
                <a:cubicBezTo>
                  <a:pt x="3372294" y="451568"/>
                  <a:pt x="3355820" y="782900"/>
                  <a:pt x="3246407" y="1089564"/>
                </a:cubicBezTo>
                <a:lnTo>
                  <a:pt x="3243217" y="1097280"/>
                </a:lnTo>
                <a:lnTo>
                  <a:pt x="102337" y="1097280"/>
                </a:lnTo>
                <a:lnTo>
                  <a:pt x="90636" y="1067903"/>
                </a:lnTo>
                <a:cubicBezTo>
                  <a:pt x="-14322" y="761852"/>
                  <a:pt x="-28473" y="430608"/>
                  <a:pt x="50011" y="116908"/>
                </a:cubicBezTo>
                <a:close/>
              </a:path>
            </a:pathLst>
          </a:cu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5">
            <a:extLst>
              <a:ext uri="{FF2B5EF4-FFF2-40B4-BE49-F238E27FC236}">
                <a16:creationId xmlns:a16="http://schemas.microsoft.com/office/drawing/2014/main" id="{1F177EA3-1269-4488-A8B1-92A493D4940D}"/>
              </a:ext>
            </a:extLst>
          </p:cNvPr>
          <p:cNvSpPr/>
          <p:nvPr/>
        </p:nvSpPr>
        <p:spPr>
          <a:xfrm>
            <a:off x="3925021" y="2752529"/>
            <a:ext cx="4185017" cy="1390596"/>
          </a:xfrm>
          <a:custGeom>
            <a:avLst/>
            <a:gdLst>
              <a:gd name="connsiteX0" fmla="*/ 0 w 3140880"/>
              <a:gd name="connsiteY0" fmla="*/ 0 h 1097280"/>
              <a:gd name="connsiteX1" fmla="*/ 3140880 w 3140880"/>
              <a:gd name="connsiteY1" fmla="*/ 0 h 1097280"/>
              <a:gd name="connsiteX2" fmla="*/ 3081611 w 3140880"/>
              <a:gd name="connsiteY2" fmla="*/ 143362 h 1097280"/>
              <a:gd name="connsiteX3" fmla="*/ 2800787 w 3140880"/>
              <a:gd name="connsiteY3" fmla="*/ 560055 h 1097280"/>
              <a:gd name="connsiteX4" fmla="*/ 2573070 w 3140880"/>
              <a:gd name="connsiteY4" fmla="*/ 987763 h 1097280"/>
              <a:gd name="connsiteX5" fmla="*/ 2534161 w 3140880"/>
              <a:gd name="connsiteY5" fmla="*/ 1097280 h 1097280"/>
              <a:gd name="connsiteX6" fmla="*/ 680300 w 3140880"/>
              <a:gd name="connsiteY6" fmla="*/ 1097280 h 1097280"/>
              <a:gd name="connsiteX7" fmla="*/ 668098 w 3140880"/>
              <a:gd name="connsiteY7" fmla="*/ 1059860 h 1097280"/>
              <a:gd name="connsiteX8" fmla="*/ 438822 w 3140880"/>
              <a:gd name="connsiteY8" fmla="*/ 658531 h 1097280"/>
              <a:gd name="connsiteX9" fmla="*/ 48337 w 3140880"/>
              <a:gd name="connsiteY9" fmla="*/ 121352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0880" h="1097280">
                <a:moveTo>
                  <a:pt x="0" y="0"/>
                </a:moveTo>
                <a:lnTo>
                  <a:pt x="3140880" y="0"/>
                </a:lnTo>
                <a:lnTo>
                  <a:pt x="3081611" y="143362"/>
                </a:lnTo>
                <a:cubicBezTo>
                  <a:pt x="3011390" y="291988"/>
                  <a:pt x="2917858" y="432667"/>
                  <a:pt x="2800787" y="560055"/>
                </a:cubicBezTo>
                <a:cubicBezTo>
                  <a:pt x="2706576" y="662569"/>
                  <a:pt x="2637403" y="815649"/>
                  <a:pt x="2573070" y="987763"/>
                </a:cubicBezTo>
                <a:lnTo>
                  <a:pt x="2534161" y="1097280"/>
                </a:lnTo>
                <a:lnTo>
                  <a:pt x="680300" y="1097280"/>
                </a:lnTo>
                <a:lnTo>
                  <a:pt x="668098" y="1059860"/>
                </a:lnTo>
                <a:cubicBezTo>
                  <a:pt x="609766" y="896930"/>
                  <a:pt x="541441" y="752839"/>
                  <a:pt x="438822" y="658531"/>
                </a:cubicBezTo>
                <a:cubicBezTo>
                  <a:pt x="268797" y="502276"/>
                  <a:pt x="138455" y="318995"/>
                  <a:pt x="48337" y="121352"/>
                </a:cubicBezTo>
                <a:close/>
              </a:path>
            </a:pathLst>
          </a:cu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C98EDBDC-C127-4ADB-9A61-6A03AE4F0440}"/>
              </a:ext>
            </a:extLst>
          </p:cNvPr>
          <p:cNvSpPr/>
          <p:nvPr/>
        </p:nvSpPr>
        <p:spPr>
          <a:xfrm>
            <a:off x="5375056" y="4138795"/>
            <a:ext cx="2476277" cy="1303802"/>
          </a:xfrm>
          <a:custGeom>
            <a:avLst/>
            <a:gdLst>
              <a:gd name="connsiteX0" fmla="*/ 0 w 1853861"/>
              <a:gd name="connsiteY0" fmla="*/ 0 h 1097280"/>
              <a:gd name="connsiteX1" fmla="*/ 1853861 w 1853861"/>
              <a:gd name="connsiteY1" fmla="*/ 0 h 1097280"/>
              <a:gd name="connsiteX2" fmla="*/ 1797376 w 1853861"/>
              <a:gd name="connsiteY2" fmla="*/ 158989 h 1097280"/>
              <a:gd name="connsiteX3" fmla="*/ 1051762 w 1853861"/>
              <a:gd name="connsiteY3" fmla="*/ 1086516 h 1097280"/>
              <a:gd name="connsiteX4" fmla="*/ 946267 w 1853861"/>
              <a:gd name="connsiteY4" fmla="*/ 1097280 h 1097280"/>
              <a:gd name="connsiteX5" fmla="*/ 835642 w 1853861"/>
              <a:gd name="connsiteY5" fmla="*/ 1097280 h 1097280"/>
              <a:gd name="connsiteX6" fmla="*/ 747695 w 1853861"/>
              <a:gd name="connsiteY6" fmla="*/ 1090607 h 1097280"/>
              <a:gd name="connsiteX7" fmla="*/ 70838 w 1853861"/>
              <a:gd name="connsiteY7" fmla="*/ 217236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861" h="1097280">
                <a:moveTo>
                  <a:pt x="0" y="0"/>
                </a:moveTo>
                <a:lnTo>
                  <a:pt x="1853861" y="0"/>
                </a:lnTo>
                <a:lnTo>
                  <a:pt x="1797376" y="158989"/>
                </a:lnTo>
                <a:cubicBezTo>
                  <a:pt x="1652155" y="571337"/>
                  <a:pt x="1480309" y="1000233"/>
                  <a:pt x="1051762" y="1086516"/>
                </a:cubicBezTo>
                <a:lnTo>
                  <a:pt x="946267" y="1097280"/>
                </a:lnTo>
                <a:lnTo>
                  <a:pt x="835642" y="1097280"/>
                </a:lnTo>
                <a:lnTo>
                  <a:pt x="747695" y="1090607"/>
                </a:lnTo>
                <a:cubicBezTo>
                  <a:pt x="326619" y="1017426"/>
                  <a:pt x="193268" y="608809"/>
                  <a:pt x="70838" y="217236"/>
                </a:cubicBezTo>
                <a:close/>
              </a:path>
            </a:pathLst>
          </a:cu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98120987-8B82-4E16-BE25-DA7B5BDB3CF7}"/>
              </a:ext>
            </a:extLst>
          </p:cNvPr>
          <p:cNvSpPr/>
          <p:nvPr/>
        </p:nvSpPr>
        <p:spPr>
          <a:xfrm>
            <a:off x="5765673" y="5577363"/>
            <a:ext cx="1601807"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6A45A54-EAE6-4B9C-A350-0BE9D952BA09}"/>
              </a:ext>
            </a:extLst>
          </p:cNvPr>
          <p:cNvSpPr/>
          <p:nvPr/>
        </p:nvSpPr>
        <p:spPr>
          <a:xfrm>
            <a:off x="5765673" y="6019280"/>
            <a:ext cx="1601807"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08627E4-A745-4F34-A41E-35D9431819BD}"/>
              </a:ext>
            </a:extLst>
          </p:cNvPr>
          <p:cNvSpPr/>
          <p:nvPr/>
        </p:nvSpPr>
        <p:spPr>
          <a:xfrm>
            <a:off x="6007663" y="6461196"/>
            <a:ext cx="1116846" cy="329167"/>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D2B7661-7C27-43BF-9DE4-64CC853F408F}"/>
              </a:ext>
            </a:extLst>
          </p:cNvPr>
          <p:cNvSpPr/>
          <p:nvPr/>
        </p:nvSpPr>
        <p:spPr>
          <a:xfrm>
            <a:off x="9427124" y="204489"/>
            <a:ext cx="1055731" cy="1008736"/>
          </a:xfrm>
          <a:prstGeom prst="ellipse">
            <a:avLst/>
          </a:prstGeom>
          <a:solidFill>
            <a:srgbClr val="FF6B6B"/>
          </a:solidFill>
          <a:ln w="127000">
            <a:solidFill>
              <a:srgbClr val="FF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Books">
            <a:extLst>
              <a:ext uri="{FF2B5EF4-FFF2-40B4-BE49-F238E27FC236}">
                <a16:creationId xmlns:a16="http://schemas.microsoft.com/office/drawing/2014/main" id="{7DA8ED8E-4495-4DFA-B146-D79DD69722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3856" y="226563"/>
            <a:ext cx="1009811" cy="945868"/>
          </a:xfrm>
          <a:prstGeom prst="rect">
            <a:avLst/>
          </a:prstGeom>
        </p:spPr>
      </p:pic>
      <p:sp>
        <p:nvSpPr>
          <p:cNvPr id="17" name="TextBox 16">
            <a:extLst>
              <a:ext uri="{FF2B5EF4-FFF2-40B4-BE49-F238E27FC236}">
                <a16:creationId xmlns:a16="http://schemas.microsoft.com/office/drawing/2014/main" id="{33855143-8FA5-4C6D-A523-86F66FB560A1}"/>
              </a:ext>
            </a:extLst>
          </p:cNvPr>
          <p:cNvSpPr txBox="1"/>
          <p:nvPr/>
        </p:nvSpPr>
        <p:spPr>
          <a:xfrm>
            <a:off x="10674518" y="362195"/>
            <a:ext cx="1453313" cy="707886"/>
          </a:xfrm>
          <a:prstGeom prst="rect">
            <a:avLst/>
          </a:prstGeom>
          <a:noFill/>
        </p:spPr>
        <p:txBody>
          <a:bodyPr wrap="square" rtlCol="0">
            <a:spAutoFit/>
          </a:bodyPr>
          <a:lstStyle/>
          <a:p>
            <a:r>
              <a:rPr lang="en-US" sz="2000" b="1" dirty="0" err="1">
                <a:solidFill>
                  <a:schemeClr val="bg1"/>
                </a:solidFill>
                <a:latin typeface="Tw Cen MT" panose="020B0602020104020603" pitchFamily="34" charset="0"/>
              </a:rPr>
              <a:t>Tổng</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quan</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dữ</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liệu</a:t>
            </a:r>
            <a:endParaRPr lang="en-US" sz="2000" b="1" dirty="0">
              <a:solidFill>
                <a:schemeClr val="bg1"/>
              </a:solidFill>
              <a:latin typeface="Tw Cen MT" panose="020B0602020104020603" pitchFamily="34" charset="0"/>
            </a:endParaRPr>
          </a:p>
        </p:txBody>
      </p:sp>
      <p:sp>
        <p:nvSpPr>
          <p:cNvPr id="18" name="Oval 17">
            <a:extLst>
              <a:ext uri="{FF2B5EF4-FFF2-40B4-BE49-F238E27FC236}">
                <a16:creationId xmlns:a16="http://schemas.microsoft.com/office/drawing/2014/main" id="{BBC33897-7B04-4BF2-95A6-E3EC54648A0B}"/>
              </a:ext>
            </a:extLst>
          </p:cNvPr>
          <p:cNvSpPr/>
          <p:nvPr/>
        </p:nvSpPr>
        <p:spPr>
          <a:xfrm>
            <a:off x="8362287" y="649946"/>
            <a:ext cx="126818" cy="119424"/>
          </a:xfrm>
          <a:prstGeom prst="ellipse">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09D0F2-0E1D-464A-94BA-054B8F7E0C6D}"/>
              </a:ext>
            </a:extLst>
          </p:cNvPr>
          <p:cNvSpPr/>
          <p:nvPr/>
        </p:nvSpPr>
        <p:spPr>
          <a:xfrm flipV="1">
            <a:off x="8441387" y="677042"/>
            <a:ext cx="928823" cy="78192"/>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F0EB1C6-ED8E-4646-A7D6-2385DD82A94A}"/>
              </a:ext>
            </a:extLst>
          </p:cNvPr>
          <p:cNvSpPr/>
          <p:nvPr/>
        </p:nvSpPr>
        <p:spPr>
          <a:xfrm>
            <a:off x="2116198" y="1671415"/>
            <a:ext cx="934820" cy="870030"/>
          </a:xfrm>
          <a:prstGeom prst="ellipse">
            <a:avLst/>
          </a:prstGeom>
          <a:solidFill>
            <a:srgbClr val="FFD93D"/>
          </a:solidFill>
          <a:ln w="127000">
            <a:solidFill>
              <a:srgbClr val="FFD9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C871F7E-D277-4476-8196-25D2AEFDE925}"/>
              </a:ext>
            </a:extLst>
          </p:cNvPr>
          <p:cNvSpPr/>
          <p:nvPr/>
        </p:nvSpPr>
        <p:spPr>
          <a:xfrm>
            <a:off x="3985763" y="1988603"/>
            <a:ext cx="126818" cy="119424"/>
          </a:xfrm>
          <a:prstGeom prst="ellipse">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DFFCA696-3197-4EEC-BAF7-424C527448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0327" y="1814052"/>
            <a:ext cx="696081" cy="591056"/>
          </a:xfrm>
          <a:prstGeom prst="rect">
            <a:avLst/>
          </a:prstGeom>
        </p:spPr>
      </p:pic>
      <p:sp>
        <p:nvSpPr>
          <p:cNvPr id="23" name="Rectangle 22">
            <a:extLst>
              <a:ext uri="{FF2B5EF4-FFF2-40B4-BE49-F238E27FC236}">
                <a16:creationId xmlns:a16="http://schemas.microsoft.com/office/drawing/2014/main" id="{A02A23B2-357B-4B8E-811B-D5F9295F0279}"/>
              </a:ext>
            </a:extLst>
          </p:cNvPr>
          <p:cNvSpPr/>
          <p:nvPr/>
        </p:nvSpPr>
        <p:spPr>
          <a:xfrm flipV="1">
            <a:off x="3070949" y="2015700"/>
            <a:ext cx="928823" cy="78192"/>
          </a:xfrm>
          <a:prstGeom prst="rect">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DD8825-B689-4937-B464-7DAD78AD3146}"/>
              </a:ext>
            </a:extLst>
          </p:cNvPr>
          <p:cNvSpPr txBox="1"/>
          <p:nvPr/>
        </p:nvSpPr>
        <p:spPr>
          <a:xfrm>
            <a:off x="349703" y="1906375"/>
            <a:ext cx="1746293" cy="400110"/>
          </a:xfrm>
          <a:prstGeom prst="rect">
            <a:avLst/>
          </a:prstGeom>
          <a:noFill/>
        </p:spPr>
        <p:txBody>
          <a:bodyPr wrap="square" rtlCol="0">
            <a:spAutoFit/>
          </a:bodyPr>
          <a:lstStyle/>
          <a:p>
            <a:r>
              <a:rPr lang="en-US" sz="2000" b="1" dirty="0" err="1">
                <a:solidFill>
                  <a:schemeClr val="bg1"/>
                </a:solidFill>
                <a:latin typeface="Tw Cen MT" panose="020B0602020104020603" pitchFamily="34" charset="0"/>
              </a:rPr>
              <a:t>Xử</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lý</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dữ</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liệu</a:t>
            </a:r>
            <a:endParaRPr lang="en-US" sz="2000" b="1" dirty="0">
              <a:solidFill>
                <a:schemeClr val="bg1"/>
              </a:solidFill>
              <a:latin typeface="Tw Cen MT" panose="020B0602020104020603" pitchFamily="34" charset="0"/>
            </a:endParaRPr>
          </a:p>
        </p:txBody>
      </p:sp>
      <p:sp>
        <p:nvSpPr>
          <p:cNvPr id="25" name="Oval 24">
            <a:extLst>
              <a:ext uri="{FF2B5EF4-FFF2-40B4-BE49-F238E27FC236}">
                <a16:creationId xmlns:a16="http://schemas.microsoft.com/office/drawing/2014/main" id="{8B24003D-5A04-4531-BDBC-8A07D633D17D}"/>
              </a:ext>
            </a:extLst>
          </p:cNvPr>
          <p:cNvSpPr/>
          <p:nvPr/>
        </p:nvSpPr>
        <p:spPr>
          <a:xfrm>
            <a:off x="2926408" y="4325003"/>
            <a:ext cx="913236" cy="849941"/>
          </a:xfrm>
          <a:prstGeom prst="ellipse">
            <a:avLst/>
          </a:prstGeom>
          <a:solidFill>
            <a:srgbClr val="3490DE"/>
          </a:solidFill>
          <a:ln w="127000">
            <a:solidFill>
              <a:srgbClr val="3490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344F0056-25C1-4182-A58D-5A5613FA0736}"/>
              </a:ext>
            </a:extLst>
          </p:cNvPr>
          <p:cNvSpPr/>
          <p:nvPr/>
        </p:nvSpPr>
        <p:spPr>
          <a:xfrm>
            <a:off x="5071643" y="4625793"/>
            <a:ext cx="126818" cy="119424"/>
          </a:xfrm>
          <a:prstGeom prst="ellipse">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15838B-FEEE-4DC0-A44F-D6B1996BE6BB}"/>
              </a:ext>
            </a:extLst>
          </p:cNvPr>
          <p:cNvSpPr/>
          <p:nvPr/>
        </p:nvSpPr>
        <p:spPr>
          <a:xfrm flipV="1">
            <a:off x="3875559" y="4644683"/>
            <a:ext cx="1271356" cy="78191"/>
          </a:xfrm>
          <a:prstGeom prst="rect">
            <a:avLst/>
          </a:pr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Sign Language">
            <a:extLst>
              <a:ext uri="{FF2B5EF4-FFF2-40B4-BE49-F238E27FC236}">
                <a16:creationId xmlns:a16="http://schemas.microsoft.com/office/drawing/2014/main" id="{B5BD01CC-6A02-441C-B8FC-8DC86DF7DA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26408" y="4385903"/>
            <a:ext cx="819582" cy="728140"/>
          </a:xfrm>
          <a:prstGeom prst="rect">
            <a:avLst/>
          </a:prstGeom>
        </p:spPr>
      </p:pic>
      <p:sp>
        <p:nvSpPr>
          <p:cNvPr id="29" name="TextBox 28">
            <a:extLst>
              <a:ext uri="{FF2B5EF4-FFF2-40B4-BE49-F238E27FC236}">
                <a16:creationId xmlns:a16="http://schemas.microsoft.com/office/drawing/2014/main" id="{F567312E-71B3-42D0-B3A9-50ED4AE08536}"/>
              </a:ext>
            </a:extLst>
          </p:cNvPr>
          <p:cNvSpPr txBox="1"/>
          <p:nvPr/>
        </p:nvSpPr>
        <p:spPr>
          <a:xfrm>
            <a:off x="1333396" y="4399708"/>
            <a:ext cx="1525201" cy="646331"/>
          </a:xfrm>
          <a:prstGeom prst="rect">
            <a:avLst/>
          </a:prstGeom>
          <a:noFill/>
        </p:spPr>
        <p:txBody>
          <a:bodyPr wrap="square" rtlCol="0">
            <a:spAutoFit/>
          </a:bodyPr>
          <a:lstStyle/>
          <a:p>
            <a:r>
              <a:rPr lang="en-US" b="1" dirty="0" err="1">
                <a:solidFill>
                  <a:schemeClr val="bg1"/>
                </a:solidFill>
                <a:latin typeface="Tw Cen MT" panose="020B0602020104020603" pitchFamily="34" charset="0"/>
              </a:rPr>
              <a:t>Kết</a:t>
            </a:r>
            <a:r>
              <a:rPr lang="en-US" b="1" dirty="0">
                <a:solidFill>
                  <a:schemeClr val="bg1"/>
                </a:solidFill>
                <a:latin typeface="Tw Cen MT" panose="020B0602020104020603" pitchFamily="34" charset="0"/>
              </a:rPr>
              <a:t> </a:t>
            </a:r>
            <a:r>
              <a:rPr lang="en-US" b="1" dirty="0" err="1">
                <a:solidFill>
                  <a:schemeClr val="bg1"/>
                </a:solidFill>
                <a:latin typeface="Tw Cen MT" panose="020B0602020104020603" pitchFamily="34" charset="0"/>
              </a:rPr>
              <a:t>quả</a:t>
            </a:r>
            <a:r>
              <a:rPr lang="en-US" b="1" dirty="0">
                <a:solidFill>
                  <a:schemeClr val="bg1"/>
                </a:solidFill>
                <a:latin typeface="Tw Cen MT" panose="020B0602020104020603" pitchFamily="34" charset="0"/>
              </a:rPr>
              <a:t> </a:t>
            </a:r>
            <a:r>
              <a:rPr lang="en-US" b="1" dirty="0" err="1">
                <a:solidFill>
                  <a:schemeClr val="bg1"/>
                </a:solidFill>
                <a:latin typeface="Tw Cen MT" panose="020B0602020104020603" pitchFamily="34" charset="0"/>
              </a:rPr>
              <a:t>phân</a:t>
            </a:r>
            <a:r>
              <a:rPr lang="en-US" b="1" dirty="0">
                <a:solidFill>
                  <a:schemeClr val="bg1"/>
                </a:solidFill>
                <a:latin typeface="Tw Cen MT" panose="020B0602020104020603" pitchFamily="34" charset="0"/>
              </a:rPr>
              <a:t> </a:t>
            </a:r>
            <a:r>
              <a:rPr lang="en-US" b="1" dirty="0" err="1">
                <a:solidFill>
                  <a:schemeClr val="bg1"/>
                </a:solidFill>
                <a:latin typeface="Tw Cen MT" panose="020B0602020104020603" pitchFamily="34" charset="0"/>
              </a:rPr>
              <a:t>tích</a:t>
            </a:r>
            <a:r>
              <a:rPr lang="en-US" b="1" dirty="0">
                <a:solidFill>
                  <a:schemeClr val="bg1"/>
                </a:solidFill>
                <a:latin typeface="Tw Cen MT" panose="020B0602020104020603" pitchFamily="34" charset="0"/>
              </a:rPr>
              <a:t> </a:t>
            </a:r>
            <a:r>
              <a:rPr lang="en-US" b="1" dirty="0" err="1">
                <a:solidFill>
                  <a:schemeClr val="bg1"/>
                </a:solidFill>
                <a:latin typeface="Tw Cen MT" panose="020B0602020104020603" pitchFamily="34" charset="0"/>
              </a:rPr>
              <a:t>dữ</a:t>
            </a:r>
            <a:r>
              <a:rPr lang="en-US" b="1" dirty="0">
                <a:solidFill>
                  <a:schemeClr val="bg1"/>
                </a:solidFill>
                <a:latin typeface="Tw Cen MT" panose="020B0602020104020603" pitchFamily="34" charset="0"/>
              </a:rPr>
              <a:t> </a:t>
            </a:r>
            <a:r>
              <a:rPr lang="en-US" b="1" dirty="0" err="1">
                <a:solidFill>
                  <a:schemeClr val="bg1"/>
                </a:solidFill>
                <a:latin typeface="Tw Cen MT" panose="020B0602020104020603" pitchFamily="34" charset="0"/>
              </a:rPr>
              <a:t>liệu</a:t>
            </a:r>
            <a:endParaRPr lang="en-US" b="1" dirty="0">
              <a:solidFill>
                <a:schemeClr val="bg1"/>
              </a:solidFill>
              <a:latin typeface="Tw Cen MT" panose="020B0602020104020603" pitchFamily="34" charset="0"/>
            </a:endParaRPr>
          </a:p>
        </p:txBody>
      </p:sp>
      <p:sp>
        <p:nvSpPr>
          <p:cNvPr id="30" name="Oval 29">
            <a:extLst>
              <a:ext uri="{FF2B5EF4-FFF2-40B4-BE49-F238E27FC236}">
                <a16:creationId xmlns:a16="http://schemas.microsoft.com/office/drawing/2014/main" id="{3762CD79-BD24-4D69-B07E-7B7FF8CDBB46}"/>
              </a:ext>
            </a:extLst>
          </p:cNvPr>
          <p:cNvSpPr/>
          <p:nvPr/>
        </p:nvSpPr>
        <p:spPr>
          <a:xfrm>
            <a:off x="9745696" y="2840335"/>
            <a:ext cx="928822" cy="870029"/>
          </a:xfrm>
          <a:prstGeom prst="ellipse">
            <a:avLst/>
          </a:prstGeom>
          <a:solidFill>
            <a:srgbClr val="6FE7DD"/>
          </a:solidFill>
          <a:ln w="127000">
            <a:solidFill>
              <a:srgbClr val="6FE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8B9ECF0-1193-401C-BB10-4C8755C9CC94}"/>
              </a:ext>
            </a:extLst>
          </p:cNvPr>
          <p:cNvSpPr/>
          <p:nvPr/>
        </p:nvSpPr>
        <p:spPr>
          <a:xfrm>
            <a:off x="8457945" y="3236568"/>
            <a:ext cx="1271356" cy="77561"/>
          </a:xfrm>
          <a:prstGeom prst="rect">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B1F6E54-E2D7-437D-BEA2-46A33DB71F8A}"/>
              </a:ext>
            </a:extLst>
          </p:cNvPr>
          <p:cNvSpPr/>
          <p:nvPr/>
        </p:nvSpPr>
        <p:spPr>
          <a:xfrm>
            <a:off x="8362287" y="3216312"/>
            <a:ext cx="126818" cy="119424"/>
          </a:xfrm>
          <a:prstGeom prst="ellipse">
            <a:avLst/>
          </a:pr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6DF124DE-2915-4750-A5F9-781E7539D6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55898" y="2925307"/>
            <a:ext cx="928822" cy="710528"/>
          </a:xfrm>
          <a:prstGeom prst="rect">
            <a:avLst/>
          </a:prstGeom>
        </p:spPr>
      </p:pic>
      <p:sp>
        <p:nvSpPr>
          <p:cNvPr id="34" name="TextBox 33">
            <a:extLst>
              <a:ext uri="{FF2B5EF4-FFF2-40B4-BE49-F238E27FC236}">
                <a16:creationId xmlns:a16="http://schemas.microsoft.com/office/drawing/2014/main" id="{C4774B28-903A-456F-B660-CC6204135C2C}"/>
              </a:ext>
            </a:extLst>
          </p:cNvPr>
          <p:cNvSpPr txBox="1"/>
          <p:nvPr/>
        </p:nvSpPr>
        <p:spPr>
          <a:xfrm>
            <a:off x="10850949" y="3000819"/>
            <a:ext cx="1276882" cy="707886"/>
          </a:xfrm>
          <a:prstGeom prst="rect">
            <a:avLst/>
          </a:prstGeom>
          <a:noFill/>
        </p:spPr>
        <p:txBody>
          <a:bodyPr wrap="square" rtlCol="0">
            <a:spAutoFit/>
          </a:bodyPr>
          <a:lstStyle/>
          <a:p>
            <a:r>
              <a:rPr lang="en-US" sz="2000" b="1" dirty="0" err="1">
                <a:solidFill>
                  <a:schemeClr val="bg1"/>
                </a:solidFill>
                <a:latin typeface="Tw Cen MT" panose="020B0602020104020603" pitchFamily="34" charset="0"/>
              </a:rPr>
              <a:t>Nội</a:t>
            </a:r>
            <a:r>
              <a:rPr lang="en-US" sz="2000" b="1" dirty="0">
                <a:solidFill>
                  <a:schemeClr val="bg1"/>
                </a:solidFill>
                <a:latin typeface="Tw Cen MT" panose="020B0602020104020603" pitchFamily="34" charset="0"/>
              </a:rPr>
              <a:t> dung </a:t>
            </a:r>
            <a:r>
              <a:rPr lang="en-US" sz="2000" b="1" dirty="0" err="1">
                <a:solidFill>
                  <a:schemeClr val="bg1"/>
                </a:solidFill>
                <a:latin typeface="Tw Cen MT" panose="020B0602020104020603" pitchFamily="34" charset="0"/>
              </a:rPr>
              <a:t>phân</a:t>
            </a:r>
            <a:r>
              <a:rPr lang="en-US" sz="2000" b="1" dirty="0">
                <a:solidFill>
                  <a:schemeClr val="bg1"/>
                </a:solidFill>
                <a:latin typeface="Tw Cen MT" panose="020B0602020104020603" pitchFamily="34" charset="0"/>
              </a:rPr>
              <a:t> </a:t>
            </a:r>
            <a:r>
              <a:rPr lang="en-US" sz="2000" b="1" dirty="0" err="1">
                <a:solidFill>
                  <a:schemeClr val="bg1"/>
                </a:solidFill>
                <a:latin typeface="Tw Cen MT" panose="020B0602020104020603" pitchFamily="34" charset="0"/>
              </a:rPr>
              <a:t>tích</a:t>
            </a:r>
            <a:endParaRPr lang="en-US" sz="20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698406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TextBox 1023">
            <a:extLst>
              <a:ext uri="{FF2B5EF4-FFF2-40B4-BE49-F238E27FC236}">
                <a16:creationId xmlns:a16="http://schemas.microsoft.com/office/drawing/2014/main" id="{CDB13A21-6F82-48B0-BEE9-542AF459C507}"/>
              </a:ext>
            </a:extLst>
          </p:cNvPr>
          <p:cNvSpPr txBox="1"/>
          <p:nvPr/>
        </p:nvSpPr>
        <p:spPr>
          <a:xfrm>
            <a:off x="4216273" y="1689868"/>
            <a:ext cx="3710354" cy="1015663"/>
          </a:xfrm>
          <a:prstGeom prst="rect">
            <a:avLst/>
          </a:prstGeom>
          <a:noFill/>
        </p:spPr>
        <p:txBody>
          <a:bodyPr wrap="square" lIns="91440" rtlCol="0">
            <a:spAutoFit/>
          </a:bodyPr>
          <a:lstStyle/>
          <a:p>
            <a:pPr algn="ctr"/>
            <a:r>
              <a:rPr lang="en-US" sz="6000" dirty="0">
                <a:solidFill>
                  <a:schemeClr val="bg1"/>
                </a:solidFill>
                <a:latin typeface="Raleway" pitchFamily="2" charset="0"/>
              </a:rPr>
              <a:t>5</a:t>
            </a:r>
          </a:p>
        </p:txBody>
      </p:sp>
      <mc:AlternateContent xmlns:mc="http://schemas.openxmlformats.org/markup-compatibility/2006">
        <mc:Choice xmlns:psez="http://schemas.microsoft.com/office/powerpoint/2016/sectionzoom" Requires="psez">
          <p:graphicFrame>
            <p:nvGraphicFramePr>
              <p:cNvPr id="22" name="Section Zoom 21">
                <a:extLst>
                  <a:ext uri="{FF2B5EF4-FFF2-40B4-BE49-F238E27FC236}">
                    <a16:creationId xmlns:a16="http://schemas.microsoft.com/office/drawing/2014/main" id="{604319F0-2905-4838-9013-FCF73C9E18E6}"/>
                  </a:ext>
                </a:extLst>
              </p:cNvPr>
              <p:cNvGraphicFramePr>
                <a:graphicFrameLocks noChangeAspect="1"/>
              </p:cNvGraphicFramePr>
              <p:nvPr>
                <p:extLst>
                  <p:ext uri="{D42A27DB-BD31-4B8C-83A1-F6EECF244321}">
                    <p14:modId xmlns:p14="http://schemas.microsoft.com/office/powerpoint/2010/main" val="3494182069"/>
                  </p:ext>
                </p:extLst>
              </p:nvPr>
            </p:nvGraphicFramePr>
            <p:xfrm>
              <a:off x="7995303" y="-125059"/>
              <a:ext cx="4025554" cy="2322758"/>
            </p:xfrm>
            <a:graphic>
              <a:graphicData uri="http://schemas.microsoft.com/office/powerpoint/2016/sectionzoom">
                <psez:sectionZm>
                  <psez:sectionZmObj sectionId="{F7F4A45D-1F90-49FC-B20D-1891007D32B2}">
                    <psez:zmPr id="{C551F3DF-1D59-4EFC-BC4F-3A6863CC1721}" transitionDur="1000" showBg="0">
                      <p166:blipFill xmlns:p166="http://schemas.microsoft.com/office/powerpoint/2016/6/main">
                        <a:blip r:embed="rId3"/>
                        <a:stretch>
                          <a:fillRect/>
                        </a:stretch>
                      </p166:blipFill>
                      <p166:spPr xmlns:p166="http://schemas.microsoft.com/office/powerpoint/2016/6/main">
                        <a:xfrm>
                          <a:off x="0" y="0"/>
                          <a:ext cx="4025554" cy="2322758"/>
                        </a:xfrm>
                        <a:prstGeom prst="rect">
                          <a:avLst/>
                        </a:prstGeom>
                        <a:noFill/>
                        <a:ln>
                          <a:noFill/>
                        </a:ln>
                        <a:effectLst>
                          <a:glow>
                            <a:schemeClr val="tx1"/>
                          </a:glow>
                          <a:outerShdw algn="ctr" rotWithShape="0">
                            <a:schemeClr val="tx1"/>
                          </a:outerShdw>
                        </a:effectLst>
                      </p166:spPr>
                    </psez:zmPr>
                  </psez:sectionZmObj>
                </psez:sectionZm>
              </a:graphicData>
            </a:graphic>
          </p:graphicFrame>
        </mc:Choice>
        <mc:Fallback>
          <p:pic>
            <p:nvPicPr>
              <p:cNvPr id="22" name="Section Zoom 21">
                <a:hlinkClick r:id="rId4" action="ppaction://hlinksldjump"/>
                <a:extLst>
                  <a:ext uri="{FF2B5EF4-FFF2-40B4-BE49-F238E27FC236}">
                    <a16:creationId xmlns:a16="http://schemas.microsoft.com/office/drawing/2014/main" id="{604319F0-2905-4838-9013-FCF73C9E18E6}"/>
                  </a:ext>
                </a:extLst>
              </p:cNvPr>
              <p:cNvPicPr>
                <a:picLocks noGrp="1" noRot="1" noChangeAspect="1" noMove="1" noResize="1" noEditPoints="1" noAdjustHandles="1" noChangeArrowheads="1" noChangeShapeType="1"/>
              </p:cNvPicPr>
              <p:nvPr/>
            </p:nvPicPr>
            <p:blipFill>
              <a:blip r:embed="rId3"/>
              <a:stretch>
                <a:fillRect/>
              </a:stretch>
            </p:blipFill>
            <p:spPr>
              <a:xfrm>
                <a:off x="7995303" y="-125059"/>
                <a:ext cx="4025554" cy="2322758"/>
              </a:xfrm>
              <a:prstGeom prst="rect">
                <a:avLst/>
              </a:prstGeom>
              <a:noFill/>
              <a:ln>
                <a:noFill/>
              </a:ln>
              <a:effectLst>
                <a:glow>
                  <a:schemeClr val="tx1"/>
                </a:glow>
                <a:outerShdw algn="ctr" rotWithShape="0">
                  <a:schemeClr val="tx1"/>
                </a:outerShdw>
              </a:effectLst>
            </p:spPr>
          </p:pic>
        </mc:Fallback>
      </mc:AlternateContent>
      <mc:AlternateContent xmlns:mc="http://schemas.openxmlformats.org/markup-compatibility/2006" xmlns:psez="http://schemas.microsoft.com/office/powerpoint/2016/sectionzoom">
        <mc:Choice Requires="psez">
          <p:graphicFrame>
            <p:nvGraphicFramePr>
              <p:cNvPr id="24" name="Section Zoom 23">
                <a:extLst>
                  <a:ext uri="{FF2B5EF4-FFF2-40B4-BE49-F238E27FC236}">
                    <a16:creationId xmlns:a16="http://schemas.microsoft.com/office/drawing/2014/main" id="{50414E23-4BED-4384-8D18-88D5853C42CD}"/>
                  </a:ext>
                </a:extLst>
              </p:cNvPr>
              <p:cNvGraphicFramePr>
                <a:graphicFrameLocks noChangeAspect="1"/>
              </p:cNvGraphicFramePr>
              <p:nvPr>
                <p:extLst>
                  <p:ext uri="{D42A27DB-BD31-4B8C-83A1-F6EECF244321}">
                    <p14:modId xmlns:p14="http://schemas.microsoft.com/office/powerpoint/2010/main" val="1608446550"/>
                  </p:ext>
                </p:extLst>
              </p:nvPr>
            </p:nvGraphicFramePr>
            <p:xfrm>
              <a:off x="-5698" y="881518"/>
              <a:ext cx="4290647" cy="2461847"/>
            </p:xfrm>
            <a:graphic>
              <a:graphicData uri="http://schemas.microsoft.com/office/powerpoint/2016/sectionzoom">
                <psez:sectionZm>
                  <psez:sectionZmObj sectionId="{35B176D8-79A5-413A-9474-30F46E0A0B8C}">
                    <psez:zmPr id="{77BEE787-462E-4948-8EE5-AFE1B319768C}" transitionDur="1000" showBg="0">
                      <p166:blipFill xmlns:p166="http://schemas.microsoft.com/office/powerpoint/2016/6/main">
                        <a:blip r:embed="rId5"/>
                        <a:stretch>
                          <a:fillRect/>
                        </a:stretch>
                      </p166:blipFill>
                      <p166:spPr xmlns:p166="http://schemas.microsoft.com/office/powerpoint/2016/6/main">
                        <a:xfrm>
                          <a:off x="0" y="0"/>
                          <a:ext cx="4290647" cy="2461847"/>
                        </a:xfrm>
                        <a:prstGeom prst="rect">
                          <a:avLst/>
                        </a:prstGeom>
                      </p166:spPr>
                    </psez:zmPr>
                  </psez:sectionZmObj>
                </psez:sectionZm>
              </a:graphicData>
            </a:graphic>
          </p:graphicFrame>
        </mc:Choice>
        <mc:Fallback xmlns="">
          <p:pic>
            <p:nvPicPr>
              <p:cNvPr id="24" name="Section Zoom 23">
                <a:hlinkClick r:id="rId7" action="ppaction://hlinksldjump"/>
                <a:extLst>
                  <a:ext uri="{FF2B5EF4-FFF2-40B4-BE49-F238E27FC236}">
                    <a16:creationId xmlns:a16="http://schemas.microsoft.com/office/drawing/2014/main" id="{50414E23-4BED-4384-8D18-88D5853C42CD}"/>
                  </a:ext>
                </a:extLst>
              </p:cNvPr>
              <p:cNvPicPr>
                <a:picLocks noGrp="1" noRot="1" noChangeAspect="1" noMove="1" noResize="1" noEditPoints="1" noAdjustHandles="1" noChangeArrowheads="1" noChangeShapeType="1"/>
              </p:cNvPicPr>
              <p:nvPr/>
            </p:nvPicPr>
            <p:blipFill>
              <a:blip r:embed="rId8"/>
              <a:stretch>
                <a:fillRect/>
              </a:stretch>
            </p:blipFill>
            <p:spPr>
              <a:xfrm>
                <a:off x="-5698" y="881518"/>
                <a:ext cx="4290647" cy="2461847"/>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6" name="Section Zoom 25">
                <a:extLst>
                  <a:ext uri="{FF2B5EF4-FFF2-40B4-BE49-F238E27FC236}">
                    <a16:creationId xmlns:a16="http://schemas.microsoft.com/office/drawing/2014/main" id="{18988A90-004B-4C68-ACB0-99BFE6834F95}"/>
                  </a:ext>
                </a:extLst>
              </p:cNvPr>
              <p:cNvGraphicFramePr>
                <a:graphicFrameLocks noChangeAspect="1"/>
              </p:cNvGraphicFramePr>
              <p:nvPr>
                <p:extLst>
                  <p:ext uri="{D42A27DB-BD31-4B8C-83A1-F6EECF244321}">
                    <p14:modId xmlns:p14="http://schemas.microsoft.com/office/powerpoint/2010/main" val="1894970103"/>
                  </p:ext>
                </p:extLst>
              </p:nvPr>
            </p:nvGraphicFramePr>
            <p:xfrm>
              <a:off x="7901353" y="2349239"/>
              <a:ext cx="4290647" cy="2461847"/>
            </p:xfrm>
            <a:graphic>
              <a:graphicData uri="http://schemas.microsoft.com/office/powerpoint/2016/sectionzoom">
                <psez:sectionZm>
                  <psez:sectionZmObj sectionId="{DB9FC17C-FE13-4AC5-AFCF-66DAE1021DFE}">
                    <psez:zmPr id="{E0DDFE06-3BDA-40DD-9388-EE324237DDFC}" transitionDur="1000" showBg="0">
                      <p166:blipFill xmlns:p166="http://schemas.microsoft.com/office/powerpoint/2016/6/main">
                        <a:blip r:embed="rId9"/>
                        <a:stretch>
                          <a:fillRect/>
                        </a:stretch>
                      </p166:blipFill>
                      <p166:spPr xmlns:p166="http://schemas.microsoft.com/office/powerpoint/2016/6/main">
                        <a:xfrm>
                          <a:off x="0" y="0"/>
                          <a:ext cx="4290647" cy="2461847"/>
                        </a:xfrm>
                        <a:prstGeom prst="rect">
                          <a:avLst/>
                        </a:prstGeom>
                      </p166:spPr>
                    </psez:zmPr>
                  </psez:sectionZmObj>
                </psez:sectionZm>
              </a:graphicData>
            </a:graphic>
          </p:graphicFrame>
        </mc:Choice>
        <mc:Fallback xmlns="">
          <p:pic>
            <p:nvPicPr>
              <p:cNvPr id="26" name="Section Zoom 25">
                <a:hlinkClick r:id="rId10" action="ppaction://hlinksldjump"/>
                <a:extLst>
                  <a:ext uri="{FF2B5EF4-FFF2-40B4-BE49-F238E27FC236}">
                    <a16:creationId xmlns:a16="http://schemas.microsoft.com/office/drawing/2014/main" id="{18988A90-004B-4C68-ACB0-99BFE6834F95}"/>
                  </a:ext>
                </a:extLst>
              </p:cNvPr>
              <p:cNvPicPr>
                <a:picLocks noGrp="1" noRot="1" noChangeAspect="1" noMove="1" noResize="1" noEditPoints="1" noAdjustHandles="1" noChangeArrowheads="1" noChangeShapeType="1"/>
              </p:cNvPicPr>
              <p:nvPr/>
            </p:nvPicPr>
            <p:blipFill>
              <a:blip r:embed="rId11"/>
              <a:stretch>
                <a:fillRect/>
              </a:stretch>
            </p:blipFill>
            <p:spPr>
              <a:xfrm>
                <a:off x="7901353" y="2349239"/>
                <a:ext cx="4290647" cy="2461847"/>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8" name="Section Zoom 27">
                <a:extLst>
                  <a:ext uri="{FF2B5EF4-FFF2-40B4-BE49-F238E27FC236}">
                    <a16:creationId xmlns:a16="http://schemas.microsoft.com/office/drawing/2014/main" id="{4164FC0C-EB90-4366-9ED8-6CD32A268BAC}"/>
                  </a:ext>
                </a:extLst>
              </p:cNvPr>
              <p:cNvGraphicFramePr>
                <a:graphicFrameLocks noChangeAspect="1"/>
              </p:cNvGraphicFramePr>
              <p:nvPr>
                <p:extLst>
                  <p:ext uri="{D42A27DB-BD31-4B8C-83A1-F6EECF244321}">
                    <p14:modId xmlns:p14="http://schemas.microsoft.com/office/powerpoint/2010/main" val="3063465578"/>
                  </p:ext>
                </p:extLst>
              </p:nvPr>
            </p:nvGraphicFramePr>
            <p:xfrm>
              <a:off x="469427" y="3580163"/>
              <a:ext cx="4290646" cy="2461847"/>
            </p:xfrm>
            <a:graphic>
              <a:graphicData uri="http://schemas.microsoft.com/office/powerpoint/2016/sectionzoom">
                <psez:sectionZm>
                  <psez:sectionZmObj sectionId="{DDF40FB9-29F7-49DF-8167-A6BF23F986A7}">
                    <psez:zmPr id="{56113F6C-4E7C-4C01-8B5A-B396B09DD387}" transitionDur="1000" showBg="0">
                      <p166:blipFill xmlns:p166="http://schemas.microsoft.com/office/powerpoint/2016/6/main">
                        <a:blip r:embed="rId12"/>
                        <a:stretch>
                          <a:fillRect/>
                        </a:stretch>
                      </p166:blipFill>
                      <p166:spPr xmlns:p166="http://schemas.microsoft.com/office/powerpoint/2016/6/main">
                        <a:xfrm>
                          <a:off x="0" y="0"/>
                          <a:ext cx="4290646" cy="2461847"/>
                        </a:xfrm>
                        <a:prstGeom prst="rect">
                          <a:avLst/>
                        </a:prstGeom>
                      </p166:spPr>
                    </psez:zmPr>
                  </psez:sectionZmObj>
                </psez:sectionZm>
              </a:graphicData>
            </a:graphic>
          </p:graphicFrame>
        </mc:Choice>
        <mc:Fallback xmlns="">
          <p:pic>
            <p:nvPicPr>
              <p:cNvPr id="28" name="Section Zoom 27">
                <a:hlinkClick r:id="rId13" action="ppaction://hlinksldjump"/>
                <a:extLst>
                  <a:ext uri="{FF2B5EF4-FFF2-40B4-BE49-F238E27FC236}">
                    <a16:creationId xmlns:a16="http://schemas.microsoft.com/office/drawing/2014/main" id="{4164FC0C-EB90-4366-9ED8-6CD32A268BAC}"/>
                  </a:ext>
                </a:extLst>
              </p:cNvPr>
              <p:cNvPicPr>
                <a:picLocks noGrp="1" noRot="1" noChangeAspect="1" noMove="1" noResize="1" noEditPoints="1" noAdjustHandles="1" noChangeArrowheads="1" noChangeShapeType="1"/>
              </p:cNvPicPr>
              <p:nvPr/>
            </p:nvPicPr>
            <p:blipFill>
              <a:blip r:embed="rId14"/>
              <a:stretch>
                <a:fillRect/>
              </a:stretch>
            </p:blipFill>
            <p:spPr>
              <a:xfrm>
                <a:off x="469427" y="3580163"/>
                <a:ext cx="4290646" cy="2461847"/>
              </a:xfrm>
              <a:prstGeom prst="rect">
                <a:avLst/>
              </a:prstGeom>
            </p:spPr>
          </p:pic>
        </mc:Fallback>
      </mc:AlternateContent>
      <p:sp>
        <p:nvSpPr>
          <p:cNvPr id="12" name="Freeform: Shape 11">
            <a:extLst>
              <a:ext uri="{FF2B5EF4-FFF2-40B4-BE49-F238E27FC236}">
                <a16:creationId xmlns:a16="http://schemas.microsoft.com/office/drawing/2014/main" id="{210EB7EB-D4B2-4B06-A4D8-4BA8FE26A5B3}"/>
              </a:ext>
            </a:extLst>
          </p:cNvPr>
          <p:cNvSpPr/>
          <p:nvPr/>
        </p:nvSpPr>
        <p:spPr>
          <a:xfrm>
            <a:off x="4284949" y="644720"/>
            <a:ext cx="3220575" cy="1145910"/>
          </a:xfrm>
          <a:custGeom>
            <a:avLst/>
            <a:gdLst>
              <a:gd name="connsiteX0" fmla="*/ 1517125 w 3176420"/>
              <a:gd name="connsiteY0" fmla="*/ 1461 h 1153075"/>
              <a:gd name="connsiteX1" fmla="*/ 2719004 w 3176420"/>
              <a:gd name="connsiteY1" fmla="*/ 441381 h 1153075"/>
              <a:gd name="connsiteX2" fmla="*/ 2719003 w 3176420"/>
              <a:gd name="connsiteY2" fmla="*/ 441382 h 1153075"/>
              <a:gd name="connsiteX3" fmla="*/ 3169526 w 3176420"/>
              <a:gd name="connsiteY3" fmla="*/ 1129289 h 1153075"/>
              <a:gd name="connsiteX4" fmla="*/ 3176420 w 3176420"/>
              <a:gd name="connsiteY4" fmla="*/ 1153075 h 1153075"/>
              <a:gd name="connsiteX5" fmla="*/ 0 w 3176420"/>
              <a:gd name="connsiteY5" fmla="*/ 1153075 h 1153075"/>
              <a:gd name="connsiteX6" fmla="*/ 13755 w 3176420"/>
              <a:gd name="connsiteY6" fmla="*/ 1107629 h 1153075"/>
              <a:gd name="connsiteX7" fmla="*/ 357039 w 3176420"/>
              <a:gd name="connsiteY7" fmla="*/ 539857 h 1153075"/>
              <a:gd name="connsiteX8" fmla="*/ 1517125 w 3176420"/>
              <a:gd name="connsiteY8" fmla="*/ 1461 h 11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6420" h="1153075">
                <a:moveTo>
                  <a:pt x="1517125" y="1461"/>
                </a:moveTo>
                <a:cubicBezTo>
                  <a:pt x="1944557" y="-16360"/>
                  <a:pt x="2378954" y="128873"/>
                  <a:pt x="2719004" y="441381"/>
                </a:cubicBezTo>
                <a:lnTo>
                  <a:pt x="2719003" y="441382"/>
                </a:lnTo>
                <a:cubicBezTo>
                  <a:pt x="2931534" y="636700"/>
                  <a:pt x="3082061" y="874247"/>
                  <a:pt x="3169526" y="1129289"/>
                </a:cubicBezTo>
                <a:lnTo>
                  <a:pt x="3176420" y="1153075"/>
                </a:lnTo>
                <a:lnTo>
                  <a:pt x="0" y="1153075"/>
                </a:lnTo>
                <a:lnTo>
                  <a:pt x="13755" y="1107629"/>
                </a:lnTo>
                <a:cubicBezTo>
                  <a:pt x="86697" y="903186"/>
                  <a:pt x="200944" y="709708"/>
                  <a:pt x="357039" y="539857"/>
                </a:cubicBezTo>
                <a:cubicBezTo>
                  <a:pt x="669227" y="200155"/>
                  <a:pt x="1089694" y="19282"/>
                  <a:pt x="1517125" y="1461"/>
                </a:cubicBezTo>
                <a:close/>
              </a:path>
            </a:pathLst>
          </a:cu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08ADD384-B1B7-48C6-81E0-8209A748BD56}"/>
              </a:ext>
            </a:extLst>
          </p:cNvPr>
          <p:cNvSpPr/>
          <p:nvPr/>
        </p:nvSpPr>
        <p:spPr>
          <a:xfrm>
            <a:off x="4716117" y="1790630"/>
            <a:ext cx="3180063" cy="1097280"/>
          </a:xfrm>
          <a:custGeom>
            <a:avLst/>
            <a:gdLst>
              <a:gd name="connsiteX0" fmla="*/ 85395 w 3343388"/>
              <a:gd name="connsiteY0" fmla="*/ 0 h 1097280"/>
              <a:gd name="connsiteX1" fmla="*/ 3257570 w 3343388"/>
              <a:gd name="connsiteY1" fmla="*/ 0 h 1097280"/>
              <a:gd name="connsiteX2" fmla="*/ 3297656 w 3343388"/>
              <a:gd name="connsiteY2" fmla="*/ 138306 h 1097280"/>
              <a:gd name="connsiteX3" fmla="*/ 3246407 w 3343388"/>
              <a:gd name="connsiteY3" fmla="*/ 1089564 h 1097280"/>
              <a:gd name="connsiteX4" fmla="*/ 3243217 w 3343388"/>
              <a:gd name="connsiteY4" fmla="*/ 1097280 h 1097280"/>
              <a:gd name="connsiteX5" fmla="*/ 102337 w 3343388"/>
              <a:gd name="connsiteY5" fmla="*/ 1097280 h 1097280"/>
              <a:gd name="connsiteX6" fmla="*/ 90636 w 3343388"/>
              <a:gd name="connsiteY6" fmla="*/ 1067903 h 1097280"/>
              <a:gd name="connsiteX7" fmla="*/ 50011 w 3343388"/>
              <a:gd name="connsiteY7" fmla="*/ 116908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3388" h="1097280">
                <a:moveTo>
                  <a:pt x="85395" y="0"/>
                </a:moveTo>
                <a:lnTo>
                  <a:pt x="3257570" y="0"/>
                </a:lnTo>
                <a:lnTo>
                  <a:pt x="3297656" y="138306"/>
                </a:lnTo>
                <a:cubicBezTo>
                  <a:pt x="3372294" y="451568"/>
                  <a:pt x="3355820" y="782900"/>
                  <a:pt x="3246407" y="1089564"/>
                </a:cubicBezTo>
                <a:lnTo>
                  <a:pt x="3243217" y="1097280"/>
                </a:lnTo>
                <a:lnTo>
                  <a:pt x="102337" y="1097280"/>
                </a:lnTo>
                <a:lnTo>
                  <a:pt x="90636" y="1067903"/>
                </a:lnTo>
                <a:cubicBezTo>
                  <a:pt x="-14322" y="761852"/>
                  <a:pt x="-28473" y="430608"/>
                  <a:pt x="50011" y="116908"/>
                </a:cubicBezTo>
                <a:close/>
              </a:path>
            </a:pathLst>
          </a:cu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2ACBDAA-6483-4204-B7A7-94DB68416C3E}"/>
              </a:ext>
            </a:extLst>
          </p:cNvPr>
          <p:cNvSpPr/>
          <p:nvPr/>
        </p:nvSpPr>
        <p:spPr>
          <a:xfrm>
            <a:off x="4333303" y="2887910"/>
            <a:ext cx="3180062" cy="1097280"/>
          </a:xfrm>
          <a:custGeom>
            <a:avLst/>
            <a:gdLst>
              <a:gd name="connsiteX0" fmla="*/ 0 w 3140880"/>
              <a:gd name="connsiteY0" fmla="*/ 0 h 1097280"/>
              <a:gd name="connsiteX1" fmla="*/ 3140880 w 3140880"/>
              <a:gd name="connsiteY1" fmla="*/ 0 h 1097280"/>
              <a:gd name="connsiteX2" fmla="*/ 3081611 w 3140880"/>
              <a:gd name="connsiteY2" fmla="*/ 143362 h 1097280"/>
              <a:gd name="connsiteX3" fmla="*/ 2800787 w 3140880"/>
              <a:gd name="connsiteY3" fmla="*/ 560055 h 1097280"/>
              <a:gd name="connsiteX4" fmla="*/ 2573070 w 3140880"/>
              <a:gd name="connsiteY4" fmla="*/ 987763 h 1097280"/>
              <a:gd name="connsiteX5" fmla="*/ 2534161 w 3140880"/>
              <a:gd name="connsiteY5" fmla="*/ 1097280 h 1097280"/>
              <a:gd name="connsiteX6" fmla="*/ 680300 w 3140880"/>
              <a:gd name="connsiteY6" fmla="*/ 1097280 h 1097280"/>
              <a:gd name="connsiteX7" fmla="*/ 668098 w 3140880"/>
              <a:gd name="connsiteY7" fmla="*/ 1059860 h 1097280"/>
              <a:gd name="connsiteX8" fmla="*/ 438822 w 3140880"/>
              <a:gd name="connsiteY8" fmla="*/ 658531 h 1097280"/>
              <a:gd name="connsiteX9" fmla="*/ 48337 w 3140880"/>
              <a:gd name="connsiteY9" fmla="*/ 121352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40880" h="1097280">
                <a:moveTo>
                  <a:pt x="0" y="0"/>
                </a:moveTo>
                <a:lnTo>
                  <a:pt x="3140880" y="0"/>
                </a:lnTo>
                <a:lnTo>
                  <a:pt x="3081611" y="143362"/>
                </a:lnTo>
                <a:cubicBezTo>
                  <a:pt x="3011390" y="291988"/>
                  <a:pt x="2917858" y="432667"/>
                  <a:pt x="2800787" y="560055"/>
                </a:cubicBezTo>
                <a:cubicBezTo>
                  <a:pt x="2706576" y="662569"/>
                  <a:pt x="2637403" y="815649"/>
                  <a:pt x="2573070" y="987763"/>
                </a:cubicBezTo>
                <a:lnTo>
                  <a:pt x="2534161" y="1097280"/>
                </a:lnTo>
                <a:lnTo>
                  <a:pt x="680300" y="1097280"/>
                </a:lnTo>
                <a:lnTo>
                  <a:pt x="668098" y="1059860"/>
                </a:lnTo>
                <a:cubicBezTo>
                  <a:pt x="609766" y="896930"/>
                  <a:pt x="541441" y="752839"/>
                  <a:pt x="438822" y="658531"/>
                </a:cubicBezTo>
                <a:cubicBezTo>
                  <a:pt x="268797" y="502276"/>
                  <a:pt x="138455" y="318995"/>
                  <a:pt x="48337" y="121352"/>
                </a:cubicBezTo>
                <a:close/>
              </a:path>
            </a:pathLst>
          </a:custGeom>
          <a:solidFill>
            <a:srgbClr val="6FE7D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5750135-D344-4AB4-9E67-239D3C2A3D49}"/>
              </a:ext>
            </a:extLst>
          </p:cNvPr>
          <p:cNvSpPr/>
          <p:nvPr/>
        </p:nvSpPr>
        <p:spPr>
          <a:xfrm>
            <a:off x="5353649" y="3966385"/>
            <a:ext cx="1882603" cy="1097280"/>
          </a:xfrm>
          <a:custGeom>
            <a:avLst/>
            <a:gdLst>
              <a:gd name="connsiteX0" fmla="*/ 0 w 1853861"/>
              <a:gd name="connsiteY0" fmla="*/ 0 h 1097280"/>
              <a:gd name="connsiteX1" fmla="*/ 1853861 w 1853861"/>
              <a:gd name="connsiteY1" fmla="*/ 0 h 1097280"/>
              <a:gd name="connsiteX2" fmla="*/ 1797376 w 1853861"/>
              <a:gd name="connsiteY2" fmla="*/ 158989 h 1097280"/>
              <a:gd name="connsiteX3" fmla="*/ 1051762 w 1853861"/>
              <a:gd name="connsiteY3" fmla="*/ 1086516 h 1097280"/>
              <a:gd name="connsiteX4" fmla="*/ 946267 w 1853861"/>
              <a:gd name="connsiteY4" fmla="*/ 1097280 h 1097280"/>
              <a:gd name="connsiteX5" fmla="*/ 835642 w 1853861"/>
              <a:gd name="connsiteY5" fmla="*/ 1097280 h 1097280"/>
              <a:gd name="connsiteX6" fmla="*/ 747695 w 1853861"/>
              <a:gd name="connsiteY6" fmla="*/ 1090607 h 1097280"/>
              <a:gd name="connsiteX7" fmla="*/ 70838 w 1853861"/>
              <a:gd name="connsiteY7" fmla="*/ 217236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861" h="1097280">
                <a:moveTo>
                  <a:pt x="0" y="0"/>
                </a:moveTo>
                <a:lnTo>
                  <a:pt x="1853861" y="0"/>
                </a:lnTo>
                <a:lnTo>
                  <a:pt x="1797376" y="158989"/>
                </a:lnTo>
                <a:cubicBezTo>
                  <a:pt x="1652155" y="571337"/>
                  <a:pt x="1480309" y="1000233"/>
                  <a:pt x="1051762" y="1086516"/>
                </a:cubicBezTo>
                <a:lnTo>
                  <a:pt x="946267" y="1097280"/>
                </a:lnTo>
                <a:lnTo>
                  <a:pt x="835642" y="1097280"/>
                </a:lnTo>
                <a:lnTo>
                  <a:pt x="747695" y="1090607"/>
                </a:lnTo>
                <a:cubicBezTo>
                  <a:pt x="326619" y="1017426"/>
                  <a:pt x="193268" y="608809"/>
                  <a:pt x="70838" y="217236"/>
                </a:cubicBezTo>
                <a:close/>
              </a:path>
            </a:pathLst>
          </a:custGeom>
          <a:solidFill>
            <a:srgbClr val="3490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Rounded Corners 15">
            <a:extLst>
              <a:ext uri="{FF2B5EF4-FFF2-40B4-BE49-F238E27FC236}">
                <a16:creationId xmlns:a16="http://schemas.microsoft.com/office/drawing/2014/main" id="{C2503698-ADAB-4B71-8900-D6EF2B640451}"/>
              </a:ext>
            </a:extLst>
          </p:cNvPr>
          <p:cNvSpPr/>
          <p:nvPr/>
        </p:nvSpPr>
        <p:spPr>
          <a:xfrm>
            <a:off x="5503988" y="5168132"/>
            <a:ext cx="1493918" cy="326004"/>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C3C8BD6-83D5-4326-9B47-D1DCCFA47EAF}"/>
              </a:ext>
            </a:extLst>
          </p:cNvPr>
          <p:cNvSpPr/>
          <p:nvPr/>
        </p:nvSpPr>
        <p:spPr>
          <a:xfrm>
            <a:off x="5503988" y="5606688"/>
            <a:ext cx="1493918" cy="326004"/>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7FF40FD-3CD4-46C5-9F49-BBEE543AA3A0}"/>
              </a:ext>
            </a:extLst>
          </p:cNvPr>
          <p:cNvSpPr/>
          <p:nvPr/>
        </p:nvSpPr>
        <p:spPr>
          <a:xfrm>
            <a:off x="5730136" y="6045244"/>
            <a:ext cx="1041621" cy="326004"/>
          </a:xfrm>
          <a:prstGeom prst="roundRect">
            <a:avLst>
              <a:gd name="adj" fmla="val 50000"/>
            </a:avLst>
          </a:prstGeom>
          <a:solidFill>
            <a:srgbClr val="3490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740660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FA2C3B1-BFF2-42A1-A1F3-32A2C685E55F}"/>
              </a:ext>
            </a:extLst>
          </p:cNvPr>
          <p:cNvSpPr/>
          <p:nvPr/>
        </p:nvSpPr>
        <p:spPr>
          <a:xfrm>
            <a:off x="3641926" y="1368057"/>
            <a:ext cx="4267196" cy="4235300"/>
          </a:xfrm>
          <a:prstGeom prst="ellipse">
            <a:avLst/>
          </a:prstGeom>
          <a:solidFill>
            <a:srgbClr val="FF6B6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CCA2920-FAB3-450B-829F-9EF830C2705D}"/>
              </a:ext>
            </a:extLst>
          </p:cNvPr>
          <p:cNvSpPr/>
          <p:nvPr/>
        </p:nvSpPr>
        <p:spPr>
          <a:xfrm flipV="1">
            <a:off x="233199" y="3356123"/>
            <a:ext cx="3492617" cy="145751"/>
          </a:xfrm>
          <a:prstGeom prst="rect">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B2D3617-0BF7-400A-9C04-AD254D70FCB0}"/>
              </a:ext>
            </a:extLst>
          </p:cNvPr>
          <p:cNvSpPr/>
          <p:nvPr/>
        </p:nvSpPr>
        <p:spPr>
          <a:xfrm>
            <a:off x="0" y="3266259"/>
            <a:ext cx="325478" cy="325478"/>
          </a:xfrm>
          <a:prstGeom prst="ellipse">
            <a:avLst/>
          </a:prstGeom>
          <a:solidFill>
            <a:srgbClr val="FF6B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56BA1F7-88CE-484D-B2F9-266311A5D886}"/>
              </a:ext>
            </a:extLst>
          </p:cNvPr>
          <p:cNvSpPr txBox="1"/>
          <p:nvPr/>
        </p:nvSpPr>
        <p:spPr>
          <a:xfrm>
            <a:off x="8227087" y="2459502"/>
            <a:ext cx="3870122" cy="1938992"/>
          </a:xfrm>
          <a:prstGeom prst="rect">
            <a:avLst/>
          </a:prstGeom>
          <a:noFill/>
        </p:spPr>
        <p:txBody>
          <a:bodyPr wrap="square" rtlCol="0">
            <a:spAutoFit/>
          </a:bodyPr>
          <a:lstStyle/>
          <a:p>
            <a:r>
              <a:rPr lang="en-US" sz="6000" b="1" dirty="0" err="1">
                <a:solidFill>
                  <a:schemeClr val="bg1"/>
                </a:solidFill>
                <a:latin typeface="Tw Cen MT" panose="020B0602020104020603" pitchFamily="34" charset="0"/>
              </a:rPr>
              <a:t>Tổng</a:t>
            </a:r>
            <a:r>
              <a:rPr lang="en-US" sz="6000" b="1" dirty="0">
                <a:solidFill>
                  <a:schemeClr val="bg1"/>
                </a:solidFill>
                <a:latin typeface="Tw Cen MT" panose="020B0602020104020603" pitchFamily="34" charset="0"/>
              </a:rPr>
              <a:t> </a:t>
            </a:r>
            <a:r>
              <a:rPr lang="en-US" sz="6000" b="1" dirty="0" err="1">
                <a:solidFill>
                  <a:schemeClr val="bg1"/>
                </a:solidFill>
                <a:latin typeface="Tw Cen MT" panose="020B0602020104020603" pitchFamily="34" charset="0"/>
              </a:rPr>
              <a:t>quan</a:t>
            </a:r>
            <a:r>
              <a:rPr lang="en-US" sz="6000" b="1" dirty="0">
                <a:solidFill>
                  <a:schemeClr val="bg1"/>
                </a:solidFill>
                <a:latin typeface="Tw Cen MT" panose="020B0602020104020603" pitchFamily="34" charset="0"/>
              </a:rPr>
              <a:t> </a:t>
            </a:r>
            <a:r>
              <a:rPr lang="en-US" sz="6000" b="1" dirty="0" err="1">
                <a:solidFill>
                  <a:schemeClr val="bg1"/>
                </a:solidFill>
                <a:latin typeface="Tw Cen MT" panose="020B0602020104020603" pitchFamily="34" charset="0"/>
              </a:rPr>
              <a:t>dữ</a:t>
            </a:r>
            <a:r>
              <a:rPr lang="en-US" sz="6000" b="1" dirty="0">
                <a:solidFill>
                  <a:schemeClr val="bg1"/>
                </a:solidFill>
                <a:latin typeface="Tw Cen MT" panose="020B0602020104020603" pitchFamily="34" charset="0"/>
              </a:rPr>
              <a:t> </a:t>
            </a:r>
            <a:r>
              <a:rPr lang="en-US" sz="6000" b="1" dirty="0" err="1">
                <a:solidFill>
                  <a:schemeClr val="bg1"/>
                </a:solidFill>
                <a:latin typeface="Tw Cen MT" panose="020B0602020104020603" pitchFamily="34" charset="0"/>
              </a:rPr>
              <a:t>liệu</a:t>
            </a:r>
            <a:endParaRPr lang="en-US" sz="6000" b="1" dirty="0">
              <a:solidFill>
                <a:schemeClr val="bg1"/>
              </a:solidFill>
              <a:latin typeface="Tw Cen MT" panose="020B0602020104020603" pitchFamily="34" charset="0"/>
            </a:endParaRPr>
          </a:p>
        </p:txBody>
      </p:sp>
      <p:pic>
        <p:nvPicPr>
          <p:cNvPr id="7" name="Graphic 6" descr="Books">
            <a:extLst>
              <a:ext uri="{FF2B5EF4-FFF2-40B4-BE49-F238E27FC236}">
                <a16:creationId xmlns:a16="http://schemas.microsoft.com/office/drawing/2014/main" id="{4CA979D9-E136-42EA-88C6-C2B4DD6CB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1905" y="1993604"/>
            <a:ext cx="3147238" cy="2870791"/>
          </a:xfrm>
          <a:prstGeom prst="rect">
            <a:avLst/>
          </a:prstGeom>
        </p:spPr>
      </p:pic>
    </p:spTree>
    <p:extLst>
      <p:ext uri="{BB962C8B-B14F-4D97-AF65-F5344CB8AC3E}">
        <p14:creationId xmlns:p14="http://schemas.microsoft.com/office/powerpoint/2010/main" val="400750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0;p44">
            <a:extLst>
              <a:ext uri="{FF2B5EF4-FFF2-40B4-BE49-F238E27FC236}">
                <a16:creationId xmlns:a16="http://schemas.microsoft.com/office/drawing/2014/main" id="{C3942A0B-A5A7-7D73-6F01-E0973054BC43}"/>
              </a:ext>
            </a:extLst>
          </p:cNvPr>
          <p:cNvSpPr/>
          <p:nvPr/>
        </p:nvSpPr>
        <p:spPr>
          <a:xfrm>
            <a:off x="1092404" y="1132149"/>
            <a:ext cx="10032000" cy="5624251"/>
          </a:xfrm>
          <a:prstGeom prst="roundRect">
            <a:avLst>
              <a:gd name="adj" fmla="val 16956"/>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 name="Google Shape;1241;p44">
            <a:extLst>
              <a:ext uri="{FF2B5EF4-FFF2-40B4-BE49-F238E27FC236}">
                <a16:creationId xmlns:a16="http://schemas.microsoft.com/office/drawing/2014/main" id="{1B5190E2-A613-0693-BFCD-63BB5533403F}"/>
              </a:ext>
            </a:extLst>
          </p:cNvPr>
          <p:cNvSpPr/>
          <p:nvPr/>
        </p:nvSpPr>
        <p:spPr>
          <a:xfrm>
            <a:off x="1270609" y="1280159"/>
            <a:ext cx="9675600" cy="5323841"/>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aphicFrame>
        <p:nvGraphicFramePr>
          <p:cNvPr id="6" name="Google Shape;1243;p44">
            <a:extLst>
              <a:ext uri="{FF2B5EF4-FFF2-40B4-BE49-F238E27FC236}">
                <a16:creationId xmlns:a16="http://schemas.microsoft.com/office/drawing/2014/main" id="{7E3FA5D2-FBBA-D4F5-3764-C50074633743}"/>
              </a:ext>
            </a:extLst>
          </p:cNvPr>
          <p:cNvGraphicFramePr/>
          <p:nvPr>
            <p:extLst>
              <p:ext uri="{D42A27DB-BD31-4B8C-83A1-F6EECF244321}">
                <p14:modId xmlns:p14="http://schemas.microsoft.com/office/powerpoint/2010/main" val="861240167"/>
              </p:ext>
            </p:extLst>
          </p:nvPr>
        </p:nvGraphicFramePr>
        <p:xfrm>
          <a:off x="1770861" y="1280159"/>
          <a:ext cx="9264446" cy="10195771"/>
        </p:xfrm>
        <a:graphic>
          <a:graphicData uri="http://schemas.openxmlformats.org/drawingml/2006/table">
            <a:tbl>
              <a:tblPr>
                <a:noFill/>
              </a:tblPr>
              <a:tblGrid>
                <a:gridCol w="2799100">
                  <a:extLst>
                    <a:ext uri="{9D8B030D-6E8A-4147-A177-3AD203B41FA5}">
                      <a16:colId xmlns:a16="http://schemas.microsoft.com/office/drawing/2014/main" val="20000"/>
                    </a:ext>
                  </a:extLst>
                </a:gridCol>
                <a:gridCol w="350673">
                  <a:extLst>
                    <a:ext uri="{9D8B030D-6E8A-4147-A177-3AD203B41FA5}">
                      <a16:colId xmlns:a16="http://schemas.microsoft.com/office/drawing/2014/main" val="20001"/>
                    </a:ext>
                  </a:extLst>
                </a:gridCol>
                <a:gridCol w="350673">
                  <a:extLst>
                    <a:ext uri="{9D8B030D-6E8A-4147-A177-3AD203B41FA5}">
                      <a16:colId xmlns:a16="http://schemas.microsoft.com/office/drawing/2014/main" val="20002"/>
                    </a:ext>
                  </a:extLst>
                </a:gridCol>
                <a:gridCol w="3799314">
                  <a:extLst>
                    <a:ext uri="{9D8B030D-6E8A-4147-A177-3AD203B41FA5}">
                      <a16:colId xmlns:a16="http://schemas.microsoft.com/office/drawing/2014/main" val="20003"/>
                    </a:ext>
                  </a:extLst>
                </a:gridCol>
                <a:gridCol w="1964686">
                  <a:extLst>
                    <a:ext uri="{9D8B030D-6E8A-4147-A177-3AD203B41FA5}">
                      <a16:colId xmlns:a16="http://schemas.microsoft.com/office/drawing/2014/main" val="20004"/>
                    </a:ext>
                  </a:extLst>
                </a:gridCol>
              </a:tblGrid>
              <a:tr h="7953214">
                <a:tc>
                  <a:txBody>
                    <a:bodyPr/>
                    <a:lstStyle/>
                    <a:p>
                      <a:pPr marL="0" lvl="0" indent="0" algn="l" rtl="0">
                        <a:spcBef>
                          <a:spcPts val="0"/>
                        </a:spcBef>
                        <a:spcAft>
                          <a:spcPts val="0"/>
                        </a:spcAft>
                        <a:buNone/>
                      </a:pPr>
                      <a:r>
                        <a:rPr lang="en-US" sz="2400" dirty="0">
                          <a:solidFill>
                            <a:schemeClr val="bg1"/>
                          </a:solidFill>
                          <a:latin typeface="Maven Pro" panose="020B0604020202020204" charset="0"/>
                        </a:rPr>
                        <a:t> COLUMN            </a:t>
                      </a:r>
                    </a:p>
                    <a:p>
                      <a:pPr marL="0" lvl="0" indent="0" algn="l" rtl="0">
                        <a:spcBef>
                          <a:spcPts val="0"/>
                        </a:spcBef>
                        <a:spcAft>
                          <a:spcPts val="0"/>
                        </a:spcAft>
                        <a:buNone/>
                      </a:pPr>
                      <a:endParaRPr lang="en-US" sz="2400" dirty="0">
                        <a:solidFill>
                          <a:schemeClr val="bg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Order No</a:t>
                      </a:r>
                    </a:p>
                    <a:p>
                      <a:pPr marL="0" lvl="0" indent="0" algn="l" rtl="0">
                        <a:spcBef>
                          <a:spcPts val="0"/>
                        </a:spcBef>
                        <a:spcAft>
                          <a:spcPts val="0"/>
                        </a:spcAft>
                        <a:buNone/>
                      </a:pPr>
                      <a:endParaRPr lang="en-US" sz="2400" dirty="0">
                        <a:solidFill>
                          <a:srgbClr val="00B0F0"/>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Order Date</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City </a:t>
                      </a:r>
                    </a:p>
                    <a:p>
                      <a:pPr marL="0" lvl="0" indent="0" algn="l" rtl="0">
                        <a:spcBef>
                          <a:spcPts val="0"/>
                        </a:spcBef>
                        <a:spcAft>
                          <a:spcPts val="0"/>
                        </a:spcAft>
                        <a:buNone/>
                      </a:pPr>
                      <a:r>
                        <a:rPr lang="en-US" sz="2400" dirty="0">
                          <a:solidFill>
                            <a:srgbClr val="ED7D31"/>
                          </a:solidFill>
                          <a:latin typeface="Maven Pro" panose="020B0604020202020204" charset="0"/>
                        </a:rPr>
                        <a:t> </a:t>
                      </a:r>
                    </a:p>
                    <a:p>
                      <a:pPr marL="0" lvl="0" indent="0" algn="l" rtl="0">
                        <a:spcBef>
                          <a:spcPts val="0"/>
                        </a:spcBef>
                        <a:spcAft>
                          <a:spcPts val="0"/>
                        </a:spcAft>
                        <a:buNone/>
                      </a:pPr>
                      <a:r>
                        <a:rPr lang="en-US" sz="2400" dirty="0">
                          <a:solidFill>
                            <a:srgbClr val="ED7D31"/>
                          </a:solidFill>
                          <a:latin typeface="Maven Pro" panose="020B0604020202020204" charset="0"/>
                        </a:rPr>
                        <a:t>Customer Type</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Account Manager</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Product Name</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chemeClr val="bg1"/>
                        </a:solidFill>
                        <a:latin typeface="Maven Pro" panose="020B0604020202020204" charset="0"/>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gridSpan="2">
                  <a:txBody>
                    <a:bodyPr/>
                    <a:lstStyle/>
                    <a:p>
                      <a:pPr marL="0" lvl="0" indent="0" algn="l" rtl="0">
                        <a:spcBef>
                          <a:spcPts val="0"/>
                        </a:spcBef>
                        <a:spcAft>
                          <a:spcPts val="0"/>
                        </a:spcAft>
                        <a:buNone/>
                      </a:pPr>
                      <a:r>
                        <a:rPr lang="en" sz="2400" dirty="0">
                          <a:solidFill>
                            <a:schemeClr val="lt1"/>
                          </a:solidFill>
                          <a:latin typeface="Maven Pro"/>
                          <a:ea typeface="Maven Pro"/>
                          <a:cs typeface="Maven Pro"/>
                          <a:sym typeface="Maven Pro"/>
                        </a:rPr>
                        <a:t>DESCRIPTION</a:t>
                      </a:r>
                    </a:p>
                    <a:p>
                      <a:pPr marL="0" lvl="0" indent="0" algn="l"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2400" dirty="0">
                          <a:solidFill>
                            <a:schemeClr val="lt1"/>
                          </a:solidFill>
                          <a:latin typeface="Maven Pro"/>
                          <a:ea typeface="Maven Pro"/>
                          <a:cs typeface="Maven Pro"/>
                          <a:sym typeface="Maven Pro"/>
                        </a:rPr>
                        <a:t>Mã đơn hàng</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Ngày</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đặt</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a:solidFill>
                            <a:schemeClr val="lt1"/>
                          </a:solidFill>
                          <a:latin typeface="Maven Pro"/>
                          <a:ea typeface="Maven Pro"/>
                          <a:cs typeface="Maven Pro"/>
                          <a:sym typeface="Maven Pro"/>
                        </a:rPr>
                        <a:t>Thành </a:t>
                      </a:r>
                      <a:r>
                        <a:rPr lang="en-US" sz="2400" dirty="0" err="1">
                          <a:solidFill>
                            <a:schemeClr val="lt1"/>
                          </a:solidFill>
                          <a:latin typeface="Maven Pro"/>
                          <a:ea typeface="Maven Pro"/>
                          <a:cs typeface="Maven Pro"/>
                          <a:sym typeface="Maven Pro"/>
                        </a:rPr>
                        <a:t>phố</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khách</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r>
                        <a:rPr lang="en-US" sz="2400" dirty="0">
                          <a:solidFill>
                            <a:schemeClr val="lt1"/>
                          </a:solidFill>
                          <a:latin typeface="Maven Pro"/>
                          <a:ea typeface="Maven Pro"/>
                          <a:cs typeface="Maven Pro"/>
                          <a:sym typeface="Maven Pro"/>
                        </a:rPr>
                        <a:t> ở</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Phân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loại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khách</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theo</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quy</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mô</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doanh</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nghiệp</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Người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xử</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lý</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đơn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Tên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sản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phẩm</a:t>
                      </a:r>
                      <a:endParaRPr lang="en-US"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863649">
                <a:tc>
                  <a:txBody>
                    <a:bodyPr/>
                    <a:lstStyle/>
                    <a:p>
                      <a:pPr marL="0" lvl="0" indent="0" algn="ctr" rtl="0">
                        <a:spcBef>
                          <a:spcPts val="0"/>
                        </a:spcBef>
                        <a:spcAft>
                          <a:spcPts val="0"/>
                        </a:spcAft>
                        <a:buNone/>
                      </a:pPr>
                      <a:endParaRPr lang="en" sz="2700" dirty="0">
                        <a:solidFill>
                          <a:schemeClr val="accent2"/>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2">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689454">
                <a:tc>
                  <a:txBody>
                    <a:bodyPr/>
                    <a:lstStyle/>
                    <a:p>
                      <a:pPr marL="0" lvl="0" indent="0" algn="ctr" rtl="0">
                        <a:spcBef>
                          <a:spcPts val="0"/>
                        </a:spcBef>
                        <a:spcAft>
                          <a:spcPts val="0"/>
                        </a:spcAft>
                        <a:buNone/>
                      </a:pPr>
                      <a:endParaRPr sz="2700" dirty="0">
                        <a:solidFill>
                          <a:schemeClr val="accent1"/>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2">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689454">
                <a:tc>
                  <a:txBody>
                    <a:bodyPr/>
                    <a:lstStyle/>
                    <a:p>
                      <a:pPr marL="0" lvl="0" indent="0" algn="ctr" rtl="0">
                        <a:spcBef>
                          <a:spcPts val="0"/>
                        </a:spcBef>
                        <a:spcAft>
                          <a:spcPts val="0"/>
                        </a:spcAft>
                        <a:buNone/>
                      </a:pPr>
                      <a:endParaRPr sz="2700" dirty="0">
                        <a:solidFill>
                          <a:schemeClr val="accent3"/>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2">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82DF859D-5A73-B6D0-7499-3BBA04060F68}"/>
              </a:ext>
            </a:extLst>
          </p:cNvPr>
          <p:cNvSpPr txBox="1"/>
          <p:nvPr/>
        </p:nvSpPr>
        <p:spPr>
          <a:xfrm>
            <a:off x="4035942" y="341082"/>
            <a:ext cx="5871411" cy="707886"/>
          </a:xfrm>
          <a:prstGeom prst="rect">
            <a:avLst/>
          </a:prstGeom>
          <a:noFill/>
        </p:spPr>
        <p:txBody>
          <a:bodyPr wrap="square" rtlCol="0">
            <a:spAutoFit/>
          </a:bodyPr>
          <a:lstStyle/>
          <a:p>
            <a:r>
              <a:rPr lang="en-US" sz="4000" b="1" dirty="0" err="1">
                <a:solidFill>
                  <a:schemeClr val="bg1"/>
                </a:solidFill>
                <a:latin typeface="+mj-lt"/>
              </a:rPr>
              <a:t>Tổng</a:t>
            </a:r>
            <a:r>
              <a:rPr lang="en-US" sz="4000" b="1" dirty="0">
                <a:solidFill>
                  <a:schemeClr val="bg1"/>
                </a:solidFill>
                <a:latin typeface="+mj-lt"/>
              </a:rPr>
              <a:t> </a:t>
            </a:r>
            <a:r>
              <a:rPr lang="en-US" sz="4000" b="1" dirty="0" err="1">
                <a:solidFill>
                  <a:schemeClr val="bg1"/>
                </a:solidFill>
                <a:latin typeface="+mj-lt"/>
              </a:rPr>
              <a:t>quan</a:t>
            </a:r>
            <a:r>
              <a:rPr lang="en-US" sz="4000" b="1" dirty="0">
                <a:solidFill>
                  <a:schemeClr val="bg1"/>
                </a:solidFill>
                <a:latin typeface="+mj-lt"/>
              </a:rPr>
              <a:t> </a:t>
            </a:r>
            <a:r>
              <a:rPr lang="en-US" sz="4000" b="1" dirty="0" err="1">
                <a:solidFill>
                  <a:schemeClr val="bg1"/>
                </a:solidFill>
                <a:latin typeface="+mj-lt"/>
              </a:rPr>
              <a:t>dữ</a:t>
            </a:r>
            <a:r>
              <a:rPr lang="en-US" sz="4000" b="1" dirty="0">
                <a:solidFill>
                  <a:schemeClr val="bg1"/>
                </a:solidFill>
                <a:latin typeface="+mj-lt"/>
              </a:rPr>
              <a:t> </a:t>
            </a:r>
            <a:r>
              <a:rPr lang="en-US" sz="4000" b="1" dirty="0" err="1">
                <a:solidFill>
                  <a:schemeClr val="bg1"/>
                </a:solidFill>
                <a:latin typeface="+mj-lt"/>
              </a:rPr>
              <a:t>liệu</a:t>
            </a:r>
            <a:endParaRPr lang="en-US" sz="4000" b="1" dirty="0">
              <a:solidFill>
                <a:schemeClr val="bg1"/>
              </a:solidFill>
              <a:latin typeface="+mj-lt"/>
            </a:endParaRPr>
          </a:p>
        </p:txBody>
      </p:sp>
    </p:spTree>
    <p:extLst>
      <p:ext uri="{BB962C8B-B14F-4D97-AF65-F5344CB8AC3E}">
        <p14:creationId xmlns:p14="http://schemas.microsoft.com/office/powerpoint/2010/main" val="4251363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0;p44">
            <a:extLst>
              <a:ext uri="{FF2B5EF4-FFF2-40B4-BE49-F238E27FC236}">
                <a16:creationId xmlns:a16="http://schemas.microsoft.com/office/drawing/2014/main" id="{C3942A0B-A5A7-7D73-6F01-E0973054BC43}"/>
              </a:ext>
            </a:extLst>
          </p:cNvPr>
          <p:cNvSpPr/>
          <p:nvPr/>
        </p:nvSpPr>
        <p:spPr>
          <a:xfrm>
            <a:off x="1092404" y="1132149"/>
            <a:ext cx="10032000" cy="5624251"/>
          </a:xfrm>
          <a:prstGeom prst="roundRect">
            <a:avLst>
              <a:gd name="adj" fmla="val 16956"/>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 name="Google Shape;1241;p44">
            <a:extLst>
              <a:ext uri="{FF2B5EF4-FFF2-40B4-BE49-F238E27FC236}">
                <a16:creationId xmlns:a16="http://schemas.microsoft.com/office/drawing/2014/main" id="{1B5190E2-A613-0693-BFCD-63BB5533403F}"/>
              </a:ext>
            </a:extLst>
          </p:cNvPr>
          <p:cNvSpPr/>
          <p:nvPr/>
        </p:nvSpPr>
        <p:spPr>
          <a:xfrm>
            <a:off x="1270609" y="1280159"/>
            <a:ext cx="9675600" cy="5323841"/>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aphicFrame>
        <p:nvGraphicFramePr>
          <p:cNvPr id="6" name="Google Shape;1243;p44">
            <a:extLst>
              <a:ext uri="{FF2B5EF4-FFF2-40B4-BE49-F238E27FC236}">
                <a16:creationId xmlns:a16="http://schemas.microsoft.com/office/drawing/2014/main" id="{7E3FA5D2-FBBA-D4F5-3764-C50074633743}"/>
              </a:ext>
            </a:extLst>
          </p:cNvPr>
          <p:cNvGraphicFramePr/>
          <p:nvPr>
            <p:extLst>
              <p:ext uri="{D42A27DB-BD31-4B8C-83A1-F6EECF244321}">
                <p14:modId xmlns:p14="http://schemas.microsoft.com/office/powerpoint/2010/main" val="51574721"/>
              </p:ext>
            </p:extLst>
          </p:nvPr>
        </p:nvGraphicFramePr>
        <p:xfrm>
          <a:off x="1770861" y="1280159"/>
          <a:ext cx="9264446" cy="10195771"/>
        </p:xfrm>
        <a:graphic>
          <a:graphicData uri="http://schemas.openxmlformats.org/drawingml/2006/table">
            <a:tbl>
              <a:tblPr>
                <a:noFill/>
              </a:tblPr>
              <a:tblGrid>
                <a:gridCol w="2799100">
                  <a:extLst>
                    <a:ext uri="{9D8B030D-6E8A-4147-A177-3AD203B41FA5}">
                      <a16:colId xmlns:a16="http://schemas.microsoft.com/office/drawing/2014/main" val="20000"/>
                    </a:ext>
                  </a:extLst>
                </a:gridCol>
                <a:gridCol w="350673">
                  <a:extLst>
                    <a:ext uri="{9D8B030D-6E8A-4147-A177-3AD203B41FA5}">
                      <a16:colId xmlns:a16="http://schemas.microsoft.com/office/drawing/2014/main" val="20001"/>
                    </a:ext>
                  </a:extLst>
                </a:gridCol>
                <a:gridCol w="345633">
                  <a:extLst>
                    <a:ext uri="{9D8B030D-6E8A-4147-A177-3AD203B41FA5}">
                      <a16:colId xmlns:a16="http://schemas.microsoft.com/office/drawing/2014/main" val="20002"/>
                    </a:ext>
                  </a:extLst>
                </a:gridCol>
                <a:gridCol w="5769040">
                  <a:extLst>
                    <a:ext uri="{9D8B030D-6E8A-4147-A177-3AD203B41FA5}">
                      <a16:colId xmlns:a16="http://schemas.microsoft.com/office/drawing/2014/main" val="20003"/>
                    </a:ext>
                  </a:extLst>
                </a:gridCol>
              </a:tblGrid>
              <a:tr h="7953214">
                <a:tc>
                  <a:txBody>
                    <a:bodyPr/>
                    <a:lstStyle/>
                    <a:p>
                      <a:pPr marL="0" lvl="0" indent="0" algn="l" rtl="0">
                        <a:spcBef>
                          <a:spcPts val="0"/>
                        </a:spcBef>
                        <a:spcAft>
                          <a:spcPts val="0"/>
                        </a:spcAft>
                        <a:buNone/>
                      </a:pPr>
                      <a:r>
                        <a:rPr lang="en-US" sz="2400" dirty="0">
                          <a:solidFill>
                            <a:schemeClr val="bg1"/>
                          </a:solidFill>
                          <a:latin typeface="Maven Pro" panose="020B0604020202020204" charset="0"/>
                        </a:rPr>
                        <a:t> COLUMN            </a:t>
                      </a:r>
                    </a:p>
                    <a:p>
                      <a:pPr marL="0" lvl="0" indent="0" algn="l" rtl="0">
                        <a:spcBef>
                          <a:spcPts val="0"/>
                        </a:spcBef>
                        <a:spcAft>
                          <a:spcPts val="0"/>
                        </a:spcAft>
                        <a:buNone/>
                      </a:pPr>
                      <a:endParaRPr lang="en-US" sz="2400" dirty="0">
                        <a:solidFill>
                          <a:schemeClr val="bg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Product Category</a:t>
                      </a:r>
                    </a:p>
                    <a:p>
                      <a:pPr marL="0" lvl="0" indent="0" algn="l" rtl="0">
                        <a:spcBef>
                          <a:spcPts val="0"/>
                        </a:spcBef>
                        <a:spcAft>
                          <a:spcPts val="0"/>
                        </a:spcAft>
                        <a:buNone/>
                      </a:pPr>
                      <a:endParaRPr lang="en-US" sz="2400" dirty="0">
                        <a:solidFill>
                          <a:srgbClr val="00B0F0"/>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Product Container</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Ship Mode</a:t>
                      </a:r>
                    </a:p>
                    <a:p>
                      <a:pPr marL="0" lvl="0" indent="0" algn="l" rtl="0">
                        <a:spcBef>
                          <a:spcPts val="0"/>
                        </a:spcBef>
                        <a:spcAft>
                          <a:spcPts val="0"/>
                        </a:spcAft>
                        <a:buNone/>
                      </a:pPr>
                      <a:r>
                        <a:rPr lang="en-US" sz="2400" dirty="0">
                          <a:solidFill>
                            <a:srgbClr val="ED7D31"/>
                          </a:solidFill>
                          <a:latin typeface="Maven Pro" panose="020B0604020202020204" charset="0"/>
                        </a:rPr>
                        <a:t> </a:t>
                      </a:r>
                    </a:p>
                    <a:p>
                      <a:pPr marL="0" lvl="0" indent="0" algn="l" rtl="0">
                        <a:spcBef>
                          <a:spcPts val="0"/>
                        </a:spcBef>
                        <a:spcAft>
                          <a:spcPts val="0"/>
                        </a:spcAft>
                        <a:buNone/>
                      </a:pPr>
                      <a:r>
                        <a:rPr lang="en-US" sz="2400" dirty="0">
                          <a:solidFill>
                            <a:srgbClr val="ED7D31"/>
                          </a:solidFill>
                          <a:latin typeface="Maven Pro" panose="020B0604020202020204" charset="0"/>
                        </a:rPr>
                        <a:t>Cost Price</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538EF7"/>
                          </a:solidFill>
                          <a:latin typeface="Maven Pro" panose="020B0604020202020204" charset="0"/>
                        </a:rPr>
                        <a:t>Retail Price</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Profit Margin</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chemeClr val="bg1"/>
                        </a:solidFill>
                        <a:latin typeface="Maven Pro" panose="020B0604020202020204" charset="0"/>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2400" dirty="0">
                          <a:solidFill>
                            <a:schemeClr val="lt1"/>
                          </a:solidFill>
                          <a:latin typeface="Maven Pro"/>
                          <a:ea typeface="Maven Pro"/>
                          <a:cs typeface="Maven Pro"/>
                          <a:sym typeface="Maven Pro"/>
                        </a:rPr>
                        <a:t>DESCRIPTION</a:t>
                      </a:r>
                    </a:p>
                    <a:p>
                      <a:pPr marL="0" lvl="0" indent="0" algn="l"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2400" dirty="0">
                          <a:solidFill>
                            <a:schemeClr val="lt1"/>
                          </a:solidFill>
                          <a:latin typeface="Maven Pro"/>
                          <a:ea typeface="Maven Pro"/>
                          <a:cs typeface="Maven Pro"/>
                          <a:sym typeface="Maven Pro"/>
                        </a:rPr>
                        <a:t>Loại sản phẩm</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Loại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hộp</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đựng</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Phương</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thức</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giao</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lt1"/>
                          </a:solidFill>
                          <a:latin typeface="Maven Pro"/>
                          <a:ea typeface="Maven Pro"/>
                          <a:cs typeface="Maven Pro"/>
                          <a:sym typeface="Maven Pro"/>
                        </a:rPr>
                        <a:t>Chi </a:t>
                      </a:r>
                      <a:r>
                        <a:rPr lang="en-US" sz="2400" dirty="0" err="1">
                          <a:solidFill>
                            <a:schemeClr val="lt1"/>
                          </a:solidFill>
                          <a:latin typeface="Maven Pro"/>
                          <a:ea typeface="Maven Pro"/>
                          <a:cs typeface="Maven Pro"/>
                          <a:sym typeface="Maven Pro"/>
                        </a:rPr>
                        <a:t>phí</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sản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xuất</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một</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sản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phẩm</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Giá</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bán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một</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sản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phẩm</a:t>
                      </a:r>
                      <a:r>
                        <a:rPr lang="en-US" sz="2400" dirty="0">
                          <a:solidFill>
                            <a:schemeClr val="lt1"/>
                          </a:solidFill>
                          <a:latin typeface="Maven Pro"/>
                          <a:ea typeface="Maven Pro"/>
                          <a:cs typeface="Maven Pro"/>
                          <a:sym typeface="Maven Pro"/>
                        </a:rPr>
                        <a:t> </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Lợi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nhuận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một</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sản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phẩm</a:t>
                      </a:r>
                      <a:endParaRPr lang="en-US"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863649">
                <a:tc>
                  <a:txBody>
                    <a:bodyPr/>
                    <a:lstStyle/>
                    <a:p>
                      <a:pPr marL="0" lvl="0" indent="0" algn="ctr" rtl="0">
                        <a:spcBef>
                          <a:spcPts val="0"/>
                        </a:spcBef>
                        <a:spcAft>
                          <a:spcPts val="0"/>
                        </a:spcAft>
                        <a:buNone/>
                      </a:pPr>
                      <a:endParaRPr lang="en" sz="2700" dirty="0">
                        <a:solidFill>
                          <a:schemeClr val="accent2"/>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89454">
                <a:tc>
                  <a:txBody>
                    <a:bodyPr/>
                    <a:lstStyle/>
                    <a:p>
                      <a:pPr marL="0" lvl="0" indent="0" algn="ctr" rtl="0">
                        <a:spcBef>
                          <a:spcPts val="0"/>
                        </a:spcBef>
                        <a:spcAft>
                          <a:spcPts val="0"/>
                        </a:spcAft>
                        <a:buNone/>
                      </a:pPr>
                      <a:endParaRPr sz="2700" dirty="0">
                        <a:solidFill>
                          <a:schemeClr val="accent1"/>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89454">
                <a:tc>
                  <a:txBody>
                    <a:bodyPr/>
                    <a:lstStyle/>
                    <a:p>
                      <a:pPr marL="0" lvl="0" indent="0" algn="ctr" rtl="0">
                        <a:spcBef>
                          <a:spcPts val="0"/>
                        </a:spcBef>
                        <a:spcAft>
                          <a:spcPts val="0"/>
                        </a:spcAft>
                        <a:buNone/>
                      </a:pPr>
                      <a:endParaRPr sz="2700" dirty="0">
                        <a:solidFill>
                          <a:schemeClr val="accent3"/>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82DF859D-5A73-B6D0-7499-3BBA04060F68}"/>
              </a:ext>
            </a:extLst>
          </p:cNvPr>
          <p:cNvSpPr txBox="1"/>
          <p:nvPr/>
        </p:nvSpPr>
        <p:spPr>
          <a:xfrm>
            <a:off x="4035942" y="341082"/>
            <a:ext cx="5871411" cy="707886"/>
          </a:xfrm>
          <a:prstGeom prst="rect">
            <a:avLst/>
          </a:prstGeom>
          <a:noFill/>
        </p:spPr>
        <p:txBody>
          <a:bodyPr wrap="square" rtlCol="0">
            <a:spAutoFit/>
          </a:bodyPr>
          <a:lstStyle/>
          <a:p>
            <a:r>
              <a:rPr lang="en-US" sz="4000" b="1" dirty="0" err="1">
                <a:solidFill>
                  <a:schemeClr val="bg1"/>
                </a:solidFill>
                <a:latin typeface="+mj-lt"/>
              </a:rPr>
              <a:t>Tổng</a:t>
            </a:r>
            <a:r>
              <a:rPr lang="en-US" sz="4000" b="1" dirty="0">
                <a:solidFill>
                  <a:schemeClr val="bg1"/>
                </a:solidFill>
                <a:latin typeface="+mj-lt"/>
              </a:rPr>
              <a:t> </a:t>
            </a:r>
            <a:r>
              <a:rPr lang="en-US" sz="4000" b="1" dirty="0" err="1">
                <a:solidFill>
                  <a:schemeClr val="bg1"/>
                </a:solidFill>
                <a:latin typeface="+mj-lt"/>
              </a:rPr>
              <a:t>quan</a:t>
            </a:r>
            <a:r>
              <a:rPr lang="en-US" sz="4000" b="1" dirty="0">
                <a:solidFill>
                  <a:schemeClr val="bg1"/>
                </a:solidFill>
                <a:latin typeface="+mj-lt"/>
              </a:rPr>
              <a:t> </a:t>
            </a:r>
            <a:r>
              <a:rPr lang="en-US" sz="4000" b="1" dirty="0" err="1">
                <a:solidFill>
                  <a:schemeClr val="bg1"/>
                </a:solidFill>
                <a:latin typeface="+mj-lt"/>
              </a:rPr>
              <a:t>dữ</a:t>
            </a:r>
            <a:r>
              <a:rPr lang="en-US" sz="4000" b="1" dirty="0">
                <a:solidFill>
                  <a:schemeClr val="bg1"/>
                </a:solidFill>
                <a:latin typeface="+mj-lt"/>
              </a:rPr>
              <a:t> </a:t>
            </a:r>
            <a:r>
              <a:rPr lang="en-US" sz="4000" b="1" dirty="0" err="1">
                <a:solidFill>
                  <a:schemeClr val="bg1"/>
                </a:solidFill>
                <a:latin typeface="+mj-lt"/>
              </a:rPr>
              <a:t>liệu</a:t>
            </a:r>
            <a:endParaRPr lang="en-US" sz="4000" b="1" dirty="0">
              <a:solidFill>
                <a:schemeClr val="bg1"/>
              </a:solidFill>
              <a:latin typeface="+mj-lt"/>
            </a:endParaRPr>
          </a:p>
        </p:txBody>
      </p:sp>
    </p:spTree>
    <p:extLst>
      <p:ext uri="{BB962C8B-B14F-4D97-AF65-F5344CB8AC3E}">
        <p14:creationId xmlns:p14="http://schemas.microsoft.com/office/powerpoint/2010/main" val="40819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40;p44">
            <a:extLst>
              <a:ext uri="{FF2B5EF4-FFF2-40B4-BE49-F238E27FC236}">
                <a16:creationId xmlns:a16="http://schemas.microsoft.com/office/drawing/2014/main" id="{C3942A0B-A5A7-7D73-6F01-E0973054BC43}"/>
              </a:ext>
            </a:extLst>
          </p:cNvPr>
          <p:cNvSpPr/>
          <p:nvPr/>
        </p:nvSpPr>
        <p:spPr>
          <a:xfrm>
            <a:off x="1092404" y="856445"/>
            <a:ext cx="10032000" cy="5899955"/>
          </a:xfrm>
          <a:prstGeom prst="roundRect">
            <a:avLst>
              <a:gd name="adj" fmla="val 16956"/>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 name="Google Shape;1241;p44">
            <a:extLst>
              <a:ext uri="{FF2B5EF4-FFF2-40B4-BE49-F238E27FC236}">
                <a16:creationId xmlns:a16="http://schemas.microsoft.com/office/drawing/2014/main" id="{1B5190E2-A613-0693-BFCD-63BB5533403F}"/>
              </a:ext>
            </a:extLst>
          </p:cNvPr>
          <p:cNvSpPr/>
          <p:nvPr/>
        </p:nvSpPr>
        <p:spPr>
          <a:xfrm>
            <a:off x="1270609" y="981593"/>
            <a:ext cx="9675600" cy="5622408"/>
          </a:xfrm>
          <a:prstGeom prst="roundRect">
            <a:avLst>
              <a:gd name="adj" fmla="val 16667"/>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aphicFrame>
        <p:nvGraphicFramePr>
          <p:cNvPr id="6" name="Google Shape;1243;p44">
            <a:extLst>
              <a:ext uri="{FF2B5EF4-FFF2-40B4-BE49-F238E27FC236}">
                <a16:creationId xmlns:a16="http://schemas.microsoft.com/office/drawing/2014/main" id="{7E3FA5D2-FBBA-D4F5-3764-C50074633743}"/>
              </a:ext>
            </a:extLst>
          </p:cNvPr>
          <p:cNvGraphicFramePr/>
          <p:nvPr>
            <p:extLst>
              <p:ext uri="{D42A27DB-BD31-4B8C-83A1-F6EECF244321}">
                <p14:modId xmlns:p14="http://schemas.microsoft.com/office/powerpoint/2010/main" val="2308345419"/>
              </p:ext>
            </p:extLst>
          </p:nvPr>
        </p:nvGraphicFramePr>
        <p:xfrm>
          <a:off x="1770861" y="959486"/>
          <a:ext cx="9264446" cy="10374788"/>
        </p:xfrm>
        <a:graphic>
          <a:graphicData uri="http://schemas.openxmlformats.org/drawingml/2006/table">
            <a:tbl>
              <a:tblPr>
                <a:noFill/>
              </a:tblPr>
              <a:tblGrid>
                <a:gridCol w="2799100">
                  <a:extLst>
                    <a:ext uri="{9D8B030D-6E8A-4147-A177-3AD203B41FA5}">
                      <a16:colId xmlns:a16="http://schemas.microsoft.com/office/drawing/2014/main" val="20000"/>
                    </a:ext>
                  </a:extLst>
                </a:gridCol>
                <a:gridCol w="350673">
                  <a:extLst>
                    <a:ext uri="{9D8B030D-6E8A-4147-A177-3AD203B41FA5}">
                      <a16:colId xmlns:a16="http://schemas.microsoft.com/office/drawing/2014/main" val="20001"/>
                    </a:ext>
                  </a:extLst>
                </a:gridCol>
                <a:gridCol w="345633">
                  <a:extLst>
                    <a:ext uri="{9D8B030D-6E8A-4147-A177-3AD203B41FA5}">
                      <a16:colId xmlns:a16="http://schemas.microsoft.com/office/drawing/2014/main" val="20002"/>
                    </a:ext>
                  </a:extLst>
                </a:gridCol>
                <a:gridCol w="5769040">
                  <a:extLst>
                    <a:ext uri="{9D8B030D-6E8A-4147-A177-3AD203B41FA5}">
                      <a16:colId xmlns:a16="http://schemas.microsoft.com/office/drawing/2014/main" val="20003"/>
                    </a:ext>
                  </a:extLst>
                </a:gridCol>
              </a:tblGrid>
              <a:tr h="8092855">
                <a:tc>
                  <a:txBody>
                    <a:bodyPr/>
                    <a:lstStyle/>
                    <a:p>
                      <a:pPr marL="0" lvl="0" indent="0" algn="l" rtl="0">
                        <a:spcBef>
                          <a:spcPts val="0"/>
                        </a:spcBef>
                        <a:spcAft>
                          <a:spcPts val="0"/>
                        </a:spcAft>
                        <a:buNone/>
                      </a:pPr>
                      <a:r>
                        <a:rPr lang="en-US" sz="2400" dirty="0">
                          <a:solidFill>
                            <a:schemeClr val="bg1"/>
                          </a:solidFill>
                          <a:latin typeface="Maven Pro" panose="020B0604020202020204" charset="0"/>
                        </a:rPr>
                        <a:t> COLUMN            </a:t>
                      </a:r>
                    </a:p>
                    <a:p>
                      <a:pPr marL="0" lvl="0" indent="0" algn="l" rtl="0">
                        <a:spcBef>
                          <a:spcPts val="0"/>
                        </a:spcBef>
                        <a:spcAft>
                          <a:spcPts val="0"/>
                        </a:spcAft>
                        <a:buNone/>
                      </a:pPr>
                      <a:endParaRPr lang="en-US" sz="2400" dirty="0">
                        <a:solidFill>
                          <a:schemeClr val="bg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Order Quantity</a:t>
                      </a:r>
                    </a:p>
                    <a:p>
                      <a:pPr marL="0" lvl="0" indent="0" algn="l" rtl="0">
                        <a:spcBef>
                          <a:spcPts val="0"/>
                        </a:spcBef>
                        <a:spcAft>
                          <a:spcPts val="0"/>
                        </a:spcAft>
                        <a:buNone/>
                      </a:pPr>
                      <a:endParaRPr lang="en-US" sz="2400" dirty="0">
                        <a:solidFill>
                          <a:srgbClr val="00B0F0"/>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Sub Total</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00B0F0"/>
                          </a:solidFill>
                          <a:latin typeface="Maven Pro" panose="020B0604020202020204" charset="0"/>
                        </a:rPr>
                        <a:t>Discount %</a:t>
                      </a:r>
                    </a:p>
                    <a:p>
                      <a:pPr marL="0" lvl="0" indent="0" algn="l" rtl="0">
                        <a:spcBef>
                          <a:spcPts val="0"/>
                        </a:spcBef>
                        <a:spcAft>
                          <a:spcPts val="0"/>
                        </a:spcAft>
                        <a:buNone/>
                      </a:pPr>
                      <a:r>
                        <a:rPr lang="en-US" sz="2400" dirty="0">
                          <a:solidFill>
                            <a:srgbClr val="ED7D31"/>
                          </a:solidFill>
                          <a:latin typeface="Maven Pro" panose="020B0604020202020204" charset="0"/>
                        </a:rPr>
                        <a:t> </a:t>
                      </a:r>
                    </a:p>
                    <a:p>
                      <a:pPr marL="0" lvl="0" indent="0" algn="l" rtl="0">
                        <a:spcBef>
                          <a:spcPts val="0"/>
                        </a:spcBef>
                        <a:spcAft>
                          <a:spcPts val="0"/>
                        </a:spcAft>
                        <a:buNone/>
                      </a:pPr>
                      <a:r>
                        <a:rPr lang="en-US" sz="2400" dirty="0">
                          <a:solidFill>
                            <a:srgbClr val="ED7D31"/>
                          </a:solidFill>
                          <a:latin typeface="Maven Pro" panose="020B0604020202020204" charset="0"/>
                        </a:rPr>
                        <a:t>Discount $</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538EF7"/>
                          </a:solidFill>
                          <a:latin typeface="Maven Pro" panose="020B0604020202020204" charset="0"/>
                        </a:rPr>
                        <a:t>Shipping Cost</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Total</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r>
                        <a:rPr lang="en-US" sz="2400" dirty="0">
                          <a:solidFill>
                            <a:srgbClr val="ED7D31"/>
                          </a:solidFill>
                          <a:latin typeface="Maven Pro" panose="020B0604020202020204" charset="0"/>
                        </a:rPr>
                        <a:t>Total Profit</a:t>
                      </a: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l"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rgbClr val="ED7D31"/>
                        </a:solidFill>
                        <a:latin typeface="Maven Pro" panose="020B0604020202020204" charset="0"/>
                      </a:endParaRPr>
                    </a:p>
                    <a:p>
                      <a:pPr marL="0" lvl="0" indent="0" algn="ctr" rtl="0">
                        <a:spcBef>
                          <a:spcPts val="0"/>
                        </a:spcBef>
                        <a:spcAft>
                          <a:spcPts val="0"/>
                        </a:spcAft>
                        <a:buNone/>
                      </a:pPr>
                      <a:endParaRPr lang="en-US" sz="2400" dirty="0">
                        <a:solidFill>
                          <a:schemeClr val="bg1"/>
                        </a:solidFill>
                        <a:latin typeface="Maven Pro" panose="020B0604020202020204" charset="0"/>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sz="2400" dirty="0">
                          <a:solidFill>
                            <a:schemeClr val="lt1"/>
                          </a:solidFill>
                          <a:latin typeface="Maven Pro"/>
                          <a:ea typeface="Maven Pro"/>
                          <a:cs typeface="Maven Pro"/>
                          <a:sym typeface="Maven Pro"/>
                        </a:rPr>
                        <a:t>DESCRIPTION</a:t>
                      </a:r>
                    </a:p>
                    <a:p>
                      <a:pPr marL="0" lvl="0" indent="0" algn="l" rtl="0">
                        <a:spcBef>
                          <a:spcPts val="0"/>
                        </a:spcBef>
                        <a:spcAft>
                          <a:spcPts val="0"/>
                        </a:spcAft>
                        <a:buNone/>
                      </a:pPr>
                      <a:endParaRPr lang="en"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 sz="2400" dirty="0">
                          <a:solidFill>
                            <a:schemeClr val="lt1"/>
                          </a:solidFill>
                          <a:latin typeface="Maven Pro"/>
                          <a:ea typeface="Maven Pro"/>
                          <a:cs typeface="Maven Pro"/>
                          <a:sym typeface="Maven Pro"/>
                        </a:rPr>
                        <a:t>Số lượng sản phẩm được đặt</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200" dirty="0" err="1">
                          <a:solidFill>
                            <a:schemeClr val="lt1"/>
                          </a:solidFill>
                          <a:latin typeface="Maven Pro"/>
                          <a:ea typeface="Maven Pro"/>
                          <a:cs typeface="Maven Pro"/>
                          <a:sym typeface="Maven Pro"/>
                        </a:rPr>
                        <a:t>Doanh</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thu</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chưa</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tính</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giảm</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giá</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và</a:t>
                      </a:r>
                      <a:r>
                        <a:rPr lang="en-US" sz="2200" dirty="0">
                          <a:solidFill>
                            <a:schemeClr val="lt1"/>
                          </a:solidFill>
                          <a:latin typeface="Maven Pro"/>
                          <a:ea typeface="Maven Pro"/>
                          <a:cs typeface="Maven Pro"/>
                          <a:sym typeface="Maven Pro"/>
                        </a:rPr>
                        <a:t> </a:t>
                      </a:r>
                      <a:r>
                        <a:rPr lang="en-US" sz="2200" dirty="0" err="1">
                          <a:solidFill>
                            <a:schemeClr val="lt1"/>
                          </a:solidFill>
                          <a:latin typeface="Maven Pro"/>
                          <a:ea typeface="Maven Pro"/>
                          <a:cs typeface="Maven Pro"/>
                          <a:sym typeface="Maven Pro"/>
                        </a:rPr>
                        <a:t>phí</a:t>
                      </a:r>
                      <a:r>
                        <a:rPr lang="en-US" sz="2200" dirty="0">
                          <a:solidFill>
                            <a:schemeClr val="lt1"/>
                          </a:solidFill>
                          <a:latin typeface="Maven Pro"/>
                          <a:ea typeface="Maven Pro"/>
                          <a:cs typeface="Maven Pro"/>
                          <a:sym typeface="Maven Pro"/>
                        </a:rPr>
                        <a:t> ship)</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Giảm</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giá</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theo</a:t>
                      </a:r>
                      <a:r>
                        <a:rPr lang="en-US" sz="2400" dirty="0">
                          <a:solidFill>
                            <a:schemeClr val="lt1"/>
                          </a:solidFill>
                          <a:latin typeface="Maven Pro"/>
                          <a:ea typeface="Maven Pro"/>
                          <a:cs typeface="Maven Pro"/>
                          <a:sym typeface="Maven Pro"/>
                        </a:rPr>
                        <a:t> % Sub Total</a:t>
                      </a: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solidFill>
                            <a:schemeClr val="lt1"/>
                          </a:solidFill>
                          <a:latin typeface="Maven Pro"/>
                          <a:ea typeface="Maven Pro"/>
                          <a:cs typeface="Maven Pro"/>
                          <a:sym typeface="Maven Pro"/>
                        </a:rPr>
                        <a:t>Số</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tiền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được</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giảm</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giá</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Phí</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giao</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hàng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Doanh</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thu</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cuối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cùng</a:t>
                      </a: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endParaRPr lang="en-US" sz="2400" dirty="0">
                        <a:solidFill>
                          <a:schemeClr val="lt1"/>
                        </a:solidFill>
                        <a:latin typeface="Maven Pro"/>
                        <a:ea typeface="Maven Pro"/>
                        <a:cs typeface="Maven Pro"/>
                        <a:sym typeface="Maven Pro"/>
                      </a:endParaRPr>
                    </a:p>
                    <a:p>
                      <a:pPr marL="0" lvl="0" indent="0" algn="l" rtl="0">
                        <a:spcBef>
                          <a:spcPts val="0"/>
                        </a:spcBef>
                        <a:spcAft>
                          <a:spcPts val="0"/>
                        </a:spcAft>
                        <a:buNone/>
                      </a:pPr>
                      <a:r>
                        <a:rPr lang="en-US" sz="2400" dirty="0" err="1">
                          <a:solidFill>
                            <a:schemeClr val="lt1"/>
                          </a:solidFill>
                          <a:latin typeface="Maven Pro"/>
                          <a:ea typeface="Maven Pro"/>
                          <a:cs typeface="Maven Pro"/>
                          <a:sym typeface="Maven Pro"/>
                        </a:rPr>
                        <a:t>Lợi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nhuận</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cuối</a:t>
                      </a:r>
                      <a:r>
                        <a:rPr lang="en-US" sz="2400" dirty="0">
                          <a:solidFill>
                            <a:schemeClr val="lt1"/>
                          </a:solidFill>
                          <a:latin typeface="Maven Pro"/>
                          <a:ea typeface="Maven Pro"/>
                          <a:cs typeface="Maven Pro"/>
                          <a:sym typeface="Maven Pro"/>
                        </a:rPr>
                        <a:t> </a:t>
                      </a:r>
                      <a:r>
                        <a:rPr lang="en-US" sz="2400" dirty="0" err="1">
                          <a:solidFill>
                            <a:schemeClr val="lt1"/>
                          </a:solidFill>
                          <a:latin typeface="Maven Pro"/>
                          <a:ea typeface="Maven Pro"/>
                          <a:cs typeface="Maven Pro"/>
                          <a:sym typeface="Maven Pro"/>
                        </a:rPr>
                        <a:t>cùng</a:t>
                      </a:r>
                      <a:endParaRPr lang="en-US" sz="2400" dirty="0">
                        <a:solidFill>
                          <a:schemeClr val="lt1"/>
                        </a:solidFill>
                        <a:latin typeface="Maven Pro"/>
                        <a:ea typeface="Maven Pro"/>
                        <a:cs typeface="Maven Pro"/>
                        <a:sym typeface="Maven Pro"/>
                      </a:endParaRPr>
                    </a:p>
                  </a:txBody>
                  <a:tcPr marL="121900" marR="121900" marT="121900" marB="121900">
                    <a:lnL w="9525" cap="flat" cmpd="sng">
                      <a:solidFill>
                        <a:schemeClr val="accent2">
                          <a:alpha val="0"/>
                        </a:schemeClr>
                      </a:solidFill>
                      <a:prstDash val="solid"/>
                      <a:round/>
                      <a:headEnd type="none" w="sm" len="sm"/>
                      <a:tailEnd type="none" w="sm" len="sm"/>
                    </a:lnL>
                    <a:lnR w="9525" cap="flat" cmpd="sng">
                      <a:solidFill>
                        <a:schemeClr val="accent2">
                          <a:alpha val="0"/>
                        </a:scheme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chemeClr val="accent2">
                          <a:alpha val="0"/>
                        </a:schemeClr>
                      </a:solidFill>
                      <a:prstDash val="solid"/>
                      <a:round/>
                      <a:headEnd type="none" w="sm" len="sm"/>
                      <a:tailEnd type="none" w="sm" len="sm"/>
                    </a:lnB>
                  </a:tcPr>
                </a:tc>
                <a:extLst>
                  <a:ext uri="{0D108BD9-81ED-4DB2-BD59-A6C34878D82A}">
                    <a16:rowId xmlns:a16="http://schemas.microsoft.com/office/drawing/2014/main" val="10000"/>
                  </a:ext>
                </a:extLst>
              </a:tr>
              <a:tr h="878813">
                <a:tc>
                  <a:txBody>
                    <a:bodyPr/>
                    <a:lstStyle/>
                    <a:p>
                      <a:pPr marL="0" lvl="0" indent="0" algn="ctr" rtl="0">
                        <a:spcBef>
                          <a:spcPts val="0"/>
                        </a:spcBef>
                        <a:spcAft>
                          <a:spcPts val="0"/>
                        </a:spcAft>
                        <a:buNone/>
                      </a:pPr>
                      <a:endParaRPr lang="en" sz="2700" dirty="0">
                        <a:solidFill>
                          <a:schemeClr val="accent2"/>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alpha val="0"/>
                        </a:scheme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701560">
                <a:tc>
                  <a:txBody>
                    <a:bodyPr/>
                    <a:lstStyle/>
                    <a:p>
                      <a:pPr marL="0" lvl="0" indent="0" algn="ctr" rtl="0">
                        <a:spcBef>
                          <a:spcPts val="0"/>
                        </a:spcBef>
                        <a:spcAft>
                          <a:spcPts val="0"/>
                        </a:spcAft>
                        <a:buNone/>
                      </a:pPr>
                      <a:endParaRPr sz="2700" dirty="0">
                        <a:solidFill>
                          <a:schemeClr val="accent1"/>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701560">
                <a:tc>
                  <a:txBody>
                    <a:bodyPr/>
                    <a:lstStyle/>
                    <a:p>
                      <a:pPr marL="0" lvl="0" indent="0" algn="ctr" rtl="0">
                        <a:spcBef>
                          <a:spcPts val="0"/>
                        </a:spcBef>
                        <a:spcAft>
                          <a:spcPts val="0"/>
                        </a:spcAft>
                        <a:buNone/>
                      </a:pPr>
                      <a:endParaRPr sz="2700" dirty="0">
                        <a:solidFill>
                          <a:schemeClr val="accent3"/>
                        </a:solidFill>
                        <a:latin typeface="Share Tech"/>
                        <a:ea typeface="Share Tech"/>
                        <a:cs typeface="Share Tech"/>
                        <a:sym typeface="Share Tech"/>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2400" dirty="0">
                        <a:solidFill>
                          <a:schemeClr val="lt1"/>
                        </a:solidFill>
                        <a:latin typeface="Maven Pro"/>
                        <a:ea typeface="Maven Pro"/>
                        <a:cs typeface="Maven Pro"/>
                        <a:sym typeface="Maven Pro"/>
                      </a:endParaRPr>
                    </a:p>
                  </a:txBody>
                  <a:tcPr marL="121900" marR="121900" marT="121900" marB="1219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82DF859D-5A73-B6D0-7499-3BBA04060F68}"/>
              </a:ext>
            </a:extLst>
          </p:cNvPr>
          <p:cNvSpPr txBox="1"/>
          <p:nvPr/>
        </p:nvSpPr>
        <p:spPr>
          <a:xfrm>
            <a:off x="4035942" y="228634"/>
            <a:ext cx="5871411" cy="707886"/>
          </a:xfrm>
          <a:prstGeom prst="rect">
            <a:avLst/>
          </a:prstGeom>
          <a:noFill/>
        </p:spPr>
        <p:txBody>
          <a:bodyPr wrap="square" rtlCol="0">
            <a:spAutoFit/>
          </a:bodyPr>
          <a:lstStyle/>
          <a:p>
            <a:r>
              <a:rPr lang="en-US" sz="4000" b="1" dirty="0" err="1">
                <a:solidFill>
                  <a:schemeClr val="bg1"/>
                </a:solidFill>
                <a:latin typeface="+mj-lt"/>
              </a:rPr>
              <a:t>Tổng</a:t>
            </a:r>
            <a:r>
              <a:rPr lang="en-US" sz="4000" b="1" dirty="0">
                <a:solidFill>
                  <a:schemeClr val="bg1"/>
                </a:solidFill>
                <a:latin typeface="+mj-lt"/>
              </a:rPr>
              <a:t> </a:t>
            </a:r>
            <a:r>
              <a:rPr lang="en-US" sz="4000" b="1" dirty="0" err="1">
                <a:solidFill>
                  <a:schemeClr val="bg1"/>
                </a:solidFill>
                <a:latin typeface="+mj-lt"/>
              </a:rPr>
              <a:t>quan</a:t>
            </a:r>
            <a:r>
              <a:rPr lang="en-US" sz="4000" b="1" dirty="0">
                <a:solidFill>
                  <a:schemeClr val="bg1"/>
                </a:solidFill>
                <a:latin typeface="+mj-lt"/>
              </a:rPr>
              <a:t> </a:t>
            </a:r>
            <a:r>
              <a:rPr lang="en-US" sz="4000" b="1" dirty="0" err="1">
                <a:solidFill>
                  <a:schemeClr val="bg1"/>
                </a:solidFill>
                <a:latin typeface="+mj-lt"/>
              </a:rPr>
              <a:t>dữ</a:t>
            </a:r>
            <a:r>
              <a:rPr lang="en-US" sz="4000" b="1" dirty="0">
                <a:solidFill>
                  <a:schemeClr val="bg1"/>
                </a:solidFill>
                <a:latin typeface="+mj-lt"/>
              </a:rPr>
              <a:t> </a:t>
            </a:r>
            <a:r>
              <a:rPr lang="en-US" sz="4000" b="1" dirty="0" err="1">
                <a:solidFill>
                  <a:schemeClr val="bg1"/>
                </a:solidFill>
                <a:latin typeface="+mj-lt"/>
              </a:rPr>
              <a:t>liệu</a:t>
            </a:r>
            <a:endParaRPr lang="en-US" sz="4000" b="1" dirty="0">
              <a:solidFill>
                <a:schemeClr val="bg1"/>
              </a:solidFill>
              <a:latin typeface="+mj-lt"/>
            </a:endParaRPr>
          </a:p>
        </p:txBody>
      </p:sp>
    </p:spTree>
    <p:extLst>
      <p:ext uri="{BB962C8B-B14F-4D97-AF65-F5344CB8AC3E}">
        <p14:creationId xmlns:p14="http://schemas.microsoft.com/office/powerpoint/2010/main" val="151749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0A81DFB-7F90-40C0-84AC-D1731A19C801}"/>
              </a:ext>
            </a:extLst>
          </p:cNvPr>
          <p:cNvSpPr/>
          <p:nvPr/>
        </p:nvSpPr>
        <p:spPr>
          <a:xfrm>
            <a:off x="4017146" y="1311350"/>
            <a:ext cx="4267196" cy="4235300"/>
          </a:xfrm>
          <a:prstGeom prst="ellipse">
            <a:avLst/>
          </a:prstGeom>
          <a:solidFill>
            <a:srgbClr val="FFD93D"/>
          </a:solidFill>
          <a:ln w="127000">
            <a:solidFill>
              <a:srgbClr val="FFD9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FEB32E34-A55B-4BE3-BB68-4D31BAA0F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0937" y="2124922"/>
            <a:ext cx="2544725" cy="2316654"/>
          </a:xfrm>
          <a:prstGeom prst="rect">
            <a:avLst/>
          </a:prstGeom>
        </p:spPr>
      </p:pic>
      <p:sp>
        <p:nvSpPr>
          <p:cNvPr id="5" name="Rectangle 4">
            <a:extLst>
              <a:ext uri="{FF2B5EF4-FFF2-40B4-BE49-F238E27FC236}">
                <a16:creationId xmlns:a16="http://schemas.microsoft.com/office/drawing/2014/main" id="{8D8EC7EF-FF1A-4984-8080-9780ABF662D9}"/>
              </a:ext>
            </a:extLst>
          </p:cNvPr>
          <p:cNvSpPr/>
          <p:nvPr/>
        </p:nvSpPr>
        <p:spPr>
          <a:xfrm flipV="1">
            <a:off x="8284339" y="3283249"/>
            <a:ext cx="3492617" cy="145751"/>
          </a:xfrm>
          <a:prstGeom prst="rect">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752830A-1A7A-4B7A-8567-74E7C3725374}"/>
              </a:ext>
            </a:extLst>
          </p:cNvPr>
          <p:cNvSpPr/>
          <p:nvPr/>
        </p:nvSpPr>
        <p:spPr>
          <a:xfrm>
            <a:off x="11683870" y="3209551"/>
            <a:ext cx="325478" cy="325478"/>
          </a:xfrm>
          <a:prstGeom prst="ellipse">
            <a:avLst/>
          </a:prstGeom>
          <a:solidFill>
            <a:srgbClr val="FFD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F37A74E-AF39-4010-95E2-4F118442B37B}"/>
              </a:ext>
            </a:extLst>
          </p:cNvPr>
          <p:cNvSpPr txBox="1"/>
          <p:nvPr/>
        </p:nvSpPr>
        <p:spPr>
          <a:xfrm>
            <a:off x="-88528" y="2926020"/>
            <a:ext cx="6094602" cy="2893100"/>
          </a:xfrm>
          <a:prstGeom prst="rect">
            <a:avLst/>
          </a:prstGeom>
          <a:noFill/>
        </p:spPr>
        <p:txBody>
          <a:bodyPr wrap="square">
            <a:spAutoFit/>
          </a:bodyPr>
          <a:lstStyle/>
          <a:p>
            <a:r>
              <a:rPr lang="en-US" sz="5000" b="1" dirty="0" err="1">
                <a:solidFill>
                  <a:schemeClr val="bg1"/>
                </a:solidFill>
                <a:latin typeface="Tw Cen MT" panose="020B0602020104020603" pitchFamily="34" charset="0"/>
              </a:rPr>
              <a:t>Xử</a:t>
            </a:r>
            <a:r>
              <a:rPr lang="en-US" sz="5000" b="1" dirty="0">
                <a:solidFill>
                  <a:schemeClr val="bg1"/>
                </a:solidFill>
                <a:latin typeface="Tw Cen MT" panose="020B0602020104020603" pitchFamily="34" charset="0"/>
              </a:rPr>
              <a:t> </a:t>
            </a:r>
            <a:r>
              <a:rPr lang="en-US" sz="5000" b="1" dirty="0" err="1">
                <a:solidFill>
                  <a:schemeClr val="bg1"/>
                </a:solidFill>
                <a:latin typeface="Tw Cen MT" panose="020B0602020104020603" pitchFamily="34" charset="0"/>
              </a:rPr>
              <a:t>lý</a:t>
            </a:r>
            <a:r>
              <a:rPr lang="en-US" sz="5000" b="1" dirty="0">
                <a:solidFill>
                  <a:schemeClr val="bg1"/>
                </a:solidFill>
                <a:latin typeface="Tw Cen MT" panose="020B0602020104020603" pitchFamily="34" charset="0"/>
              </a:rPr>
              <a:t> </a:t>
            </a:r>
            <a:r>
              <a:rPr lang="en-US" sz="5000" b="1" dirty="0" err="1">
                <a:solidFill>
                  <a:schemeClr val="bg1"/>
                </a:solidFill>
                <a:latin typeface="Tw Cen MT" panose="020B0602020104020603" pitchFamily="34" charset="0"/>
              </a:rPr>
              <a:t>dữ</a:t>
            </a:r>
            <a:r>
              <a:rPr lang="en-US" sz="5000" b="1" dirty="0">
                <a:solidFill>
                  <a:schemeClr val="bg1"/>
                </a:solidFill>
                <a:latin typeface="Tw Cen MT" panose="020B0602020104020603" pitchFamily="34" charset="0"/>
              </a:rPr>
              <a:t> </a:t>
            </a:r>
            <a:r>
              <a:rPr lang="en-US" sz="5000" b="1" dirty="0" err="1">
                <a:solidFill>
                  <a:schemeClr val="bg1"/>
                </a:solidFill>
                <a:latin typeface="Tw Cen MT" panose="020B0602020104020603" pitchFamily="34" charset="0"/>
              </a:rPr>
              <a:t>liệu</a:t>
            </a:r>
            <a:endParaRPr lang="en-US" sz="5000" b="1" dirty="0">
              <a:solidFill>
                <a:schemeClr val="bg1"/>
              </a:solidFill>
              <a:latin typeface="Tw Cen MT" panose="020B0602020104020603" pitchFamily="34" charset="0"/>
            </a:endParaRPr>
          </a:p>
          <a:p>
            <a:endParaRPr lang="en-US" sz="6000" b="1" dirty="0">
              <a:solidFill>
                <a:schemeClr val="bg1"/>
              </a:solidFill>
              <a:latin typeface="Tw Cen MT" panose="020B0602020104020603" pitchFamily="34" charset="0"/>
            </a:endParaRPr>
          </a:p>
          <a:p>
            <a:r>
              <a:rPr lang="en-US" sz="7200" b="1" dirty="0">
                <a:solidFill>
                  <a:schemeClr val="bg1"/>
                </a:solidFill>
                <a:latin typeface="Tw Cen MT" panose="020B0602020104020603" pitchFamily="34" charset="0"/>
              </a:rPr>
              <a:t> </a:t>
            </a:r>
            <a:endParaRPr lang="en-US" sz="58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9920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9590</TotalTime>
  <Words>1735</Words>
  <Application>Microsoft Office PowerPoint</Application>
  <PresentationFormat>Widescreen</PresentationFormat>
  <Paragraphs>215</Paragraphs>
  <Slides>23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.VnVogue</vt:lpstr>
      <vt:lpstr>Arial</vt:lpstr>
      <vt:lpstr>Calibri</vt:lpstr>
      <vt:lpstr>Calibri Light</vt:lpstr>
      <vt:lpstr>Fira Sans Extra Condensed</vt:lpstr>
      <vt:lpstr>Maven Pro</vt:lpstr>
      <vt:lpstr>Raleway</vt:lpstr>
      <vt:lpstr>Share Tech</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hotandat360@gmail.com</dc:creator>
  <cp:lastModifiedBy>Tan Dat</cp:lastModifiedBy>
  <cp:revision>88</cp:revision>
  <dcterms:created xsi:type="dcterms:W3CDTF">2021-11-04T03:03:04Z</dcterms:created>
  <dcterms:modified xsi:type="dcterms:W3CDTF">2023-08-26T07:17:44Z</dcterms:modified>
</cp:coreProperties>
</file>