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Open Sans SemiBold"/>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1VGlPu/sRo4jNVTjQ65NBgjgt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OpenSansSemiBold-boldItalic.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75274bfff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3175274bfff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74d8489bf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3174d8489bf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74d8489bf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3174d8489bf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74d8489bf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3174d8489bf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74d8489bf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3174d8489bf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74d8489bf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174d8489bf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23c9cb80f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023c9cb80f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32b311c8e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3032b311c8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23c9cb80f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3023c9cb80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74d8489bf_1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3174d8489bf_1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 name="Google Shape;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74aeb8b81_4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3174aeb8b81_4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23c9cb80f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3023c9cb80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3032b311c8e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 name="Google Shape;39;g3032b311c8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174d8489bf_1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3174d8489bf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23c9cb80f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g3023c9cb80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74d8489bf_1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3174d8489bf_1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74d8489bf_1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3174d8489bf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75274bfff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3175274bff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1pPr>
            <a:lvl2pPr indent="0" lvl="1"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2pPr>
            <a:lvl3pPr indent="0" lvl="2"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3pPr>
            <a:lvl4pPr indent="0" lvl="3"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4pPr>
            <a:lvl5pPr indent="0" lvl="4"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5pPr>
            <a:lvl6pPr indent="0" lvl="5"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6pPr>
            <a:lvl7pPr indent="0" lvl="6"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7pPr>
            <a:lvl8pPr indent="0" lvl="7"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8pPr>
            <a:lvl9pPr indent="0" lvl="8" marL="0" marR="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 person in a blue shirt&#10;&#10;Description automatically generated with medium confidence" id="10" name="Google Shape;10;p14"/>
          <p:cNvPicPr preferRelativeResize="0"/>
          <p:nvPr/>
        </p:nvPicPr>
        <p:blipFill rotWithShape="1">
          <a:blip r:embed="rId1">
            <a:alphaModFix/>
          </a:blip>
          <a:srcRect b="0" l="0" r="0" t="0"/>
          <a:stretch/>
        </p:blipFill>
        <p:spPr>
          <a:xfrm>
            <a:off x="404899" y="381907"/>
            <a:ext cx="551065" cy="732592"/>
          </a:xfrm>
          <a:prstGeom prst="rect">
            <a:avLst/>
          </a:prstGeom>
          <a:noFill/>
          <a:ln>
            <a:noFill/>
          </a:ln>
        </p:spPr>
      </p:pic>
      <p:cxnSp>
        <p:nvCxnSpPr>
          <p:cNvPr id="11" name="Google Shape;11;p14"/>
          <p:cNvCxnSpPr/>
          <p:nvPr/>
        </p:nvCxnSpPr>
        <p:spPr>
          <a:xfrm>
            <a:off x="404899" y="1110344"/>
            <a:ext cx="11382202" cy="0"/>
          </a:xfrm>
          <a:prstGeom prst="straightConnector1">
            <a:avLst/>
          </a:prstGeom>
          <a:noFill/>
          <a:ln cap="flat" cmpd="sng" w="19050">
            <a:solidFill>
              <a:schemeClr val="accent1"/>
            </a:solidFill>
            <a:prstDash val="solid"/>
            <a:miter lim="800000"/>
            <a:headEnd len="sm" w="sm" type="none"/>
            <a:tailEnd len="sm" w="sm" type="none"/>
          </a:ln>
        </p:spPr>
      </p:cxnSp>
      <p:sp>
        <p:nvSpPr>
          <p:cNvPr id="12" name="Google Shape;12;p14"/>
          <p:cNvSpPr/>
          <p:nvPr/>
        </p:nvSpPr>
        <p:spPr>
          <a:xfrm>
            <a:off x="11097491" y="381907"/>
            <a:ext cx="689610" cy="72428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4"/>
          <p:cNvSpPr txBox="1"/>
          <p:nvPr/>
        </p:nvSpPr>
        <p:spPr>
          <a:xfrm>
            <a:off x="404813" y="1233057"/>
            <a:ext cx="11382375" cy="516774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 name="Google Shape;14;p14"/>
          <p:cNvSpPr txBox="1"/>
          <p:nvPr>
            <p:ph idx="12" type="sldNum"/>
          </p:nvPr>
        </p:nvSpPr>
        <p:spPr>
          <a:xfrm>
            <a:off x="11097489" y="365126"/>
            <a:ext cx="689611" cy="732592"/>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2400"/>
              <a:buFont typeface="Arial"/>
              <a:buNone/>
              <a:defRPr b="0" i="0" sz="2400" u="none" cap="none" strike="noStrike">
                <a:solidFill>
                  <a:srgbClr val="888888"/>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p:nvPr/>
        </p:nvSpPr>
        <p:spPr>
          <a:xfrm>
            <a:off x="1523875" y="1122475"/>
            <a:ext cx="9141000" cy="2269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lang="en-US" sz="5800">
                <a:latin typeface="Open Sans SemiBold"/>
                <a:ea typeface="Open Sans SemiBold"/>
                <a:cs typeface="Open Sans SemiBold"/>
                <a:sym typeface="Open Sans SemiBold"/>
              </a:rPr>
              <a:t>Final Project</a:t>
            </a:r>
            <a:r>
              <a:rPr b="1" i="0" lang="en-US" sz="5800" u="none" cap="none" strike="noStrike">
                <a:solidFill>
                  <a:srgbClr val="000000"/>
                </a:solidFill>
                <a:latin typeface="Open Sans SemiBold"/>
                <a:ea typeface="Open Sans SemiBold"/>
                <a:cs typeface="Open Sans SemiBold"/>
                <a:sym typeface="Open Sans SemiBold"/>
              </a:rPr>
              <a:t> </a:t>
            </a:r>
            <a:r>
              <a:rPr b="1" lang="en-US" sz="5800">
                <a:solidFill>
                  <a:srgbClr val="FF0000"/>
                </a:solidFill>
                <a:latin typeface="Open Sans SemiBold"/>
                <a:ea typeface="Open Sans SemiBold"/>
                <a:cs typeface="Open Sans SemiBold"/>
                <a:sym typeface="Open Sans SemiBold"/>
              </a:rPr>
              <a:t>Tanks 1990</a:t>
            </a:r>
            <a:endParaRPr b="1" i="0" sz="5800" u="none" cap="none" strike="noStrike">
              <a:solidFill>
                <a:srgbClr val="FF0000"/>
              </a:solidFill>
              <a:latin typeface="Open Sans SemiBold"/>
              <a:ea typeface="Open Sans SemiBold"/>
              <a:cs typeface="Open Sans SemiBold"/>
              <a:sym typeface="Open Sans SemiBold"/>
            </a:endParaRPr>
          </a:p>
        </p:txBody>
      </p:sp>
      <p:sp>
        <p:nvSpPr>
          <p:cNvPr id="26" name="Google Shape;26;p1"/>
          <p:cNvSpPr txBox="1"/>
          <p:nvPr/>
        </p:nvSpPr>
        <p:spPr>
          <a:xfrm>
            <a:off x="1523950" y="3584175"/>
            <a:ext cx="9141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1" lang="en-US" sz="3200" u="none" cap="none" strike="noStrike">
                <a:solidFill>
                  <a:schemeClr val="dk1"/>
                </a:solidFill>
                <a:latin typeface="Calibri"/>
                <a:ea typeface="Calibri"/>
                <a:cs typeface="Calibri"/>
                <a:sym typeface="Calibri"/>
              </a:rPr>
              <a:t>Faculty of Information Technology, Hanoi University</a:t>
            </a:r>
            <a:endParaRPr b="0" i="1" sz="3200" u="none" cap="none" strike="noStrike">
              <a:solidFill>
                <a:schemeClr val="dk1"/>
              </a:solidFill>
              <a:latin typeface="Calibri"/>
              <a:ea typeface="Calibri"/>
              <a:cs typeface="Calibri"/>
              <a:sym typeface="Calibri"/>
            </a:endParaRPr>
          </a:p>
        </p:txBody>
      </p:sp>
      <p:sp>
        <p:nvSpPr>
          <p:cNvPr id="27" name="Google Shape;27;p1"/>
          <p:cNvSpPr txBox="1"/>
          <p:nvPr/>
        </p:nvSpPr>
        <p:spPr>
          <a:xfrm>
            <a:off x="7701850" y="4367850"/>
            <a:ext cx="29631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Group 10: </a:t>
            </a:r>
            <a:endParaRPr b="1" i="1"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AutoNum type="arabicPeriod"/>
            </a:pPr>
            <a:r>
              <a:rPr i="1" lang="en-US" sz="2000">
                <a:solidFill>
                  <a:schemeClr val="dk1"/>
                </a:solidFill>
                <a:latin typeface="Calibri"/>
                <a:ea typeface="Calibri"/>
                <a:cs typeface="Calibri"/>
                <a:sym typeface="Calibri"/>
              </a:rPr>
              <a:t>Phạm Linh Chi</a:t>
            </a:r>
            <a:endParaRPr i="1"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AutoNum type="arabicPeriod"/>
            </a:pPr>
            <a:r>
              <a:rPr b="0" i="1" lang="en-US" sz="2000" u="none" cap="none" strike="noStrike">
                <a:solidFill>
                  <a:schemeClr val="dk1"/>
                </a:solidFill>
                <a:latin typeface="Calibri"/>
                <a:ea typeface="Calibri"/>
                <a:cs typeface="Calibri"/>
                <a:sym typeface="Calibri"/>
              </a:rPr>
              <a:t>Nguyễn Hữu Đăng</a:t>
            </a:r>
            <a:endParaRPr i="1"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AutoNum type="arabicPeriod"/>
            </a:pPr>
            <a:r>
              <a:rPr i="1" lang="en-US" sz="2000">
                <a:solidFill>
                  <a:schemeClr val="dk1"/>
                </a:solidFill>
                <a:latin typeface="Calibri"/>
                <a:ea typeface="Calibri"/>
                <a:cs typeface="Calibri"/>
                <a:sym typeface="Calibri"/>
              </a:rPr>
              <a:t>Hoàng Sinh Hùng</a:t>
            </a:r>
            <a:endParaRPr i="1"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i="1" lang="en-US" sz="2000">
                <a:solidFill>
                  <a:schemeClr val="dk1"/>
                </a:solidFill>
                <a:latin typeface="Calibri"/>
                <a:ea typeface="Calibri"/>
                <a:cs typeface="Calibri"/>
                <a:sym typeface="Calibri"/>
              </a:rPr>
              <a:t>Phan Khánh Huyền</a:t>
            </a:r>
            <a:endParaRPr i="1"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i="1" lang="en-US" sz="2000">
                <a:solidFill>
                  <a:schemeClr val="dk1"/>
                </a:solidFill>
                <a:latin typeface="Calibri"/>
                <a:ea typeface="Calibri"/>
                <a:cs typeface="Calibri"/>
                <a:sym typeface="Calibri"/>
              </a:rPr>
              <a:t>Nguyễn Giang Minh</a:t>
            </a:r>
            <a:endParaRPr b="0" i="1" sz="2000" u="none" cap="none" strike="noStrike">
              <a:solidFill>
                <a:schemeClr val="dk1"/>
              </a:solidFill>
              <a:latin typeface="Calibri"/>
              <a:ea typeface="Calibri"/>
              <a:cs typeface="Calibri"/>
              <a:sym typeface="Calibri"/>
            </a:endParaRPr>
          </a:p>
        </p:txBody>
      </p:sp>
      <p:sp>
        <p:nvSpPr>
          <p:cNvPr id="28" name="Google Shape;28;p1"/>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175274bfff_3_0"/>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02" name="Google Shape;102;g3175274bfff_3_0"/>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u="none" cap="none" strike="noStrike">
              <a:solidFill>
                <a:srgbClr val="FF0000"/>
              </a:solidFill>
              <a:latin typeface="Calibri"/>
              <a:ea typeface="Calibri"/>
              <a:cs typeface="Calibri"/>
              <a:sym typeface="Calibri"/>
            </a:endParaRPr>
          </a:p>
        </p:txBody>
      </p:sp>
      <p:sp>
        <p:nvSpPr>
          <p:cNvPr id="103" name="Google Shape;103;g3175274bfff_3_0"/>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
        <p:nvSpPr>
          <p:cNvPr id="104" name="Google Shape;104;g3175274bfff_3_0"/>
          <p:cNvSpPr txBox="1"/>
          <p:nvPr/>
        </p:nvSpPr>
        <p:spPr>
          <a:xfrm>
            <a:off x="409575" y="1173050"/>
            <a:ext cx="1063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Calibri"/>
              <a:ea typeface="Calibri"/>
              <a:cs typeface="Calibri"/>
              <a:sym typeface="Calibri"/>
            </a:endParaRPr>
          </a:p>
        </p:txBody>
      </p:sp>
      <p:pic>
        <p:nvPicPr>
          <p:cNvPr id="105" name="Google Shape;105;g3175274bfff_3_0"/>
          <p:cNvPicPr preferRelativeResize="0"/>
          <p:nvPr/>
        </p:nvPicPr>
        <p:blipFill>
          <a:blip r:embed="rId3">
            <a:alphaModFix/>
          </a:blip>
          <a:stretch>
            <a:fillRect/>
          </a:stretch>
        </p:blipFill>
        <p:spPr>
          <a:xfrm>
            <a:off x="409575" y="3609025"/>
            <a:ext cx="6600825" cy="2667000"/>
          </a:xfrm>
          <a:prstGeom prst="rect">
            <a:avLst/>
          </a:prstGeom>
          <a:noFill/>
          <a:ln>
            <a:noFill/>
          </a:ln>
        </p:spPr>
      </p:pic>
      <p:pic>
        <p:nvPicPr>
          <p:cNvPr id="106" name="Google Shape;106;g3175274bfff_3_0"/>
          <p:cNvPicPr preferRelativeResize="0"/>
          <p:nvPr/>
        </p:nvPicPr>
        <p:blipFill>
          <a:blip r:embed="rId4">
            <a:alphaModFix/>
          </a:blip>
          <a:stretch>
            <a:fillRect/>
          </a:stretch>
        </p:blipFill>
        <p:spPr>
          <a:xfrm>
            <a:off x="8821850" y="1324500"/>
            <a:ext cx="1965456" cy="4887550"/>
          </a:xfrm>
          <a:prstGeom prst="rect">
            <a:avLst/>
          </a:prstGeom>
          <a:noFill/>
          <a:ln>
            <a:noFill/>
          </a:ln>
        </p:spPr>
      </p:pic>
      <p:sp>
        <p:nvSpPr>
          <p:cNvPr id="107" name="Google Shape;107;g3175274bfff_3_0"/>
          <p:cNvSpPr txBox="1"/>
          <p:nvPr/>
        </p:nvSpPr>
        <p:spPr>
          <a:xfrm>
            <a:off x="409575" y="1324488"/>
            <a:ext cx="7429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The </a:t>
            </a:r>
            <a:r>
              <a:rPr lang="en-US" sz="2000">
                <a:solidFill>
                  <a:srgbClr val="188038"/>
                </a:solidFill>
                <a:latin typeface="Roboto Mono"/>
                <a:ea typeface="Roboto Mono"/>
                <a:cs typeface="Roboto Mono"/>
                <a:sym typeface="Roboto Mono"/>
              </a:rPr>
              <a:t>StatusPanel</a:t>
            </a:r>
            <a:r>
              <a:rPr lang="en-US" sz="2000">
                <a:solidFill>
                  <a:schemeClr val="dk1"/>
                </a:solidFill>
              </a:rPr>
              <a:t> class displays essential game information, including the player’s lives, score, and remaining enemies. It also provides a guide to game controls, such as movement, shooting, and pausing. With a distinct background and color scheme, this panel keeps players informed and supports an intuitive gameplay experience.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174d8489bf_1_7"/>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13" name="Google Shape;113;g3174d8489bf_1_7"/>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chemeClr val="dk1"/>
              </a:solidFill>
              <a:latin typeface="Calibri"/>
              <a:ea typeface="Calibri"/>
              <a:cs typeface="Calibri"/>
              <a:sym typeface="Calibri"/>
            </a:endParaRPr>
          </a:p>
        </p:txBody>
      </p:sp>
      <p:sp>
        <p:nvSpPr>
          <p:cNvPr id="114" name="Google Shape;114;g3174d8489bf_1_7"/>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pic>
        <p:nvPicPr>
          <p:cNvPr id="115" name="Google Shape;115;g3174d8489bf_1_7"/>
          <p:cNvPicPr preferRelativeResize="0"/>
          <p:nvPr/>
        </p:nvPicPr>
        <p:blipFill>
          <a:blip r:embed="rId3">
            <a:alphaModFix/>
          </a:blip>
          <a:stretch>
            <a:fillRect/>
          </a:stretch>
        </p:blipFill>
        <p:spPr>
          <a:xfrm>
            <a:off x="6733699" y="2487300"/>
            <a:ext cx="4507625" cy="3730225"/>
          </a:xfrm>
          <a:prstGeom prst="rect">
            <a:avLst/>
          </a:prstGeom>
          <a:noFill/>
          <a:ln>
            <a:noFill/>
          </a:ln>
        </p:spPr>
      </p:pic>
      <p:sp>
        <p:nvSpPr>
          <p:cNvPr id="116" name="Google Shape;116;g3174d8489bf_1_7"/>
          <p:cNvSpPr txBox="1"/>
          <p:nvPr/>
        </p:nvSpPr>
        <p:spPr>
          <a:xfrm>
            <a:off x="693475" y="1255575"/>
            <a:ext cx="54057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a:t>
            </a:r>
            <a:r>
              <a:rPr lang="en-US" sz="2200">
                <a:solidFill>
                  <a:srgbClr val="188038"/>
                </a:solidFill>
                <a:latin typeface="Calibri"/>
                <a:ea typeface="Calibri"/>
                <a:cs typeface="Calibri"/>
                <a:sym typeface="Calibri"/>
              </a:rPr>
              <a:t>GameObject</a:t>
            </a:r>
            <a:r>
              <a:rPr lang="en-US" sz="2200">
                <a:solidFill>
                  <a:schemeClr val="dk1"/>
                </a:solidFill>
                <a:latin typeface="Calibri"/>
                <a:ea typeface="Calibri"/>
                <a:cs typeface="Calibri"/>
                <a:sym typeface="Calibri"/>
              </a:rPr>
              <a:t> class serves as a base for all game components like enemy tank, player tank, power-ups, and bullets. It defines common properties (position </a:t>
            </a:r>
            <a:r>
              <a:rPr lang="en-US" sz="2200">
                <a:solidFill>
                  <a:srgbClr val="188038"/>
                </a:solidFill>
                <a:latin typeface="Calibri"/>
                <a:ea typeface="Calibri"/>
                <a:cs typeface="Calibri"/>
                <a:sym typeface="Calibri"/>
              </a:rPr>
              <a:t>x</a:t>
            </a:r>
            <a:r>
              <a:rPr lang="en-US" sz="2200">
                <a:solidFill>
                  <a:schemeClr val="dk1"/>
                </a:solidFill>
                <a:latin typeface="Calibri"/>
                <a:ea typeface="Calibri"/>
                <a:cs typeface="Calibri"/>
                <a:sym typeface="Calibri"/>
              </a:rPr>
              <a:t>, </a:t>
            </a:r>
            <a:r>
              <a:rPr lang="en-US" sz="2200">
                <a:solidFill>
                  <a:srgbClr val="188038"/>
                </a:solidFill>
                <a:latin typeface="Calibri"/>
                <a:ea typeface="Calibri"/>
                <a:cs typeface="Calibri"/>
                <a:sym typeface="Calibri"/>
              </a:rPr>
              <a:t>y</a:t>
            </a:r>
            <a:r>
              <a:rPr lang="en-US" sz="2200">
                <a:solidFill>
                  <a:schemeClr val="dk1"/>
                </a:solidFill>
                <a:latin typeface="Calibri"/>
                <a:ea typeface="Calibri"/>
                <a:cs typeface="Calibri"/>
                <a:sym typeface="Calibri"/>
              </a:rPr>
              <a:t>, size) and methods, including collision detection (</a:t>
            </a:r>
            <a:r>
              <a:rPr lang="en-US" sz="2200">
                <a:solidFill>
                  <a:srgbClr val="188038"/>
                </a:solidFill>
                <a:latin typeface="Calibri"/>
                <a:ea typeface="Calibri"/>
                <a:cs typeface="Calibri"/>
                <a:sym typeface="Calibri"/>
              </a:rPr>
              <a:t>getBounds()</a:t>
            </a:r>
            <a:r>
              <a:rPr lang="en-US" sz="2200">
                <a:solidFill>
                  <a:schemeClr val="dk1"/>
                </a:solidFill>
                <a:latin typeface="Calibri"/>
                <a:ea typeface="Calibri"/>
                <a:cs typeface="Calibri"/>
                <a:sym typeface="Calibri"/>
              </a:rPr>
              <a:t>) and an abstract </a:t>
            </a:r>
            <a:r>
              <a:rPr lang="en-US" sz="2200">
                <a:solidFill>
                  <a:srgbClr val="188038"/>
                </a:solidFill>
                <a:latin typeface="Calibri"/>
                <a:ea typeface="Calibri"/>
                <a:cs typeface="Calibri"/>
                <a:sym typeface="Calibri"/>
              </a:rPr>
              <a:t>render()</a:t>
            </a:r>
            <a:r>
              <a:rPr lang="en-US" sz="2200">
                <a:solidFill>
                  <a:schemeClr val="dk1"/>
                </a:solidFill>
                <a:latin typeface="Calibri"/>
                <a:ea typeface="Calibri"/>
                <a:cs typeface="Calibri"/>
                <a:sym typeface="Calibri"/>
              </a:rPr>
              <a:t> method for rendering. Each component extends </a:t>
            </a:r>
            <a:r>
              <a:rPr lang="en-US" sz="2200">
                <a:solidFill>
                  <a:srgbClr val="188038"/>
                </a:solidFill>
                <a:latin typeface="Calibri"/>
                <a:ea typeface="Calibri"/>
                <a:cs typeface="Calibri"/>
                <a:sym typeface="Calibri"/>
              </a:rPr>
              <a:t>GameObject</a:t>
            </a:r>
            <a:r>
              <a:rPr lang="en-US" sz="2200">
                <a:solidFill>
                  <a:schemeClr val="dk1"/>
                </a:solidFill>
                <a:latin typeface="Calibri"/>
                <a:ea typeface="Calibri"/>
                <a:cs typeface="Calibri"/>
                <a:sym typeface="Calibri"/>
              </a:rPr>
              <a:t> to inherit these shared attributes and behaviors, making the code modular and organized.</a:t>
            </a:r>
            <a:endParaRPr sz="2200">
              <a:latin typeface="Calibri"/>
              <a:ea typeface="Calibri"/>
              <a:cs typeface="Calibri"/>
              <a:sym typeface="Calibri"/>
            </a:endParaRPr>
          </a:p>
        </p:txBody>
      </p:sp>
      <p:pic>
        <p:nvPicPr>
          <p:cNvPr id="117" name="Google Shape;117;g3174d8489bf_1_7"/>
          <p:cNvPicPr preferRelativeResize="0"/>
          <p:nvPr/>
        </p:nvPicPr>
        <p:blipFill>
          <a:blip r:embed="rId4">
            <a:alphaModFix/>
          </a:blip>
          <a:stretch>
            <a:fillRect/>
          </a:stretch>
        </p:blipFill>
        <p:spPr>
          <a:xfrm>
            <a:off x="6733700" y="1255563"/>
            <a:ext cx="4229100" cy="115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174d8489bf_1_19"/>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23" name="Google Shape;123;g3174d8489bf_1_19"/>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chemeClr val="dk1"/>
              </a:solidFill>
              <a:latin typeface="Calibri"/>
              <a:ea typeface="Calibri"/>
              <a:cs typeface="Calibri"/>
              <a:sym typeface="Calibri"/>
            </a:endParaRPr>
          </a:p>
        </p:txBody>
      </p:sp>
      <p:pic>
        <p:nvPicPr>
          <p:cNvPr id="124" name="Google Shape;124;g3174d8489bf_1_19"/>
          <p:cNvPicPr preferRelativeResize="0"/>
          <p:nvPr/>
        </p:nvPicPr>
        <p:blipFill>
          <a:blip r:embed="rId3">
            <a:alphaModFix/>
          </a:blip>
          <a:stretch>
            <a:fillRect/>
          </a:stretch>
        </p:blipFill>
        <p:spPr>
          <a:xfrm>
            <a:off x="4157575" y="3414450"/>
            <a:ext cx="6929525" cy="2770947"/>
          </a:xfrm>
          <a:prstGeom prst="rect">
            <a:avLst/>
          </a:prstGeom>
          <a:noFill/>
          <a:ln>
            <a:noFill/>
          </a:ln>
        </p:spPr>
      </p:pic>
      <p:pic>
        <p:nvPicPr>
          <p:cNvPr id="125" name="Google Shape;125;g3174d8489bf_1_19"/>
          <p:cNvPicPr preferRelativeResize="0"/>
          <p:nvPr/>
        </p:nvPicPr>
        <p:blipFill>
          <a:blip r:embed="rId4">
            <a:alphaModFix/>
          </a:blip>
          <a:stretch>
            <a:fillRect/>
          </a:stretch>
        </p:blipFill>
        <p:spPr>
          <a:xfrm>
            <a:off x="478150" y="3646225"/>
            <a:ext cx="1657350" cy="2038350"/>
          </a:xfrm>
          <a:prstGeom prst="rect">
            <a:avLst/>
          </a:prstGeom>
          <a:noFill/>
          <a:ln>
            <a:noFill/>
          </a:ln>
        </p:spPr>
      </p:pic>
      <p:sp>
        <p:nvSpPr>
          <p:cNvPr id="126" name="Google Shape;126;g3174d8489bf_1_19"/>
          <p:cNvSpPr txBox="1"/>
          <p:nvPr/>
        </p:nvSpPr>
        <p:spPr>
          <a:xfrm>
            <a:off x="369775" y="1293900"/>
            <a:ext cx="10940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a:t>
            </a:r>
            <a:r>
              <a:rPr lang="en-US" sz="2000">
                <a:solidFill>
                  <a:srgbClr val="188038"/>
                </a:solidFill>
                <a:latin typeface="Calibri"/>
                <a:ea typeface="Calibri"/>
                <a:cs typeface="Calibri"/>
                <a:sym typeface="Calibri"/>
              </a:rPr>
              <a:t>Tank</a:t>
            </a:r>
            <a:r>
              <a:rPr lang="en-US" sz="2000">
                <a:solidFill>
                  <a:schemeClr val="dk1"/>
                </a:solidFill>
                <a:latin typeface="Calibri"/>
                <a:ea typeface="Calibri"/>
                <a:cs typeface="Calibri"/>
                <a:sym typeface="Calibri"/>
              </a:rPr>
              <a:t> class is an abstract base class that other tank types (e.g., </a:t>
            </a:r>
            <a:r>
              <a:rPr lang="en-US" sz="2000">
                <a:solidFill>
                  <a:srgbClr val="188038"/>
                </a:solidFill>
                <a:latin typeface="Calibri"/>
                <a:ea typeface="Calibri"/>
                <a:cs typeface="Calibri"/>
                <a:sym typeface="Calibri"/>
              </a:rPr>
              <a:t>ArmorTank</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BasicTank</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FastTank</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PowerTank</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PlayerTank</a:t>
            </a:r>
            <a:r>
              <a:rPr lang="en-US" sz="2000">
                <a:solidFill>
                  <a:schemeClr val="dk1"/>
                </a:solidFill>
                <a:latin typeface="Calibri"/>
                <a:ea typeface="Calibri"/>
                <a:cs typeface="Calibri"/>
                <a:sym typeface="Calibri"/>
              </a:rPr>
              <a:t>) inherit from. It defines common attributes and behaviors, such as direction, image handling, shooting, and movement. Each specific tank type extends </a:t>
            </a:r>
            <a:r>
              <a:rPr lang="en-US" sz="2000">
                <a:solidFill>
                  <a:srgbClr val="188038"/>
                </a:solidFill>
                <a:latin typeface="Calibri"/>
                <a:ea typeface="Calibri"/>
                <a:cs typeface="Calibri"/>
                <a:sym typeface="Calibri"/>
              </a:rPr>
              <a:t>Tank</a:t>
            </a:r>
            <a:r>
              <a:rPr lang="en-US" sz="2000">
                <a:solidFill>
                  <a:schemeClr val="dk1"/>
                </a:solidFill>
                <a:latin typeface="Calibri"/>
                <a:ea typeface="Calibri"/>
                <a:cs typeface="Calibri"/>
                <a:sym typeface="Calibri"/>
              </a:rPr>
              <a:t> to implement its unique characteristics while sharing the foundational functionalities provided by this class. This structure makes it easy to add different types of tanks with customized features, promoting code reusability and modularity.</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74d8489bf_1_35"/>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32" name="Google Shape;132;g3174d8489bf_1_35"/>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chemeClr val="dk1"/>
              </a:solidFill>
              <a:latin typeface="Calibri"/>
              <a:ea typeface="Calibri"/>
              <a:cs typeface="Calibri"/>
              <a:sym typeface="Calibri"/>
            </a:endParaRPr>
          </a:p>
        </p:txBody>
      </p:sp>
      <p:sp>
        <p:nvSpPr>
          <p:cNvPr id="133" name="Google Shape;133;g3174d8489bf_1_35"/>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pic>
        <p:nvPicPr>
          <p:cNvPr id="134" name="Google Shape;134;g3174d8489bf_1_35"/>
          <p:cNvPicPr preferRelativeResize="0"/>
          <p:nvPr/>
        </p:nvPicPr>
        <p:blipFill>
          <a:blip r:embed="rId3">
            <a:alphaModFix/>
          </a:blip>
          <a:stretch>
            <a:fillRect/>
          </a:stretch>
        </p:blipFill>
        <p:spPr>
          <a:xfrm>
            <a:off x="4789600" y="1449175"/>
            <a:ext cx="6992896" cy="4949349"/>
          </a:xfrm>
          <a:prstGeom prst="rect">
            <a:avLst/>
          </a:prstGeom>
          <a:noFill/>
          <a:ln>
            <a:noFill/>
          </a:ln>
        </p:spPr>
      </p:pic>
      <p:sp>
        <p:nvSpPr>
          <p:cNvPr id="135" name="Google Shape;135;g3174d8489bf_1_35"/>
          <p:cNvSpPr txBox="1"/>
          <p:nvPr/>
        </p:nvSpPr>
        <p:spPr>
          <a:xfrm>
            <a:off x="409575" y="1449175"/>
            <a:ext cx="3871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a:t>
            </a:r>
            <a:r>
              <a:rPr lang="en-US" sz="2000">
                <a:solidFill>
                  <a:srgbClr val="188038"/>
                </a:solidFill>
                <a:latin typeface="Calibri"/>
                <a:ea typeface="Calibri"/>
                <a:cs typeface="Calibri"/>
                <a:sym typeface="Calibri"/>
              </a:rPr>
              <a:t>Bullet</a:t>
            </a:r>
            <a:r>
              <a:rPr lang="en-US" sz="2000">
                <a:solidFill>
                  <a:schemeClr val="dk1"/>
                </a:solidFill>
                <a:latin typeface="Calibri"/>
                <a:ea typeface="Calibri"/>
                <a:cs typeface="Calibri"/>
                <a:sym typeface="Calibri"/>
              </a:rPr>
              <a:t> class represents bullets fired by tanks. Bullet of each tank have a specific direction, speed, and damage level. It also displays different images (</a:t>
            </a:r>
            <a:r>
              <a:rPr lang="en-US" sz="2000">
                <a:solidFill>
                  <a:srgbClr val="188038"/>
                </a:solidFill>
                <a:latin typeface="Calibri"/>
                <a:ea typeface="Calibri"/>
                <a:cs typeface="Calibri"/>
                <a:sym typeface="Calibri"/>
              </a:rPr>
              <a:t>BULLET_UP</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BULLET_DOWN</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BULLET_LEFT</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BULLET_RIGHT</a:t>
            </a:r>
            <a:r>
              <a:rPr lang="en-US" sz="2000">
                <a:solidFill>
                  <a:schemeClr val="dk1"/>
                </a:solidFill>
                <a:latin typeface="Calibri"/>
                <a:ea typeface="Calibri"/>
                <a:cs typeface="Calibri"/>
                <a:sym typeface="Calibri"/>
              </a:rPr>
              <a:t>) based on its movement direction. This design allows for customizable bullet behavior and appearance, making interactions in the game more dynamic and engaging.</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174d8489bf_1_48"/>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41" name="Google Shape;141;g3174d8489bf_1_48"/>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chemeClr val="dk1"/>
              </a:solidFill>
              <a:latin typeface="Calibri"/>
              <a:ea typeface="Calibri"/>
              <a:cs typeface="Calibri"/>
              <a:sym typeface="Calibri"/>
            </a:endParaRPr>
          </a:p>
        </p:txBody>
      </p:sp>
      <p:sp>
        <p:nvSpPr>
          <p:cNvPr id="142" name="Google Shape;142;g3174d8489bf_1_48"/>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pic>
        <p:nvPicPr>
          <p:cNvPr id="143" name="Google Shape;143;g3174d8489bf_1_48"/>
          <p:cNvPicPr preferRelativeResize="0"/>
          <p:nvPr/>
        </p:nvPicPr>
        <p:blipFill>
          <a:blip r:embed="rId3">
            <a:alphaModFix/>
          </a:blip>
          <a:stretch>
            <a:fillRect/>
          </a:stretch>
        </p:blipFill>
        <p:spPr>
          <a:xfrm>
            <a:off x="472250" y="1398000"/>
            <a:ext cx="1800225" cy="1781175"/>
          </a:xfrm>
          <a:prstGeom prst="rect">
            <a:avLst/>
          </a:prstGeom>
          <a:noFill/>
          <a:ln>
            <a:noFill/>
          </a:ln>
        </p:spPr>
      </p:pic>
      <p:pic>
        <p:nvPicPr>
          <p:cNvPr id="144" name="Google Shape;144;g3174d8489bf_1_48"/>
          <p:cNvPicPr preferRelativeResize="0"/>
          <p:nvPr/>
        </p:nvPicPr>
        <p:blipFill>
          <a:blip r:embed="rId4">
            <a:alphaModFix/>
          </a:blip>
          <a:stretch>
            <a:fillRect/>
          </a:stretch>
        </p:blipFill>
        <p:spPr>
          <a:xfrm>
            <a:off x="2667975" y="1398000"/>
            <a:ext cx="8477250" cy="2181225"/>
          </a:xfrm>
          <a:prstGeom prst="rect">
            <a:avLst/>
          </a:prstGeom>
          <a:noFill/>
          <a:ln>
            <a:noFill/>
          </a:ln>
        </p:spPr>
      </p:pic>
      <p:sp>
        <p:nvSpPr>
          <p:cNvPr id="145" name="Google Shape;145;g3174d8489bf_1_48"/>
          <p:cNvSpPr txBox="1"/>
          <p:nvPr/>
        </p:nvSpPr>
        <p:spPr>
          <a:xfrm>
            <a:off x="472250" y="4036100"/>
            <a:ext cx="9457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a:t>
            </a:r>
            <a:r>
              <a:rPr lang="en-US" sz="2000">
                <a:solidFill>
                  <a:srgbClr val="188038"/>
                </a:solidFill>
                <a:latin typeface="Calibri"/>
                <a:ea typeface="Calibri"/>
                <a:cs typeface="Calibri"/>
                <a:sym typeface="Calibri"/>
              </a:rPr>
              <a:t>PowerUp</a:t>
            </a:r>
            <a:r>
              <a:rPr lang="en-US" sz="2000">
                <a:solidFill>
                  <a:schemeClr val="dk1"/>
                </a:solidFill>
                <a:latin typeface="Calibri"/>
                <a:ea typeface="Calibri"/>
                <a:cs typeface="Calibri"/>
                <a:sym typeface="Calibri"/>
              </a:rPr>
              <a:t> class is an abstract base class that other power-up types (e.g., GrenadePowerUp, ShieldPowerUp, StarPowerUp, TankPowerUp, TimerPowerUp) inherit from. It defines common attributes and behaviors, such as activation status, lifespan, and visual blinking effect. Each specific power-up type extends </a:t>
            </a:r>
            <a:r>
              <a:rPr lang="en-US" sz="2000">
                <a:solidFill>
                  <a:srgbClr val="188038"/>
                </a:solidFill>
                <a:latin typeface="Calibri"/>
                <a:ea typeface="Calibri"/>
                <a:cs typeface="Calibri"/>
                <a:sym typeface="Calibri"/>
              </a:rPr>
              <a:t>PowerUp</a:t>
            </a:r>
            <a:r>
              <a:rPr lang="en-US" sz="2000">
                <a:solidFill>
                  <a:schemeClr val="dk1"/>
                </a:solidFill>
                <a:latin typeface="Calibri"/>
                <a:ea typeface="Calibri"/>
                <a:cs typeface="Calibri"/>
                <a:sym typeface="Calibri"/>
              </a:rPr>
              <a:t> to implement unique effects while sharing the foundational functionalities provided by this class. This structure enables easy addition of diverse power-ups with customized features, enhancing code reusability and modularity.</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174d8489bf_1_62"/>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51" name="Google Shape;151;g3174d8489bf_1_62"/>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rgbClr val="FF0000"/>
              </a:solidFill>
              <a:latin typeface="Calibri"/>
              <a:ea typeface="Calibri"/>
              <a:cs typeface="Calibri"/>
              <a:sym typeface="Calibri"/>
            </a:endParaRPr>
          </a:p>
        </p:txBody>
      </p:sp>
      <p:sp>
        <p:nvSpPr>
          <p:cNvPr id="152" name="Google Shape;152;g3174d8489bf_1_62"/>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pic>
        <p:nvPicPr>
          <p:cNvPr id="153" name="Google Shape;153;g3174d8489bf_1_62"/>
          <p:cNvPicPr preferRelativeResize="0"/>
          <p:nvPr/>
        </p:nvPicPr>
        <p:blipFill>
          <a:blip r:embed="rId3">
            <a:alphaModFix/>
          </a:blip>
          <a:stretch>
            <a:fillRect/>
          </a:stretch>
        </p:blipFill>
        <p:spPr>
          <a:xfrm>
            <a:off x="4967125" y="1372400"/>
            <a:ext cx="6815375" cy="2547925"/>
          </a:xfrm>
          <a:prstGeom prst="rect">
            <a:avLst/>
          </a:prstGeom>
          <a:noFill/>
          <a:ln>
            <a:noFill/>
          </a:ln>
        </p:spPr>
      </p:pic>
      <p:pic>
        <p:nvPicPr>
          <p:cNvPr id="154" name="Google Shape;154;g3174d8489bf_1_62"/>
          <p:cNvPicPr preferRelativeResize="0"/>
          <p:nvPr/>
        </p:nvPicPr>
        <p:blipFill>
          <a:blip r:embed="rId4">
            <a:alphaModFix/>
          </a:blip>
          <a:stretch>
            <a:fillRect/>
          </a:stretch>
        </p:blipFill>
        <p:spPr>
          <a:xfrm>
            <a:off x="4967125" y="4021525"/>
            <a:ext cx="6815374" cy="1796702"/>
          </a:xfrm>
          <a:prstGeom prst="rect">
            <a:avLst/>
          </a:prstGeom>
          <a:noFill/>
          <a:ln>
            <a:noFill/>
          </a:ln>
        </p:spPr>
      </p:pic>
      <p:sp>
        <p:nvSpPr>
          <p:cNvPr id="155" name="Google Shape;155;g3174d8489bf_1_62"/>
          <p:cNvSpPr txBox="1"/>
          <p:nvPr/>
        </p:nvSpPr>
        <p:spPr>
          <a:xfrm>
            <a:off x="409575" y="1335600"/>
            <a:ext cx="4323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environment objects are created from individual classes, each containing the functionality to render the specific environment image. The </a:t>
            </a:r>
            <a:r>
              <a:rPr lang="en-US" sz="2000">
                <a:solidFill>
                  <a:srgbClr val="188038"/>
                </a:solidFill>
                <a:latin typeface="Calibri"/>
                <a:ea typeface="Calibri"/>
                <a:cs typeface="Calibri"/>
                <a:sym typeface="Calibri"/>
              </a:rPr>
              <a:t>initializeMapObjects</a:t>
            </a:r>
            <a:r>
              <a:rPr lang="en-US" sz="2000">
                <a:solidFill>
                  <a:schemeClr val="dk1"/>
                </a:solidFill>
                <a:latin typeface="Calibri"/>
                <a:ea typeface="Calibri"/>
                <a:cs typeface="Calibri"/>
                <a:sym typeface="Calibri"/>
              </a:rPr>
              <a:t> method converts characters in the map data into corresponding environment objects (like </a:t>
            </a:r>
            <a:r>
              <a:rPr lang="en-US" sz="2000">
                <a:solidFill>
                  <a:srgbClr val="188038"/>
                </a:solidFill>
                <a:latin typeface="Calibri"/>
                <a:ea typeface="Calibri"/>
                <a:cs typeface="Calibri"/>
                <a:sym typeface="Calibri"/>
              </a:rPr>
              <a:t>BrickWall</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Water</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Tree</a:t>
            </a:r>
            <a:r>
              <a:rPr lang="en-US" sz="2000">
                <a:solidFill>
                  <a:schemeClr val="dk1"/>
                </a:solidFill>
                <a:latin typeface="Calibri"/>
                <a:ea typeface="Calibri"/>
                <a:cs typeface="Calibri"/>
                <a:sym typeface="Calibri"/>
              </a:rPr>
              <a:t>, etc.) and places them in the correct position. Now, by using </a:t>
            </a:r>
            <a:r>
              <a:rPr lang="en-US" sz="2000">
                <a:solidFill>
                  <a:srgbClr val="188038"/>
                </a:solidFill>
                <a:latin typeface="Calibri"/>
                <a:ea typeface="Calibri"/>
                <a:cs typeface="Calibri"/>
                <a:sym typeface="Calibri"/>
              </a:rPr>
              <a:t>MapLoader</a:t>
            </a:r>
            <a:r>
              <a:rPr lang="en-US" sz="2000">
                <a:solidFill>
                  <a:schemeClr val="dk1"/>
                </a:solidFill>
                <a:latin typeface="Calibri"/>
                <a:ea typeface="Calibri"/>
                <a:cs typeface="Calibri"/>
                <a:sym typeface="Calibri"/>
              </a:rPr>
              <a:t> to load .txt files with map layouts, different game levels can be easily created by changing the map data.</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23c9cb80f_0_92"/>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61" name="Google Shape;161;g3023c9cb80f_0_92"/>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chemeClr val="dk1"/>
              </a:solidFill>
              <a:latin typeface="Calibri"/>
              <a:ea typeface="Calibri"/>
              <a:cs typeface="Calibri"/>
              <a:sym typeface="Calibri"/>
            </a:endParaRPr>
          </a:p>
        </p:txBody>
      </p:sp>
      <p:pic>
        <p:nvPicPr>
          <p:cNvPr id="162" name="Google Shape;162;g3023c9cb80f_0_92"/>
          <p:cNvPicPr preferRelativeResize="0"/>
          <p:nvPr/>
        </p:nvPicPr>
        <p:blipFill>
          <a:blip r:embed="rId3">
            <a:alphaModFix/>
          </a:blip>
          <a:stretch>
            <a:fillRect/>
          </a:stretch>
        </p:blipFill>
        <p:spPr>
          <a:xfrm>
            <a:off x="359800" y="1300250"/>
            <a:ext cx="5392150" cy="2824800"/>
          </a:xfrm>
          <a:prstGeom prst="rect">
            <a:avLst/>
          </a:prstGeom>
          <a:noFill/>
          <a:ln>
            <a:noFill/>
          </a:ln>
        </p:spPr>
      </p:pic>
      <p:pic>
        <p:nvPicPr>
          <p:cNvPr id="163" name="Google Shape;163;g3023c9cb80f_0_92"/>
          <p:cNvPicPr preferRelativeResize="0"/>
          <p:nvPr/>
        </p:nvPicPr>
        <p:blipFill>
          <a:blip r:embed="rId4">
            <a:alphaModFix/>
          </a:blip>
          <a:stretch>
            <a:fillRect/>
          </a:stretch>
        </p:blipFill>
        <p:spPr>
          <a:xfrm>
            <a:off x="6799975" y="1377000"/>
            <a:ext cx="4444825" cy="443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032b311c8e_0_18"/>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69" name="Google Shape;169;g3032b311c8e_0_18"/>
          <p:cNvSpPr txBox="1"/>
          <p:nvPr/>
        </p:nvSpPr>
        <p:spPr>
          <a:xfrm>
            <a:off x="1076325" y="425340"/>
            <a:ext cx="10010700" cy="12006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a:solidFill>
                <a:srgbClr val="FF0000"/>
              </a:solidFill>
              <a:latin typeface="Calibri"/>
              <a:ea typeface="Calibri"/>
              <a:cs typeface="Calibri"/>
              <a:sym typeface="Calibri"/>
            </a:endParaRPr>
          </a:p>
          <a:p>
            <a:pPr indent="0" lvl="0" marL="457200" rtl="0" algn="ctr">
              <a:spcBef>
                <a:spcPts val="0"/>
              </a:spcBef>
              <a:spcAft>
                <a:spcPts val="0"/>
              </a:spcAft>
              <a:buNone/>
            </a:pPr>
            <a:r>
              <a:t/>
            </a:r>
            <a:endParaRPr b="1" i="1" sz="3600">
              <a:solidFill>
                <a:schemeClr val="dk1"/>
              </a:solidFill>
              <a:latin typeface="Calibri"/>
              <a:ea typeface="Calibri"/>
              <a:cs typeface="Calibri"/>
              <a:sym typeface="Calibri"/>
            </a:endParaRPr>
          </a:p>
        </p:txBody>
      </p:sp>
      <p:sp>
        <p:nvSpPr>
          <p:cNvPr id="170" name="Google Shape;170;g3032b311c8e_0_18"/>
          <p:cNvSpPr txBox="1"/>
          <p:nvPr/>
        </p:nvSpPr>
        <p:spPr>
          <a:xfrm>
            <a:off x="409576" y="1249253"/>
            <a:ext cx="11372700" cy="446400"/>
          </a:xfrm>
          <a:prstGeom prst="rect">
            <a:avLst/>
          </a:prstGeom>
          <a:noFill/>
          <a:ln>
            <a:noFill/>
          </a:ln>
        </p:spPr>
        <p:txBody>
          <a:bodyPr anchorCtr="0" anchor="t" bIns="45700" lIns="91425" spcFirstLastPara="1" rIns="91425" wrap="square" tIns="45700">
            <a:spAutoFit/>
          </a:bodyPr>
          <a:lstStyle/>
          <a:p>
            <a:pPr indent="-374650" lvl="0" marL="457200" marR="0" rtl="0" algn="l">
              <a:lnSpc>
                <a:spcPct val="115000"/>
              </a:lnSpc>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Collision Handling</a:t>
            </a:r>
            <a:endParaRPr b="0" i="0" sz="2300" u="none" cap="none" strike="noStrike">
              <a:solidFill>
                <a:schemeClr val="dk1"/>
              </a:solidFill>
              <a:latin typeface="Calibri"/>
              <a:ea typeface="Calibri"/>
              <a:cs typeface="Calibri"/>
              <a:sym typeface="Calibri"/>
            </a:endParaRPr>
          </a:p>
        </p:txBody>
      </p:sp>
      <p:sp>
        <p:nvSpPr>
          <p:cNvPr id="171" name="Google Shape;171;g3032b311c8e_0_18"/>
          <p:cNvSpPr txBox="1"/>
          <p:nvPr/>
        </p:nvSpPr>
        <p:spPr>
          <a:xfrm>
            <a:off x="511800" y="1873050"/>
            <a:ext cx="4621800" cy="497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500">
                <a:solidFill>
                  <a:schemeClr val="dk1"/>
                </a:solidFill>
              </a:rPr>
              <a:t>The </a:t>
            </a:r>
            <a:r>
              <a:rPr lang="en-US" sz="1500">
                <a:solidFill>
                  <a:srgbClr val="188038"/>
                </a:solidFill>
                <a:latin typeface="Roboto Mono"/>
                <a:ea typeface="Roboto Mono"/>
                <a:cs typeface="Roboto Mono"/>
                <a:sym typeface="Roboto Mono"/>
              </a:rPr>
              <a:t>CollisionHandling</a:t>
            </a:r>
            <a:r>
              <a:rPr lang="en-US" sz="1500">
                <a:solidFill>
                  <a:schemeClr val="dk1"/>
                </a:solidFill>
              </a:rPr>
              <a:t> class is responsible for detecting and managing interactions between game objects. Key collision scenarios include:</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US" sz="1500">
                <a:solidFill>
                  <a:schemeClr val="dk1"/>
                </a:solidFill>
              </a:rPr>
              <a:t>Bullet and Environment</a:t>
            </a:r>
            <a:r>
              <a:rPr lang="en-US" sz="1500">
                <a:solidFill>
                  <a:schemeClr val="dk1"/>
                </a:solidFill>
              </a:rPr>
              <a:t>: Handles bullets colliding with walls (BrickWall and SteelWall) and Base, removing bullets and triggering explosions.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Bullet and Tank</a:t>
            </a:r>
            <a:r>
              <a:rPr lang="en-US" sz="1500">
                <a:solidFill>
                  <a:schemeClr val="dk1"/>
                </a:solidFill>
              </a:rPr>
              <a:t>: Manages collisions between bullets and both enemy and player tanks, applying damage and creating explosion effects.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Tank and Environment</a:t>
            </a:r>
            <a:r>
              <a:rPr lang="en-US" sz="1500">
                <a:solidFill>
                  <a:schemeClr val="dk1"/>
                </a:solidFill>
              </a:rPr>
              <a:t>: Prevents tanks from moving through obstacles like walls and water.</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Special Conditions</a:t>
            </a:r>
            <a:r>
              <a:rPr lang="en-US" sz="1500">
                <a:solidFill>
                  <a:schemeClr val="dk1"/>
                </a:solidFill>
              </a:rPr>
              <a:t>: Checks if the player is on Ice (for slippery movement) or collects Power-ups, which activate boosts or abilities.</a:t>
            </a:r>
            <a:endParaRPr sz="1500">
              <a:solidFill>
                <a:schemeClr val="dk1"/>
              </a:solidFill>
            </a:endParaRPr>
          </a:p>
          <a:p>
            <a:pPr indent="0" lvl="0" marL="0" rtl="0" algn="l">
              <a:lnSpc>
                <a:spcPct val="115000"/>
              </a:lnSpc>
              <a:spcBef>
                <a:spcPts val="1200"/>
              </a:spcBef>
              <a:spcAft>
                <a:spcPts val="1200"/>
              </a:spcAft>
              <a:buNone/>
            </a:pPr>
            <a:r>
              <a:t/>
            </a:r>
            <a:endParaRPr sz="1500">
              <a:solidFill>
                <a:schemeClr val="dk1"/>
              </a:solidFill>
            </a:endParaRPr>
          </a:p>
        </p:txBody>
      </p:sp>
      <p:pic>
        <p:nvPicPr>
          <p:cNvPr id="172" name="Google Shape;172;g3032b311c8e_0_18"/>
          <p:cNvPicPr preferRelativeResize="0"/>
          <p:nvPr/>
        </p:nvPicPr>
        <p:blipFill>
          <a:blip r:embed="rId3">
            <a:alphaModFix/>
          </a:blip>
          <a:stretch>
            <a:fillRect/>
          </a:stretch>
        </p:blipFill>
        <p:spPr>
          <a:xfrm>
            <a:off x="5550225" y="1822650"/>
            <a:ext cx="6232274" cy="368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23c9cb80f_0_35"/>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78" name="Google Shape;178;g3023c9cb80f_0_35"/>
          <p:cNvSpPr txBox="1"/>
          <p:nvPr/>
        </p:nvSpPr>
        <p:spPr>
          <a:xfrm>
            <a:off x="917425" y="1173050"/>
            <a:ext cx="10864800" cy="2401200"/>
          </a:xfrm>
          <a:prstGeom prst="rect">
            <a:avLst/>
          </a:prstGeom>
          <a:noFill/>
          <a:ln>
            <a:noFill/>
          </a:ln>
        </p:spPr>
        <p:txBody>
          <a:bodyPr anchorCtr="0" anchor="t" bIns="45700" lIns="91425" spcFirstLastPara="1" rIns="91425" wrap="square" tIns="45700">
            <a:spAutoFit/>
          </a:bodyPr>
          <a:lstStyle/>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Project introduction</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Core Functionalities and Techniques</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Component Implementation</a:t>
            </a:r>
            <a:endParaRPr b="1" sz="1500">
              <a:solidFill>
                <a:srgbClr val="888888"/>
              </a:solidFill>
            </a:endParaRPr>
          </a:p>
          <a:p>
            <a:pPr indent="-387350" lvl="0" marL="457200" rtl="0" algn="l">
              <a:lnSpc>
                <a:spcPct val="125000"/>
              </a:lnSpc>
              <a:spcBef>
                <a:spcPts val="0"/>
              </a:spcBef>
              <a:spcAft>
                <a:spcPts val="0"/>
              </a:spcAft>
              <a:buClr>
                <a:schemeClr val="dk1"/>
              </a:buClr>
              <a:buSzPts val="2500"/>
              <a:buFont typeface="Calibri"/>
              <a:buAutoNum type="arabicPeriod"/>
            </a:pPr>
            <a:r>
              <a:rPr b="1" lang="en-US" sz="2500">
                <a:solidFill>
                  <a:schemeClr val="dk1"/>
                </a:solidFill>
                <a:latin typeface="Calibri"/>
                <a:ea typeface="Calibri"/>
                <a:cs typeface="Calibri"/>
                <a:sym typeface="Calibri"/>
              </a:rPr>
              <a:t>Enhancements for User Experience</a:t>
            </a:r>
            <a:endParaRPr b="1" sz="2500">
              <a:solidFill>
                <a:schemeClr val="dk1"/>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Project result</a:t>
            </a:r>
            <a:endParaRPr b="1" sz="2500">
              <a:solidFill>
                <a:srgbClr val="888888"/>
              </a:solidFill>
              <a:latin typeface="Calibri"/>
              <a:ea typeface="Calibri"/>
              <a:cs typeface="Calibri"/>
              <a:sym typeface="Calibri"/>
            </a:endParaRPr>
          </a:p>
        </p:txBody>
      </p:sp>
      <p:pic>
        <p:nvPicPr>
          <p:cNvPr id="179" name="Google Shape;179;g3023c9cb80f_0_35"/>
          <p:cNvPicPr preferRelativeResize="0"/>
          <p:nvPr/>
        </p:nvPicPr>
        <p:blipFill rotWithShape="1">
          <a:blip r:embed="rId3">
            <a:alphaModFix/>
          </a:blip>
          <a:srcRect b="0" l="0" r="0" t="0"/>
          <a:stretch/>
        </p:blipFill>
        <p:spPr>
          <a:xfrm>
            <a:off x="10077924" y="2946700"/>
            <a:ext cx="2114075" cy="39113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2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79"/>
                                        </p:tgtEl>
                                        <p:attrNameLst>
                                          <p:attrName>ppt_x</p:attrName>
                                        </p:attrNameLst>
                                      </p:cBhvr>
                                      <p:tavLst>
                                        <p:tav fmla="" tm="0">
                                          <p:val>
                                            <p:strVal val="#ppt_x"/>
                                          </p:val>
                                        </p:tav>
                                        <p:tav fmla="" tm="100000">
                                          <p:val>
                                            <p:strVal val="#ppt_x+1"/>
                                          </p:val>
                                        </p:tav>
                                      </p:tavLst>
                                    </p:anim>
                                    <p:set>
                                      <p:cBhvr>
                                        <p:cTn dur="1" fill="hold">
                                          <p:stCondLst>
                                            <p:cond delay="1000"/>
                                          </p:stCondLst>
                                        </p:cTn>
                                        <p:tgtEl>
                                          <p:spTgt spid="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174d8489bf_1_114"/>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85" name="Google Shape;185;g3174d8489bf_1_114"/>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Enhancements for User Experience</a:t>
            </a:r>
            <a:endParaRPr b="1" i="1" sz="3600" u="none" cap="none" strike="noStrike">
              <a:solidFill>
                <a:srgbClr val="FF0000"/>
              </a:solidFill>
              <a:latin typeface="Calibri"/>
              <a:ea typeface="Calibri"/>
              <a:cs typeface="Calibri"/>
              <a:sym typeface="Calibri"/>
            </a:endParaRPr>
          </a:p>
        </p:txBody>
      </p:sp>
      <p:pic>
        <p:nvPicPr>
          <p:cNvPr id="186" name="Google Shape;186;g3174d8489bf_1_114"/>
          <p:cNvPicPr preferRelativeResize="0"/>
          <p:nvPr/>
        </p:nvPicPr>
        <p:blipFill>
          <a:blip r:embed="rId3">
            <a:alphaModFix/>
          </a:blip>
          <a:stretch>
            <a:fillRect/>
          </a:stretch>
        </p:blipFill>
        <p:spPr>
          <a:xfrm>
            <a:off x="4323500" y="1261874"/>
            <a:ext cx="7324850" cy="1624848"/>
          </a:xfrm>
          <a:prstGeom prst="rect">
            <a:avLst/>
          </a:prstGeom>
          <a:noFill/>
          <a:ln>
            <a:noFill/>
          </a:ln>
        </p:spPr>
      </p:pic>
      <p:pic>
        <p:nvPicPr>
          <p:cNvPr id="187" name="Google Shape;187;g3174d8489bf_1_114"/>
          <p:cNvPicPr preferRelativeResize="0"/>
          <p:nvPr/>
        </p:nvPicPr>
        <p:blipFill>
          <a:blip r:embed="rId4">
            <a:alphaModFix/>
          </a:blip>
          <a:stretch>
            <a:fillRect/>
          </a:stretch>
        </p:blipFill>
        <p:spPr>
          <a:xfrm>
            <a:off x="4323500" y="3182650"/>
            <a:ext cx="7324859" cy="3497375"/>
          </a:xfrm>
          <a:prstGeom prst="rect">
            <a:avLst/>
          </a:prstGeom>
          <a:noFill/>
          <a:ln>
            <a:noFill/>
          </a:ln>
        </p:spPr>
      </p:pic>
      <p:sp>
        <p:nvSpPr>
          <p:cNvPr id="188" name="Google Shape;188;g3174d8489bf_1_114"/>
          <p:cNvSpPr txBox="1"/>
          <p:nvPr/>
        </p:nvSpPr>
        <p:spPr>
          <a:xfrm>
            <a:off x="389575" y="1261875"/>
            <a:ext cx="34641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The </a:t>
            </a:r>
            <a:r>
              <a:rPr lang="en-US" sz="1700">
                <a:solidFill>
                  <a:srgbClr val="188038"/>
                </a:solidFill>
                <a:latin typeface="Calibri"/>
                <a:ea typeface="Calibri"/>
                <a:cs typeface="Calibri"/>
                <a:sym typeface="Calibri"/>
              </a:rPr>
              <a:t>SoundManager</a:t>
            </a:r>
            <a:r>
              <a:rPr lang="en-US" sz="1700">
                <a:solidFill>
                  <a:schemeClr val="dk1"/>
                </a:solidFill>
                <a:latin typeface="Calibri"/>
                <a:ea typeface="Calibri"/>
                <a:cs typeface="Calibri"/>
                <a:sym typeface="Calibri"/>
              </a:rPr>
              <a:t> class plays background music on a continuous loop. It loads the </a:t>
            </a:r>
            <a:r>
              <a:rPr lang="en-US" sz="1700">
                <a:solidFill>
                  <a:srgbClr val="188038"/>
                </a:solidFill>
                <a:latin typeface="Calibri"/>
                <a:ea typeface="Calibri"/>
                <a:cs typeface="Calibri"/>
                <a:sym typeface="Calibri"/>
              </a:rPr>
              <a:t>soundtrack.wav</a:t>
            </a:r>
            <a:r>
              <a:rPr lang="en-US" sz="1700">
                <a:solidFill>
                  <a:schemeClr val="dk1"/>
                </a:solidFill>
                <a:latin typeface="Calibri"/>
                <a:ea typeface="Calibri"/>
                <a:cs typeface="Calibri"/>
                <a:sym typeface="Calibri"/>
              </a:rPr>
              <a:t> file, adjusts volume with </a:t>
            </a:r>
            <a:r>
              <a:rPr lang="en-US" sz="1700">
                <a:solidFill>
                  <a:srgbClr val="188038"/>
                </a:solidFill>
                <a:latin typeface="Calibri"/>
                <a:ea typeface="Calibri"/>
                <a:cs typeface="Calibri"/>
                <a:sym typeface="Calibri"/>
              </a:rPr>
              <a:t>FloatControl</a:t>
            </a:r>
            <a:r>
              <a:rPr lang="en-US" sz="1700">
                <a:solidFill>
                  <a:schemeClr val="dk1"/>
                </a:solidFill>
                <a:latin typeface="Calibri"/>
                <a:ea typeface="Calibri"/>
                <a:cs typeface="Calibri"/>
                <a:sym typeface="Calibri"/>
              </a:rPr>
              <a:t>, and uses </a:t>
            </a:r>
            <a:r>
              <a:rPr lang="en-US" sz="1700">
                <a:solidFill>
                  <a:srgbClr val="188038"/>
                </a:solidFill>
                <a:latin typeface="Calibri"/>
                <a:ea typeface="Calibri"/>
                <a:cs typeface="Calibri"/>
                <a:sym typeface="Calibri"/>
              </a:rPr>
              <a:t>clip.loop(Clip.LOOP_CONTINUOUSLY)</a:t>
            </a:r>
            <a:r>
              <a:rPr lang="en-US" sz="1700">
                <a:solidFill>
                  <a:schemeClr val="dk1"/>
                </a:solidFill>
                <a:latin typeface="Calibri"/>
                <a:ea typeface="Calibri"/>
                <a:cs typeface="Calibri"/>
                <a:sym typeface="Calibri"/>
              </a:rPr>
              <a:t> to keep the music playing, enhancing the game’s immersive experience.</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3"/>
          <p:cNvSpPr txBox="1"/>
          <p:nvPr>
            <p:ph idx="12" type="sldNum"/>
          </p:nvPr>
        </p:nvSpPr>
        <p:spPr>
          <a:xfrm>
            <a:off x="11087099" y="374650"/>
            <a:ext cx="695325" cy="747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34" name="Google Shape;34;p3"/>
          <p:cNvSpPr txBox="1"/>
          <p:nvPr/>
        </p:nvSpPr>
        <p:spPr>
          <a:xfrm>
            <a:off x="942225" y="1477850"/>
            <a:ext cx="10840200" cy="2401200"/>
          </a:xfrm>
          <a:prstGeom prst="rect">
            <a:avLst/>
          </a:prstGeom>
          <a:noFill/>
          <a:ln>
            <a:noFill/>
          </a:ln>
        </p:spPr>
        <p:txBody>
          <a:bodyPr anchorCtr="0" anchor="t" bIns="45700" lIns="91425" spcFirstLastPara="1" rIns="91425" wrap="square" tIns="45700">
            <a:spAutoFit/>
          </a:bodyPr>
          <a:lstStyle/>
          <a:p>
            <a:pPr indent="-387350" lvl="0" marL="457200" marR="0" rtl="0" algn="l">
              <a:lnSpc>
                <a:spcPct val="125000"/>
              </a:lnSpc>
              <a:spcBef>
                <a:spcPts val="0"/>
              </a:spcBef>
              <a:spcAft>
                <a:spcPts val="0"/>
              </a:spcAft>
              <a:buClr>
                <a:schemeClr val="dk1"/>
              </a:buClr>
              <a:buSzPts val="2500"/>
              <a:buFont typeface="Noto Sans Symbols"/>
              <a:buAutoNum type="arabicPeriod"/>
            </a:pPr>
            <a:r>
              <a:rPr b="1" lang="en-US" sz="2500">
                <a:solidFill>
                  <a:schemeClr val="dk1"/>
                </a:solidFill>
                <a:latin typeface="Calibri"/>
                <a:ea typeface="Calibri"/>
                <a:cs typeface="Calibri"/>
                <a:sym typeface="Calibri"/>
              </a:rPr>
              <a:t>Project introduction</a:t>
            </a:r>
            <a:endParaRPr b="1" sz="2500">
              <a:solidFill>
                <a:schemeClr val="dk1"/>
              </a:solidFill>
              <a:latin typeface="Calibri"/>
              <a:ea typeface="Calibri"/>
              <a:cs typeface="Calibri"/>
              <a:sym typeface="Calibri"/>
            </a:endParaRPr>
          </a:p>
          <a:p>
            <a:pPr indent="-387350" lvl="0" marL="457200" marR="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Core Functionalities and Techniques</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Component Implementation</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Enhancements for User Experience</a:t>
            </a:r>
            <a:endParaRPr b="1" sz="2500">
              <a:solidFill>
                <a:srgbClr val="888888"/>
              </a:solidFill>
              <a:latin typeface="Calibri"/>
              <a:ea typeface="Calibri"/>
              <a:cs typeface="Calibri"/>
              <a:sym typeface="Calibri"/>
            </a:endParaRPr>
          </a:p>
          <a:p>
            <a:pPr indent="-387350" lvl="0" marL="457200" marR="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Project result</a:t>
            </a:r>
            <a:endParaRPr b="1" sz="2500">
              <a:solidFill>
                <a:srgbClr val="888888"/>
              </a:solidFill>
              <a:latin typeface="Calibri"/>
              <a:ea typeface="Calibri"/>
              <a:cs typeface="Calibri"/>
              <a:sym typeface="Calibri"/>
            </a:endParaRPr>
          </a:p>
        </p:txBody>
      </p:sp>
      <p:sp>
        <p:nvSpPr>
          <p:cNvPr id="35" name="Google Shape;35;p3"/>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chemeClr val="dk1"/>
                </a:solidFill>
                <a:latin typeface="Calibri"/>
                <a:ea typeface="Calibri"/>
                <a:cs typeface="Calibri"/>
                <a:sym typeface="Calibri"/>
              </a:rPr>
              <a:t>Table </a:t>
            </a:r>
            <a:r>
              <a:rPr b="1" i="1" lang="en-US" sz="3600" u="none" cap="none" strike="noStrike">
                <a:solidFill>
                  <a:srgbClr val="FF0000"/>
                </a:solidFill>
                <a:latin typeface="Calibri"/>
                <a:ea typeface="Calibri"/>
                <a:cs typeface="Calibri"/>
                <a:sym typeface="Calibri"/>
              </a:rPr>
              <a:t>of Content</a:t>
            </a:r>
            <a:endParaRPr b="1" i="1" sz="3600" u="none" cap="none" strike="noStrike">
              <a:solidFill>
                <a:srgbClr val="FF0000"/>
              </a:solidFill>
              <a:latin typeface="Calibri"/>
              <a:ea typeface="Calibri"/>
              <a:cs typeface="Calibri"/>
              <a:sym typeface="Calibri"/>
            </a:endParaRPr>
          </a:p>
        </p:txBody>
      </p:sp>
      <p:pic>
        <p:nvPicPr>
          <p:cNvPr id="36" name="Google Shape;36;p3"/>
          <p:cNvPicPr preferRelativeResize="0"/>
          <p:nvPr/>
        </p:nvPicPr>
        <p:blipFill rotWithShape="1">
          <a:blip r:embed="rId3">
            <a:alphaModFix/>
          </a:blip>
          <a:srcRect b="0" l="0" r="0" t="0"/>
          <a:stretch/>
        </p:blipFill>
        <p:spPr>
          <a:xfrm>
            <a:off x="10077924" y="2946700"/>
            <a:ext cx="2114075" cy="39113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1400"/>
                                        <p:tgtEl>
                                          <p:spTgt spid="36"/>
                                        </p:tgtEl>
                                      </p:cBhvr>
                                    </p:animEffect>
                                  </p:childTnLst>
                                </p:cTn>
                              </p:par>
                              <p:par>
                                <p:cTn fill="hold" nodeType="withEffect" presetClass="entr" presetID="2" presetSubtype="8">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p:tgtEl>
                                          <p:spTgt spid="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36"/>
                                        </p:tgtEl>
                                        <p:attrNameLst>
                                          <p:attrName>ppt_x</p:attrName>
                                        </p:attrNameLst>
                                      </p:cBhvr>
                                      <p:tavLst>
                                        <p:tav fmla="" tm="0">
                                          <p:val>
                                            <p:strVal val="#ppt_x"/>
                                          </p:val>
                                        </p:tav>
                                        <p:tav fmla="" tm="100000">
                                          <p:val>
                                            <p:strVal val="#ppt_x+1"/>
                                          </p:val>
                                        </p:tav>
                                      </p:tavLst>
                                    </p:anim>
                                    <p:set>
                                      <p:cBhvr>
                                        <p:cTn dur="1" fill="hold">
                                          <p:stCondLst>
                                            <p:cond delay="1000"/>
                                          </p:stCondLst>
                                        </p:cTn>
                                        <p:tgtEl>
                                          <p:spTgt spid="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174aeb8b81_4_11"/>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194" name="Google Shape;194;g3174aeb8b81_4_11"/>
          <p:cNvSpPr txBox="1"/>
          <p:nvPr/>
        </p:nvSpPr>
        <p:spPr>
          <a:xfrm>
            <a:off x="917425" y="1173050"/>
            <a:ext cx="10864800" cy="2401200"/>
          </a:xfrm>
          <a:prstGeom prst="rect">
            <a:avLst/>
          </a:prstGeom>
          <a:noFill/>
          <a:ln>
            <a:noFill/>
          </a:ln>
        </p:spPr>
        <p:txBody>
          <a:bodyPr anchorCtr="0" anchor="t" bIns="45700" lIns="91425" spcFirstLastPara="1" rIns="91425" wrap="square" tIns="45700">
            <a:spAutoFit/>
          </a:bodyPr>
          <a:lstStyle/>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Project introduction</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Core Functionalities and Techniques</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Component Implementation</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Enhancements for User Experience</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chemeClr val="dk1"/>
              </a:buClr>
              <a:buSzPts val="2500"/>
              <a:buFont typeface="Calibri"/>
              <a:buAutoNum type="arabicPeriod"/>
            </a:pPr>
            <a:r>
              <a:rPr b="1" lang="en-US" sz="2500">
                <a:solidFill>
                  <a:schemeClr val="dk1"/>
                </a:solidFill>
                <a:latin typeface="Calibri"/>
                <a:ea typeface="Calibri"/>
                <a:cs typeface="Calibri"/>
                <a:sym typeface="Calibri"/>
              </a:rPr>
              <a:t>Project result</a:t>
            </a:r>
            <a:endParaRPr b="1" sz="2500">
              <a:solidFill>
                <a:schemeClr val="dk1"/>
              </a:solidFill>
              <a:latin typeface="Calibri"/>
              <a:ea typeface="Calibri"/>
              <a:cs typeface="Calibri"/>
              <a:sym typeface="Calibri"/>
            </a:endParaRPr>
          </a:p>
        </p:txBody>
      </p:sp>
      <p:pic>
        <p:nvPicPr>
          <p:cNvPr id="195" name="Google Shape;195;g3174aeb8b81_4_11"/>
          <p:cNvPicPr preferRelativeResize="0"/>
          <p:nvPr/>
        </p:nvPicPr>
        <p:blipFill rotWithShape="1">
          <a:blip r:embed="rId3">
            <a:alphaModFix/>
          </a:blip>
          <a:srcRect b="0" l="0" r="0" t="0"/>
          <a:stretch/>
        </p:blipFill>
        <p:spPr>
          <a:xfrm>
            <a:off x="10077924" y="2946700"/>
            <a:ext cx="2114075" cy="39113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2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95"/>
                                        </p:tgtEl>
                                        <p:attrNameLst>
                                          <p:attrName>ppt_x</p:attrName>
                                        </p:attrNameLst>
                                      </p:cBhvr>
                                      <p:tavLst>
                                        <p:tav fmla="" tm="0">
                                          <p:val>
                                            <p:strVal val="#ppt_x"/>
                                          </p:val>
                                        </p:tav>
                                        <p:tav fmla="" tm="100000">
                                          <p:val>
                                            <p:strVal val="#ppt_x+1"/>
                                          </p:val>
                                        </p:tav>
                                      </p:tavLst>
                                    </p:anim>
                                    <p:set>
                                      <p:cBhvr>
                                        <p:cTn dur="1" fill="hold">
                                          <p:stCondLst>
                                            <p:cond delay="1000"/>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023c9cb80f_0_69"/>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201" name="Google Shape;201;g3023c9cb80f_0_69"/>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1" lang="en-US" sz="3600">
                <a:solidFill>
                  <a:schemeClr val="dk1"/>
                </a:solidFill>
                <a:latin typeface="Calibri"/>
                <a:ea typeface="Calibri"/>
                <a:cs typeface="Calibri"/>
                <a:sym typeface="Calibri"/>
              </a:rPr>
              <a:t>Project Result</a:t>
            </a:r>
            <a:endParaRPr b="1" i="1" sz="3600" u="none" cap="none" strike="noStrike">
              <a:solidFill>
                <a:srgbClr val="FF0000"/>
              </a:solidFill>
              <a:latin typeface="Calibri"/>
              <a:ea typeface="Calibri"/>
              <a:cs typeface="Calibri"/>
              <a:sym typeface="Calibri"/>
            </a:endParaRPr>
          </a:p>
        </p:txBody>
      </p:sp>
      <p:sp>
        <p:nvSpPr>
          <p:cNvPr id="202" name="Google Shape;202;g3023c9cb80f_0_69"/>
          <p:cNvSpPr txBox="1"/>
          <p:nvPr/>
        </p:nvSpPr>
        <p:spPr>
          <a:xfrm>
            <a:off x="409576" y="1242075"/>
            <a:ext cx="18558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300" u="none" cap="none" strike="noStrike">
              <a:solidFill>
                <a:schemeClr val="dk1"/>
              </a:solidFill>
              <a:latin typeface="Calibri"/>
              <a:ea typeface="Calibri"/>
              <a:cs typeface="Calibri"/>
              <a:sym typeface="Calibri"/>
            </a:endParaRPr>
          </a:p>
        </p:txBody>
      </p:sp>
      <p:pic>
        <p:nvPicPr>
          <p:cNvPr id="203" name="Google Shape;203;g3023c9cb80f_0_69"/>
          <p:cNvPicPr preferRelativeResize="0"/>
          <p:nvPr/>
        </p:nvPicPr>
        <p:blipFill>
          <a:blip r:embed="rId3">
            <a:alphaModFix/>
          </a:blip>
          <a:stretch>
            <a:fillRect/>
          </a:stretch>
        </p:blipFill>
        <p:spPr>
          <a:xfrm>
            <a:off x="511900" y="1184025"/>
            <a:ext cx="3593150" cy="2788569"/>
          </a:xfrm>
          <a:prstGeom prst="rect">
            <a:avLst/>
          </a:prstGeom>
          <a:noFill/>
          <a:ln>
            <a:noFill/>
          </a:ln>
        </p:spPr>
      </p:pic>
      <p:pic>
        <p:nvPicPr>
          <p:cNvPr id="204" name="Google Shape;204;g3023c9cb80f_0_69"/>
          <p:cNvPicPr preferRelativeResize="0"/>
          <p:nvPr/>
        </p:nvPicPr>
        <p:blipFill>
          <a:blip r:embed="rId4">
            <a:alphaModFix/>
          </a:blip>
          <a:stretch>
            <a:fillRect/>
          </a:stretch>
        </p:blipFill>
        <p:spPr>
          <a:xfrm>
            <a:off x="5175225" y="1485175"/>
            <a:ext cx="6165200" cy="4631725"/>
          </a:xfrm>
          <a:prstGeom prst="rect">
            <a:avLst/>
          </a:prstGeom>
          <a:noFill/>
          <a:ln>
            <a:noFill/>
          </a:ln>
        </p:spPr>
      </p:pic>
      <p:pic>
        <p:nvPicPr>
          <p:cNvPr id="205" name="Google Shape;205;g3023c9cb80f_0_69"/>
          <p:cNvPicPr preferRelativeResize="0"/>
          <p:nvPr/>
        </p:nvPicPr>
        <p:blipFill>
          <a:blip r:embed="rId5">
            <a:alphaModFix/>
          </a:blip>
          <a:stretch>
            <a:fillRect/>
          </a:stretch>
        </p:blipFill>
        <p:spPr>
          <a:xfrm>
            <a:off x="511902" y="3824825"/>
            <a:ext cx="3593150" cy="270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Wood human figure" id="211" name="Google Shape;211;p13"/>
          <p:cNvPicPr preferRelativeResize="0"/>
          <p:nvPr/>
        </p:nvPicPr>
        <p:blipFill rotWithShape="1">
          <a:blip r:embed="rId3">
            <a:alphaModFix/>
          </a:blip>
          <a:srcRect b="-1" l="0" r="15627" t="0"/>
          <a:stretch/>
        </p:blipFill>
        <p:spPr>
          <a:xfrm>
            <a:off x="3523488" y="10"/>
            <a:ext cx="8668512" cy="6857990"/>
          </a:xfrm>
          <a:prstGeom prst="rect">
            <a:avLst/>
          </a:prstGeom>
          <a:noFill/>
          <a:ln>
            <a:noFill/>
          </a:ln>
        </p:spPr>
      </p:pic>
      <p:sp>
        <p:nvSpPr>
          <p:cNvPr id="212" name="Google Shape;212;p13"/>
          <p:cNvSpPr/>
          <p:nvPr/>
        </p:nvSpPr>
        <p:spPr>
          <a:xfrm>
            <a:off x="3" y="0"/>
            <a:ext cx="9339206" cy="6858000"/>
          </a:xfrm>
          <a:prstGeom prst="rect">
            <a:avLst/>
          </a:prstGeom>
          <a:gradFill>
            <a:gsLst>
              <a:gs pos="0">
                <a:srgbClr val="000000">
                  <a:alpha val="0"/>
                </a:srgbClr>
              </a:gs>
              <a:gs pos="33000">
                <a:srgbClr val="000000">
                  <a:alpha val="63529"/>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3"/>
          <p:cNvSpPr txBox="1"/>
          <p:nvPr/>
        </p:nvSpPr>
        <p:spPr>
          <a:xfrm>
            <a:off x="997800" y="2842924"/>
            <a:ext cx="5427600" cy="1704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800"/>
              <a:buFont typeface="Arial"/>
              <a:buNone/>
            </a:pPr>
            <a:r>
              <a:rPr b="1" i="0" lang="en-US" sz="4800" u="none" cap="none" strike="noStrike">
                <a:solidFill>
                  <a:srgbClr val="A8D08C"/>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4800"/>
              <a:buFont typeface="Arial"/>
              <a:buNone/>
            </a:pPr>
            <a:r>
              <a:rPr b="1" i="0" lang="en-US" sz="4800" u="none" cap="none" strike="noStrike">
                <a:solidFill>
                  <a:schemeClr val="lt1"/>
                </a:solidFill>
                <a:latin typeface="Calibri"/>
                <a:ea typeface="Calibri"/>
                <a:cs typeface="Calibri"/>
                <a:sym typeface="Calibri"/>
              </a:rPr>
              <a:t>For Your Attention!</a:t>
            </a:r>
            <a:endParaRPr b="0" i="0" sz="1400" u="none" cap="none" strike="noStrike">
              <a:solidFill>
                <a:srgbClr val="000000"/>
              </a:solidFill>
              <a:latin typeface="Arial"/>
              <a:ea typeface="Arial"/>
              <a:cs typeface="Arial"/>
              <a:sym typeface="Arial"/>
            </a:endParaRPr>
          </a:p>
        </p:txBody>
      </p:sp>
      <p:sp>
        <p:nvSpPr>
          <p:cNvPr id="214" name="Google Shape;214;p13"/>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5" name="Google Shape;215;p13"/>
          <p:cNvSpPr/>
          <p:nvPr/>
        </p:nvSpPr>
        <p:spPr>
          <a:xfrm flipH="1">
            <a:off x="893399" y="3242465"/>
            <a:ext cx="104400" cy="1191000"/>
          </a:xfrm>
          <a:prstGeom prst="rect">
            <a:avLst/>
          </a:prstGeom>
          <a:solidFill>
            <a:srgbClr val="A9D18E"/>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3"/>
          <p:cNvSpPr/>
          <p:nvPr/>
        </p:nvSpPr>
        <p:spPr>
          <a:xfrm>
            <a:off x="481029" y="4546920"/>
            <a:ext cx="3977640" cy="1828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 name="Google Shape;217;p13"/>
          <p:cNvSpPr txBox="1"/>
          <p:nvPr/>
        </p:nvSpPr>
        <p:spPr>
          <a:xfrm>
            <a:off x="8741750" y="3120575"/>
            <a:ext cx="2902800" cy="1312800"/>
          </a:xfrm>
          <a:prstGeom prst="rect">
            <a:avLst/>
          </a:prstGeom>
          <a:noFill/>
          <a:ln>
            <a:noFill/>
          </a:ln>
        </p:spPr>
        <p:txBody>
          <a:bodyPr anchorCtr="0" anchor="b" bIns="45700" lIns="91425" spcFirstLastPara="1" rIns="91425" wrap="square" tIns="45700">
            <a:normAutofit lnSpcReduction="10000"/>
          </a:bodyPr>
          <a:lstStyle/>
          <a:p>
            <a:pPr indent="0" lvl="0" marL="0" marR="0" rtl="0" algn="ctr">
              <a:lnSpc>
                <a:spcPct val="90000"/>
              </a:lnSpc>
              <a:spcBef>
                <a:spcPts val="60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If you have any questions, feel free to ask!</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g3032b311c8e_0_31"/>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42" name="Google Shape;42;g3032b311c8e_0_31"/>
          <p:cNvSpPr txBox="1"/>
          <p:nvPr/>
        </p:nvSpPr>
        <p:spPr>
          <a:xfrm>
            <a:off x="731550" y="425200"/>
            <a:ext cx="104973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1" lang="en-US" sz="3600">
                <a:solidFill>
                  <a:schemeClr val="dk1"/>
                </a:solidFill>
                <a:latin typeface="Calibri"/>
                <a:ea typeface="Calibri"/>
                <a:cs typeface="Calibri"/>
                <a:sym typeface="Calibri"/>
              </a:rPr>
              <a:t>Project Introduction</a:t>
            </a:r>
            <a:endParaRPr b="1" i="1" sz="3600" u="none" cap="none" strike="noStrike">
              <a:solidFill>
                <a:srgbClr val="FF0000"/>
              </a:solidFill>
              <a:latin typeface="Calibri"/>
              <a:ea typeface="Calibri"/>
              <a:cs typeface="Calibri"/>
              <a:sym typeface="Calibri"/>
            </a:endParaRPr>
          </a:p>
        </p:txBody>
      </p:sp>
      <p:sp>
        <p:nvSpPr>
          <p:cNvPr id="43" name="Google Shape;43;g3032b311c8e_0_31"/>
          <p:cNvSpPr txBox="1"/>
          <p:nvPr/>
        </p:nvSpPr>
        <p:spPr>
          <a:xfrm>
            <a:off x="394375" y="1259375"/>
            <a:ext cx="11123400" cy="19887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1000"/>
              </a:spcAft>
              <a:buNone/>
            </a:pPr>
            <a:r>
              <a:rPr lang="en-US" sz="2000">
                <a:solidFill>
                  <a:schemeClr val="dk1"/>
                </a:solidFill>
                <a:latin typeface="Calibri"/>
                <a:ea typeface="Calibri"/>
                <a:cs typeface="Calibri"/>
                <a:sym typeface="Calibri"/>
              </a:rPr>
              <a:t>The "Battle City" game is a modernized version of the classic arcade tank battle game, inspired by the popular 1990s game where players control tanks on various battlefields, facing off against enemy tanks. Our project aimed to develop a functional and engaging 2D tank game using Java and Java Swing while applying the core programming techniques learned throughout the course.</a:t>
            </a:r>
            <a:endParaRPr b="1" sz="2000">
              <a:solidFill>
                <a:schemeClr val="dk1"/>
              </a:solidFill>
              <a:latin typeface="Calibri"/>
              <a:ea typeface="Calibri"/>
              <a:cs typeface="Calibri"/>
              <a:sym typeface="Calibri"/>
            </a:endParaRPr>
          </a:p>
        </p:txBody>
      </p:sp>
      <p:pic>
        <p:nvPicPr>
          <p:cNvPr id="44" name="Google Shape;44;g3032b311c8e_0_31"/>
          <p:cNvPicPr preferRelativeResize="0"/>
          <p:nvPr/>
        </p:nvPicPr>
        <p:blipFill>
          <a:blip r:embed="rId3">
            <a:alphaModFix/>
          </a:blip>
          <a:stretch>
            <a:fillRect/>
          </a:stretch>
        </p:blipFill>
        <p:spPr>
          <a:xfrm>
            <a:off x="3434450" y="3079950"/>
            <a:ext cx="4655105" cy="352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4"/>
          <p:cNvSpPr txBox="1"/>
          <p:nvPr>
            <p:ph idx="12" type="sldNum"/>
          </p:nvPr>
        </p:nvSpPr>
        <p:spPr>
          <a:xfrm>
            <a:off x="11087099" y="374650"/>
            <a:ext cx="695325" cy="7477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50" name="Google Shape;50;p4"/>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marR="0" rtl="0" algn="ctr">
              <a:lnSpc>
                <a:spcPct val="100000"/>
              </a:lnSpc>
              <a:spcBef>
                <a:spcPts val="0"/>
              </a:spcBef>
              <a:spcAft>
                <a:spcPts val="0"/>
              </a:spcAft>
              <a:buNone/>
            </a:pPr>
            <a:r>
              <a:rPr b="1" i="1" lang="en-US" sz="3600">
                <a:solidFill>
                  <a:schemeClr val="dk1"/>
                </a:solidFill>
                <a:latin typeface="Calibri"/>
                <a:ea typeface="Calibri"/>
                <a:cs typeface="Calibri"/>
                <a:sym typeface="Calibri"/>
              </a:rPr>
              <a:t>Project Introduction</a:t>
            </a:r>
            <a:endParaRPr b="1" i="1" sz="3600" u="none" cap="none" strike="noStrike">
              <a:solidFill>
                <a:srgbClr val="FF0000"/>
              </a:solidFill>
              <a:latin typeface="Calibri"/>
              <a:ea typeface="Calibri"/>
              <a:cs typeface="Calibri"/>
              <a:sym typeface="Calibri"/>
            </a:endParaRPr>
          </a:p>
        </p:txBody>
      </p:sp>
      <p:sp>
        <p:nvSpPr>
          <p:cNvPr id="51" name="Google Shape;51;p4"/>
          <p:cNvSpPr txBox="1"/>
          <p:nvPr/>
        </p:nvSpPr>
        <p:spPr>
          <a:xfrm>
            <a:off x="409575" y="1173050"/>
            <a:ext cx="106776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pic>
        <p:nvPicPr>
          <p:cNvPr id="52" name="Google Shape;52;p4"/>
          <p:cNvPicPr preferRelativeResize="0"/>
          <p:nvPr/>
        </p:nvPicPr>
        <p:blipFill>
          <a:blip r:embed="rId3">
            <a:alphaModFix/>
          </a:blip>
          <a:stretch>
            <a:fillRect/>
          </a:stretch>
        </p:blipFill>
        <p:spPr>
          <a:xfrm>
            <a:off x="6335975" y="1815625"/>
            <a:ext cx="5204626" cy="3679850"/>
          </a:xfrm>
          <a:prstGeom prst="rect">
            <a:avLst/>
          </a:prstGeom>
          <a:noFill/>
          <a:ln>
            <a:noFill/>
          </a:ln>
        </p:spPr>
      </p:pic>
      <p:pic>
        <p:nvPicPr>
          <p:cNvPr id="53" name="Google Shape;53;p4"/>
          <p:cNvPicPr preferRelativeResize="0"/>
          <p:nvPr/>
        </p:nvPicPr>
        <p:blipFill>
          <a:blip r:embed="rId4">
            <a:alphaModFix/>
          </a:blip>
          <a:stretch>
            <a:fillRect/>
          </a:stretch>
        </p:blipFill>
        <p:spPr>
          <a:xfrm>
            <a:off x="409575" y="1756250"/>
            <a:ext cx="5145925" cy="373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3174d8489bf_1_88"/>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59" name="Google Shape;59;g3174d8489bf_1_88"/>
          <p:cNvSpPr txBox="1"/>
          <p:nvPr/>
        </p:nvSpPr>
        <p:spPr>
          <a:xfrm>
            <a:off x="942225" y="1477850"/>
            <a:ext cx="10840200" cy="2401200"/>
          </a:xfrm>
          <a:prstGeom prst="rect">
            <a:avLst/>
          </a:prstGeom>
          <a:noFill/>
          <a:ln>
            <a:noFill/>
          </a:ln>
        </p:spPr>
        <p:txBody>
          <a:bodyPr anchorCtr="0" anchor="t" bIns="45700" lIns="91425" spcFirstLastPara="1" rIns="91425" wrap="square" tIns="45700">
            <a:spAutoFit/>
          </a:bodyPr>
          <a:lstStyle/>
          <a:p>
            <a:pPr indent="-387350" lvl="0" marL="457200" marR="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Project introduction</a:t>
            </a:r>
            <a:endParaRPr b="1" sz="2500">
              <a:solidFill>
                <a:srgbClr val="888888"/>
              </a:solidFill>
              <a:latin typeface="Calibri"/>
              <a:ea typeface="Calibri"/>
              <a:cs typeface="Calibri"/>
              <a:sym typeface="Calibri"/>
            </a:endParaRPr>
          </a:p>
          <a:p>
            <a:pPr indent="-387350" lvl="0" marL="457200" marR="0" rtl="0" algn="l">
              <a:lnSpc>
                <a:spcPct val="125000"/>
              </a:lnSpc>
              <a:spcBef>
                <a:spcPts val="0"/>
              </a:spcBef>
              <a:spcAft>
                <a:spcPts val="0"/>
              </a:spcAft>
              <a:buClr>
                <a:schemeClr val="dk1"/>
              </a:buClr>
              <a:buSzPts val="2500"/>
              <a:buFont typeface="Calibri"/>
              <a:buAutoNum type="arabicPeriod"/>
            </a:pPr>
            <a:r>
              <a:rPr b="1" lang="en-US" sz="2500">
                <a:solidFill>
                  <a:schemeClr val="dk1"/>
                </a:solidFill>
                <a:latin typeface="Calibri"/>
                <a:ea typeface="Calibri"/>
                <a:cs typeface="Calibri"/>
                <a:sym typeface="Calibri"/>
              </a:rPr>
              <a:t>Core Functionalities and Techniques</a:t>
            </a:r>
            <a:endParaRPr b="1" sz="2500">
              <a:solidFill>
                <a:schemeClr val="dk1"/>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Component Implementation</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Enhancements for User Experience</a:t>
            </a:r>
            <a:endParaRPr b="1" sz="2500">
              <a:solidFill>
                <a:srgbClr val="888888"/>
              </a:solidFill>
              <a:latin typeface="Calibri"/>
              <a:ea typeface="Calibri"/>
              <a:cs typeface="Calibri"/>
              <a:sym typeface="Calibri"/>
            </a:endParaRPr>
          </a:p>
          <a:p>
            <a:pPr indent="-387350" lvl="0" marL="457200" marR="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Project result</a:t>
            </a:r>
            <a:endParaRPr b="1" sz="2500">
              <a:solidFill>
                <a:srgbClr val="888888"/>
              </a:solidFill>
              <a:latin typeface="Calibri"/>
              <a:ea typeface="Calibri"/>
              <a:cs typeface="Calibri"/>
              <a:sym typeface="Calibri"/>
            </a:endParaRPr>
          </a:p>
        </p:txBody>
      </p:sp>
      <p:pic>
        <p:nvPicPr>
          <p:cNvPr id="60" name="Google Shape;60;g3174d8489bf_1_88"/>
          <p:cNvPicPr preferRelativeResize="0"/>
          <p:nvPr/>
        </p:nvPicPr>
        <p:blipFill rotWithShape="1">
          <a:blip r:embed="rId3">
            <a:alphaModFix/>
          </a:blip>
          <a:srcRect b="0" l="0" r="0" t="0"/>
          <a:stretch/>
        </p:blipFill>
        <p:spPr>
          <a:xfrm>
            <a:off x="10077924" y="2946700"/>
            <a:ext cx="2114075" cy="39113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400"/>
                                        <p:tgtEl>
                                          <p:spTgt spid="60"/>
                                        </p:tgtEl>
                                      </p:cBhvr>
                                    </p:animEffect>
                                  </p:childTnLst>
                                </p:cTn>
                              </p:par>
                              <p:par>
                                <p:cTn fill="hold" nodeType="withEffect" presetClass="entr" presetID="2" presetSubtype="8">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60"/>
                                        </p:tgtEl>
                                        <p:attrNameLst>
                                          <p:attrName>ppt_x</p:attrName>
                                        </p:attrNameLst>
                                      </p:cBhvr>
                                      <p:tavLst>
                                        <p:tav fmla="" tm="0">
                                          <p:val>
                                            <p:strVal val="#ppt_x"/>
                                          </p:val>
                                        </p:tav>
                                        <p:tav fmla="" tm="100000">
                                          <p:val>
                                            <p:strVal val="#ppt_x+1"/>
                                          </p:val>
                                        </p:tav>
                                      </p:tavLst>
                                    </p:anim>
                                    <p:set>
                                      <p:cBhvr>
                                        <p:cTn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023c9cb80f_0_52"/>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66" name="Google Shape;66;g3023c9cb80f_0_52"/>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Core Functionalities and Techniques</a:t>
            </a:r>
            <a:endParaRPr b="1" i="1" sz="3600" u="none" cap="none" strike="noStrike">
              <a:solidFill>
                <a:srgbClr val="FF0000"/>
              </a:solidFill>
              <a:latin typeface="Calibri"/>
              <a:ea typeface="Calibri"/>
              <a:cs typeface="Calibri"/>
              <a:sym typeface="Calibri"/>
            </a:endParaRPr>
          </a:p>
        </p:txBody>
      </p:sp>
      <p:sp>
        <p:nvSpPr>
          <p:cNvPr id="67" name="Google Shape;67;g3023c9cb80f_0_52"/>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
        <p:nvSpPr>
          <p:cNvPr id="68" name="Google Shape;68;g3023c9cb80f_0_52"/>
          <p:cNvSpPr txBox="1"/>
          <p:nvPr/>
        </p:nvSpPr>
        <p:spPr>
          <a:xfrm>
            <a:off x="959825" y="1420225"/>
            <a:ext cx="10822800" cy="418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000">
                <a:solidFill>
                  <a:schemeClr val="dk1"/>
                </a:solidFill>
                <a:latin typeface="Calibri"/>
                <a:ea typeface="Calibri"/>
                <a:cs typeface="Calibri"/>
                <a:sym typeface="Calibri"/>
              </a:rPr>
              <a:t>We applied key course concepts to build our game:</a:t>
            </a:r>
            <a:endParaRPr sz="2000">
              <a:solidFill>
                <a:schemeClr val="dk1"/>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latin typeface="Calibri"/>
                <a:ea typeface="Calibri"/>
                <a:cs typeface="Calibri"/>
                <a:sym typeface="Calibri"/>
              </a:rPr>
              <a:t>OOP</a:t>
            </a:r>
            <a:r>
              <a:rPr lang="en-US" sz="2000">
                <a:solidFill>
                  <a:schemeClr val="dk1"/>
                </a:solidFill>
                <a:latin typeface="Calibri"/>
                <a:ea typeface="Calibri"/>
                <a:cs typeface="Calibri"/>
                <a:sym typeface="Calibri"/>
              </a:rPr>
              <a:t>: Created modular classes for tanks, power-ups, and other components, making the code scalable and maintainable.</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GUI Programming</a:t>
            </a:r>
            <a:r>
              <a:rPr lang="en-US" sz="2000">
                <a:solidFill>
                  <a:schemeClr val="dk1"/>
                </a:solidFill>
                <a:latin typeface="Calibri"/>
                <a:ea typeface="Calibri"/>
                <a:cs typeface="Calibri"/>
                <a:sym typeface="Calibri"/>
              </a:rPr>
              <a:t>: Designed an intuitive interface with panels for game, menu, and status. Added sound and animation for immersive effects.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Collision Handling</a:t>
            </a:r>
            <a:r>
              <a:rPr lang="en-US" sz="2000">
                <a:solidFill>
                  <a:schemeClr val="dk1"/>
                </a:solidFill>
                <a:latin typeface="Calibri"/>
                <a:ea typeface="Calibri"/>
                <a:cs typeface="Calibri"/>
                <a:sym typeface="Calibri"/>
              </a:rPr>
              <a:t>: Managed interactions between objects to trigger effects like breaking walls and collecting power-ups.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State Management</a:t>
            </a:r>
            <a:r>
              <a:rPr lang="en-US" sz="2000">
                <a:solidFill>
                  <a:schemeClr val="dk1"/>
                </a:solidFill>
                <a:latin typeface="Calibri"/>
                <a:ea typeface="Calibri"/>
                <a:cs typeface="Calibri"/>
                <a:sym typeface="Calibri"/>
              </a:rPr>
              <a:t>: Used </a:t>
            </a:r>
            <a:r>
              <a:rPr lang="en-US" sz="2000">
                <a:solidFill>
                  <a:srgbClr val="188038"/>
                </a:solidFill>
                <a:latin typeface="Calibri"/>
                <a:ea typeface="Calibri"/>
                <a:cs typeface="Calibri"/>
                <a:sym typeface="Calibri"/>
              </a:rPr>
              <a:t>GameStateManager</a:t>
            </a:r>
            <a:r>
              <a:rPr lang="en-US" sz="2000">
                <a:solidFill>
                  <a:schemeClr val="dk1"/>
                </a:solidFill>
                <a:latin typeface="Calibri"/>
                <a:ea typeface="Calibri"/>
                <a:cs typeface="Calibri"/>
                <a:sym typeface="Calibri"/>
              </a:rPr>
              <a:t> to handle game states (start, pause, level completion).</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Multithreading &amp; Timer</a:t>
            </a:r>
            <a:r>
              <a:rPr lang="en-US" sz="2000">
                <a:solidFill>
                  <a:schemeClr val="dk1"/>
                </a:solidFill>
                <a:latin typeface="Calibri"/>
                <a:ea typeface="Calibri"/>
                <a:cs typeface="Calibri"/>
                <a:sym typeface="Calibri"/>
              </a:rPr>
              <a:t>: Improved performance by running updates on separate threads and used timers for periodic events and power-up durations.</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174d8489bf_1_107"/>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74" name="Google Shape;74;g3174d8489bf_1_107"/>
          <p:cNvSpPr txBox="1"/>
          <p:nvPr/>
        </p:nvSpPr>
        <p:spPr>
          <a:xfrm>
            <a:off x="942225" y="1477850"/>
            <a:ext cx="10840200" cy="2401200"/>
          </a:xfrm>
          <a:prstGeom prst="rect">
            <a:avLst/>
          </a:prstGeom>
          <a:noFill/>
          <a:ln>
            <a:noFill/>
          </a:ln>
        </p:spPr>
        <p:txBody>
          <a:bodyPr anchorCtr="0" anchor="t" bIns="45700" lIns="91425" spcFirstLastPara="1" rIns="91425" wrap="square" tIns="45700">
            <a:spAutoFit/>
          </a:bodyPr>
          <a:lstStyle/>
          <a:p>
            <a:pPr indent="-387350" lvl="0" marL="457200" marR="0" rtl="0" algn="l">
              <a:lnSpc>
                <a:spcPct val="125000"/>
              </a:lnSpc>
              <a:spcBef>
                <a:spcPts val="0"/>
              </a:spcBef>
              <a:spcAft>
                <a:spcPts val="0"/>
              </a:spcAft>
              <a:buClr>
                <a:srgbClr val="888888"/>
              </a:buClr>
              <a:buSzPts val="2500"/>
              <a:buFont typeface="Noto Sans Symbols"/>
              <a:buAutoNum type="arabicPeriod"/>
            </a:pPr>
            <a:r>
              <a:rPr b="1" lang="en-US" sz="2500">
                <a:solidFill>
                  <a:srgbClr val="888888"/>
                </a:solidFill>
                <a:latin typeface="Calibri"/>
                <a:ea typeface="Calibri"/>
                <a:cs typeface="Calibri"/>
                <a:sym typeface="Calibri"/>
              </a:rPr>
              <a:t>Project introduction</a:t>
            </a:r>
            <a:endParaRPr b="1" sz="2500">
              <a:solidFill>
                <a:srgbClr val="888888"/>
              </a:solidFill>
              <a:latin typeface="Calibri"/>
              <a:ea typeface="Calibri"/>
              <a:cs typeface="Calibri"/>
              <a:sym typeface="Calibri"/>
            </a:endParaRPr>
          </a:p>
          <a:p>
            <a:pPr indent="-387350" lvl="0" marL="457200" marR="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Core Functionalities and Techniques</a:t>
            </a:r>
            <a:endParaRPr b="1" sz="2500">
              <a:solidFill>
                <a:srgbClr val="888888"/>
              </a:solidFill>
              <a:latin typeface="Calibri"/>
              <a:ea typeface="Calibri"/>
              <a:cs typeface="Calibri"/>
              <a:sym typeface="Calibri"/>
            </a:endParaRPr>
          </a:p>
          <a:p>
            <a:pPr indent="-387350" lvl="0" marL="457200" rtl="0" algn="l">
              <a:lnSpc>
                <a:spcPct val="125000"/>
              </a:lnSpc>
              <a:spcBef>
                <a:spcPts val="0"/>
              </a:spcBef>
              <a:spcAft>
                <a:spcPts val="0"/>
              </a:spcAft>
              <a:buClr>
                <a:schemeClr val="dk1"/>
              </a:buClr>
              <a:buSzPts val="2500"/>
              <a:buFont typeface="Noto Sans Symbols"/>
              <a:buAutoNum type="arabicPeriod"/>
            </a:pPr>
            <a:r>
              <a:rPr b="1" lang="en-US" sz="2500">
                <a:solidFill>
                  <a:schemeClr val="dk1"/>
                </a:solidFill>
                <a:latin typeface="Calibri"/>
                <a:ea typeface="Calibri"/>
                <a:cs typeface="Calibri"/>
                <a:sym typeface="Calibri"/>
              </a:rPr>
              <a:t>Component Implementation</a:t>
            </a:r>
            <a:endParaRPr b="1" sz="2500">
              <a:solidFill>
                <a:schemeClr val="dk1"/>
              </a:solidFill>
              <a:latin typeface="Calibri"/>
              <a:ea typeface="Calibri"/>
              <a:cs typeface="Calibri"/>
              <a:sym typeface="Calibri"/>
            </a:endParaRPr>
          </a:p>
          <a:p>
            <a:pPr indent="-387350" lvl="0" marL="45720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Enhancements for User Experience</a:t>
            </a:r>
            <a:endParaRPr b="1" sz="2500">
              <a:solidFill>
                <a:srgbClr val="888888"/>
              </a:solidFill>
              <a:latin typeface="Calibri"/>
              <a:ea typeface="Calibri"/>
              <a:cs typeface="Calibri"/>
              <a:sym typeface="Calibri"/>
            </a:endParaRPr>
          </a:p>
          <a:p>
            <a:pPr indent="-387350" lvl="0" marL="457200" marR="0" rtl="0" algn="l">
              <a:lnSpc>
                <a:spcPct val="125000"/>
              </a:lnSpc>
              <a:spcBef>
                <a:spcPts val="0"/>
              </a:spcBef>
              <a:spcAft>
                <a:spcPts val="0"/>
              </a:spcAft>
              <a:buClr>
                <a:srgbClr val="888888"/>
              </a:buClr>
              <a:buSzPts val="2500"/>
              <a:buFont typeface="Calibri"/>
              <a:buAutoNum type="arabicPeriod"/>
            </a:pPr>
            <a:r>
              <a:rPr b="1" lang="en-US" sz="2500">
                <a:solidFill>
                  <a:srgbClr val="888888"/>
                </a:solidFill>
                <a:latin typeface="Calibri"/>
                <a:ea typeface="Calibri"/>
                <a:cs typeface="Calibri"/>
                <a:sym typeface="Calibri"/>
              </a:rPr>
              <a:t>Project result</a:t>
            </a:r>
            <a:endParaRPr b="1" sz="2500">
              <a:solidFill>
                <a:srgbClr val="888888"/>
              </a:solidFill>
              <a:latin typeface="Calibri"/>
              <a:ea typeface="Calibri"/>
              <a:cs typeface="Calibri"/>
              <a:sym typeface="Calibri"/>
            </a:endParaRPr>
          </a:p>
        </p:txBody>
      </p:sp>
      <p:pic>
        <p:nvPicPr>
          <p:cNvPr id="75" name="Google Shape;75;g3174d8489bf_1_107"/>
          <p:cNvPicPr preferRelativeResize="0"/>
          <p:nvPr/>
        </p:nvPicPr>
        <p:blipFill rotWithShape="1">
          <a:blip r:embed="rId3">
            <a:alphaModFix/>
          </a:blip>
          <a:srcRect b="0" l="0" r="0" t="0"/>
          <a:stretch/>
        </p:blipFill>
        <p:spPr>
          <a:xfrm>
            <a:off x="10077924" y="2946700"/>
            <a:ext cx="2114075" cy="39113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400"/>
                                        <p:tgtEl>
                                          <p:spTgt spid="75"/>
                                        </p:tgtEl>
                                      </p:cBhvr>
                                    </p:animEffect>
                                  </p:childTnLst>
                                </p:cTn>
                              </p:par>
                              <p:par>
                                <p:cTn fill="hold" nodeType="with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75"/>
                                        </p:tgtEl>
                                        <p:attrNameLst>
                                          <p:attrName>ppt_x</p:attrName>
                                        </p:attrNameLst>
                                      </p:cBhvr>
                                      <p:tavLst>
                                        <p:tav fmla="" tm="0">
                                          <p:val>
                                            <p:strVal val="#ppt_x"/>
                                          </p:val>
                                        </p:tav>
                                        <p:tav fmla="" tm="100000">
                                          <p:val>
                                            <p:strVal val="#ppt_x+1"/>
                                          </p:val>
                                        </p:tav>
                                      </p:tavLst>
                                    </p:anim>
                                    <p:set>
                                      <p:cBhvr>
                                        <p:cTn dur="1" fill="hold">
                                          <p:stCondLst>
                                            <p:cond delay="1000"/>
                                          </p:stCondLst>
                                        </p:cTn>
                                        <p:tgtEl>
                                          <p:spTgt spid="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3174d8489bf_1_95"/>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81" name="Google Shape;81;g3174d8489bf_1_95"/>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u="none" cap="none" strike="noStrike">
              <a:solidFill>
                <a:srgbClr val="FF0000"/>
              </a:solidFill>
              <a:latin typeface="Calibri"/>
              <a:ea typeface="Calibri"/>
              <a:cs typeface="Calibri"/>
              <a:sym typeface="Calibri"/>
            </a:endParaRPr>
          </a:p>
        </p:txBody>
      </p:sp>
      <p:sp>
        <p:nvSpPr>
          <p:cNvPr id="82" name="Google Shape;82;g3174d8489bf_1_95"/>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pic>
        <p:nvPicPr>
          <p:cNvPr id="83" name="Google Shape;83;g3174d8489bf_1_95"/>
          <p:cNvPicPr preferRelativeResize="0"/>
          <p:nvPr/>
        </p:nvPicPr>
        <p:blipFill>
          <a:blip r:embed="rId3">
            <a:alphaModFix/>
          </a:blip>
          <a:stretch>
            <a:fillRect/>
          </a:stretch>
        </p:blipFill>
        <p:spPr>
          <a:xfrm>
            <a:off x="5133925" y="2896850"/>
            <a:ext cx="5231975" cy="3458700"/>
          </a:xfrm>
          <a:prstGeom prst="rect">
            <a:avLst/>
          </a:prstGeom>
          <a:noFill/>
          <a:ln>
            <a:noFill/>
          </a:ln>
        </p:spPr>
      </p:pic>
      <p:pic>
        <p:nvPicPr>
          <p:cNvPr id="84" name="Google Shape;84;g3174d8489bf_1_95"/>
          <p:cNvPicPr preferRelativeResize="0"/>
          <p:nvPr/>
        </p:nvPicPr>
        <p:blipFill>
          <a:blip r:embed="rId4">
            <a:alphaModFix/>
          </a:blip>
          <a:stretch>
            <a:fillRect/>
          </a:stretch>
        </p:blipFill>
        <p:spPr>
          <a:xfrm>
            <a:off x="527825" y="2998050"/>
            <a:ext cx="2126825" cy="1838000"/>
          </a:xfrm>
          <a:prstGeom prst="rect">
            <a:avLst/>
          </a:prstGeom>
          <a:noFill/>
          <a:ln>
            <a:noFill/>
          </a:ln>
        </p:spPr>
      </p:pic>
      <p:sp>
        <p:nvSpPr>
          <p:cNvPr id="85" name="Google Shape;85;g3174d8489bf_1_95"/>
          <p:cNvSpPr txBox="1"/>
          <p:nvPr/>
        </p:nvSpPr>
        <p:spPr>
          <a:xfrm>
            <a:off x="409575" y="1173050"/>
            <a:ext cx="1063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a:t>
            </a:r>
            <a:r>
              <a:rPr lang="en-US" sz="2000">
                <a:solidFill>
                  <a:srgbClr val="188038"/>
                </a:solidFill>
                <a:latin typeface="Calibri"/>
                <a:ea typeface="Calibri"/>
                <a:cs typeface="Calibri"/>
                <a:sym typeface="Calibri"/>
              </a:rPr>
              <a:t>Frame</a:t>
            </a:r>
            <a:r>
              <a:rPr lang="en-US" sz="2000">
                <a:solidFill>
                  <a:schemeClr val="dk1"/>
                </a:solidFill>
                <a:latin typeface="Calibri"/>
                <a:ea typeface="Calibri"/>
                <a:cs typeface="Calibri"/>
                <a:sym typeface="Calibri"/>
              </a:rPr>
              <a:t> class extends </a:t>
            </a:r>
            <a:r>
              <a:rPr lang="en-US" sz="2000">
                <a:solidFill>
                  <a:srgbClr val="188038"/>
                </a:solidFill>
                <a:latin typeface="Calibri"/>
                <a:ea typeface="Calibri"/>
                <a:cs typeface="Calibri"/>
                <a:sym typeface="Calibri"/>
              </a:rPr>
              <a:t>JFrame</a:t>
            </a:r>
            <a:r>
              <a:rPr lang="en-US" sz="2000">
                <a:solidFill>
                  <a:schemeClr val="dk1"/>
                </a:solidFill>
                <a:latin typeface="Calibri"/>
                <a:ea typeface="Calibri"/>
                <a:cs typeface="Calibri"/>
                <a:sym typeface="Calibri"/>
              </a:rPr>
              <a:t> and serves as the main window for the game. It sets up a window titled "Tank 1990" with fixed dimensions (800x600) and contains all game panels like </a:t>
            </a:r>
            <a:r>
              <a:rPr lang="en-US" sz="2000">
                <a:solidFill>
                  <a:srgbClr val="188038"/>
                </a:solidFill>
                <a:latin typeface="Calibri"/>
                <a:ea typeface="Calibri"/>
                <a:cs typeface="Calibri"/>
                <a:sym typeface="Calibri"/>
              </a:rPr>
              <a:t>MenuPanel</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GamePanel</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LevelSelectionPanel</a:t>
            </a:r>
            <a:r>
              <a:rPr lang="en-US" sz="2000">
                <a:solidFill>
                  <a:schemeClr val="dk1"/>
                </a:solidFill>
                <a:latin typeface="Calibri"/>
                <a:ea typeface="Calibri"/>
                <a:cs typeface="Calibri"/>
                <a:sym typeface="Calibri"/>
              </a:rPr>
              <a:t>, </a:t>
            </a:r>
            <a:r>
              <a:rPr lang="en-US" sz="2000">
                <a:solidFill>
                  <a:srgbClr val="188038"/>
                </a:solidFill>
                <a:latin typeface="Calibri"/>
                <a:ea typeface="Calibri"/>
                <a:cs typeface="Calibri"/>
                <a:sym typeface="Calibri"/>
              </a:rPr>
              <a:t>StatusPanel</a:t>
            </a:r>
            <a:r>
              <a:rPr lang="en-US" sz="2000">
                <a:solidFill>
                  <a:schemeClr val="dk1"/>
                </a:solidFill>
                <a:latin typeface="Calibri"/>
                <a:ea typeface="Calibri"/>
                <a:cs typeface="Calibri"/>
                <a:sym typeface="Calibri"/>
              </a:rPr>
              <a:t>, and others. Each panel is added to this frame as needed, allowing seamless transitions between different game states within a single window. This structure keeps the game organized and ensures all panels are managed centrally in the </a:t>
            </a:r>
            <a:r>
              <a:rPr lang="en-US" sz="2000">
                <a:solidFill>
                  <a:srgbClr val="188038"/>
                </a:solidFill>
                <a:latin typeface="Calibri"/>
                <a:ea typeface="Calibri"/>
                <a:cs typeface="Calibri"/>
                <a:sym typeface="Calibri"/>
              </a:rPr>
              <a:t>Frame</a:t>
            </a:r>
            <a:r>
              <a:rPr lang="en-US" sz="2000">
                <a:solidFill>
                  <a:schemeClr val="dk1"/>
                </a:solidFill>
                <a:latin typeface="Calibri"/>
                <a:ea typeface="Calibri"/>
                <a:cs typeface="Calibri"/>
                <a:sym typeface="Calibri"/>
              </a:rPr>
              <a:t>.</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175274bfff_1_0"/>
          <p:cNvSpPr txBox="1"/>
          <p:nvPr>
            <p:ph idx="12" type="sldNum"/>
          </p:nvPr>
        </p:nvSpPr>
        <p:spPr>
          <a:xfrm>
            <a:off x="11087099" y="374650"/>
            <a:ext cx="695400" cy="74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fld id="{00000000-1234-1234-1234-123412341234}" type="slidenum">
              <a:rPr b="1" lang="en-US" sz="3200">
                <a:solidFill>
                  <a:schemeClr val="lt1"/>
                </a:solidFill>
              </a:rPr>
              <a:t>‹#›</a:t>
            </a:fld>
            <a:endParaRPr b="1" sz="3200">
              <a:solidFill>
                <a:schemeClr val="lt1"/>
              </a:solidFill>
            </a:endParaRPr>
          </a:p>
        </p:txBody>
      </p:sp>
      <p:sp>
        <p:nvSpPr>
          <p:cNvPr id="91" name="Google Shape;91;g3175274bfff_1_0"/>
          <p:cNvSpPr txBox="1"/>
          <p:nvPr/>
        </p:nvSpPr>
        <p:spPr>
          <a:xfrm>
            <a:off x="1076325" y="425340"/>
            <a:ext cx="10010700" cy="646500"/>
          </a:xfrm>
          <a:prstGeom prst="rect">
            <a:avLst/>
          </a:prstGeom>
          <a:noFill/>
          <a:ln>
            <a:noFill/>
          </a:ln>
        </p:spPr>
        <p:txBody>
          <a:bodyPr anchorCtr="0" anchor="t" bIns="45700" lIns="91425" spcFirstLastPara="1" rIns="91425" wrap="square" tIns="45700">
            <a:spAutoFit/>
          </a:bodyPr>
          <a:lstStyle/>
          <a:p>
            <a:pPr indent="0" lvl="0" marL="457200" rtl="0" algn="ctr">
              <a:spcBef>
                <a:spcPts val="0"/>
              </a:spcBef>
              <a:spcAft>
                <a:spcPts val="0"/>
              </a:spcAft>
              <a:buNone/>
            </a:pPr>
            <a:r>
              <a:rPr b="1" i="1" lang="en-US" sz="3600">
                <a:solidFill>
                  <a:schemeClr val="dk1"/>
                </a:solidFill>
                <a:latin typeface="Calibri"/>
                <a:ea typeface="Calibri"/>
                <a:cs typeface="Calibri"/>
                <a:sym typeface="Calibri"/>
              </a:rPr>
              <a:t>Component Implementation</a:t>
            </a:r>
            <a:endParaRPr b="1" i="1" sz="3600" u="none" cap="none" strike="noStrike">
              <a:solidFill>
                <a:srgbClr val="FF0000"/>
              </a:solidFill>
              <a:latin typeface="Calibri"/>
              <a:ea typeface="Calibri"/>
              <a:cs typeface="Calibri"/>
              <a:sym typeface="Calibri"/>
            </a:endParaRPr>
          </a:p>
        </p:txBody>
      </p:sp>
      <p:sp>
        <p:nvSpPr>
          <p:cNvPr id="92" name="Google Shape;92;g3175274bfff_1_0"/>
          <p:cNvSpPr txBox="1"/>
          <p:nvPr/>
        </p:nvSpPr>
        <p:spPr>
          <a:xfrm>
            <a:off x="409575" y="1173050"/>
            <a:ext cx="11221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
        <p:nvSpPr>
          <p:cNvPr id="93" name="Google Shape;93;g3175274bfff_1_0"/>
          <p:cNvSpPr txBox="1"/>
          <p:nvPr/>
        </p:nvSpPr>
        <p:spPr>
          <a:xfrm>
            <a:off x="409575" y="1173050"/>
            <a:ext cx="1063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Calibri"/>
              <a:ea typeface="Calibri"/>
              <a:cs typeface="Calibri"/>
              <a:sym typeface="Calibri"/>
            </a:endParaRPr>
          </a:p>
        </p:txBody>
      </p:sp>
      <p:pic>
        <p:nvPicPr>
          <p:cNvPr id="94" name="Google Shape;94;g3175274bfff_1_0"/>
          <p:cNvPicPr preferRelativeResize="0"/>
          <p:nvPr/>
        </p:nvPicPr>
        <p:blipFill>
          <a:blip r:embed="rId3">
            <a:alphaModFix/>
          </a:blip>
          <a:stretch>
            <a:fillRect/>
          </a:stretch>
        </p:blipFill>
        <p:spPr>
          <a:xfrm>
            <a:off x="6557875" y="1344650"/>
            <a:ext cx="5224622" cy="4887549"/>
          </a:xfrm>
          <a:prstGeom prst="rect">
            <a:avLst/>
          </a:prstGeom>
          <a:noFill/>
          <a:ln>
            <a:noFill/>
          </a:ln>
        </p:spPr>
      </p:pic>
      <p:pic>
        <p:nvPicPr>
          <p:cNvPr id="95" name="Google Shape;95;g3175274bfff_1_0"/>
          <p:cNvPicPr preferRelativeResize="0"/>
          <p:nvPr/>
        </p:nvPicPr>
        <p:blipFill>
          <a:blip r:embed="rId4">
            <a:alphaModFix/>
          </a:blip>
          <a:stretch>
            <a:fillRect/>
          </a:stretch>
        </p:blipFill>
        <p:spPr>
          <a:xfrm>
            <a:off x="216375" y="3591825"/>
            <a:ext cx="6253075" cy="2640373"/>
          </a:xfrm>
          <a:prstGeom prst="rect">
            <a:avLst/>
          </a:prstGeom>
          <a:noFill/>
          <a:ln>
            <a:noFill/>
          </a:ln>
        </p:spPr>
      </p:pic>
      <p:sp>
        <p:nvSpPr>
          <p:cNvPr id="96" name="Google Shape;96;g3175274bfff_1_0"/>
          <p:cNvSpPr txBox="1"/>
          <p:nvPr/>
        </p:nvSpPr>
        <p:spPr>
          <a:xfrm>
            <a:off x="256175" y="1252125"/>
            <a:ext cx="5636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GamePanel serves as the main game screen, where maps, game objects, and sound are initialized and managed. It loads the map data, sets up the player and enemy tanks, and starts background music for an immersive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in the </a:t>
            </a:r>
            <a:r>
              <a:rPr lang="en-US">
                <a:solidFill>
                  <a:srgbClr val="188038"/>
                </a:solidFill>
              </a:rPr>
              <a:t>updateGame()</a:t>
            </a:r>
            <a:r>
              <a:rPr lang="en-US"/>
              <a:t> method, GamePanel updates active elements like spawning enemies, handling explosions, and managing player movement based on conditions (e.g., checking if the player is on ice). It also controls pause and freeze effects to ensure smooth gameplay transitions.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ais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2024-01-12T13:28:24Z</dcterms:created>
  <dc:creator>Doctor TARDIS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2024-01-12T13:31:32Z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6a8356c1-58da-407c-9f1e-439f17d1b7fd</vt:lpwstr>
  </property>
  <property fmtid="{D5CDD505-2E9C-101B-9397-08002B2CF9AE}" pid="7" name="MSIP_Label_defa4170-0d19-0005-0004-bc88714345d2_ActionId">
    <vt:lpwstr>81411d7d-1014-4082-9ff2-cf04b78054b7</vt:lpwstr>
  </property>
  <property fmtid="{D5CDD505-2E9C-101B-9397-08002B2CF9AE}" pid="8" name="MSIP_Label_defa4170-0d19-0005-0004-bc88714345d2_ContentBits">
    <vt:lpwstr>0</vt:lpwstr>
  </property>
</Properties>
</file>