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842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156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28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842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156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35080" y="78480"/>
            <a:ext cx="86734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842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56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28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1842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3156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FAF5B-6976-4779-8E76-DD09A143AE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7BBDCB-153A-4219-A6D2-DA8F7F8CE2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4890B4-100D-453D-9788-F98231BD8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EE5811-C1C7-420E-B0E7-1E83B783A0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B1644-27A6-4BC4-B207-66F036191C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35080" y="78480"/>
            <a:ext cx="86734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CC44D-723B-49D8-A581-260E3016C9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F30C2E-733E-48FB-A158-8029D3C50B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3509AE-6F20-45E2-BC91-A9D7975739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40F775-B598-45EA-9AC3-93E67FF097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64A881-F5EF-493A-A876-EFDC9304B7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5D2DE5-C78D-42E9-800A-3B3232C81D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1842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3156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28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1842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3156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B07762-9BCF-40F0-8ABE-7CD0A4D158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8E967E-65BB-4B4D-BF26-49AE295DFD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D1B4B1-567C-4F6F-BF94-89B4A1DB4B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613F3D-2EAE-48B4-BB69-D676E5A2C1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B479DD-8093-4523-AF94-24724BD87F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2F494A-D1D1-40B1-9608-301A1E8FB5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235080" y="78480"/>
            <a:ext cx="86734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0815DC-2B49-46BF-A85B-8C42D48F0C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E4C4D0-2F69-4C87-B724-C756605FAE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F1EE7F-4BC5-4C88-B896-97BFC6F1BB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D37E97-F9EF-438D-887A-9572D994E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5AE27C-3AA1-4799-B977-8150387FBF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68227E-2DC8-405B-9554-B1BD183909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1842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3156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28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1842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3156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1024CA-94D2-494F-B4D9-464F3D50B5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989196-30A5-4E70-8B58-8C650B7FB6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5F2D6E-B201-47FB-B962-9C31EB4081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789292-1D43-428B-A8C1-DCCABA4A1B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7BB440-49BF-42D9-BC71-CAD2A9B4DC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E8CC73-F6EA-48E6-8D57-129DE09E6B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235080" y="78480"/>
            <a:ext cx="86734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4B2A65-9F75-4E28-8C28-44CCD3F4C0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781C02-648A-40DD-91FA-6D9BCFBF0D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F2A567-A6A5-40ED-8DA6-79D9B4637C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12387B-A821-4AA8-9A03-DD10D8BFFA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9E4B83-5C3D-4F61-ABF4-D0B53BFCCF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6E2D2A-EF21-4394-9143-C8B3948435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5080" y="78480"/>
            <a:ext cx="86734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1842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3156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28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1842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3156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CEE8D3-839D-47A3-86EE-55AEADDC89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50E5AE-FA10-42B8-B3DB-C9FC3AB4FA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17DBE6-44DF-469D-B7EC-FCFC40A277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92AB17-BB4E-4E9E-8FAD-BABB3207EF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52EA9D-5C16-401C-A8BE-614BE648B1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14AAF2-A1C0-4EBE-B030-F37A98EAFE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235080" y="78480"/>
            <a:ext cx="86734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F8CDD12-B6CE-4A99-B002-59E8721741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5252A4-AE11-431F-B291-8815F97DC3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B3AD70-1571-4ED2-9D59-58296C0269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A87A59-C98B-4E46-982B-0FE0CEAFE3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FC21DF-2D7A-432C-9C95-402113CBC5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1FB3EF-C12B-405D-B10E-E09EE152EE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1842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3156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528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/>
          </p:nvPr>
        </p:nvSpPr>
        <p:spPr>
          <a:xfrm>
            <a:off x="1842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/>
          </p:nvPr>
        </p:nvSpPr>
        <p:spPr>
          <a:xfrm>
            <a:off x="3156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784B87-79D1-4B52-8309-C192BD8812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9F6562F-FE46-4D42-8421-A47EF518C3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43B9D09-2EF4-4A74-AE2D-6CD28FAB9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8803C7F-7AF7-4DF8-9E0E-AFBA650EF9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609BC3B-BCAD-4AF4-97AB-5C63A8EE45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D3F5332-3BCF-4C6C-ABC2-73AC764CEA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235080" y="78480"/>
            <a:ext cx="86734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A0A0DFB-281E-4F75-9EB7-19645A67C3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4689DC8-3F47-438D-9130-2D95F10E33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77F2478-0782-4396-BE41-3DAB6ED48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B7E6E7C-78A5-41C7-BBB1-56ECC78B35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A70658E-9644-4AA4-92AD-DF6B300CF0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A697845-F867-4456-A199-9719A4560E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1842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3156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28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1842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3156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B2C9DA5-E01A-462A-AAD4-AB07E1DACC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A95B965-4BE1-4477-8DCC-55AF81F857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64708C8-9A61-4B72-8690-7D27388053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18A2D9F-38E1-43D0-ABDD-9673903657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213F6D4-3396-4E9D-A58D-7BD9194207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670A1F4-2538-49E4-BA94-EA0D56697C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235080" y="78480"/>
            <a:ext cx="86734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8770D38-4D11-4885-9C7C-E798722BF4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73D38C0-CD39-41FC-97C0-A71F3E5847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75D1656-2097-491E-BDFC-0D2B758836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EF8921B-D6F6-4B5B-B8BD-BA6F5F3F79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28840" y="3696120"/>
            <a:ext cx="38858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4652623-C116-4B46-AFAB-67DE7D5BD5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2520000" y="142344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52884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/>
          </p:nvPr>
        </p:nvSpPr>
        <p:spPr>
          <a:xfrm>
            <a:off x="2520000" y="3696120"/>
            <a:ext cx="1896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8F8DFAF-72C5-48B5-9CC0-F157D2035B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28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1842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3156840" y="142344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528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/>
          </p:nvPr>
        </p:nvSpPr>
        <p:spPr>
          <a:xfrm>
            <a:off x="1842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/>
          </p:nvPr>
        </p:nvSpPr>
        <p:spPr>
          <a:xfrm>
            <a:off x="3156840" y="3696120"/>
            <a:ext cx="1251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FA17BCD-9DA4-4EB8-A3A7-36F42EB80E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dt" idx="1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2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3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C4BDBC-E7D8-4016-86A3-2786D49A0920}" type="slidenum"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9: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235080" y="121500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 idx="4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5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6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0BB49C-CCBF-4A95-A8E7-0120247CA250}" type="slidenum"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2884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0" y="142344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4: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511440" y="225000"/>
            <a:ext cx="539712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Title 5: 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524400" y="1011240"/>
            <a:ext cx="5384160" cy="552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7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en-US" sz="1200" spc="-1" strike="noStrike">
                <a:solidFill>
                  <a:srgbClr val="f2f2f2"/>
                </a:solidFill>
                <a:latin typeface="Lato"/>
                <a:ea typeface="Lat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2f2f2"/>
                </a:solidFill>
                <a:latin typeface="Lato"/>
                <a:ea typeface="Lato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 idx="8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9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5F5E3F-2364-466B-B3D3-5F39FF13707B}" type="slidenum"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dt" idx="10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ftr" idx="11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2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915D67-2159-43ED-90B1-02C43C3E9E1F}" type="slidenum"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7: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235080" y="963000"/>
            <a:ext cx="8673840" cy="513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Title 8: ………………………………………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95800" y="153288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38960" y="153288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dt" idx="13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ftr" idx="14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sldNum" idx="15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5EF7AC3-FD69-4FD8-B094-6884E02D825E}" type="slidenum"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dt" idx="16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en-US" sz="1200" spc="-1" strike="noStrike">
                <a:solidFill>
                  <a:srgbClr val="f2f2f2"/>
                </a:solidFill>
                <a:latin typeface="Lato"/>
                <a:ea typeface="Lat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2f2f2"/>
                </a:solidFill>
                <a:latin typeface="Lato"/>
                <a:ea typeface="Lato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ftr" idx="17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8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B4F266-3835-4166-91DF-CD84831C510F}" type="slidenum">
              <a:rPr b="1" lang="en-US" sz="1200" spc="-1" strike="noStrike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ecrypt.eu.org/stream/index.html" TargetMode="External"/><Relationship Id="rId2" Type="http://schemas.openxmlformats.org/officeDocument/2006/relationships/hyperlink" Target="https://www.ecrypt.eu.org/stream/p3ciphers/hc/hc128_p3.pdf" TargetMode="External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3. Cơ Sở Toán Học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Text Placeholder 9"/>
          <p:cNvSpPr txBox="1"/>
          <p:nvPr/>
        </p:nvSpPr>
        <p:spPr>
          <a:xfrm>
            <a:off x="180000" y="123948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Tổng quan các bước thực hiện: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Khởi tạo bảng P và Q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 rot="16800">
            <a:off x="812160" y="2178360"/>
            <a:ext cx="7637400" cy="4161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900C27-4AD7-414F-BFDD-33031700099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3. Cơ Sở Toán Học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Text Placeholder 6"/>
          <p:cNvSpPr txBox="1"/>
          <p:nvPr/>
        </p:nvSpPr>
        <p:spPr>
          <a:xfrm>
            <a:off x="146160" y="123948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Tạo Khóa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Lato"/>
              </a:rPr>
              <a:t>Sau một lần tạo khóa, bảng P và Q sẽ được cập nhật bằng hàm g1() và g2(). Hàm này có tác dụng tạo ra một số khó đoán để cập nhật cho P và Q trong quá trình tạo khóa tiếp theo =&gt; dòng khóa sinh ra sẽ khác nhau và ngẫu nhiên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2880000" y="1260000"/>
            <a:ext cx="5760000" cy="3628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8B1DC8-5E66-476E-98A1-3E4BFE5FA76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4. Các bước thực hiện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 Placeholder 10"/>
          <p:cNvSpPr txBox="1"/>
          <p:nvPr/>
        </p:nvSpPr>
        <p:spPr>
          <a:xfrm>
            <a:off x="146160" y="123948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Thuật toán được em triển khai bằng C, được đính kèm tại link github. Việc triển khai chỉ mang tính chất học tập nên chưa thể đảm bảo 100% về mặt bảo mật.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565AC3-D29C-4957-9C7F-472F6BED165B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10"/>
          <p:cNvSpPr/>
          <p:nvPr/>
        </p:nvSpPr>
        <p:spPr>
          <a:xfrm>
            <a:off x="4181040" y="3021840"/>
            <a:ext cx="4197600" cy="8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1D1D31D-4F1A-4AF0-85B5-12FDCAC70089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REFERENCE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Text Placeholder 11"/>
          <p:cNvSpPr txBox="1"/>
          <p:nvPr/>
        </p:nvSpPr>
        <p:spPr>
          <a:xfrm>
            <a:off x="146160" y="123948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[1]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  <a:hlinkClick r:id="rId1"/>
              </a:rPr>
              <a:t>eStream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[2]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  <a:hlinkClick r:id="rId2"/>
              </a:rPr>
              <a:t>Hongjun Wu, The Stream Cipher HC-128, 2004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2CF61D-A35A-4A97-B7E2-D8433D31E9F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3" descr=""/>
          <p:cNvPicPr/>
          <p:nvPr/>
        </p:nvPicPr>
        <p:blipFill>
          <a:blip r:embed="rId1"/>
          <a:stretch/>
        </p:blipFill>
        <p:spPr>
          <a:xfrm>
            <a:off x="412920" y="398520"/>
            <a:ext cx="2036880" cy="611280"/>
          </a:xfrm>
          <a:prstGeom prst="rect">
            <a:avLst/>
          </a:prstGeom>
          <a:ln w="0">
            <a:noFill/>
          </a:ln>
        </p:spPr>
      </p:pic>
      <p:sp>
        <p:nvSpPr>
          <p:cNvPr id="325" name="Title 6"/>
          <p:cNvSpPr/>
          <p:nvPr/>
        </p:nvSpPr>
        <p:spPr>
          <a:xfrm>
            <a:off x="412920" y="1918080"/>
            <a:ext cx="7750080" cy="17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c00000"/>
                </a:solidFill>
                <a:latin typeface="Lato"/>
                <a:ea typeface="Lato"/>
              </a:rPr>
              <a:t>HC128 Stream Cipher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itle 6"/>
          <p:cNvSpPr/>
          <p:nvPr/>
        </p:nvSpPr>
        <p:spPr>
          <a:xfrm>
            <a:off x="412920" y="2780640"/>
            <a:ext cx="7342200" cy="8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Lato"/>
                <a:ea typeface="Lato"/>
              </a:rPr>
              <a:t>Đỗ Minh Kiên 20203471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Lịch Sử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235080" y="121500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Mã dòng là cơ chế mã hóa sử dụng khóa dòng để mã hóa bản rõ theo cách từng bit hoặc từng khối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Lato"/>
              </a:rPr>
              <a:t>mã dòng đồng bộ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Lato"/>
              </a:rPr>
              <a:t>mã dòng tự đồng bộ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Bộ tạo dòng khóa nhận 2 giá trị đầu vào là: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Vector khởi tạo IV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Khóa K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0E3A19-484D-4210-9FC8-A9B79DE47EC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>
              <a:lnSpc>
                <a:spcPct val="9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Lịch Sử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 Placeholder 1"/>
          <p:cNvSpPr txBox="1"/>
          <p:nvPr/>
        </p:nvSpPr>
        <p:spPr>
          <a:xfrm>
            <a:off x="235080" y="121536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HC128 là thuật toán mã hóa dòng đồng bộ được đề xuất bởi Hongjun Wu vào năm 2004.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HC” là viết tắt của Hongjun Cipher.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HC128 được đánh giá là một thuật toán đơn giản, bảo mật, hiệu năng cao.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8D09C8-BEF9-4FCE-B98E-D45841515A4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2. Spec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Text Placeholder 4"/>
          <p:cNvSpPr txBox="1"/>
          <p:nvPr/>
        </p:nvSpPr>
        <p:spPr>
          <a:xfrm>
            <a:off x="235080" y="121572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HC128 là thuật toán mã hóa dòng đồng bộ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Khóa K: 128 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Vector khởi tạo IV: 128bits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Độ dài 1 khóa được tạo: 31bits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State: 2 bảng P, Q có độ dài 512 kí tự 31 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Dòng khóa tối đa: 2^64 bits (lý thuyết)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Bảo mật: 128 bits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FBA975-9A11-409B-A07E-9E24CF3E4E0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2. Spec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 Placeholder 5"/>
          <p:cNvSpPr txBox="1"/>
          <p:nvPr/>
        </p:nvSpPr>
        <p:spPr>
          <a:xfrm>
            <a:off x="146160" y="123948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HC128 là thuật toán mã hóa dòng đồng bộ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620000" y="1980000"/>
            <a:ext cx="6535080" cy="4108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B06642-B24C-4162-85FF-9051106874B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3. Cơ Sở Toán Học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 Placeholder 2"/>
          <p:cNvSpPr txBox="1"/>
          <p:nvPr/>
        </p:nvSpPr>
        <p:spPr>
          <a:xfrm>
            <a:off x="180000" y="123948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Một số toán tử được sử dụng trong thuật toán HC128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Lato"/>
              </a:rPr>
              <a:t>Do các phép toán được thực hiện trên các kí tự 32 bits nên cần áp dụng các toán tử trên để đảm bảo kết quả đầu ra là chính xác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1072800" y="1833840"/>
            <a:ext cx="6847200" cy="2666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8BE769-16F5-46C6-9BFF-B259C19CAB5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3. Cơ Sở Toán Học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Text Placeholder 7"/>
          <p:cNvSpPr txBox="1"/>
          <p:nvPr/>
        </p:nvSpPr>
        <p:spPr>
          <a:xfrm>
            <a:off x="180000" y="123948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Một số hàm số sử dụng trong thuật toán HC128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Lato"/>
              </a:rPr>
              <a:t>Các hàm số này được sử dụng trong quá trình khởi tạo State (bảng P và Q) và quá trình tạo 1 khóa 32 bits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Lato"/>
              </a:rPr>
              <a:t>g1() g2() là hai hàm “Non-linear feedback” sử dụng để cập nhật giá trị cho bảng P và Q với một giá trị khó đoán (Ngẫu nhiên giả)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1512000" y="2054880"/>
            <a:ext cx="6228000" cy="2085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ED908A-F73F-4E3B-92D9-FA5A2AEAA60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Lato"/>
                <a:ea typeface="Lato"/>
              </a:rPr>
              <a:t>3. Cơ Sở Toán Học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 Placeholder 8"/>
          <p:cNvSpPr txBox="1"/>
          <p:nvPr/>
        </p:nvSpPr>
        <p:spPr>
          <a:xfrm>
            <a:off x="180000" y="1239480"/>
            <a:ext cx="8673840" cy="48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Tổng quan các bước thực hiện: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Khởi tạo vector khóa K và vector khởi Tạo IV từ đầu vào 128bits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Khóa K 128 bits: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Vector K sẽ có dạng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K3 | K2 | K1 | K0 | K3 | K2 | K1 | K0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Vector khởi tạo IV 128 bits: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Vector IV sẽ có dạng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IV3 | IV2 | IV1 | IV0 | IV3 | IV2 | IV1 | IV0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80000" y="3781440"/>
            <a:ext cx="8640000" cy="16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Lato"/>
              </a:rPr>
              <a:t>Kx là một kí tự 32 bits. Đảm bảo vector K có 8 phần tử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2F0988-68DA-4906-985D-AA233D4B4C8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Application>LibreOffice/7.4.7.2$Linux_X86_64 LibreOffice_project/40$Build-2</Application>
  <AppVersion>15.0000</AppVersion>
  <Words>1045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2021-05-28T04:32:29Z</dcterms:created>
  <dc:creator>Phong TT &amp; QTTH</dc:creator>
  <dc:description/>
  <dc:language>en-GB</dc:language>
  <cp:lastModifiedBy/>
  <dcterms:modified xsi:type="dcterms:W3CDTF">2023-11-17T00:37:46Z</dcterms:modified>
  <cp:revision>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9</vt:i4>
  </property>
</Properties>
</file>