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69" r:id="rId3"/>
    <p:sldId id="279" r:id="rId4"/>
    <p:sldId id="256" r:id="rId5"/>
    <p:sldId id="277" r:id="rId6"/>
    <p:sldId id="258" r:id="rId7"/>
    <p:sldId id="299" r:id="rId8"/>
    <p:sldId id="284" r:id="rId9"/>
    <p:sldId id="301" r:id="rId10"/>
    <p:sldId id="302" r:id="rId11"/>
    <p:sldId id="304" r:id="rId12"/>
    <p:sldId id="300" r:id="rId13"/>
    <p:sldId id="260" r:id="rId14"/>
    <p:sldId id="305" r:id="rId15"/>
    <p:sldId id="306" r:id="rId16"/>
    <p:sldId id="307" r:id="rId17"/>
    <p:sldId id="266" r:id="rId18"/>
    <p:sldId id="288" r:id="rId19"/>
    <p:sldId id="285" r:id="rId20"/>
    <p:sldId id="293" r:id="rId21"/>
    <p:sldId id="294" r:id="rId22"/>
    <p:sldId id="287" r:id="rId23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Xuân Đức" initials="NXĐ" lastIdx="2" clrIdx="0">
    <p:extLst>
      <p:ext uri="{19B8F6BF-5375-455C-9EA6-DF929625EA0E}">
        <p15:presenceInfo xmlns:p15="http://schemas.microsoft.com/office/powerpoint/2012/main" userId="e885dd7496be01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E2"/>
    <a:srgbClr val="FFFF00"/>
    <a:srgbClr val="0000CC"/>
    <a:srgbClr val="C92536"/>
    <a:srgbClr val="C92434"/>
    <a:srgbClr val="CC3300"/>
    <a:srgbClr val="C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6340" autoAdjust="0"/>
  </p:normalViewPr>
  <p:slideViewPr>
    <p:cSldViewPr snapToGrid="0">
      <p:cViewPr varScale="1">
        <p:scale>
          <a:sx n="97" d="100"/>
          <a:sy n="97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C2258-764D-4FF4-8E65-C50E79EE75B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89F4F-9B09-462C-AF6F-B9E611C5A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https://thuvienphapluat.vn/van-ban/Cong-nghe-thong-tin/Thong-tu-23-2018-TT-BTTTT-huong-dan-thuc-hien-Chuong-trinh-muc-tieu-Cong-nghe-thong-tin-404673.aspx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3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0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9F4F-9B09-462C-AF6F-B9E611C5A1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8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385B-DC0C-4372-9F38-097CAC6C898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239F-10D4-49E7-8196-1D333EAD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230808"/>
            <a:ext cx="12191996" cy="2627192"/>
            <a:chOff x="0" y="4230808"/>
            <a:chExt cx="12191996" cy="262719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4FCAF31-86C6-4390-AB14-4D04849AFF6A}"/>
                </a:ext>
              </a:extLst>
            </p:cNvPr>
            <p:cNvSpPr/>
            <p:nvPr/>
          </p:nvSpPr>
          <p:spPr>
            <a:xfrm>
              <a:off x="0" y="4970750"/>
              <a:ext cx="10179698" cy="1887250"/>
            </a:xfrm>
            <a:prstGeom prst="rtTriangle">
              <a:avLst/>
            </a:prstGeom>
            <a:solidFill>
              <a:srgbClr val="27AAE2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D660016-3EDE-4EC9-A253-D59A334B9363}"/>
                </a:ext>
              </a:extLst>
            </p:cNvPr>
            <p:cNvSpPr/>
            <p:nvPr/>
          </p:nvSpPr>
          <p:spPr>
            <a:xfrm flipH="1">
              <a:off x="6095997" y="4230808"/>
              <a:ext cx="6095999" cy="2627192"/>
            </a:xfrm>
            <a:prstGeom prst="rtTriangle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485C327-9678-4E44-9B2B-B87F25EB1DDD}"/>
                </a:ext>
              </a:extLst>
            </p:cNvPr>
            <p:cNvSpPr/>
            <p:nvPr/>
          </p:nvSpPr>
          <p:spPr>
            <a:xfrm>
              <a:off x="6130596" y="6334298"/>
              <a:ext cx="4501382" cy="523702"/>
            </a:xfrm>
            <a:prstGeom prst="triangle">
              <a:avLst>
                <a:gd name="adj" fmla="val 2612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Giới thiệu chung về tổng công ty viễn thông toàn cầu (Gtel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98" y="63027"/>
            <a:ext cx="1958676" cy="9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530938-9ABB-467C-B674-810DE0279A6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2990937" y="2098766"/>
            <a:ext cx="6210120" cy="12320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ts val="3500"/>
              </a:lnSpc>
            </a:pPr>
            <a:r>
              <a:rPr lang="vi-VN" altLang="en-US" sz="3200" b="1" dirty="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BÁO CÁO</a:t>
            </a:r>
            <a:br>
              <a:rPr lang="vi-VN" altLang="en-US" sz="3200" b="1" dirty="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vi-VN" altLang="en-US" sz="3200" b="1" dirty="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ĐỀ XUẤT CHỦ TRƯƠNG ĐẦU TƯ</a:t>
            </a:r>
            <a:br>
              <a:rPr lang="en-US" altLang="en-US" sz="3200" b="1" dirty="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br>
              <a:rPr lang="vi-VN" altLang="en-US" sz="3200" b="1" dirty="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endParaRPr lang="en-US" altLang="en-US" sz="3200" b="1" dirty="0">
              <a:solidFill>
                <a:srgbClr val="00B0F0"/>
              </a:solidFill>
              <a:latin typeface="Rajdhani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B18AB9-01B5-419E-89C0-A884486A20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968903"/>
            <a:ext cx="12192000" cy="1001848"/>
          </a:xfrm>
        </p:spPr>
        <p:txBody>
          <a:bodyPr anchor="ctr">
            <a:noAutofit/>
          </a:bodyPr>
          <a:lstStyle/>
          <a:p>
            <a:pPr>
              <a:lnSpc>
                <a:spcPct val="170000"/>
              </a:lnSpc>
            </a:pPr>
            <a:r>
              <a:rPr lang="vi-VN" altLang="en-US" sz="2000" b="1">
                <a:solidFill>
                  <a:srgbClr val="00B0F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en-US" sz="2000" b="1">
                <a:solidFill>
                  <a:srgbClr val="00B0F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[</a:t>
            </a:r>
            <a:r>
              <a:rPr lang="en-US" sz="2000" b="1">
                <a:solidFill>
                  <a:srgbClr val="00B0F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TÊN DỰ ÁN]</a:t>
            </a:r>
            <a:r>
              <a:rPr lang="vi-VN" altLang="en-US" sz="2000" b="1">
                <a:solidFill>
                  <a:srgbClr val="00B0F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endParaRPr lang="en-US" altLang="en-US" sz="2000" b="1" dirty="0">
              <a:solidFill>
                <a:srgbClr val="00B0F0"/>
              </a:solidFill>
              <a:latin typeface="Rajdhani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vi-VN" altLang="en-US" sz="2000" b="1" cap="all" spc="150" dirty="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CHỦ ĐẦU TƯ</a:t>
            </a:r>
            <a:r>
              <a:rPr lang="vi-VN" altLang="en-US" sz="2000" b="1" cap="all" spc="15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  <a:r>
              <a:rPr lang="en-US" altLang="en-US" sz="2000" b="1" cap="all" spc="15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[TÊN CHỦ ĐẦU TƯ]</a:t>
            </a:r>
            <a:endParaRPr lang="vi-VN" altLang="en-US" sz="2000" b="1" cap="all" spc="150" dirty="0">
              <a:solidFill>
                <a:srgbClr val="C00000"/>
              </a:solidFill>
              <a:latin typeface="Rajdhani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9B688-3ECB-4729-BD23-CD09A6AB39C7}"/>
              </a:ext>
            </a:extLst>
          </p:cNvPr>
          <p:cNvSpPr txBox="1"/>
          <p:nvPr/>
        </p:nvSpPr>
        <p:spPr>
          <a:xfrm>
            <a:off x="0" y="344568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800" b="1" cap="all" spc="150" dirty="0">
                <a:solidFill>
                  <a:srgbClr val="C00000"/>
                </a:solidFill>
                <a:latin typeface="Rajdhani"/>
                <a:ea typeface="ＭＳ Ｐゴシック" panose="020B0600070205080204" pitchFamily="34" charset="-128"/>
                <a:cs typeface="Arial" panose="020B0604020202020204" pitchFamily="34" charset="0"/>
              </a:rPr>
              <a:t>DỰ ÁN</a:t>
            </a:r>
            <a:endParaRPr lang="en-US" sz="2800" b="1" cap="all" spc="150" dirty="0">
              <a:solidFill>
                <a:srgbClr val="C00000"/>
              </a:solidFill>
              <a:latin typeface="Rajdhani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673926F-098C-CEAD-3D66-6496CC0F5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36424"/>
              </p:ext>
            </p:extLst>
          </p:nvPr>
        </p:nvGraphicFramePr>
        <p:xfrm>
          <a:off x="5338759" y="619236"/>
          <a:ext cx="15144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514520" imgH="1162080" progId="PBrush">
                  <p:embed/>
                </p:oleObj>
              </mc:Choice>
              <mc:Fallback>
                <p:oleObj name="Bitmap Image" r:id="rId3" imgW="1514520" imgH="1162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8759" y="619236"/>
                        <a:ext cx="1514475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22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1" y="415325"/>
            <a:ext cx="11353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[HÌNH VẼ KIẾN TRÚC, MÔ HÌNH]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A82AF7-4B0A-00E9-6123-E72657C85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14269"/>
              </p:ext>
            </p:extLst>
          </p:nvPr>
        </p:nvGraphicFramePr>
        <p:xfrm>
          <a:off x="1250015" y="1252148"/>
          <a:ext cx="9025668" cy="5012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33800" imgH="4552920" progId="PBrush">
                  <p:embed/>
                </p:oleObj>
              </mc:Choice>
              <mc:Fallback>
                <p:oleObj name="Bitmap Image" r:id="rId3" imgW="4933800" imgH="455292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2F5B818-4414-2653-B59C-DB77941C4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015" y="1252148"/>
                        <a:ext cx="9025668" cy="5012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16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26">
            <a:extLst>
              <a:ext uri="{FF2B5EF4-FFF2-40B4-BE49-F238E27FC236}">
                <a16:creationId xmlns:a16="http://schemas.microsoft.com/office/drawing/2014/main" id="{CF18BE9B-D7B4-49C7-96BD-1710DF6B8C0D}"/>
              </a:ext>
            </a:extLst>
          </p:cNvPr>
          <p:cNvSpPr txBox="1">
            <a:spLocks/>
          </p:cNvSpPr>
          <p:nvPr/>
        </p:nvSpPr>
        <p:spPr>
          <a:xfrm>
            <a:off x="0" y="410837"/>
            <a:ext cx="9257016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>
                <a:solidFill>
                  <a:schemeClr val="accent2">
                    <a:lumMod val="50000"/>
                  </a:schemeClr>
                </a:solidFill>
              </a:rPr>
              <a:t>SO SÁNH LỰA CHỌN SẢN PHẨM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45774"/>
              </p:ext>
            </p:extLst>
          </p:nvPr>
        </p:nvGraphicFramePr>
        <p:xfrm>
          <a:off x="234593" y="974645"/>
          <a:ext cx="11722814" cy="5542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2885">
                  <a:extLst>
                    <a:ext uri="{9D8B030D-6E8A-4147-A177-3AD203B41FA5}">
                      <a16:colId xmlns:a16="http://schemas.microsoft.com/office/drawing/2014/main" val="3856136944"/>
                    </a:ext>
                  </a:extLst>
                </a:gridCol>
                <a:gridCol w="8435084">
                  <a:extLst>
                    <a:ext uri="{9D8B030D-6E8A-4147-A177-3AD203B41FA5}">
                      <a16:colId xmlns:a16="http://schemas.microsoft.com/office/drawing/2014/main" val="4033176731"/>
                    </a:ext>
                  </a:extLst>
                </a:gridCol>
                <a:gridCol w="595901">
                  <a:extLst>
                    <a:ext uri="{9D8B030D-6E8A-4147-A177-3AD203B41FA5}">
                      <a16:colId xmlns:a16="http://schemas.microsoft.com/office/drawing/2014/main" val="954333561"/>
                    </a:ext>
                  </a:extLst>
                </a:gridCol>
                <a:gridCol w="626723">
                  <a:extLst>
                    <a:ext uri="{9D8B030D-6E8A-4147-A177-3AD203B41FA5}">
                      <a16:colId xmlns:a16="http://schemas.microsoft.com/office/drawing/2014/main" val="980909451"/>
                    </a:ext>
                  </a:extLst>
                </a:gridCol>
                <a:gridCol w="832207">
                  <a:extLst>
                    <a:ext uri="{9D8B030D-6E8A-4147-A177-3AD203B41FA5}">
                      <a16:colId xmlns:a16="http://schemas.microsoft.com/office/drawing/2014/main" val="3727549371"/>
                    </a:ext>
                  </a:extLst>
                </a:gridCol>
                <a:gridCol w="750014">
                  <a:extLst>
                    <a:ext uri="{9D8B030D-6E8A-4147-A177-3AD203B41FA5}">
                      <a16:colId xmlns:a16="http://schemas.microsoft.com/office/drawing/2014/main" val="2074690829"/>
                    </a:ext>
                  </a:extLst>
                </a:gridCol>
              </a:tblGrid>
              <a:tr h="336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Rajdhani"/>
                        </a:rPr>
                        <a:t>STT</a:t>
                      </a:r>
                      <a:endParaRPr lang="en-US" sz="1400" b="1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 CHÍ SO SÁNH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SP1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SP2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SP3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Rajdhani"/>
                        </a:rPr>
                        <a:t>SP4</a:t>
                      </a:r>
                      <a:endParaRPr lang="en-US" sz="1400" b="1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2957233559"/>
                  </a:ext>
                </a:extLst>
              </a:tr>
              <a:tr h="332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[TÍNH NĂNG KỸ THUẬT]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1631703855"/>
                  </a:ext>
                </a:extLst>
              </a:tr>
              <a:tr h="38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[Tính năng 1]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834971984"/>
                  </a:ext>
                </a:extLst>
              </a:tr>
              <a:tr h="421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[Tính năng 2]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dirty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dirty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3367078946"/>
                  </a:ext>
                </a:extLst>
              </a:tr>
              <a:tr h="339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Rajdhani"/>
                          <a:ea typeface="+mn-ea"/>
                          <a:cs typeface="Times New Roman" panose="02020603050405020304" pitchFamily="18" charset="0"/>
                        </a:rPr>
                        <a:t>[Tính năng 3]</a:t>
                      </a: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Rajdhan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3942289765"/>
                  </a:ext>
                </a:extLst>
              </a:tr>
              <a:tr h="38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1208003737"/>
                  </a:ext>
                </a:extLst>
              </a:tr>
              <a:tr h="400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1821134158"/>
                  </a:ext>
                </a:extLst>
              </a:tr>
              <a:tr h="378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2726937403"/>
                  </a:ext>
                </a:extLst>
              </a:tr>
              <a:tr h="334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4084352654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+mn-cs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668697218"/>
                  </a:ext>
                </a:extLst>
              </a:tr>
              <a:tr h="37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1592368960"/>
                  </a:ext>
                </a:extLst>
              </a:tr>
              <a:tr h="393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1572233862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4193595165"/>
                  </a:ext>
                </a:extLst>
              </a:tr>
              <a:tr h="38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1840108828"/>
                  </a:ext>
                </a:extLst>
              </a:tr>
              <a:tr h="339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effectLst/>
                        <a:latin typeface="Rajdhan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Rajdhani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283467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18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230808"/>
            <a:ext cx="12191996" cy="2627192"/>
            <a:chOff x="0" y="4230808"/>
            <a:chExt cx="12191996" cy="262719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4FCAF31-86C6-4390-AB14-4D04849AFF6A}"/>
                </a:ext>
              </a:extLst>
            </p:cNvPr>
            <p:cNvSpPr/>
            <p:nvPr/>
          </p:nvSpPr>
          <p:spPr>
            <a:xfrm>
              <a:off x="0" y="4970750"/>
              <a:ext cx="10179698" cy="1887250"/>
            </a:xfrm>
            <a:prstGeom prst="rtTriangle">
              <a:avLst/>
            </a:prstGeom>
            <a:solidFill>
              <a:srgbClr val="27AAE2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D660016-3EDE-4EC9-A253-D59A334B9363}"/>
                </a:ext>
              </a:extLst>
            </p:cNvPr>
            <p:cNvSpPr/>
            <p:nvPr/>
          </p:nvSpPr>
          <p:spPr>
            <a:xfrm flipH="1">
              <a:off x="6095997" y="4230808"/>
              <a:ext cx="6095999" cy="2627192"/>
            </a:xfrm>
            <a:prstGeom prst="rtTriangle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485C327-9678-4E44-9B2B-B87F25EB1DDD}"/>
                </a:ext>
              </a:extLst>
            </p:cNvPr>
            <p:cNvSpPr/>
            <p:nvPr/>
          </p:nvSpPr>
          <p:spPr>
            <a:xfrm>
              <a:off x="6130596" y="6334298"/>
              <a:ext cx="4501382" cy="523702"/>
            </a:xfrm>
            <a:prstGeom prst="triangle">
              <a:avLst>
                <a:gd name="adj" fmla="val 2612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3624698" y="2643024"/>
            <a:ext cx="6243318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PHƯƠNG ÁN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THIẾT</a:t>
            </a:r>
            <a:r>
              <a:rPr kumimoji="0" lang="en-US" sz="32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KẾ SƠ BỘ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10" name="Google Shape;125;p26">
            <a:extLst>
              <a:ext uri="{FF2B5EF4-FFF2-40B4-BE49-F238E27FC236}">
                <a16:creationId xmlns:a16="http://schemas.microsoft.com/office/drawing/2014/main" id="{6E63CEFF-1D5C-4934-B3FF-D6749CB2415A}"/>
              </a:ext>
            </a:extLst>
          </p:cNvPr>
          <p:cNvSpPr txBox="1">
            <a:spLocks/>
          </p:cNvSpPr>
          <p:nvPr/>
        </p:nvSpPr>
        <p:spPr>
          <a:xfrm>
            <a:off x="2535182" y="2643024"/>
            <a:ext cx="76066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04</a:t>
            </a:r>
            <a:endParaRPr kumimoji="0" lang="en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cxnSp>
        <p:nvCxnSpPr>
          <p:cNvPr id="11" name="Google Shape;129;p26">
            <a:extLst>
              <a:ext uri="{FF2B5EF4-FFF2-40B4-BE49-F238E27FC236}">
                <a16:creationId xmlns:a16="http://schemas.microsoft.com/office/drawing/2014/main" id="{8C792B98-6DF8-4480-9809-F9FC88545EF8}"/>
              </a:ext>
            </a:extLst>
          </p:cNvPr>
          <p:cNvCxnSpPr/>
          <p:nvPr/>
        </p:nvCxnSpPr>
        <p:spPr>
          <a:xfrm>
            <a:off x="3461959" y="253847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89077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1" y="415325"/>
            <a:ext cx="11353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800" kern="0" dirty="0">
                <a:solidFill>
                  <a:schemeClr val="accent2">
                    <a:lumMod val="50000"/>
                  </a:schemeClr>
                </a:solidFill>
              </a:rPr>
              <a:t>PHƯƠNG ÁN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THIẾT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 </a:t>
            </a:r>
            <a:r>
              <a:rPr kumimoji="0" lang="en-US" sz="2800" b="1" i="0" u="none" strike="noStrike" kern="0" cap="none" spc="0" normalizeH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KẾ </a:t>
            </a:r>
            <a:r>
              <a:rPr lang="en-US" sz="2800" kern="0" noProof="0">
                <a:solidFill>
                  <a:schemeClr val="accent2">
                    <a:lumMod val="50000"/>
                  </a:schemeClr>
                </a:solidFill>
              </a:rPr>
              <a:t>TỔNG THỂ</a:t>
            </a:r>
            <a:r>
              <a:rPr lang="en-US" sz="2800" ker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0" lang="en-US" sz="2800" b="1" i="0" u="none" strike="noStrike" kern="0" cap="none" spc="0" normalizeH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SƠ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BỘ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FCA793B3-6D69-44EC-9BAF-6882DF6A3B1D}"/>
              </a:ext>
            </a:extLst>
          </p:cNvPr>
          <p:cNvSpPr txBox="1">
            <a:spLocks/>
          </p:cNvSpPr>
          <p:nvPr/>
        </p:nvSpPr>
        <p:spPr>
          <a:xfrm>
            <a:off x="230372" y="968189"/>
            <a:ext cx="4841358" cy="50202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>
                <a:latin typeface="Rajdhani"/>
                <a:ea typeface="Times New Roman" panose="02020603050405020304" pitchFamily="18" charset="0"/>
              </a:rPr>
              <a:t>[Mô tả 1]: </a:t>
            </a:r>
            <a:r>
              <a:rPr lang="en-US" sz="1400">
                <a:latin typeface="Rajdhani"/>
                <a:ea typeface="Times New Roman" panose="02020603050405020304" pitchFamily="18" charset="0"/>
              </a:rPr>
              <a:t>[Nội dung mô tả 1]</a:t>
            </a:r>
            <a:r>
              <a:rPr lang="vi-VN" sz="1400">
                <a:latin typeface="Rajdhani"/>
                <a:ea typeface="Times New Roman" panose="02020603050405020304" pitchFamily="18" charset="0"/>
              </a:rPr>
              <a:t>.</a:t>
            </a:r>
            <a:endParaRPr lang="en-US" sz="1400">
              <a:latin typeface="Rajdhani"/>
              <a:ea typeface="Times New Roman" panose="02020603050405020304" pitchFamily="18" charset="0"/>
            </a:endParaRPr>
          </a:p>
          <a:p>
            <a:pPr marL="341313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>
                <a:latin typeface="Rajdhani"/>
                <a:ea typeface="Times New Roman" panose="02020603050405020304" pitchFamily="18" charset="0"/>
              </a:rPr>
              <a:t>[Mô tả 2]: </a:t>
            </a:r>
            <a:r>
              <a:rPr lang="en-US" sz="1400">
                <a:latin typeface="Rajdhani"/>
                <a:ea typeface="Times New Roman" panose="02020603050405020304" pitchFamily="18" charset="0"/>
              </a:rPr>
              <a:t>[Nội dung mô tả 2]</a:t>
            </a:r>
            <a:r>
              <a:rPr lang="vi-VN" sz="1400">
                <a:latin typeface="Rajdhani"/>
                <a:ea typeface="Times New Roman" panose="02020603050405020304" pitchFamily="18" charset="0"/>
              </a:rPr>
              <a:t>.</a:t>
            </a:r>
            <a:endParaRPr lang="en-US" sz="1400">
              <a:latin typeface="Rajdhani"/>
              <a:ea typeface="Times New Roman" panose="02020603050405020304" pitchFamily="18" charset="0"/>
            </a:endParaRPr>
          </a:p>
          <a:p>
            <a:pPr marL="341313" marR="0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Rajdhani"/>
              <a:ea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4B1C61-457B-9308-B776-E92D6C030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63145"/>
              </p:ext>
            </p:extLst>
          </p:nvPr>
        </p:nvGraphicFramePr>
        <p:xfrm>
          <a:off x="6419851" y="1322679"/>
          <a:ext cx="49339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33800" imgH="4552920" progId="PBrush">
                  <p:embed/>
                </p:oleObj>
              </mc:Choice>
              <mc:Fallback>
                <p:oleObj name="Bitmap Image" r:id="rId3" imgW="4933800" imgH="455292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DDD643F-7FE7-EDCF-77C1-840A959FB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9851" y="1322679"/>
                        <a:ext cx="49339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3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1" y="415325"/>
            <a:ext cx="11353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800" kern="0" dirty="0">
                <a:solidFill>
                  <a:schemeClr val="accent2">
                    <a:lumMod val="50000"/>
                  </a:schemeClr>
                </a:solidFill>
              </a:rPr>
              <a:t>PHƯƠNG ÁN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THIẾT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 </a:t>
            </a:r>
            <a:r>
              <a:rPr kumimoji="0" lang="en-US" sz="2800" b="1" i="0" u="none" strike="noStrike" kern="0" cap="none" spc="0" normalizeH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KẾ </a:t>
            </a:r>
            <a:r>
              <a:rPr lang="en-US" sz="2800" kern="0" noProof="0">
                <a:solidFill>
                  <a:schemeClr val="accent2">
                    <a:lumMod val="50000"/>
                  </a:schemeClr>
                </a:solidFill>
              </a:rPr>
              <a:t>LOGIC</a:t>
            </a:r>
            <a:r>
              <a:rPr lang="en-US" sz="2800" ker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0" lang="en-US" sz="2800" b="1" i="0" u="none" strike="noStrike" kern="0" cap="none" spc="0" normalizeH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SƠ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BỘ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FCA793B3-6D69-44EC-9BAF-6882DF6A3B1D}"/>
              </a:ext>
            </a:extLst>
          </p:cNvPr>
          <p:cNvSpPr txBox="1">
            <a:spLocks/>
          </p:cNvSpPr>
          <p:nvPr/>
        </p:nvSpPr>
        <p:spPr>
          <a:xfrm>
            <a:off x="230372" y="968189"/>
            <a:ext cx="4841358" cy="50202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>
                <a:latin typeface="Rajdhani"/>
                <a:ea typeface="Times New Roman" panose="02020603050405020304" pitchFamily="18" charset="0"/>
              </a:rPr>
              <a:t>[Mô tả 1]: </a:t>
            </a:r>
            <a:r>
              <a:rPr lang="en-US" sz="1400">
                <a:latin typeface="Rajdhani"/>
                <a:ea typeface="Times New Roman" panose="02020603050405020304" pitchFamily="18" charset="0"/>
              </a:rPr>
              <a:t>[Nội dung mô tả 1]</a:t>
            </a:r>
            <a:r>
              <a:rPr lang="vi-VN" sz="1400">
                <a:latin typeface="Rajdhani"/>
                <a:ea typeface="Times New Roman" panose="02020603050405020304" pitchFamily="18" charset="0"/>
              </a:rPr>
              <a:t>.</a:t>
            </a:r>
            <a:endParaRPr lang="en-US" sz="1400">
              <a:latin typeface="Rajdhani"/>
              <a:ea typeface="Times New Roman" panose="02020603050405020304" pitchFamily="18" charset="0"/>
            </a:endParaRPr>
          </a:p>
          <a:p>
            <a:pPr marL="341313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>
                <a:latin typeface="Rajdhani"/>
                <a:ea typeface="Times New Roman" panose="02020603050405020304" pitchFamily="18" charset="0"/>
              </a:rPr>
              <a:t>[Mô tả 2]: </a:t>
            </a:r>
            <a:r>
              <a:rPr lang="en-US" sz="1400">
                <a:latin typeface="Rajdhani"/>
                <a:ea typeface="Times New Roman" panose="02020603050405020304" pitchFamily="18" charset="0"/>
              </a:rPr>
              <a:t>[Nội dung mô tả 2]</a:t>
            </a:r>
            <a:r>
              <a:rPr lang="vi-VN" sz="1400">
                <a:latin typeface="Rajdhani"/>
                <a:ea typeface="Times New Roman" panose="02020603050405020304" pitchFamily="18" charset="0"/>
              </a:rPr>
              <a:t>.</a:t>
            </a:r>
            <a:endParaRPr lang="en-US" sz="1400">
              <a:latin typeface="Rajdhani"/>
              <a:ea typeface="Times New Roman" panose="02020603050405020304" pitchFamily="18" charset="0"/>
            </a:endParaRPr>
          </a:p>
          <a:p>
            <a:pPr marL="341313" marR="0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Rajdhani"/>
              <a:ea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4B1C61-457B-9308-B776-E92D6C030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1" y="1322679"/>
          <a:ext cx="49339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33800" imgH="4552920" progId="PBrush">
                  <p:embed/>
                </p:oleObj>
              </mc:Choice>
              <mc:Fallback>
                <p:oleObj name="Bitmap Image" r:id="rId3" imgW="4933800" imgH="455292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04B1C61-457B-9308-B776-E92D6C030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9851" y="1322679"/>
                        <a:ext cx="49339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3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1" y="415325"/>
            <a:ext cx="11353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800" kern="0" dirty="0">
                <a:solidFill>
                  <a:schemeClr val="accent2">
                    <a:lumMod val="50000"/>
                  </a:schemeClr>
                </a:solidFill>
              </a:rPr>
              <a:t>PHƯƠNG ÁN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THIẾT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 </a:t>
            </a:r>
            <a:r>
              <a:rPr kumimoji="0" lang="en-US" sz="2800" b="1" i="0" u="none" strike="noStrike" kern="0" cap="none" spc="0" normalizeH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KẾ </a:t>
            </a:r>
            <a:r>
              <a:rPr lang="en-US" sz="2800" kern="0" noProof="0">
                <a:solidFill>
                  <a:schemeClr val="accent2">
                    <a:lumMod val="50000"/>
                  </a:schemeClr>
                </a:solidFill>
              </a:rPr>
              <a:t>VẬT LÝ</a:t>
            </a:r>
            <a:r>
              <a:rPr lang="en-US" sz="2800" ker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0" lang="en-US" sz="2800" b="1" i="0" u="none" strike="noStrike" kern="0" cap="none" spc="0" normalizeH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SƠ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BỘ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FCA793B3-6D69-44EC-9BAF-6882DF6A3B1D}"/>
              </a:ext>
            </a:extLst>
          </p:cNvPr>
          <p:cNvSpPr txBox="1">
            <a:spLocks/>
          </p:cNvSpPr>
          <p:nvPr/>
        </p:nvSpPr>
        <p:spPr>
          <a:xfrm>
            <a:off x="230372" y="968189"/>
            <a:ext cx="4841358" cy="50202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>
                <a:latin typeface="Rajdhani"/>
                <a:ea typeface="Times New Roman" panose="02020603050405020304" pitchFamily="18" charset="0"/>
              </a:rPr>
              <a:t>[Mô tả 1]: </a:t>
            </a:r>
            <a:r>
              <a:rPr lang="en-US" sz="1400">
                <a:latin typeface="Rajdhani"/>
                <a:ea typeface="Times New Roman" panose="02020603050405020304" pitchFamily="18" charset="0"/>
              </a:rPr>
              <a:t>[Nội dung mô tả 1]</a:t>
            </a:r>
            <a:r>
              <a:rPr lang="vi-VN" sz="1400">
                <a:latin typeface="Rajdhani"/>
                <a:ea typeface="Times New Roman" panose="02020603050405020304" pitchFamily="18" charset="0"/>
              </a:rPr>
              <a:t>.</a:t>
            </a:r>
            <a:endParaRPr lang="en-US" sz="1400">
              <a:latin typeface="Rajdhani"/>
              <a:ea typeface="Times New Roman" panose="02020603050405020304" pitchFamily="18" charset="0"/>
            </a:endParaRPr>
          </a:p>
          <a:p>
            <a:pPr marL="341313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>
                <a:latin typeface="Rajdhani"/>
                <a:ea typeface="Times New Roman" panose="02020603050405020304" pitchFamily="18" charset="0"/>
              </a:rPr>
              <a:t>[Mô tả 2]: </a:t>
            </a:r>
            <a:r>
              <a:rPr lang="en-US" sz="1400">
                <a:latin typeface="Rajdhani"/>
                <a:ea typeface="Times New Roman" panose="02020603050405020304" pitchFamily="18" charset="0"/>
              </a:rPr>
              <a:t>[Nội dung mô tả 2]</a:t>
            </a:r>
            <a:r>
              <a:rPr lang="vi-VN" sz="1400">
                <a:latin typeface="Rajdhani"/>
                <a:ea typeface="Times New Roman" panose="02020603050405020304" pitchFamily="18" charset="0"/>
              </a:rPr>
              <a:t>.</a:t>
            </a:r>
            <a:endParaRPr lang="en-US" sz="1400">
              <a:latin typeface="Rajdhani"/>
              <a:ea typeface="Times New Roman" panose="02020603050405020304" pitchFamily="18" charset="0"/>
            </a:endParaRPr>
          </a:p>
          <a:p>
            <a:pPr marL="341313" marR="0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Rajdhani"/>
              <a:ea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4B1C61-457B-9308-B776-E92D6C030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1" y="1322679"/>
          <a:ext cx="49339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33800" imgH="4552920" progId="PBrush">
                  <p:embed/>
                </p:oleObj>
              </mc:Choice>
              <mc:Fallback>
                <p:oleObj name="Bitmap Image" r:id="rId3" imgW="4933800" imgH="455292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04B1C61-457B-9308-B776-E92D6C030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9851" y="1322679"/>
                        <a:ext cx="49339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52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1" y="415325"/>
            <a:ext cx="11353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800" kern="0">
                <a:solidFill>
                  <a:schemeClr val="accent2">
                    <a:lumMod val="50000"/>
                  </a:schemeClr>
                </a:solidFill>
              </a:rPr>
              <a:t>MÔ HÌNH LUỒNG DỮ LIỆU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FCA793B3-6D69-44EC-9BAF-6882DF6A3B1D}"/>
              </a:ext>
            </a:extLst>
          </p:cNvPr>
          <p:cNvSpPr txBox="1">
            <a:spLocks/>
          </p:cNvSpPr>
          <p:nvPr/>
        </p:nvSpPr>
        <p:spPr>
          <a:xfrm>
            <a:off x="230372" y="968189"/>
            <a:ext cx="4841358" cy="50202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>
                <a:latin typeface="Rajdhani"/>
                <a:ea typeface="Times New Roman" panose="02020603050405020304" pitchFamily="18" charset="0"/>
              </a:rPr>
              <a:t>[Mô tả 1]: </a:t>
            </a:r>
            <a:r>
              <a:rPr lang="en-US" sz="1400">
                <a:latin typeface="Rajdhani"/>
                <a:ea typeface="Times New Roman" panose="02020603050405020304" pitchFamily="18" charset="0"/>
              </a:rPr>
              <a:t>[Nội dung mô tả 1]</a:t>
            </a:r>
            <a:r>
              <a:rPr lang="vi-VN" sz="1400">
                <a:latin typeface="Rajdhani"/>
                <a:ea typeface="Times New Roman" panose="02020603050405020304" pitchFamily="18" charset="0"/>
              </a:rPr>
              <a:t>.</a:t>
            </a:r>
            <a:endParaRPr lang="en-US" sz="1400">
              <a:latin typeface="Rajdhani"/>
              <a:ea typeface="Times New Roman" panose="02020603050405020304" pitchFamily="18" charset="0"/>
            </a:endParaRPr>
          </a:p>
          <a:p>
            <a:pPr marL="341313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>
                <a:latin typeface="Rajdhani"/>
                <a:ea typeface="Times New Roman" panose="02020603050405020304" pitchFamily="18" charset="0"/>
              </a:rPr>
              <a:t>[Mô tả 2]: </a:t>
            </a:r>
            <a:r>
              <a:rPr lang="en-US" sz="1400">
                <a:latin typeface="Rajdhani"/>
                <a:ea typeface="Times New Roman" panose="02020603050405020304" pitchFamily="18" charset="0"/>
              </a:rPr>
              <a:t>[Nội dung mô tả 2]</a:t>
            </a:r>
            <a:r>
              <a:rPr lang="vi-VN" sz="1400">
                <a:latin typeface="Rajdhani"/>
                <a:ea typeface="Times New Roman" panose="02020603050405020304" pitchFamily="18" charset="0"/>
              </a:rPr>
              <a:t>.</a:t>
            </a:r>
            <a:endParaRPr lang="en-US" sz="1400">
              <a:latin typeface="Rajdhani"/>
              <a:ea typeface="Times New Roman" panose="02020603050405020304" pitchFamily="18" charset="0"/>
            </a:endParaRPr>
          </a:p>
          <a:p>
            <a:pPr marL="341313" marR="0" lvl="2" indent="-171450" algn="just" defTabSz="677863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Rajdhani"/>
              <a:ea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4B1C61-457B-9308-B776-E92D6C030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1" y="1322679"/>
          <a:ext cx="49339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33800" imgH="4552920" progId="PBrush">
                  <p:embed/>
                </p:oleObj>
              </mc:Choice>
              <mc:Fallback>
                <p:oleObj name="Bitmap Image" r:id="rId3" imgW="4933800" imgH="455292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04B1C61-457B-9308-B776-E92D6C030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9851" y="1322679"/>
                        <a:ext cx="49339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7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CF18BE9B-D7B4-49C7-96BD-1710DF6B8C0D}"/>
              </a:ext>
            </a:extLst>
          </p:cNvPr>
          <p:cNvSpPr txBox="1">
            <a:spLocks/>
          </p:cNvSpPr>
          <p:nvPr/>
        </p:nvSpPr>
        <p:spPr>
          <a:xfrm>
            <a:off x="0" y="334637"/>
            <a:ext cx="672934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ĐỀ XUẤT DANH MỤC DỰ KIẾN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pic>
        <p:nvPicPr>
          <p:cNvPr id="6" name="Picture 2" descr="Phần mềm quản lý sản xuất theo yêu cầu có gì khác biệt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70" y="1184757"/>
            <a:ext cx="6561402" cy="49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1">
            <a:extLst>
              <a:ext uri="{FF2B5EF4-FFF2-40B4-BE49-F238E27FC236}">
                <a16:creationId xmlns:a16="http://schemas.microsoft.com/office/drawing/2014/main" id="{FCA793B3-6D69-44EC-9BAF-6882DF6A3B1D}"/>
              </a:ext>
            </a:extLst>
          </p:cNvPr>
          <p:cNvSpPr txBox="1">
            <a:spLocks/>
          </p:cNvSpPr>
          <p:nvPr/>
        </p:nvSpPr>
        <p:spPr>
          <a:xfrm>
            <a:off x="452582" y="1001960"/>
            <a:ext cx="5024581" cy="531664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. HẠNG MỤC PHẦN </a:t>
            </a: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CỨNG CNTT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backup,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PC,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ngoại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vi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II. PHẦN MỀM </a:t>
            </a: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HỆ THỐNG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1. Phần mềm dùng chung cho 2 vùng.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III. GIẢI PHÁP ĐỒNG BỘ DỮ LIỆU GIỮA </a:t>
            </a: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HAI VÙNG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1. Thiết bị đồng bộ, máy chủ, mạng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2. Phần mềm đồng bộ dữ liệu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IV: PHẦN MỀM </a:t>
            </a: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NỘI BỘ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26">
            <a:extLst>
              <a:ext uri="{FF2B5EF4-FFF2-40B4-BE49-F238E27FC236}">
                <a16:creationId xmlns:a16="http://schemas.microsoft.com/office/drawing/2014/main" id="{CF18BE9B-D7B4-49C7-96BD-1710DF6B8C0D}"/>
              </a:ext>
            </a:extLst>
          </p:cNvPr>
          <p:cNvSpPr txBox="1">
            <a:spLocks/>
          </p:cNvSpPr>
          <p:nvPr/>
        </p:nvSpPr>
        <p:spPr>
          <a:xfrm>
            <a:off x="0" y="410837"/>
            <a:ext cx="6729341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TỔNG MỨC ĐẦU TƯ DỰ KIẾN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64498"/>
              </p:ext>
            </p:extLst>
          </p:nvPr>
        </p:nvGraphicFramePr>
        <p:xfrm>
          <a:off x="792754" y="1108208"/>
          <a:ext cx="10606492" cy="5313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463">
                  <a:extLst>
                    <a:ext uri="{9D8B030D-6E8A-4147-A177-3AD203B41FA5}">
                      <a16:colId xmlns:a16="http://schemas.microsoft.com/office/drawing/2014/main" val="3856136944"/>
                    </a:ext>
                  </a:extLst>
                </a:gridCol>
                <a:gridCol w="1812159">
                  <a:extLst>
                    <a:ext uri="{9D8B030D-6E8A-4147-A177-3AD203B41FA5}">
                      <a16:colId xmlns:a16="http://schemas.microsoft.com/office/drawing/2014/main" val="4033176731"/>
                    </a:ext>
                  </a:extLst>
                </a:gridCol>
                <a:gridCol w="2273561">
                  <a:extLst>
                    <a:ext uri="{9D8B030D-6E8A-4147-A177-3AD203B41FA5}">
                      <a16:colId xmlns:a16="http://schemas.microsoft.com/office/drawing/2014/main" val="954333561"/>
                    </a:ext>
                  </a:extLst>
                </a:gridCol>
                <a:gridCol w="1748717">
                  <a:extLst>
                    <a:ext uri="{9D8B030D-6E8A-4147-A177-3AD203B41FA5}">
                      <a16:colId xmlns:a16="http://schemas.microsoft.com/office/drawing/2014/main" val="980909451"/>
                    </a:ext>
                  </a:extLst>
                </a:gridCol>
                <a:gridCol w="2273561">
                  <a:extLst>
                    <a:ext uri="{9D8B030D-6E8A-4147-A177-3AD203B41FA5}">
                      <a16:colId xmlns:a16="http://schemas.microsoft.com/office/drawing/2014/main" val="3727549371"/>
                    </a:ext>
                  </a:extLst>
                </a:gridCol>
                <a:gridCol w="1721031">
                  <a:extLst>
                    <a:ext uri="{9D8B030D-6E8A-4147-A177-3AD203B41FA5}">
                      <a16:colId xmlns:a16="http://schemas.microsoft.com/office/drawing/2014/main" val="2074690829"/>
                    </a:ext>
                  </a:extLst>
                </a:gridCol>
              </a:tblGrid>
              <a:tr h="62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STT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NỘI DUNG CHI PHÍ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GIÁ TRỊ</a:t>
                      </a:r>
                      <a:br>
                        <a:rPr lang="en-US" sz="1400">
                          <a:effectLst/>
                          <a:latin typeface="Calibri (Body)"/>
                        </a:rPr>
                      </a:br>
                      <a:r>
                        <a:rPr lang="en-US" sz="1400">
                          <a:effectLst/>
                          <a:latin typeface="Calibri (Body)"/>
                        </a:rPr>
                        <a:t>TRƯỚC THUẾ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THUẾ GTGT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GIÁ TRỊ</a:t>
                      </a:r>
                      <a:br>
                        <a:rPr lang="en-US" sz="1400">
                          <a:effectLst/>
                          <a:latin typeface="Calibri (Body)"/>
                        </a:rPr>
                      </a:br>
                      <a:r>
                        <a:rPr lang="en-US" sz="1400">
                          <a:effectLst/>
                          <a:latin typeface="Calibri (Body)"/>
                        </a:rPr>
                        <a:t>SAU THUẾ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GHI CHÚ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2957233559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[1]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[2]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[3]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[4]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[5]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[6]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237407510"/>
                  </a:ext>
                </a:extLst>
              </a:tr>
              <a:tr h="510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1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Chi phí xây lắp (Gxl)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0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0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0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 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834971984"/>
                  </a:ext>
                </a:extLst>
              </a:tr>
              <a:tr h="656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2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Chi phí thiết bị (Gtb)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0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3367078946"/>
                  </a:ext>
                </a:extLst>
              </a:tr>
              <a:tr h="630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3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Chi phí quản lý dự án (Gqlda)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0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0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0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3942289765"/>
                  </a:ext>
                </a:extLst>
              </a:tr>
              <a:tr h="719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4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Chi phí tư vấn đầu tư ứng dụng CNTT (Gtv)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1208003737"/>
                  </a:ext>
                </a:extLst>
              </a:tr>
              <a:tr h="603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5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Chi phí khác (Gk)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 0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 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1821134158"/>
                  </a:ext>
                </a:extLst>
              </a:tr>
              <a:tr h="67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6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Chi phí dự phòng (Gdp)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 0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2726937403"/>
                  </a:ext>
                </a:extLst>
              </a:tr>
              <a:tr h="616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 (Body)"/>
                        </a:rPr>
                        <a:t> </a:t>
                      </a:r>
                      <a:endParaRPr lang="en-US" sz="140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 (Body)"/>
                        </a:rPr>
                        <a:t>TỔNG CỘNG</a:t>
                      </a:r>
                      <a:endParaRPr lang="en-US" sz="1400" b="1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 (Body)"/>
                        </a:rPr>
                        <a:t> 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 (Body)"/>
                        </a:rPr>
                        <a:t> </a:t>
                      </a:r>
                      <a:endParaRPr lang="en-US" sz="1400" b="1" dirty="0"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1" marR="68331" marT="0" marB="0" anchor="ctr"/>
                </a:tc>
                <a:extLst>
                  <a:ext uri="{0D108BD9-81ED-4DB2-BD59-A6C34878D82A}">
                    <a16:rowId xmlns:a16="http://schemas.microsoft.com/office/drawing/2014/main" val="408435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1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230808"/>
            <a:ext cx="12191996" cy="2627192"/>
            <a:chOff x="0" y="4230808"/>
            <a:chExt cx="12191996" cy="262719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4FCAF31-86C6-4390-AB14-4D04849AFF6A}"/>
                </a:ext>
              </a:extLst>
            </p:cNvPr>
            <p:cNvSpPr/>
            <p:nvPr/>
          </p:nvSpPr>
          <p:spPr>
            <a:xfrm>
              <a:off x="0" y="4970750"/>
              <a:ext cx="10179698" cy="1887250"/>
            </a:xfrm>
            <a:prstGeom prst="rtTriangle">
              <a:avLst/>
            </a:prstGeom>
            <a:solidFill>
              <a:srgbClr val="27AAE2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D660016-3EDE-4EC9-A253-D59A334B9363}"/>
                </a:ext>
              </a:extLst>
            </p:cNvPr>
            <p:cNvSpPr/>
            <p:nvPr/>
          </p:nvSpPr>
          <p:spPr>
            <a:xfrm flipH="1">
              <a:off x="6095997" y="4230808"/>
              <a:ext cx="6095999" cy="2627192"/>
            </a:xfrm>
            <a:prstGeom prst="rtTriangle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485C327-9678-4E44-9B2B-B87F25EB1DDD}"/>
                </a:ext>
              </a:extLst>
            </p:cNvPr>
            <p:cNvSpPr/>
            <p:nvPr/>
          </p:nvSpPr>
          <p:spPr>
            <a:xfrm>
              <a:off x="6130596" y="6334298"/>
              <a:ext cx="4501382" cy="523702"/>
            </a:xfrm>
            <a:prstGeom prst="triangle">
              <a:avLst>
                <a:gd name="adj" fmla="val 2612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Google Shape;121;p26">
            <a:extLst>
              <a:ext uri="{FF2B5EF4-FFF2-40B4-BE49-F238E27FC236}">
                <a16:creationId xmlns:a16="http://schemas.microsoft.com/office/drawing/2014/main" id="{CF18BE9B-D7B4-49C7-96BD-1710DF6B8C0D}"/>
              </a:ext>
            </a:extLst>
          </p:cNvPr>
          <p:cNvSpPr txBox="1">
            <a:spLocks/>
          </p:cNvSpPr>
          <p:nvPr/>
        </p:nvSpPr>
        <p:spPr>
          <a:xfrm>
            <a:off x="4681973" y="2546813"/>
            <a:ext cx="5357766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DỰ KIẾN TIẾN ĐỘ THỰC HIỆN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13" name="Google Shape;125;p26">
            <a:extLst>
              <a:ext uri="{FF2B5EF4-FFF2-40B4-BE49-F238E27FC236}">
                <a16:creationId xmlns:a16="http://schemas.microsoft.com/office/drawing/2014/main" id="{6E63CEFF-1D5C-4934-B3FF-D6749CB2415A}"/>
              </a:ext>
            </a:extLst>
          </p:cNvPr>
          <p:cNvSpPr txBox="1">
            <a:spLocks/>
          </p:cNvSpPr>
          <p:nvPr/>
        </p:nvSpPr>
        <p:spPr>
          <a:xfrm>
            <a:off x="3592457" y="2546813"/>
            <a:ext cx="76066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05</a:t>
            </a:r>
            <a:endParaRPr kumimoji="0" lang="en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cxnSp>
        <p:nvCxnSpPr>
          <p:cNvPr id="14" name="Google Shape;129;p26">
            <a:extLst>
              <a:ext uri="{FF2B5EF4-FFF2-40B4-BE49-F238E27FC236}">
                <a16:creationId xmlns:a16="http://schemas.microsoft.com/office/drawing/2014/main" id="{8C792B98-6DF8-4480-9809-F9FC88545EF8}"/>
              </a:ext>
            </a:extLst>
          </p:cNvPr>
          <p:cNvCxnSpPr/>
          <p:nvPr/>
        </p:nvCxnSpPr>
        <p:spPr>
          <a:xfrm>
            <a:off x="4519234" y="2480577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109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2271397" y="4072820"/>
            <a:ext cx="6407744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PHƯƠNG ÁN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THIẾT</a:t>
            </a:r>
            <a:r>
              <a:rPr kumimoji="0" lang="en-US" sz="32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KẾ SƠ BỘ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7" name="Google Shape;119;p26">
            <a:extLst>
              <a:ext uri="{FF2B5EF4-FFF2-40B4-BE49-F238E27FC236}">
                <a16:creationId xmlns:a16="http://schemas.microsoft.com/office/drawing/2014/main" id="{9A907E18-BC0F-4F05-A276-69C0BC2F090B}"/>
              </a:ext>
            </a:extLst>
          </p:cNvPr>
          <p:cNvSpPr txBox="1">
            <a:spLocks/>
          </p:cNvSpPr>
          <p:nvPr/>
        </p:nvSpPr>
        <p:spPr>
          <a:xfrm>
            <a:off x="2271397" y="2424957"/>
            <a:ext cx="6814143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NỘI DUNG </a:t>
            </a:r>
            <a:r>
              <a:rPr lang="en-US" sz="3200" kern="0" noProof="0" dirty="0">
                <a:solidFill>
                  <a:schemeClr val="accent2">
                    <a:lumMod val="50000"/>
                  </a:schemeClr>
                </a:solidFill>
              </a:rPr>
              <a:t>ĐẦU TƯ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10" name="Google Shape;123;p26">
            <a:extLst>
              <a:ext uri="{FF2B5EF4-FFF2-40B4-BE49-F238E27FC236}">
                <a16:creationId xmlns:a16="http://schemas.microsoft.com/office/drawing/2014/main" id="{85F6F84A-1CE0-40D4-9F25-744979863F98}"/>
              </a:ext>
            </a:extLst>
          </p:cNvPr>
          <p:cNvSpPr txBox="1">
            <a:spLocks/>
          </p:cNvSpPr>
          <p:nvPr/>
        </p:nvSpPr>
        <p:spPr>
          <a:xfrm>
            <a:off x="1494859" y="1576742"/>
            <a:ext cx="65052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01</a:t>
            </a:r>
          </a:p>
        </p:txBody>
      </p:sp>
      <p:sp>
        <p:nvSpPr>
          <p:cNvPr id="12" name="Google Shape;125;p26">
            <a:extLst>
              <a:ext uri="{FF2B5EF4-FFF2-40B4-BE49-F238E27FC236}">
                <a16:creationId xmlns:a16="http://schemas.microsoft.com/office/drawing/2014/main" id="{6E63CEFF-1D5C-4934-B3FF-D6749CB2415A}"/>
              </a:ext>
            </a:extLst>
          </p:cNvPr>
          <p:cNvSpPr txBox="1">
            <a:spLocks/>
          </p:cNvSpPr>
          <p:nvPr/>
        </p:nvSpPr>
        <p:spPr>
          <a:xfrm>
            <a:off x="1346307" y="4072820"/>
            <a:ext cx="76066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04</a:t>
            </a:r>
            <a:endParaRPr kumimoji="0" lang="en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13" name="Google Shape;126;p26">
            <a:extLst>
              <a:ext uri="{FF2B5EF4-FFF2-40B4-BE49-F238E27FC236}">
                <a16:creationId xmlns:a16="http://schemas.microsoft.com/office/drawing/2014/main" id="{BAC0829F-B2CA-4770-B1BD-CDF3162B60A7}"/>
              </a:ext>
            </a:extLst>
          </p:cNvPr>
          <p:cNvSpPr txBox="1">
            <a:spLocks/>
          </p:cNvSpPr>
          <p:nvPr/>
        </p:nvSpPr>
        <p:spPr>
          <a:xfrm>
            <a:off x="1429170" y="2424957"/>
            <a:ext cx="677802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02</a:t>
            </a:r>
          </a:p>
        </p:txBody>
      </p:sp>
      <p:cxnSp>
        <p:nvCxnSpPr>
          <p:cNvPr id="14" name="Google Shape;127;p26">
            <a:extLst>
              <a:ext uri="{FF2B5EF4-FFF2-40B4-BE49-F238E27FC236}">
                <a16:creationId xmlns:a16="http://schemas.microsoft.com/office/drawing/2014/main" id="{B63E9B14-9F28-4DAA-8CDE-51DDA8698FC9}"/>
              </a:ext>
            </a:extLst>
          </p:cNvPr>
          <p:cNvCxnSpPr/>
          <p:nvPr/>
        </p:nvCxnSpPr>
        <p:spPr>
          <a:xfrm>
            <a:off x="2261951" y="150869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" name="Google Shape;128;p26">
            <a:extLst>
              <a:ext uri="{FF2B5EF4-FFF2-40B4-BE49-F238E27FC236}">
                <a16:creationId xmlns:a16="http://schemas.microsoft.com/office/drawing/2014/main" id="{0A0A084B-6D10-42CC-A721-3DAFDCC63A0B}"/>
              </a:ext>
            </a:extLst>
          </p:cNvPr>
          <p:cNvCxnSpPr/>
          <p:nvPr/>
        </p:nvCxnSpPr>
        <p:spPr>
          <a:xfrm>
            <a:off x="2271397" y="2304883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" name="Google Shape;129;p26">
            <a:extLst>
              <a:ext uri="{FF2B5EF4-FFF2-40B4-BE49-F238E27FC236}">
                <a16:creationId xmlns:a16="http://schemas.microsoft.com/office/drawing/2014/main" id="{8C792B98-6DF8-4480-9809-F9FC88545EF8}"/>
              </a:ext>
            </a:extLst>
          </p:cNvPr>
          <p:cNvCxnSpPr/>
          <p:nvPr/>
        </p:nvCxnSpPr>
        <p:spPr>
          <a:xfrm>
            <a:off x="2273084" y="396827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" name="Title 1"/>
          <p:cNvSpPr txBox="1">
            <a:spLocks/>
          </p:cNvSpPr>
          <p:nvPr/>
        </p:nvSpPr>
        <p:spPr>
          <a:xfrm>
            <a:off x="7748767" y="6210476"/>
            <a:ext cx="4568190" cy="526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ĐỔI MỚI – SÁNG TẠO – THỊNH VƯỢNG</a:t>
            </a:r>
          </a:p>
        </p:txBody>
      </p:sp>
      <p:sp>
        <p:nvSpPr>
          <p:cNvPr id="20" name="Google Shape;121;p26">
            <a:extLst>
              <a:ext uri="{FF2B5EF4-FFF2-40B4-BE49-F238E27FC236}">
                <a16:creationId xmlns:a16="http://schemas.microsoft.com/office/drawing/2014/main" id="{CF18BE9B-D7B4-49C7-96BD-1710DF6B8C0D}"/>
              </a:ext>
            </a:extLst>
          </p:cNvPr>
          <p:cNvSpPr txBox="1">
            <a:spLocks/>
          </p:cNvSpPr>
          <p:nvPr/>
        </p:nvSpPr>
        <p:spPr>
          <a:xfrm>
            <a:off x="2271397" y="4833245"/>
            <a:ext cx="6441184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DỰ KIẾN TIẾN ĐỘ THỰC HIỆN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21" name="Google Shape;125;p26">
            <a:extLst>
              <a:ext uri="{FF2B5EF4-FFF2-40B4-BE49-F238E27FC236}">
                <a16:creationId xmlns:a16="http://schemas.microsoft.com/office/drawing/2014/main" id="{6E63CEFF-1D5C-4934-B3FF-D6749CB2415A}"/>
              </a:ext>
            </a:extLst>
          </p:cNvPr>
          <p:cNvSpPr txBox="1">
            <a:spLocks/>
          </p:cNvSpPr>
          <p:nvPr/>
        </p:nvSpPr>
        <p:spPr>
          <a:xfrm>
            <a:off x="1346307" y="4851907"/>
            <a:ext cx="76066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05</a:t>
            </a:r>
            <a:endParaRPr kumimoji="0" lang="en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cxnSp>
        <p:nvCxnSpPr>
          <p:cNvPr id="22" name="Google Shape;129;p26">
            <a:extLst>
              <a:ext uri="{FF2B5EF4-FFF2-40B4-BE49-F238E27FC236}">
                <a16:creationId xmlns:a16="http://schemas.microsoft.com/office/drawing/2014/main" id="{8C792B98-6DF8-4480-9809-F9FC88545EF8}"/>
              </a:ext>
            </a:extLst>
          </p:cNvPr>
          <p:cNvCxnSpPr/>
          <p:nvPr/>
        </p:nvCxnSpPr>
        <p:spPr>
          <a:xfrm>
            <a:off x="2273084" y="4767009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" name="Google Shape;115;p26">
            <a:extLst>
              <a:ext uri="{FF2B5EF4-FFF2-40B4-BE49-F238E27FC236}">
                <a16:creationId xmlns:a16="http://schemas.microsoft.com/office/drawing/2014/main" id="{5B06D057-D3FB-4C49-B649-F9FF636FA76A}"/>
              </a:ext>
            </a:extLst>
          </p:cNvPr>
          <p:cNvSpPr txBox="1">
            <a:spLocks/>
          </p:cNvSpPr>
          <p:nvPr/>
        </p:nvSpPr>
        <p:spPr>
          <a:xfrm>
            <a:off x="2271397" y="1614717"/>
            <a:ext cx="730411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vi-VN" sz="3200" kern="0" dirty="0">
                <a:solidFill>
                  <a:schemeClr val="accent2">
                    <a:lumMod val="50000"/>
                  </a:schemeClr>
                </a:solidFill>
              </a:rPr>
              <a:t>CĂN CỨ ĐỀ XUẤT CHỦ TRƯƠNG ĐẦU TƯ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17" name="Google Shape;119;p26">
            <a:extLst>
              <a:ext uri="{FF2B5EF4-FFF2-40B4-BE49-F238E27FC236}">
                <a16:creationId xmlns:a16="http://schemas.microsoft.com/office/drawing/2014/main" id="{C9B97930-FCD7-A78A-5C6E-BA867DC05966}"/>
              </a:ext>
            </a:extLst>
          </p:cNvPr>
          <p:cNvSpPr txBox="1">
            <a:spLocks/>
          </p:cNvSpPr>
          <p:nvPr/>
        </p:nvSpPr>
        <p:spPr>
          <a:xfrm>
            <a:off x="2269686" y="3245178"/>
            <a:ext cx="6814143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>
                <a:solidFill>
                  <a:schemeClr val="accent2">
                    <a:lumMod val="50000"/>
                  </a:schemeClr>
                </a:solidFill>
              </a:rPr>
              <a:t>SO SÁNH, LỰA CHỌN CÔNG NGHỆ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18" name="Google Shape;126;p26">
            <a:extLst>
              <a:ext uri="{FF2B5EF4-FFF2-40B4-BE49-F238E27FC236}">
                <a16:creationId xmlns:a16="http://schemas.microsoft.com/office/drawing/2014/main" id="{6D2291EF-C9DB-9712-124B-EB7942CB86D4}"/>
              </a:ext>
            </a:extLst>
          </p:cNvPr>
          <p:cNvSpPr txBox="1">
            <a:spLocks/>
          </p:cNvSpPr>
          <p:nvPr/>
        </p:nvSpPr>
        <p:spPr>
          <a:xfrm>
            <a:off x="1427459" y="3245178"/>
            <a:ext cx="677802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03</a:t>
            </a:r>
            <a:endParaRPr kumimoji="0" lang="en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cxnSp>
        <p:nvCxnSpPr>
          <p:cNvPr id="24" name="Google Shape;128;p26">
            <a:extLst>
              <a:ext uri="{FF2B5EF4-FFF2-40B4-BE49-F238E27FC236}">
                <a16:creationId xmlns:a16="http://schemas.microsoft.com/office/drawing/2014/main" id="{0FD72ED6-3115-2F8F-BC86-A9247DC4AADC}"/>
              </a:ext>
            </a:extLst>
          </p:cNvPr>
          <p:cNvCxnSpPr/>
          <p:nvPr/>
        </p:nvCxnSpPr>
        <p:spPr>
          <a:xfrm>
            <a:off x="2269686" y="312510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7783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9;p26">
            <a:extLst>
              <a:ext uri="{FF2B5EF4-FFF2-40B4-BE49-F238E27FC236}">
                <a16:creationId xmlns:a16="http://schemas.microsoft.com/office/drawing/2014/main" id="{9A907E18-BC0F-4F05-A276-69C0BC2F090B}"/>
              </a:ext>
            </a:extLst>
          </p:cNvPr>
          <p:cNvSpPr txBox="1">
            <a:spLocks/>
          </p:cNvSpPr>
          <p:nvPr/>
        </p:nvSpPr>
        <p:spPr>
          <a:xfrm>
            <a:off x="0" y="402925"/>
            <a:ext cx="795046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0" lvl="0" indent="112713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80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TIẾN ĐỘ TRIỂN KHAI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41E2E1-6C0E-4C28-B91D-69875927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3408"/>
              </p:ext>
            </p:extLst>
          </p:nvPr>
        </p:nvGraphicFramePr>
        <p:xfrm>
          <a:off x="1104900" y="1090831"/>
          <a:ext cx="10427691" cy="5266094"/>
        </p:xfrm>
        <a:graphic>
          <a:graphicData uri="http://schemas.openxmlformats.org/drawingml/2006/table">
            <a:tbl>
              <a:tblPr firstRow="1" firstCol="1" bandRow="1"/>
              <a:tblGrid>
                <a:gridCol w="600075">
                  <a:extLst>
                    <a:ext uri="{9D8B030D-6E8A-4147-A177-3AD203B41FA5}">
                      <a16:colId xmlns:a16="http://schemas.microsoft.com/office/drawing/2014/main" val="190050004"/>
                    </a:ext>
                  </a:extLst>
                </a:gridCol>
                <a:gridCol w="4539039">
                  <a:extLst>
                    <a:ext uri="{9D8B030D-6E8A-4147-A177-3AD203B41FA5}">
                      <a16:colId xmlns:a16="http://schemas.microsoft.com/office/drawing/2014/main" val="1199984711"/>
                    </a:ext>
                  </a:extLst>
                </a:gridCol>
                <a:gridCol w="3743384">
                  <a:extLst>
                    <a:ext uri="{9D8B030D-6E8A-4147-A177-3AD203B41FA5}">
                      <a16:colId xmlns:a16="http://schemas.microsoft.com/office/drawing/2014/main" val="2873829491"/>
                    </a:ext>
                  </a:extLst>
                </a:gridCol>
                <a:gridCol w="1545193">
                  <a:extLst>
                    <a:ext uri="{9D8B030D-6E8A-4147-A177-3AD203B41FA5}">
                      <a16:colId xmlns:a16="http://schemas.microsoft.com/office/drawing/2014/main" val="1941245468"/>
                    </a:ext>
                  </a:extLst>
                </a:gridCol>
              </a:tblGrid>
              <a:tr h="747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err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dung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 b="1" baseline="0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chịu t</a:t>
                      </a: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rách </a:t>
                      </a:r>
                      <a:r>
                        <a:rPr lang="en-US" sz="1800" b="1" err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nhiệm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err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err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gian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err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err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thành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73947"/>
                  </a:ext>
                </a:extLst>
              </a:tr>
              <a:tr h="680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duyệt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quyết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9731"/>
                  </a:ext>
                </a:extLst>
              </a:tr>
              <a:tr h="7362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duyệt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cương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giai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đoạn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khảo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NCKT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quyết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28682"/>
                  </a:ext>
                </a:extLst>
              </a:tr>
              <a:tr h="679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duyệt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lựa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lựa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giai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đoạn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chuẩn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08559"/>
                  </a:ext>
                </a:extLst>
              </a:tr>
              <a:tr h="680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Tổ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khảo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NCKT.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vấn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458283"/>
                  </a:ext>
                </a:extLst>
              </a:tr>
              <a:tr h="680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thẩm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duyệt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nghiên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cứu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quyết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62542"/>
                  </a:ext>
                </a:extLst>
              </a:tr>
              <a:tr h="1061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duyệt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lựa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tổ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lựa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chi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̀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quyết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vấn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64096" marR="640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6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61434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9;p26">
            <a:extLst>
              <a:ext uri="{FF2B5EF4-FFF2-40B4-BE49-F238E27FC236}">
                <a16:creationId xmlns:a16="http://schemas.microsoft.com/office/drawing/2014/main" id="{9A907E18-BC0F-4F05-A276-69C0BC2F090B}"/>
              </a:ext>
            </a:extLst>
          </p:cNvPr>
          <p:cNvSpPr txBox="1">
            <a:spLocks/>
          </p:cNvSpPr>
          <p:nvPr/>
        </p:nvSpPr>
        <p:spPr>
          <a:xfrm>
            <a:off x="0" y="402925"/>
            <a:ext cx="795046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0" lvl="0" indent="112713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80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TIẾN ĐỘ TRIỂN KHAI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2B5140-EE8A-4542-BA18-9C7491825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38829"/>
              </p:ext>
            </p:extLst>
          </p:nvPr>
        </p:nvGraphicFramePr>
        <p:xfrm>
          <a:off x="1057275" y="1196876"/>
          <a:ext cx="10553700" cy="4883150"/>
        </p:xfrm>
        <a:graphic>
          <a:graphicData uri="http://schemas.openxmlformats.org/drawingml/2006/table">
            <a:tbl>
              <a:tblPr firstRow="1" firstCol="1" bandRow="1"/>
              <a:tblGrid>
                <a:gridCol w="516179">
                  <a:extLst>
                    <a:ext uri="{9D8B030D-6E8A-4147-A177-3AD203B41FA5}">
                      <a16:colId xmlns:a16="http://schemas.microsoft.com/office/drawing/2014/main" val="2696028778"/>
                    </a:ext>
                  </a:extLst>
                </a:gridCol>
                <a:gridCol w="4978198">
                  <a:extLst>
                    <a:ext uri="{9D8B030D-6E8A-4147-A177-3AD203B41FA5}">
                      <a16:colId xmlns:a16="http://schemas.microsoft.com/office/drawing/2014/main" val="3541700373"/>
                    </a:ext>
                  </a:extLst>
                </a:gridCol>
                <a:gridCol w="3501260">
                  <a:extLst>
                    <a:ext uri="{9D8B030D-6E8A-4147-A177-3AD203B41FA5}">
                      <a16:colId xmlns:a16="http://schemas.microsoft.com/office/drawing/2014/main" val="807036338"/>
                    </a:ext>
                  </a:extLst>
                </a:gridCol>
                <a:gridCol w="1558063">
                  <a:extLst>
                    <a:ext uri="{9D8B030D-6E8A-4147-A177-3AD203B41FA5}">
                      <a16:colId xmlns:a16="http://schemas.microsoft.com/office/drawing/2014/main" val="1499926470"/>
                    </a:ext>
                  </a:extLst>
                </a:gridCol>
              </a:tblGrid>
              <a:tr h="65258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Nội dung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 b="1" baseline="0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chịu t</a:t>
                      </a: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rách nhiệm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err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err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gian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B2434"/>
                          </a:solidFill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hoàn thành</a:t>
                      </a:r>
                      <a:endParaRPr lang="en-US" sz="1800">
                        <a:solidFill>
                          <a:srgbClr val="CB2434"/>
                        </a:solidFill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57084"/>
                  </a:ext>
                </a:extLst>
              </a:tr>
              <a:tr h="4524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Tổ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chức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thẩm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chi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̀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 đầu tư</a:t>
                      </a:r>
                    </a:p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 vị tư vấn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84447"/>
                  </a:ext>
                </a:extLst>
              </a:tr>
              <a:tr h="4524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thẩm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duyệt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chi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̀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đầu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vấn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9592"/>
                  </a:ext>
                </a:extLst>
              </a:tr>
              <a:tr h="7220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Tổ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chức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lựa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thầu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vấn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sát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đầu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vấn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khai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500410"/>
                  </a:ext>
                </a:extLst>
              </a:tr>
              <a:tr h="4524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công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 đầu tư</a:t>
                      </a:r>
                    </a:p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 vị triển khai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0943"/>
                  </a:ext>
                </a:extLst>
              </a:tr>
              <a:tr h="9222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Tổ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chạy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nghiệm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đưa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quyết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khai</a:t>
                      </a:r>
                      <a:endParaRPr lang="en-US" sz="1800">
                        <a:effectLst/>
                        <a:latin typeface="Rajdhan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Rajdhan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T[X]/[20XX]</a:t>
                      </a:r>
                    </a:p>
                  </a:txBody>
                  <a:tcPr marL="37431" marR="374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61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16149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230808"/>
            <a:ext cx="12191996" cy="2627192"/>
            <a:chOff x="0" y="4230808"/>
            <a:chExt cx="12191996" cy="262719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4FCAF31-86C6-4390-AB14-4D04849AFF6A}"/>
                </a:ext>
              </a:extLst>
            </p:cNvPr>
            <p:cNvSpPr/>
            <p:nvPr/>
          </p:nvSpPr>
          <p:spPr>
            <a:xfrm>
              <a:off x="0" y="4970750"/>
              <a:ext cx="10179698" cy="1887250"/>
            </a:xfrm>
            <a:prstGeom prst="rtTriangle">
              <a:avLst/>
            </a:prstGeom>
            <a:solidFill>
              <a:srgbClr val="27AAE2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D660016-3EDE-4EC9-A253-D59A334B9363}"/>
                </a:ext>
              </a:extLst>
            </p:cNvPr>
            <p:cNvSpPr/>
            <p:nvPr/>
          </p:nvSpPr>
          <p:spPr>
            <a:xfrm flipH="1">
              <a:off x="6095997" y="4230808"/>
              <a:ext cx="6095999" cy="2627192"/>
            </a:xfrm>
            <a:prstGeom prst="rtTriangle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485C327-9678-4E44-9B2B-B87F25EB1DDD}"/>
                </a:ext>
              </a:extLst>
            </p:cNvPr>
            <p:cNvSpPr/>
            <p:nvPr/>
          </p:nvSpPr>
          <p:spPr>
            <a:xfrm>
              <a:off x="6130596" y="6334298"/>
              <a:ext cx="4501382" cy="523702"/>
            </a:xfrm>
            <a:prstGeom prst="triangle">
              <a:avLst>
                <a:gd name="adj" fmla="val 2612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2" descr="Giới thiệu chung về tổng công ty viễn thông toàn cầu (Gtel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52" y="1515300"/>
            <a:ext cx="4902288" cy="2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099275" y="3387289"/>
            <a:ext cx="4568190" cy="526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C00000"/>
                </a:solidFill>
                <a:latin typeface="Rajdhani"/>
              </a:rPr>
              <a:t>ĐỔI MỚI – SÁNG TẠO – THỊNH VƯỢNG</a:t>
            </a:r>
          </a:p>
        </p:txBody>
      </p:sp>
    </p:spTree>
    <p:extLst>
      <p:ext uri="{BB962C8B-B14F-4D97-AF65-F5344CB8AC3E}">
        <p14:creationId xmlns:p14="http://schemas.microsoft.com/office/powerpoint/2010/main" val="162177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230808"/>
            <a:ext cx="12191996" cy="2627192"/>
            <a:chOff x="0" y="4230808"/>
            <a:chExt cx="12191996" cy="262719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4FCAF31-86C6-4390-AB14-4D04849AFF6A}"/>
                </a:ext>
              </a:extLst>
            </p:cNvPr>
            <p:cNvSpPr/>
            <p:nvPr/>
          </p:nvSpPr>
          <p:spPr>
            <a:xfrm>
              <a:off x="0" y="4970750"/>
              <a:ext cx="10179698" cy="1887250"/>
            </a:xfrm>
            <a:prstGeom prst="rtTriangle">
              <a:avLst/>
            </a:prstGeom>
            <a:solidFill>
              <a:srgbClr val="27AAE2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D660016-3EDE-4EC9-A253-D59A334B9363}"/>
                </a:ext>
              </a:extLst>
            </p:cNvPr>
            <p:cNvSpPr/>
            <p:nvPr/>
          </p:nvSpPr>
          <p:spPr>
            <a:xfrm flipH="1">
              <a:off x="6095997" y="4230808"/>
              <a:ext cx="6095999" cy="2627192"/>
            </a:xfrm>
            <a:prstGeom prst="rtTriangle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485C327-9678-4E44-9B2B-B87F25EB1DDD}"/>
                </a:ext>
              </a:extLst>
            </p:cNvPr>
            <p:cNvSpPr/>
            <p:nvPr/>
          </p:nvSpPr>
          <p:spPr>
            <a:xfrm>
              <a:off x="6130596" y="6334298"/>
              <a:ext cx="4501382" cy="523702"/>
            </a:xfrm>
            <a:prstGeom prst="triangle">
              <a:avLst>
                <a:gd name="adj" fmla="val 2612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Google Shape;119;p26">
            <a:extLst>
              <a:ext uri="{FF2B5EF4-FFF2-40B4-BE49-F238E27FC236}">
                <a16:creationId xmlns:a16="http://schemas.microsoft.com/office/drawing/2014/main" id="{9A907E18-BC0F-4F05-A276-69C0BC2F090B}"/>
              </a:ext>
            </a:extLst>
          </p:cNvPr>
          <p:cNvSpPr txBox="1">
            <a:spLocks/>
          </p:cNvSpPr>
          <p:nvPr/>
        </p:nvSpPr>
        <p:spPr>
          <a:xfrm>
            <a:off x="2582086" y="2690888"/>
            <a:ext cx="8400239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vi-VN" sz="3200" kern="0" dirty="0">
                <a:solidFill>
                  <a:schemeClr val="accent2">
                    <a:lumMod val="50000"/>
                  </a:schemeClr>
                </a:solidFill>
              </a:rPr>
              <a:t>CĂN CỨ ĐỀ XUẤT CHỦ TRƯƠNG ĐẦU TƯ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17" name="Google Shape;123;p26">
            <a:extLst>
              <a:ext uri="{FF2B5EF4-FFF2-40B4-BE49-F238E27FC236}">
                <a16:creationId xmlns:a16="http://schemas.microsoft.com/office/drawing/2014/main" id="{85F6F84A-1CE0-40D4-9F25-744979863F98}"/>
              </a:ext>
            </a:extLst>
          </p:cNvPr>
          <p:cNvSpPr txBox="1">
            <a:spLocks/>
          </p:cNvSpPr>
          <p:nvPr/>
        </p:nvSpPr>
        <p:spPr>
          <a:xfrm>
            <a:off x="1668831" y="2690888"/>
            <a:ext cx="65052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01</a:t>
            </a:r>
          </a:p>
        </p:txBody>
      </p:sp>
      <p:cxnSp>
        <p:nvCxnSpPr>
          <p:cNvPr id="18" name="Google Shape;127;p26">
            <a:extLst>
              <a:ext uri="{FF2B5EF4-FFF2-40B4-BE49-F238E27FC236}">
                <a16:creationId xmlns:a16="http://schemas.microsoft.com/office/drawing/2014/main" id="{B63E9B14-9F28-4DAA-8CDE-51DDA8698FC9}"/>
              </a:ext>
            </a:extLst>
          </p:cNvPr>
          <p:cNvCxnSpPr/>
          <p:nvPr/>
        </p:nvCxnSpPr>
        <p:spPr>
          <a:xfrm>
            <a:off x="2435923" y="2622837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311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0975"/>
            <a:ext cx="10096500" cy="65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112713" algn="l"/>
            <a:r>
              <a:rPr lang="en-US" sz="3200" b="1" ker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ajdhani"/>
              </a:rPr>
              <a:t>SỰ CẦN THIẾT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261" y="918169"/>
            <a:ext cx="6744870" cy="1808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>
                <a:latin typeface="Rajdhani"/>
                <a:ea typeface="Calibri" panose="020F0502020204030204" pitchFamily="34" charset="0"/>
                <a:cs typeface="Times New Roman" panose="02020603050405020304" pitchFamily="18" charset="0"/>
              </a:rPr>
              <a:t>[Nội dung cần thiết 1].</a:t>
            </a:r>
            <a:endParaRPr lang="en-US" sz="1600" dirty="0">
              <a:latin typeface="Rajdhan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>
                <a:latin typeface="Rajdhani"/>
                <a:ea typeface="Calibri" panose="020F0502020204030204" pitchFamily="34" charset="0"/>
                <a:cs typeface="Times New Roman" panose="02020603050405020304" pitchFamily="18" charset="0"/>
              </a:rPr>
              <a:t>[Nội dung cần thiết 2].</a:t>
            </a:r>
            <a:endParaRPr lang="en-US" sz="1600" dirty="0">
              <a:latin typeface="Rajdhan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>
                <a:latin typeface="Rajdhani"/>
                <a:ea typeface="Calibri" panose="020F0502020204030204" pitchFamily="34" charset="0"/>
                <a:cs typeface="Times New Roman" panose="02020603050405020304" pitchFamily="18" charset="0"/>
              </a:rPr>
              <a:t>[Nội dung cần thiết 3].</a:t>
            </a:r>
            <a:endParaRPr lang="en-US" sz="1600" dirty="0">
              <a:latin typeface="Rajdhan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600" b="1">
                <a:latin typeface="Rajdhani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vi-VN" sz="1600" b="1" dirty="0">
                <a:latin typeface="Rajdhani"/>
                <a:ea typeface="Calibri" panose="020F0502020204030204" pitchFamily="34" charset="0"/>
                <a:cs typeface="Times New Roman" panose="02020603050405020304" pitchFamily="18" charset="0"/>
              </a:rPr>
              <a:t>các nhu cầu trên</a:t>
            </a:r>
            <a:r>
              <a:rPr lang="vi-VN" sz="1600" b="1">
                <a:latin typeface="Rajdhani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>
                <a:latin typeface="Rajdhani"/>
                <a:ea typeface="Calibri" panose="020F0502020204030204" pitchFamily="34" charset="0"/>
                <a:cs typeface="Times New Roman" panose="02020603050405020304" pitchFamily="18" charset="0"/>
              </a:rPr>
              <a:t>[kết luận].</a:t>
            </a:r>
            <a:endParaRPr lang="en-US" sz="1600" b="1" dirty="0">
              <a:latin typeface="Rajdhan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2040A51-FDA2-1A10-3203-22A2DD74C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555088"/>
              </p:ext>
            </p:extLst>
          </p:nvPr>
        </p:nvGraphicFramePr>
        <p:xfrm>
          <a:off x="6788684" y="1415433"/>
          <a:ext cx="49339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33800" imgH="4552920" progId="PBrush">
                  <p:embed/>
                </p:oleObj>
              </mc:Choice>
              <mc:Fallback>
                <p:oleObj name="Bitmap Image" r:id="rId3" imgW="4933800" imgH="4552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8684" y="1415433"/>
                        <a:ext cx="49339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5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230808"/>
            <a:ext cx="12191996" cy="2627192"/>
            <a:chOff x="0" y="4230808"/>
            <a:chExt cx="12191996" cy="262719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4FCAF31-86C6-4390-AB14-4D04849AFF6A}"/>
                </a:ext>
              </a:extLst>
            </p:cNvPr>
            <p:cNvSpPr/>
            <p:nvPr/>
          </p:nvSpPr>
          <p:spPr>
            <a:xfrm>
              <a:off x="0" y="4970750"/>
              <a:ext cx="10179698" cy="1887250"/>
            </a:xfrm>
            <a:prstGeom prst="rtTriangle">
              <a:avLst/>
            </a:prstGeom>
            <a:solidFill>
              <a:srgbClr val="27AAE2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D660016-3EDE-4EC9-A253-D59A334B9363}"/>
                </a:ext>
              </a:extLst>
            </p:cNvPr>
            <p:cNvSpPr/>
            <p:nvPr/>
          </p:nvSpPr>
          <p:spPr>
            <a:xfrm flipH="1">
              <a:off x="6095997" y="4230808"/>
              <a:ext cx="6095999" cy="2627192"/>
            </a:xfrm>
            <a:prstGeom prst="rtTriangle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485C327-9678-4E44-9B2B-B87F25EB1DDD}"/>
                </a:ext>
              </a:extLst>
            </p:cNvPr>
            <p:cNvSpPr/>
            <p:nvPr/>
          </p:nvSpPr>
          <p:spPr>
            <a:xfrm>
              <a:off x="6130596" y="6334298"/>
              <a:ext cx="4501382" cy="523702"/>
            </a:xfrm>
            <a:prstGeom prst="triangle">
              <a:avLst>
                <a:gd name="adj" fmla="val 2612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Google Shape;119;p26">
            <a:extLst>
              <a:ext uri="{FF2B5EF4-FFF2-40B4-BE49-F238E27FC236}">
                <a16:creationId xmlns:a16="http://schemas.microsoft.com/office/drawing/2014/main" id="{9A907E18-BC0F-4F05-A276-69C0BC2F090B}"/>
              </a:ext>
            </a:extLst>
          </p:cNvPr>
          <p:cNvSpPr txBox="1">
            <a:spLocks/>
          </p:cNvSpPr>
          <p:nvPr/>
        </p:nvSpPr>
        <p:spPr>
          <a:xfrm>
            <a:off x="3982261" y="2757563"/>
            <a:ext cx="664971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NỘI DUNG </a:t>
            </a:r>
            <a:r>
              <a:rPr lang="en-US" sz="3200" kern="0" noProof="0" dirty="0">
                <a:solidFill>
                  <a:schemeClr val="accent2">
                    <a:lumMod val="50000"/>
                  </a:schemeClr>
                </a:solidFill>
              </a:rPr>
              <a:t>ĐẦU TƯ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17" name="Google Shape;123;p26">
            <a:extLst>
              <a:ext uri="{FF2B5EF4-FFF2-40B4-BE49-F238E27FC236}">
                <a16:creationId xmlns:a16="http://schemas.microsoft.com/office/drawing/2014/main" id="{85F6F84A-1CE0-40D4-9F25-744979863F98}"/>
              </a:ext>
            </a:extLst>
          </p:cNvPr>
          <p:cNvSpPr txBox="1">
            <a:spLocks/>
          </p:cNvSpPr>
          <p:nvPr/>
        </p:nvSpPr>
        <p:spPr>
          <a:xfrm>
            <a:off x="3069006" y="2757563"/>
            <a:ext cx="65052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02</a:t>
            </a:r>
          </a:p>
        </p:txBody>
      </p:sp>
      <p:cxnSp>
        <p:nvCxnSpPr>
          <p:cNvPr id="18" name="Google Shape;127;p26">
            <a:extLst>
              <a:ext uri="{FF2B5EF4-FFF2-40B4-BE49-F238E27FC236}">
                <a16:creationId xmlns:a16="http://schemas.microsoft.com/office/drawing/2014/main" id="{B63E9B14-9F28-4DAA-8CDE-51DDA8698FC9}"/>
              </a:ext>
            </a:extLst>
          </p:cNvPr>
          <p:cNvCxnSpPr/>
          <p:nvPr/>
        </p:nvCxnSpPr>
        <p:spPr>
          <a:xfrm>
            <a:off x="3836098" y="2689512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67927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1" y="269817"/>
            <a:ext cx="9258668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0" lvl="0" indent="112713">
              <a:buClr>
                <a:srgbClr val="F3F3F3"/>
              </a:buClr>
              <a:defRPr/>
            </a:pPr>
            <a:r>
              <a:rPr lang="en-US" sz="3200" kern="0">
                <a:solidFill>
                  <a:schemeClr val="accent2">
                    <a:lumMod val="50000"/>
                  </a:schemeClr>
                </a:solidFill>
              </a:rPr>
              <a:t>MỤC TIÊU ĐẦU </a:t>
            </a:r>
            <a:r>
              <a:rPr lang="en-US" sz="3200" kern="0" dirty="0">
                <a:solidFill>
                  <a:schemeClr val="accent2">
                    <a:lumMod val="50000"/>
                  </a:schemeClr>
                </a:solidFill>
              </a:rPr>
              <a:t>TƯ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FCA793B3-6D69-44EC-9BAF-6882DF6A3B1D}"/>
              </a:ext>
            </a:extLst>
          </p:cNvPr>
          <p:cNvSpPr txBox="1">
            <a:spLocks/>
          </p:cNvSpPr>
          <p:nvPr/>
        </p:nvSpPr>
        <p:spPr>
          <a:xfrm>
            <a:off x="6153923" y="1259305"/>
            <a:ext cx="5620981" cy="45482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[Mục tiêu 1].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[Mục tiêu 2].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[Mục tiêu 3].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DDD643F-7FE7-EDCF-77C1-840A959FB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10673"/>
              </p:ext>
            </p:extLst>
          </p:nvPr>
        </p:nvGraphicFramePr>
        <p:xfrm>
          <a:off x="417096" y="1259305"/>
          <a:ext cx="49339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33800" imgH="4552920" progId="PBrush">
                  <p:embed/>
                </p:oleObj>
              </mc:Choice>
              <mc:Fallback>
                <p:oleObj name="Bitmap Image" r:id="rId2" imgW="4933800" imgH="455292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2040A51-FDA2-1A10-3203-22A2DD74C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7096" y="1259305"/>
                        <a:ext cx="49339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5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1" y="269817"/>
            <a:ext cx="9258668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0" lvl="0" indent="112713">
              <a:buClr>
                <a:srgbClr val="F3F3F3"/>
              </a:buClr>
              <a:defRPr/>
            </a:pPr>
            <a:r>
              <a:rPr lang="en-US" sz="3200" kern="0">
                <a:solidFill>
                  <a:schemeClr val="accent2">
                    <a:lumMod val="50000"/>
                  </a:schemeClr>
                </a:solidFill>
              </a:rPr>
              <a:t>QUY MÔ VÀ PHẠM VI DỰ ÁN</a:t>
            </a:r>
            <a:endParaRPr lang="en-US" sz="3200" kern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FCA793B3-6D69-44EC-9BAF-6882DF6A3B1D}"/>
              </a:ext>
            </a:extLst>
          </p:cNvPr>
          <p:cNvSpPr txBox="1">
            <a:spLocks/>
          </p:cNvSpPr>
          <p:nvPr/>
        </p:nvSpPr>
        <p:spPr>
          <a:xfrm>
            <a:off x="6096000" y="1026222"/>
            <a:ext cx="5620981" cy="45482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lv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17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hệ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hạ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tầng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70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7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mềm,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27013" lvl="0" indent="-227013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[Máy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liệu.]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7013" lvl="0" indent="-227013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[Thiết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mật.]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7013" lvl="0" indent="-227013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[Thiết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backup,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.]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7013" lvl="0" indent="-227013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[Thiết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PC,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ngoại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vi.]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7013" indent="-227013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[Phần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.]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7013" indent="-227013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[Phần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.]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7013" indent="-227013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 [Phạm vi].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2F5B818-4414-2653-B59C-DB77941C4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58369"/>
              </p:ext>
            </p:extLst>
          </p:nvPr>
        </p:nvGraphicFramePr>
        <p:xfrm>
          <a:off x="417096" y="1259305"/>
          <a:ext cx="49339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33800" imgH="4552920" progId="PBrush">
                  <p:embed/>
                </p:oleObj>
              </mc:Choice>
              <mc:Fallback>
                <p:oleObj name="Bitmap Image" r:id="rId3" imgW="4933800" imgH="455292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DDD643F-7FE7-EDCF-77C1-840A959FB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096" y="1259305"/>
                        <a:ext cx="49339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230808"/>
            <a:ext cx="12191996" cy="2627192"/>
            <a:chOff x="0" y="4230808"/>
            <a:chExt cx="12191996" cy="262719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4FCAF31-86C6-4390-AB14-4D04849AFF6A}"/>
                </a:ext>
              </a:extLst>
            </p:cNvPr>
            <p:cNvSpPr/>
            <p:nvPr/>
          </p:nvSpPr>
          <p:spPr>
            <a:xfrm>
              <a:off x="0" y="4970750"/>
              <a:ext cx="10179698" cy="1887250"/>
            </a:xfrm>
            <a:prstGeom prst="rtTriangle">
              <a:avLst/>
            </a:prstGeom>
            <a:solidFill>
              <a:srgbClr val="27AAE2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D660016-3EDE-4EC9-A253-D59A334B9363}"/>
                </a:ext>
              </a:extLst>
            </p:cNvPr>
            <p:cNvSpPr/>
            <p:nvPr/>
          </p:nvSpPr>
          <p:spPr>
            <a:xfrm flipH="1">
              <a:off x="6095997" y="4230808"/>
              <a:ext cx="6095999" cy="2627192"/>
            </a:xfrm>
            <a:prstGeom prst="rtTriangle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485C327-9678-4E44-9B2B-B87F25EB1DDD}"/>
                </a:ext>
              </a:extLst>
            </p:cNvPr>
            <p:cNvSpPr/>
            <p:nvPr/>
          </p:nvSpPr>
          <p:spPr>
            <a:xfrm>
              <a:off x="6130596" y="6334298"/>
              <a:ext cx="4501382" cy="523702"/>
            </a:xfrm>
            <a:prstGeom prst="triangle">
              <a:avLst>
                <a:gd name="adj" fmla="val 2612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3624698" y="2643024"/>
            <a:ext cx="6243318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3200" kern="0">
                <a:solidFill>
                  <a:schemeClr val="accent2">
                    <a:lumMod val="50000"/>
                  </a:schemeClr>
                </a:solidFill>
              </a:rPr>
              <a:t>SO SÁNH, LỰA CHỌN CÔNG NGHỆ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10" name="Google Shape;125;p26">
            <a:extLst>
              <a:ext uri="{FF2B5EF4-FFF2-40B4-BE49-F238E27FC236}">
                <a16:creationId xmlns:a16="http://schemas.microsoft.com/office/drawing/2014/main" id="{6E63CEFF-1D5C-4934-B3FF-D6749CB2415A}"/>
              </a:ext>
            </a:extLst>
          </p:cNvPr>
          <p:cNvSpPr txBox="1">
            <a:spLocks/>
          </p:cNvSpPr>
          <p:nvPr/>
        </p:nvSpPr>
        <p:spPr>
          <a:xfrm>
            <a:off x="2535182" y="2643024"/>
            <a:ext cx="76066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03</a:t>
            </a:r>
          </a:p>
        </p:txBody>
      </p:sp>
      <p:cxnSp>
        <p:nvCxnSpPr>
          <p:cNvPr id="11" name="Google Shape;129;p26">
            <a:extLst>
              <a:ext uri="{FF2B5EF4-FFF2-40B4-BE49-F238E27FC236}">
                <a16:creationId xmlns:a16="http://schemas.microsoft.com/office/drawing/2014/main" id="{8C792B98-6DF8-4480-9809-F9FC88545EF8}"/>
              </a:ext>
            </a:extLst>
          </p:cNvPr>
          <p:cNvCxnSpPr/>
          <p:nvPr/>
        </p:nvCxnSpPr>
        <p:spPr>
          <a:xfrm>
            <a:off x="3461959" y="253847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21464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6">
            <a:extLst>
              <a:ext uri="{FF2B5EF4-FFF2-40B4-BE49-F238E27FC236}">
                <a16:creationId xmlns:a16="http://schemas.microsoft.com/office/drawing/2014/main" id="{A94E4562-050E-40E2-A1BA-DDF7ACDC5FFF}"/>
              </a:ext>
            </a:extLst>
          </p:cNvPr>
          <p:cNvSpPr txBox="1">
            <a:spLocks/>
          </p:cNvSpPr>
          <p:nvPr/>
        </p:nvSpPr>
        <p:spPr>
          <a:xfrm>
            <a:off x="1" y="415325"/>
            <a:ext cx="11353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R="72000" lvl="0" indent="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sym typeface="Rajdhani"/>
              </a:rPr>
              <a:t>[GIỚI THIỆU SẢN PHẨM]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sym typeface="Rajdhan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FCA793B3-6D69-44EC-9BAF-6882DF6A3B1D}"/>
              </a:ext>
            </a:extLst>
          </p:cNvPr>
          <p:cNvSpPr txBox="1">
            <a:spLocks/>
          </p:cNvSpPr>
          <p:nvPr/>
        </p:nvSpPr>
        <p:spPr>
          <a:xfrm>
            <a:off x="287250" y="1046847"/>
            <a:ext cx="11671869" cy="53958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[Nội dung 1.]</a:t>
            </a:r>
          </a:p>
          <a:p>
            <a:pPr marL="339725" indent="-339725"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[Nội dung 2.]</a:t>
            </a:r>
          </a:p>
          <a:p>
            <a:pPr marL="339725" indent="-339725"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[Nội dung 3.]</a:t>
            </a:r>
          </a:p>
          <a:p>
            <a:pPr marL="339725" indent="-339725"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[Nội dung 4.]</a:t>
            </a:r>
          </a:p>
          <a:p>
            <a:pPr marL="339725" indent="-339725"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Rajdhani"/>
                <a:ea typeface="Tahoma" panose="020B0604030504040204" pitchFamily="34" charset="0"/>
                <a:cs typeface="Tahoma" panose="020B0604030504040204" pitchFamily="34" charset="0"/>
              </a:rPr>
              <a:t>[Nội dung 5.]</a:t>
            </a:r>
          </a:p>
          <a:p>
            <a:pPr marL="339725" indent="-339725" algn="just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ajdhani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1117</Words>
  <Application>Microsoft Office PowerPoint</Application>
  <PresentationFormat>Widescreen</PresentationFormat>
  <Paragraphs>238</Paragraphs>
  <Slides>22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Rajdhani</vt:lpstr>
      <vt:lpstr>Tahoma</vt:lpstr>
      <vt:lpstr>Wingdings</vt:lpstr>
      <vt:lpstr>Office Theme</vt:lpstr>
      <vt:lpstr>Bitmap Image</vt:lpstr>
      <vt:lpstr>BÁO CÁO ĐỀ XUẤT CHỦ TRƯƠNG ĐẦU TƯ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ADMIN</cp:lastModifiedBy>
  <cp:revision>326</cp:revision>
  <cp:lastPrinted>2022-03-30T07:27:58Z</cp:lastPrinted>
  <dcterms:created xsi:type="dcterms:W3CDTF">2022-03-29T10:00:34Z</dcterms:created>
  <dcterms:modified xsi:type="dcterms:W3CDTF">2022-08-31T09:40:03Z</dcterms:modified>
  <cp:contentStatus/>
</cp:coreProperties>
</file>