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0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1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5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6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63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380" r:id="rId2"/>
    <p:sldId id="304" r:id="rId3"/>
    <p:sldId id="303" r:id="rId4"/>
    <p:sldId id="305" r:id="rId5"/>
    <p:sldId id="330" r:id="rId6"/>
    <p:sldId id="382" r:id="rId7"/>
    <p:sldId id="373" r:id="rId8"/>
    <p:sldId id="379" r:id="rId9"/>
    <p:sldId id="372" r:id="rId10"/>
    <p:sldId id="374" r:id="rId11"/>
    <p:sldId id="384" r:id="rId12"/>
    <p:sldId id="378" r:id="rId13"/>
    <p:sldId id="331" r:id="rId14"/>
    <p:sldId id="332" r:id="rId15"/>
    <p:sldId id="334" r:id="rId16"/>
    <p:sldId id="375" r:id="rId17"/>
    <p:sldId id="377" r:id="rId18"/>
    <p:sldId id="376" r:id="rId19"/>
    <p:sldId id="338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40" r:id="rId28"/>
    <p:sldId id="368" r:id="rId29"/>
    <p:sldId id="369" r:id="rId30"/>
    <p:sldId id="370" r:id="rId31"/>
    <p:sldId id="371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0000"/>
    <a:srgbClr val="FFFF66"/>
    <a:srgbClr val="969696"/>
    <a:srgbClr val="B2B2B2"/>
    <a:srgbClr val="50861A"/>
    <a:srgbClr val="FFFF99"/>
    <a:srgbClr val="F072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345" autoAdjust="0"/>
    <p:restoredTop sz="95536" autoAdjust="0"/>
  </p:normalViewPr>
  <p:slideViewPr>
    <p:cSldViewPr>
      <p:cViewPr varScale="1">
        <p:scale>
          <a:sx n="122" d="100"/>
          <a:sy n="122" d="100"/>
        </p:scale>
        <p:origin x="76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C6A2C10-C996-4B55-BD9F-E07AE863C912}" type="datetimeFigureOut">
              <a:rPr lang="en-US"/>
              <a:pPr>
                <a:defRPr/>
              </a:pPr>
              <a:t>10/7/20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73AE45C-3565-48DF-AA80-DB5F41D269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86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5CD2F8-1715-46D8-856C-C4020230C3A0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714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We divide the number by 7</a:t>
            </a:r>
          </a:p>
        </p:txBody>
      </p:sp>
      <p:sp>
        <p:nvSpPr>
          <p:cNvPr id="14234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9BC7293-FBE7-4DC8-B371-6BF01D24CB1D}" type="slidenum">
              <a:rPr lang="en-US" sz="1200">
                <a:latin typeface="Calibri" pitchFamily="34" charset="0"/>
              </a:rPr>
              <a:pPr algn="r"/>
              <a:t>10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Greatest common devisor</a:t>
            </a:r>
          </a:p>
        </p:txBody>
      </p:sp>
      <p:sp>
        <p:nvSpPr>
          <p:cNvPr id="15155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6EA41AC-399C-4292-BF5E-27AF51822271}" type="slidenum">
              <a:rPr lang="en-US" sz="1200">
                <a:latin typeface="Calibri" pitchFamily="34" charset="0"/>
              </a:rPr>
              <a:pPr algn="r"/>
              <a:t>12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We divide the number by 7</a:t>
            </a:r>
          </a:p>
        </p:txBody>
      </p:sp>
      <p:sp>
        <p:nvSpPr>
          <p:cNvPr id="14541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93CF88E-C99D-4693-87EC-57D2CFE02070}" type="slidenum">
              <a:rPr lang="en-US" sz="1200">
                <a:latin typeface="Calibri" pitchFamily="34" charset="0"/>
              </a:rPr>
              <a:pPr algn="r"/>
              <a:t>13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Greatest common devisor</a:t>
            </a:r>
          </a:p>
        </p:txBody>
      </p:sp>
      <p:sp>
        <p:nvSpPr>
          <p:cNvPr id="14746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6863B20-6874-49BE-97DE-29B71229E677}" type="slidenum">
              <a:rPr lang="en-US" sz="1200">
                <a:latin typeface="Calibri" pitchFamily="34" charset="0"/>
              </a:rPr>
              <a:pPr algn="r"/>
              <a:t>14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Greatest common devisor</a:t>
            </a:r>
          </a:p>
        </p:txBody>
      </p:sp>
      <p:sp>
        <p:nvSpPr>
          <p:cNvPr id="15155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6EA41AC-399C-4292-BF5E-27AF51822271}" type="slidenum">
              <a:rPr lang="en-US" sz="1200">
                <a:latin typeface="Calibri" pitchFamily="34" charset="0"/>
              </a:rPr>
              <a:pPr algn="r"/>
              <a:t>15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Greatest common devisor</a:t>
            </a:r>
          </a:p>
        </p:txBody>
      </p:sp>
      <p:sp>
        <p:nvSpPr>
          <p:cNvPr id="15155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6EA41AC-399C-4292-BF5E-27AF51822271}" type="slidenum">
              <a:rPr lang="en-US" sz="1200">
                <a:latin typeface="Calibri" pitchFamily="34" charset="0"/>
              </a:rPr>
              <a:pPr algn="r"/>
              <a:t>16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Greatest common devisor</a:t>
            </a:r>
          </a:p>
        </p:txBody>
      </p:sp>
      <p:sp>
        <p:nvSpPr>
          <p:cNvPr id="15155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6EA41AC-399C-4292-BF5E-27AF51822271}" type="slidenum">
              <a:rPr lang="en-US" sz="1200">
                <a:latin typeface="Calibri" pitchFamily="34" charset="0"/>
              </a:rPr>
              <a:pPr algn="r"/>
              <a:t>17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Greatest common devisor</a:t>
            </a:r>
          </a:p>
        </p:txBody>
      </p:sp>
      <p:sp>
        <p:nvSpPr>
          <p:cNvPr id="15155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6EA41AC-399C-4292-BF5E-27AF51822271}" type="slidenum">
              <a:rPr lang="en-US" sz="1200">
                <a:latin typeface="Calibri" pitchFamily="34" charset="0"/>
              </a:rPr>
              <a:pPr algn="r"/>
              <a:t>18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Greatest common devisor</a:t>
            </a:r>
          </a:p>
        </p:txBody>
      </p:sp>
      <p:sp>
        <p:nvSpPr>
          <p:cNvPr id="15872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749881A-E80E-4710-99EC-2DE1B599EC5F}" type="slidenum">
              <a:rPr lang="en-US" sz="1200">
                <a:latin typeface="Calibri" pitchFamily="34" charset="0"/>
              </a:rPr>
              <a:pPr algn="r"/>
              <a:t>19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Greatest common devisor</a:t>
            </a:r>
          </a:p>
        </p:txBody>
      </p:sp>
      <p:sp>
        <p:nvSpPr>
          <p:cNvPr id="15872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749881A-E80E-4710-99EC-2DE1B599EC5F}" type="slidenum">
              <a:rPr lang="en-US" sz="1200">
                <a:latin typeface="Calibri" pitchFamily="34" charset="0"/>
              </a:rPr>
              <a:pPr algn="r"/>
              <a:t>20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>
              <a:latin typeface="Calibri" pitchFamily="34" charset="0"/>
            </a:endParaRPr>
          </a:p>
        </p:txBody>
      </p:sp>
      <p:sp>
        <p:nvSpPr>
          <p:cNvPr id="8806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1D6D4D6-1AFA-4D5D-9AFD-56C6E7EAC4C0}" type="slidenum">
              <a:rPr lang="en-US" sz="1200">
                <a:latin typeface="Calibri" pitchFamily="34" charset="0"/>
              </a:rPr>
              <a:pPr algn="r"/>
              <a:t>2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Greatest common devisor</a:t>
            </a:r>
          </a:p>
        </p:txBody>
      </p:sp>
      <p:sp>
        <p:nvSpPr>
          <p:cNvPr id="15872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749881A-E80E-4710-99EC-2DE1B599EC5F}" type="slidenum">
              <a:rPr lang="en-US" sz="1200">
                <a:latin typeface="Calibri" pitchFamily="34" charset="0"/>
              </a:rPr>
              <a:pPr algn="r"/>
              <a:t>21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Greatest common devisor</a:t>
            </a:r>
          </a:p>
        </p:txBody>
      </p:sp>
      <p:sp>
        <p:nvSpPr>
          <p:cNvPr id="15872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749881A-E80E-4710-99EC-2DE1B599EC5F}" type="slidenum">
              <a:rPr lang="en-US" sz="1200">
                <a:latin typeface="Calibri" pitchFamily="34" charset="0"/>
              </a:rPr>
              <a:pPr algn="r"/>
              <a:t>22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Greatest common devisor</a:t>
            </a:r>
          </a:p>
        </p:txBody>
      </p:sp>
      <p:sp>
        <p:nvSpPr>
          <p:cNvPr id="15872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749881A-E80E-4710-99EC-2DE1B599EC5F}" type="slidenum">
              <a:rPr lang="en-US" sz="1200">
                <a:latin typeface="Calibri" pitchFamily="34" charset="0"/>
              </a:rPr>
              <a:pPr algn="r"/>
              <a:t>23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Greatest common devisor</a:t>
            </a:r>
          </a:p>
        </p:txBody>
      </p:sp>
      <p:sp>
        <p:nvSpPr>
          <p:cNvPr id="15872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749881A-E80E-4710-99EC-2DE1B599EC5F}" type="slidenum">
              <a:rPr lang="en-US" sz="1200">
                <a:latin typeface="Calibri" pitchFamily="34" charset="0"/>
              </a:rPr>
              <a:pPr algn="r"/>
              <a:t>24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Greatest common devisor</a:t>
            </a:r>
          </a:p>
        </p:txBody>
      </p:sp>
      <p:sp>
        <p:nvSpPr>
          <p:cNvPr id="16282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919F258-1B1F-498C-B04D-670F323FB741}" type="slidenum">
              <a:rPr lang="en-US" sz="1200">
                <a:latin typeface="Calibri" pitchFamily="34" charset="0"/>
              </a:rPr>
              <a:pPr algn="r"/>
              <a:t>25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Greatest common devisor</a:t>
            </a:r>
          </a:p>
        </p:txBody>
      </p:sp>
      <p:sp>
        <p:nvSpPr>
          <p:cNvPr id="16282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919F258-1B1F-498C-B04D-670F323FB741}" type="slidenum">
              <a:rPr lang="en-US" sz="1200">
                <a:latin typeface="Calibri" pitchFamily="34" charset="0"/>
              </a:rPr>
              <a:pPr algn="r"/>
              <a:t>26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Greatest common devisor</a:t>
            </a:r>
          </a:p>
        </p:txBody>
      </p:sp>
      <p:sp>
        <p:nvSpPr>
          <p:cNvPr id="16282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919F258-1B1F-498C-B04D-670F323FB741}" type="slidenum">
              <a:rPr lang="en-US" sz="1200">
                <a:latin typeface="Calibri" pitchFamily="34" charset="0"/>
              </a:rPr>
              <a:pPr algn="r"/>
              <a:t>27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Greatest common devisor</a:t>
            </a:r>
          </a:p>
        </p:txBody>
      </p:sp>
      <p:sp>
        <p:nvSpPr>
          <p:cNvPr id="16282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919F258-1B1F-498C-B04D-670F323FB741}" type="slidenum">
              <a:rPr lang="en-US" sz="1200">
                <a:latin typeface="Calibri" pitchFamily="34" charset="0"/>
              </a:rPr>
              <a:pPr algn="r"/>
              <a:t>28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Greatest common devisor</a:t>
            </a:r>
          </a:p>
        </p:txBody>
      </p:sp>
      <p:sp>
        <p:nvSpPr>
          <p:cNvPr id="16282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919F258-1B1F-498C-B04D-670F323FB741}" type="slidenum">
              <a:rPr lang="en-US" sz="1200">
                <a:latin typeface="Calibri" pitchFamily="34" charset="0"/>
              </a:rPr>
              <a:pPr algn="r"/>
              <a:t>29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Greatest common devisor</a:t>
            </a:r>
          </a:p>
        </p:txBody>
      </p:sp>
      <p:sp>
        <p:nvSpPr>
          <p:cNvPr id="16282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919F258-1B1F-498C-B04D-670F323FB741}" type="slidenum">
              <a:rPr lang="en-US" sz="1200">
                <a:latin typeface="Calibri" pitchFamily="34" charset="0"/>
              </a:rPr>
              <a:pPr algn="r"/>
              <a:t>30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478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>
              <a:latin typeface="Calibri" pitchFamily="34" charset="0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2B660FA-02A2-4F46-BFA3-1EC73D91883C}" type="slidenum">
              <a:rPr lang="en-US" sz="1200">
                <a:latin typeface="Calibri" pitchFamily="34" charset="0"/>
              </a:rPr>
              <a:pPr algn="r"/>
              <a:t>3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Greatest common devisor</a:t>
            </a:r>
          </a:p>
        </p:txBody>
      </p:sp>
      <p:sp>
        <p:nvSpPr>
          <p:cNvPr id="16282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919F258-1B1F-498C-B04D-670F323FB741}" type="slidenum">
              <a:rPr lang="en-US" sz="1200">
                <a:latin typeface="Calibri" pitchFamily="34" charset="0"/>
              </a:rPr>
              <a:pPr algn="r"/>
              <a:t>31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>
              <a:latin typeface="Calibri" pitchFamily="34" charset="0"/>
            </a:endParaRPr>
          </a:p>
        </p:txBody>
      </p:sp>
      <p:sp>
        <p:nvSpPr>
          <p:cNvPr id="9011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5C9D7DA-B79B-47C4-8340-6847F8164D1B}" type="slidenum">
              <a:rPr lang="en-US" sz="1200">
                <a:latin typeface="Calibri" pitchFamily="34" charset="0"/>
              </a:rPr>
              <a:pPr algn="r"/>
              <a:t>4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We divide the number by 7</a:t>
            </a:r>
          </a:p>
        </p:txBody>
      </p:sp>
      <p:sp>
        <p:nvSpPr>
          <p:cNvPr id="14234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9BC7293-FBE7-4DC8-B371-6BF01D24CB1D}" type="slidenum">
              <a:rPr lang="en-US" sz="1200">
                <a:latin typeface="Calibri" pitchFamily="34" charset="0"/>
              </a:rPr>
              <a:pPr algn="r"/>
              <a:t>5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We divide the number by 7</a:t>
            </a:r>
          </a:p>
        </p:txBody>
      </p:sp>
      <p:sp>
        <p:nvSpPr>
          <p:cNvPr id="14234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9BC7293-FBE7-4DC8-B371-6BF01D24CB1D}" type="slidenum">
              <a:rPr lang="en-US" sz="1200">
                <a:latin typeface="Calibri" pitchFamily="34" charset="0"/>
              </a:rPr>
              <a:pPr algn="r"/>
              <a:t>6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631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Greatest common devisor</a:t>
            </a:r>
          </a:p>
        </p:txBody>
      </p:sp>
      <p:sp>
        <p:nvSpPr>
          <p:cNvPr id="15360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819DCE7-82C3-47F0-B698-67063D4D9C1C}" type="slidenum">
              <a:rPr lang="en-US" sz="1200">
                <a:latin typeface="Calibri" pitchFamily="34" charset="0"/>
              </a:rPr>
              <a:pPr algn="r"/>
              <a:t>7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We divide the number by 7</a:t>
            </a:r>
          </a:p>
        </p:txBody>
      </p:sp>
      <p:sp>
        <p:nvSpPr>
          <p:cNvPr id="14234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9BC7293-FBE7-4DC8-B371-6BF01D24CB1D}" type="slidenum">
              <a:rPr lang="en-US" sz="1200">
                <a:latin typeface="Calibri" pitchFamily="34" charset="0"/>
              </a:rPr>
              <a:pPr algn="r"/>
              <a:t>8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We divide the number by 7</a:t>
            </a:r>
          </a:p>
        </p:txBody>
      </p:sp>
      <p:sp>
        <p:nvSpPr>
          <p:cNvPr id="14234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9BC7293-FBE7-4DC8-B371-6BF01D24CB1D}" type="slidenum">
              <a:rPr lang="en-US" sz="1200">
                <a:latin typeface="Calibri" pitchFamily="34" charset="0"/>
              </a:rPr>
              <a:pPr algn="r"/>
              <a:t>9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14th, 2007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8E076-5949-4E8F-9B98-E437AFAD1B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6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14th, 2007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5E8340-A1C6-408B-8146-9B51BA57B8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0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14th, 2007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F4F65F-DA7A-46A5-8252-FE018F4AA7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66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2"/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1"/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23"/>
          <p:cNvSpPr>
            <a:spLocks noChangeShapeType="1"/>
          </p:cNvSpPr>
          <p:nvPr userDrawn="1"/>
        </p:nvSpPr>
        <p:spPr bwMode="auto">
          <a:xfrm rot="5400000" flipH="1">
            <a:off x="762000" y="840821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24"/>
          <p:cNvSpPr>
            <a:spLocks noChangeShapeType="1"/>
          </p:cNvSpPr>
          <p:nvPr userDrawn="1"/>
        </p:nvSpPr>
        <p:spPr bwMode="auto">
          <a:xfrm rot="16200000" flipH="1" flipV="1">
            <a:off x="-103187" y="579437"/>
            <a:ext cx="1158874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324666"/>
            <a:ext cx="6019800" cy="74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042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14th, 2007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F4C3EA-715A-404E-812F-F29FF6F09F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7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14th, 2007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A25DE4-0A5B-41F7-BF03-5412B1AE58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4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14th, 2007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2FE967-DB8B-4954-92C0-2E1FDFFAFF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8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14th, 2007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979FAB-BA2F-4847-BBBE-B1DE051DB4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4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14th, 2007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A9CC91-DB5A-4B77-8C68-610055B83C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6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14th, 2007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90A883-F6CE-404E-B1F3-974D03BCE6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14th, 2007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F8B66A-705B-44CD-8E35-812E4D4D06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4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14th, 2007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51A2FC-0BA2-4C56-AC6E-DE83ED6A96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2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May 14th, 2007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EAF9AE-9AC8-4ED1-A2B3-67F7A66D80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2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26" Type="http://schemas.openxmlformats.org/officeDocument/2006/relationships/image" Target="../media/image24.png"/><Relationship Id="rId27" Type="http://schemas.openxmlformats.org/officeDocument/2006/relationships/image" Target="../media/image25.png"/><Relationship Id="rId28" Type="http://schemas.openxmlformats.org/officeDocument/2006/relationships/image" Target="../media/image26.png"/><Relationship Id="rId29" Type="http://schemas.openxmlformats.org/officeDocument/2006/relationships/image" Target="../media/image27.png"/><Relationship Id="rId30" Type="http://schemas.openxmlformats.org/officeDocument/2006/relationships/image" Target="../media/image28.png"/><Relationship Id="rId10" Type="http://schemas.openxmlformats.org/officeDocument/2006/relationships/tags" Target="../tags/tag23.xml"/><Relationship Id="rId11" Type="http://schemas.openxmlformats.org/officeDocument/2006/relationships/tags" Target="../tags/tag24.xml"/><Relationship Id="rId12" Type="http://schemas.openxmlformats.org/officeDocument/2006/relationships/tags" Target="../tags/tag25.xml"/><Relationship Id="rId13" Type="http://schemas.openxmlformats.org/officeDocument/2006/relationships/tags" Target="../tags/tag26.xml"/><Relationship Id="rId14" Type="http://schemas.openxmlformats.org/officeDocument/2006/relationships/tags" Target="../tags/tag27.xml"/><Relationship Id="rId15" Type="http://schemas.openxmlformats.org/officeDocument/2006/relationships/tags" Target="../tags/tag28.xml"/><Relationship Id="rId16" Type="http://schemas.openxmlformats.org/officeDocument/2006/relationships/slideLayout" Target="../slideLayouts/slideLayout7.xml"/><Relationship Id="rId17" Type="http://schemas.openxmlformats.org/officeDocument/2006/relationships/notesSlide" Target="../notesSlides/notesSlide10.xml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tags" Target="../tags/tag14.xml"/><Relationship Id="rId2" Type="http://schemas.openxmlformats.org/officeDocument/2006/relationships/tags" Target="../tags/tag15.xml"/><Relationship Id="rId3" Type="http://schemas.openxmlformats.org/officeDocument/2006/relationships/tags" Target="../tags/tag16.xml"/><Relationship Id="rId4" Type="http://schemas.openxmlformats.org/officeDocument/2006/relationships/tags" Target="../tags/tag17.xml"/><Relationship Id="rId5" Type="http://schemas.openxmlformats.org/officeDocument/2006/relationships/tags" Target="../tags/tag18.xml"/><Relationship Id="rId6" Type="http://schemas.openxmlformats.org/officeDocument/2006/relationships/tags" Target="../tags/tag19.xml"/><Relationship Id="rId7" Type="http://schemas.openxmlformats.org/officeDocument/2006/relationships/tags" Target="../tags/tag20.xml"/><Relationship Id="rId8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png"/><Relationship Id="rId12" Type="http://schemas.openxmlformats.org/officeDocument/2006/relationships/image" Target="../media/image30.png"/><Relationship Id="rId13" Type="http://schemas.openxmlformats.org/officeDocument/2006/relationships/image" Target="../media/image27.png"/><Relationship Id="rId14" Type="http://schemas.openxmlformats.org/officeDocument/2006/relationships/image" Target="../media/image23.png"/><Relationship Id="rId1" Type="http://schemas.openxmlformats.org/officeDocument/2006/relationships/tags" Target="../tags/tag29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slideLayout" Target="../slideLayouts/slideLayout2.xml"/><Relationship Id="rId8" Type="http://schemas.openxmlformats.org/officeDocument/2006/relationships/image" Target="../media/image20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21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" Type="http://schemas.openxmlformats.org/officeDocument/2006/relationships/tags" Target="../tags/tag35.xml"/><Relationship Id="rId2" Type="http://schemas.openxmlformats.org/officeDocument/2006/relationships/tags" Target="../tags/tag36.xml"/><Relationship Id="rId3" Type="http://schemas.openxmlformats.org/officeDocument/2006/relationships/tags" Target="../tags/tag37.xml"/><Relationship Id="rId4" Type="http://schemas.openxmlformats.org/officeDocument/2006/relationships/tags" Target="../tags/tag38.xml"/><Relationship Id="rId5" Type="http://schemas.openxmlformats.org/officeDocument/2006/relationships/tags" Target="../tags/tag39.xml"/><Relationship Id="rId6" Type="http://schemas.openxmlformats.org/officeDocument/2006/relationships/tags" Target="../tags/tag40.xml"/><Relationship Id="rId7" Type="http://schemas.openxmlformats.org/officeDocument/2006/relationships/slideLayout" Target="../slideLayouts/slideLayout7.xml"/><Relationship Id="rId8" Type="http://schemas.openxmlformats.org/officeDocument/2006/relationships/notesSlide" Target="../notesSlides/notesSlide11.xml"/><Relationship Id="rId9" Type="http://schemas.openxmlformats.org/officeDocument/2006/relationships/image" Target="../media/image31.png"/><Relationship Id="rId10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12.xml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1" Type="http://schemas.openxmlformats.org/officeDocument/2006/relationships/tags" Target="../tags/tag41.xml"/><Relationship Id="rId2" Type="http://schemas.openxmlformats.org/officeDocument/2006/relationships/tags" Target="../tags/tag4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15.xml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1" Type="http://schemas.openxmlformats.org/officeDocument/2006/relationships/tags" Target="../tags/tag44.xml"/><Relationship Id="rId2" Type="http://schemas.openxmlformats.org/officeDocument/2006/relationships/tags" Target="../tags/tag4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16.xml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1" Type="http://schemas.openxmlformats.org/officeDocument/2006/relationships/tags" Target="../tags/tag47.xml"/><Relationship Id="rId2" Type="http://schemas.openxmlformats.org/officeDocument/2006/relationships/tags" Target="../tags/tag48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" Type="http://schemas.openxmlformats.org/officeDocument/2006/relationships/tags" Target="../tags/tag50.xml"/><Relationship Id="rId2" Type="http://schemas.openxmlformats.org/officeDocument/2006/relationships/tags" Target="../tags/tag51.xml"/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slideLayout" Target="../slideLayouts/slideLayout7.xml"/><Relationship Id="rId7" Type="http://schemas.openxmlformats.org/officeDocument/2006/relationships/notesSlide" Target="../notesSlides/notesSlide17.xml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w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1.png"/><Relationship Id="rId5" Type="http://schemas.openxmlformats.org/officeDocument/2006/relationships/image" Target="../media/image52.w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1.png"/><Relationship Id="rId5" Type="http://schemas.openxmlformats.org/officeDocument/2006/relationships/image" Target="../media/image52.w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Relationship Id="rId14" Type="http://schemas.openxmlformats.org/officeDocument/2006/relationships/image" Target="../media/image57.png"/><Relationship Id="rId15" Type="http://schemas.openxmlformats.org/officeDocument/2006/relationships/image" Target="../media/image58.png"/><Relationship Id="rId16" Type="http://schemas.openxmlformats.org/officeDocument/2006/relationships/image" Target="../media/image59.png"/><Relationship Id="rId17" Type="http://schemas.openxmlformats.org/officeDocument/2006/relationships/image" Target="../media/image60.png"/><Relationship Id="rId1" Type="http://schemas.openxmlformats.org/officeDocument/2006/relationships/tags" Target="../tags/tag55.xml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tags" Target="../tags/tag59.xml"/><Relationship Id="rId6" Type="http://schemas.openxmlformats.org/officeDocument/2006/relationships/tags" Target="../tags/tag60.xml"/><Relationship Id="rId7" Type="http://schemas.openxmlformats.org/officeDocument/2006/relationships/tags" Target="../tags/tag61.xml"/><Relationship Id="rId8" Type="http://schemas.openxmlformats.org/officeDocument/2006/relationships/tags" Target="../tags/tag62.xml"/><Relationship Id="rId9" Type="http://schemas.openxmlformats.org/officeDocument/2006/relationships/slideLayout" Target="../slideLayouts/slideLayout7.xml"/><Relationship Id="rId10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image" Target="../media/image61.png"/><Relationship Id="rId1" Type="http://schemas.openxmlformats.org/officeDocument/2006/relationships/tags" Target="../tags/tag63.xml"/><Relationship Id="rId2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5.xml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8.xml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9.png"/><Relationship Id="rId1" Type="http://schemas.openxmlformats.org/officeDocument/2006/relationships/tags" Target="../tags/tag9.xml"/><Relationship Id="rId2" Type="http://schemas.openxmlformats.org/officeDocument/2006/relationships/tags" Target="../tags/tag10.xml"/><Relationship Id="rId3" Type="http://schemas.openxmlformats.org/officeDocument/2006/relationships/tags" Target="../tags/tag11.xml"/><Relationship Id="rId4" Type="http://schemas.openxmlformats.org/officeDocument/2006/relationships/tags" Target="../tags/tag12.xml"/><Relationship Id="rId5" Type="http://schemas.openxmlformats.org/officeDocument/2006/relationships/tags" Target="../tags/tag13.xml"/><Relationship Id="rId6" Type="http://schemas.openxmlformats.org/officeDocument/2006/relationships/slideLayout" Target="../slideLayouts/slideLayout7.xml"/><Relationship Id="rId7" Type="http://schemas.openxmlformats.org/officeDocument/2006/relationships/notesSlide" Target="../notesSlides/notesSlide9.xml"/><Relationship Id="rId8" Type="http://schemas.openxmlformats.org/officeDocument/2006/relationships/image" Target="../media/image13.png"/><Relationship Id="rId9" Type="http://schemas.openxmlformats.org/officeDocument/2006/relationships/image" Target="../media/image12.png"/><Relationship Id="rId10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 idx="4294967295"/>
          </p:nvPr>
        </p:nvSpPr>
        <p:spPr>
          <a:xfrm>
            <a:off x="1138719" y="1447800"/>
            <a:ext cx="6858000" cy="2035864"/>
          </a:xfrm>
        </p:spPr>
        <p:txBody>
          <a:bodyPr>
            <a:normAutofit/>
          </a:bodyPr>
          <a:lstStyle/>
          <a:p>
            <a:pPr algn="l" eaLnBrk="1" hangingPunct="1"/>
            <a:r>
              <a:rPr lang="vi-VN" altLang="en-US" b="1" dirty="0" smtClean="0">
                <a:latin typeface="Calibri" charset="0"/>
                <a:ea typeface="Calibri" charset="0"/>
                <a:cs typeface="Calibri" charset="0"/>
              </a:rPr>
              <a:t>DISCRETE MATHEMATIC</a:t>
            </a:r>
            <a:br>
              <a:rPr lang="vi-VN" altLang="en-US" b="1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altLang="en-US" b="1" dirty="0" smtClean="0">
                <a:latin typeface="Calibri" charset="0"/>
                <a:ea typeface="Calibri" charset="0"/>
                <a:cs typeface="Calibri" charset="0"/>
              </a:rPr>
              <a:t>LEC-05: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vi-VN" altLang="en-US" dirty="0" smtClean="0"/>
              <a:t>Modular Arithmetic</a:t>
            </a:r>
            <a:endParaRPr lang="en-US" altLang="en-US" sz="4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0600"/>
            <a:ext cx="6858000" cy="609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Instructor: Dr. Hung 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96200" y="1371600"/>
            <a:ext cx="129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Fall,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93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914400"/>
            <a:ext cx="8305800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Congruence</a:t>
            </a: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141321" name="Text Box 9"/>
          <p:cNvSpPr txBox="1">
            <a:spLocks noChangeArrowheads="1"/>
          </p:cNvSpPr>
          <p:nvPr/>
        </p:nvSpPr>
        <p:spPr bwMode="auto">
          <a:xfrm>
            <a:off x="533400" y="1828800"/>
            <a:ext cx="82296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b="1" smtClean="0">
                <a:solidFill>
                  <a:schemeClr val="tx2"/>
                </a:solidFill>
              </a:rPr>
              <a:t>Linear Congruence Theorem</a:t>
            </a:r>
          </a:p>
          <a:p>
            <a:r>
              <a:rPr lang="en-US" sz="2800" smtClean="0">
                <a:solidFill>
                  <a:schemeClr val="tx2"/>
                </a:solidFill>
              </a:rPr>
              <a:t>If    and    are any integers,    is a positive integer,  </a:t>
            </a:r>
          </a:p>
          <a:p>
            <a:r>
              <a:rPr lang="en-US" sz="2800" smtClean="0">
                <a:solidFill>
                  <a:schemeClr val="tx2"/>
                </a:solidFill>
              </a:rPr>
              <a:t>                       then the congruence</a:t>
            </a:r>
          </a:p>
          <a:p>
            <a:endParaRPr lang="en-US" sz="2800" smtClean="0">
              <a:solidFill>
                <a:schemeClr val="tx2"/>
              </a:solidFill>
            </a:endParaRPr>
          </a:p>
          <a:p>
            <a:r>
              <a:rPr lang="en-US" sz="2800" smtClean="0">
                <a:solidFill>
                  <a:schemeClr val="tx2"/>
                </a:solidFill>
              </a:rPr>
              <a:t>has solution    if and only if    is divisible by    (      )    </a:t>
            </a:r>
          </a:p>
          <a:p>
            <a:r>
              <a:rPr lang="en-US" sz="2800" smtClean="0">
                <a:solidFill>
                  <a:schemeClr val="tx2"/>
                </a:solidFill>
              </a:rPr>
              <a:t>and the set of all solution is given by</a:t>
            </a:r>
          </a:p>
          <a:p>
            <a:endParaRPr lang="en-US" sz="2800" smtClean="0">
              <a:solidFill>
                <a:schemeClr val="tx2"/>
              </a:solidFill>
            </a:endParaRPr>
          </a:p>
          <a:p>
            <a:endParaRPr lang="en-US" sz="2800" smtClean="0">
              <a:solidFill>
                <a:schemeClr val="tx2"/>
              </a:solidFill>
            </a:endParaRPr>
          </a:p>
          <a:p>
            <a:r>
              <a:rPr lang="en-US" sz="2800" smtClean="0">
                <a:solidFill>
                  <a:schemeClr val="tx2"/>
                </a:solidFill>
              </a:rPr>
              <a:t>where      is one solution. How to find     ?  </a:t>
            </a:r>
          </a:p>
          <a:p>
            <a:r>
              <a:rPr lang="en-US" sz="2800" smtClean="0">
                <a:solidFill>
                  <a:schemeClr val="tx2"/>
                </a:solidFill>
              </a:rPr>
              <a:t>Find                                 , then</a:t>
            </a:r>
            <a:r>
              <a:rPr lang="en-US" sz="2800" smtClean="0">
                <a:solidFill>
                  <a:srgbClr val="0070C0"/>
                </a:solidFill>
              </a:rPr>
              <a:t> </a:t>
            </a:r>
          </a:p>
          <a:p>
            <a:r>
              <a:rPr lang="en-US" sz="2800" smtClean="0">
                <a:solidFill>
                  <a:srgbClr val="0070C0"/>
                </a:solidFill>
              </a:rPr>
              <a:t>e.g.</a:t>
            </a:r>
            <a:r>
              <a:rPr lang="en-US" sz="2800" smtClean="0">
                <a:solidFill>
                  <a:schemeClr val="tx2"/>
                </a:solidFill>
              </a:rPr>
              <a:t>                            has no solution.</a:t>
            </a:r>
            <a:endParaRPr lang="en-US" sz="2800">
              <a:solidFill>
                <a:srgbClr val="F0720A"/>
              </a:solidFill>
            </a:endParaRPr>
          </a:p>
        </p:txBody>
      </p:sp>
      <p:pic>
        <p:nvPicPr>
          <p:cNvPr id="14" name="Picture 1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14400" y="2543175"/>
            <a:ext cx="181845" cy="175979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933575" y="2438400"/>
            <a:ext cx="146649" cy="275700"/>
          </a:xfrm>
          <a:prstGeom prst="rect">
            <a:avLst/>
          </a:prstGeom>
        </p:spPr>
      </p:pic>
      <p:pic>
        <p:nvPicPr>
          <p:cNvPr id="18" name="Picture 1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876800" y="2529121"/>
            <a:ext cx="214108" cy="175979"/>
          </a:xfrm>
          <a:prstGeom prst="rect">
            <a:avLst/>
          </a:prstGeom>
        </p:spPr>
      </p:pic>
      <p:pic>
        <p:nvPicPr>
          <p:cNvPr id="22" name="Picture 21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2971800" y="3276600"/>
            <a:ext cx="2868456" cy="393020"/>
          </a:xfrm>
          <a:prstGeom prst="rect">
            <a:avLst/>
          </a:prstGeom>
        </p:spPr>
      </p:pic>
      <p:pic>
        <p:nvPicPr>
          <p:cNvPr id="24" name="Picture 23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09600" y="2828925"/>
            <a:ext cx="2173339" cy="393020"/>
          </a:xfrm>
          <a:prstGeom prst="rect">
            <a:avLst/>
          </a:prstGeom>
        </p:spPr>
      </p:pic>
      <p:pic>
        <p:nvPicPr>
          <p:cNvPr id="26" name="Picture 25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2590800" y="3814995"/>
            <a:ext cx="196510" cy="175979"/>
          </a:xfrm>
          <a:prstGeom prst="rect">
            <a:avLst/>
          </a:prstGeom>
        </p:spPr>
      </p:pic>
      <p:pic>
        <p:nvPicPr>
          <p:cNvPr id="27" name="Picture 26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4953000" y="3714750"/>
            <a:ext cx="146649" cy="275700"/>
          </a:xfrm>
          <a:prstGeom prst="rect">
            <a:avLst/>
          </a:prstGeom>
        </p:spPr>
      </p:pic>
      <p:pic>
        <p:nvPicPr>
          <p:cNvPr id="29" name="Picture 28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7429500" y="3714750"/>
            <a:ext cx="187711" cy="275700"/>
          </a:xfrm>
          <a:prstGeom prst="rect">
            <a:avLst/>
          </a:prstGeom>
        </p:spPr>
      </p:pic>
      <p:pic>
        <p:nvPicPr>
          <p:cNvPr id="45" name="Picture 44" descr="addin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3046850" y="4627152"/>
            <a:ext cx="3050301" cy="706848"/>
          </a:xfrm>
          <a:prstGeom prst="rect">
            <a:avLst/>
          </a:prstGeom>
        </p:spPr>
      </p:pic>
      <p:pic>
        <p:nvPicPr>
          <p:cNvPr id="36" name="Picture 35" descr="addin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1712034" y="5486400"/>
            <a:ext cx="354891" cy="237572"/>
          </a:xfrm>
          <a:prstGeom prst="rect">
            <a:avLst/>
          </a:prstGeom>
        </p:spPr>
      </p:pic>
      <p:pic>
        <p:nvPicPr>
          <p:cNvPr id="41" name="Picture 40" descr="addin_tmp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1323975" y="6296025"/>
            <a:ext cx="2510287" cy="346782"/>
          </a:xfrm>
          <a:prstGeom prst="rect">
            <a:avLst/>
          </a:prstGeom>
        </p:spPr>
      </p:pic>
      <p:pic>
        <p:nvPicPr>
          <p:cNvPr id="19" name="Picture 18" descr="addin_tmp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6534150" y="5486400"/>
            <a:ext cx="354891" cy="237572"/>
          </a:xfrm>
          <a:prstGeom prst="rect">
            <a:avLst/>
          </a:prstGeom>
        </p:spPr>
      </p:pic>
      <p:pic>
        <p:nvPicPr>
          <p:cNvPr id="46" name="Picture 45" descr="addin_tmp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1453953" y="5829300"/>
            <a:ext cx="3087394" cy="346782"/>
          </a:xfrm>
          <a:prstGeom prst="rect">
            <a:avLst/>
          </a:prstGeom>
        </p:spPr>
      </p:pic>
      <p:pic>
        <p:nvPicPr>
          <p:cNvPr id="44" name="Picture 43" descr="addin_tmp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5591175" y="5836330"/>
            <a:ext cx="3452292" cy="346782"/>
          </a:xfrm>
          <a:prstGeom prst="rect">
            <a:avLst/>
          </a:prstGeom>
        </p:spPr>
      </p:pic>
      <p:pic>
        <p:nvPicPr>
          <p:cNvPr id="35" name="Picture 34" descr="addin_tmp.pn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7848600" y="3705225"/>
            <a:ext cx="460478" cy="3900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Find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Check if          then </a:t>
            </a:r>
            <a:r>
              <a:rPr lang="en-US" sz="2800" dirty="0" smtClean="0">
                <a:solidFill>
                  <a:srgbClr val="0432FF"/>
                </a:solidFill>
              </a:rPr>
              <a:t>(1) </a:t>
            </a:r>
            <a:r>
              <a:rPr lang="en-US" sz="2800" dirty="0" smtClean="0"/>
              <a:t>has     roots, otherwise no root.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If          then</a:t>
            </a:r>
          </a:p>
          <a:p>
            <a:pPr marL="0" indent="0">
              <a:buNone/>
            </a:pPr>
            <a:r>
              <a:rPr lang="en-US" sz="2800" dirty="0" smtClean="0"/>
              <a:t>	Find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Find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800" dirty="0" smtClean="0"/>
              <a:t>All roots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914400"/>
            <a:ext cx="8305800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Congruence</a:t>
            </a: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942280" y="2362375"/>
            <a:ext cx="2173339" cy="39302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455811" y="2833951"/>
            <a:ext cx="460478" cy="3900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1825625"/>
            <a:ext cx="7924800" cy="39370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953000" y="2858486"/>
            <a:ext cx="187711" cy="275700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516368" y="3730270"/>
            <a:ext cx="460478" cy="3900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86000" y="4210642"/>
            <a:ext cx="2146300" cy="304800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270998" y="4694830"/>
            <a:ext cx="3452292" cy="346782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046850" y="5789025"/>
            <a:ext cx="3050301" cy="70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9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914400"/>
            <a:ext cx="8305800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Euclidean Algorithm</a:t>
            </a: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50536" name="Rectangle 8"/>
          <p:cNvSpPr>
            <a:spLocks noChangeArrowheads="1"/>
          </p:cNvSpPr>
          <p:nvPr/>
        </p:nvSpPr>
        <p:spPr bwMode="auto">
          <a:xfrm>
            <a:off x="0" y="368780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150537" name="Text Box 9"/>
          <p:cNvSpPr txBox="1">
            <a:spLocks noChangeArrowheads="1"/>
          </p:cNvSpPr>
          <p:nvPr/>
        </p:nvSpPr>
        <p:spPr bwMode="auto">
          <a:xfrm>
            <a:off x="381000" y="1748135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smtClean="0"/>
              <a:t>Find      if  </a:t>
            </a:r>
            <a:endParaRPr lang="en-US" sz="2400">
              <a:solidFill>
                <a:srgbClr val="F0720A"/>
              </a:solidFill>
            </a:endParaRPr>
          </a:p>
        </p:txBody>
      </p:sp>
      <p:pic>
        <p:nvPicPr>
          <p:cNvPr id="54" name="Picture 5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38201" y="2286001"/>
            <a:ext cx="2659351" cy="323663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6200" y="2743200"/>
          <a:ext cx="4343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914400"/>
                <a:gridCol w="10668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Dividend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Divisor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Quotient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Remainder</a:t>
                      </a:r>
                      <a:endParaRPr lang="vi-V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48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28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20</a:t>
                      </a:r>
                      <a:endParaRPr lang="vi-V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28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vi-V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vi-V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vi-V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5" name="Picture 4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28600" y="4724400"/>
            <a:ext cx="2238555" cy="346782"/>
          </a:xfrm>
          <a:prstGeom prst="rect">
            <a:avLst/>
          </a:prstGeom>
        </p:spPr>
      </p:pic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344043"/>
              </p:ext>
            </p:extLst>
          </p:nvPr>
        </p:nvGraphicFramePr>
        <p:xfrm>
          <a:off x="4724400" y="2743200"/>
          <a:ext cx="4267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662"/>
                <a:gridCol w="2051538"/>
              </a:tblGrid>
              <a:tr h="370840"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4=20-8.2</a:t>
                      </a:r>
                      <a:r>
                        <a:rPr lang="vi-VN" smtClean="0"/>
                        <a:t>                   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4</a:t>
                      </a:r>
                      <a:r>
                        <a:rPr lang="en-US" sz="1800" baseline="0" smtClean="0"/>
                        <a:t> </a:t>
                      </a:r>
                      <a:r>
                        <a:rPr lang="en-US" sz="1800" smtClean="0"/>
                        <a:t>= 20.(</a:t>
                      </a:r>
                      <a:r>
                        <a:rPr lang="en-US" sz="180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800" smtClean="0"/>
                        <a:t>) + 8.(</a:t>
                      </a:r>
                      <a:r>
                        <a:rPr lang="en-US" sz="1800" smtClean="0">
                          <a:solidFill>
                            <a:srgbClr val="FF0000"/>
                          </a:solidFill>
                        </a:rPr>
                        <a:t>-2</a:t>
                      </a:r>
                      <a:r>
                        <a:rPr lang="en-US" sz="1800" smtClean="0"/>
                        <a:t>)</a:t>
                      </a:r>
                      <a:endParaRPr lang="vi-VN" sz="18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4=20-2(28-20.1)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4=20.3-28.2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 = 28.(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-2</a:t>
                      </a:r>
                      <a:r>
                        <a:rPr lang="en-US" sz="1800" dirty="0" smtClean="0"/>
                        <a:t>) + 20.(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800" dirty="0" smtClean="0"/>
                        <a:t>)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4=(48-28).3-28.2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4=48.3-28.5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r>
                        <a:rPr lang="en-US" sz="1800" smtClean="0"/>
                        <a:t> </a:t>
                      </a:r>
                      <a:r>
                        <a:rPr lang="en-US" sz="1800" dirty="0" smtClean="0"/>
                        <a:t>= 48.(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800" dirty="0" smtClean="0"/>
                        <a:t>) + 28.(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-5</a:t>
                      </a:r>
                      <a:r>
                        <a:rPr lang="en-US" sz="1800" dirty="0" smtClean="0"/>
                        <a:t>)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rot="10800000" flipV="1">
            <a:off x="914400" y="3352800"/>
            <a:ext cx="53340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 flipV="1">
            <a:off x="914400" y="3733800"/>
            <a:ext cx="53340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 flipV="1">
            <a:off x="914400" y="4114800"/>
            <a:ext cx="53340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 flipV="1">
            <a:off x="1981200" y="3276600"/>
            <a:ext cx="16002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 flipV="1">
            <a:off x="1981200" y="3657600"/>
            <a:ext cx="16002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 flipV="1">
            <a:off x="1981200" y="4038600"/>
            <a:ext cx="16002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4648200" y="2209800"/>
            <a:ext cx="441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vi-VN" sz="2400" b="1" i="1" smtClean="0"/>
              <a:t>Euclidean Algorithm</a:t>
            </a:r>
            <a:endParaRPr lang="en-US" sz="2400">
              <a:solidFill>
                <a:srgbClr val="F0720A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10800000" flipH="1">
            <a:off x="6400801" y="4060784"/>
            <a:ext cx="533400" cy="40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H="1">
            <a:off x="6400801" y="3317834"/>
            <a:ext cx="533400" cy="40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 flipH="1">
            <a:off x="6400801" y="4794209"/>
            <a:ext cx="533400" cy="40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905000" y="1769155"/>
            <a:ext cx="2868456" cy="393020"/>
          </a:xfrm>
          <a:prstGeom prst="rect">
            <a:avLst/>
          </a:prstGeom>
        </p:spPr>
      </p:pic>
      <p:pic>
        <p:nvPicPr>
          <p:cNvPr id="40" name="Picture 3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219200" y="1905000"/>
            <a:ext cx="196510" cy="175979"/>
          </a:xfrm>
          <a:prstGeom prst="rect">
            <a:avLst/>
          </a:prstGeom>
        </p:spPr>
      </p:pic>
      <p:pic>
        <p:nvPicPr>
          <p:cNvPr id="55" name="Picture 54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28601" y="5169580"/>
            <a:ext cx="5144449" cy="393020"/>
          </a:xfrm>
          <a:prstGeom prst="rect">
            <a:avLst/>
          </a:prstGeom>
        </p:spPr>
      </p:pic>
      <p:pic>
        <p:nvPicPr>
          <p:cNvPr id="58" name="Picture 57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876591" y="5655536"/>
            <a:ext cx="5499340" cy="1126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914400"/>
            <a:ext cx="8305800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Multiplicative </a:t>
            </a:r>
            <a:r>
              <a:rPr lang="en-US" sz="40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Inverse</a:t>
            </a: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44392" name="Rectangle 8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144393" name="Text Box 9"/>
          <p:cNvSpPr txBox="1">
            <a:spLocks noChangeArrowheads="1"/>
          </p:cNvSpPr>
          <p:nvPr/>
        </p:nvSpPr>
        <p:spPr bwMode="auto">
          <a:xfrm>
            <a:off x="533400" y="18288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   </a:t>
            </a:r>
            <a:r>
              <a:rPr lang="en-US" sz="3200" b="1" dirty="0">
                <a:solidFill>
                  <a:schemeClr val="tx2"/>
                </a:solidFill>
              </a:rPr>
              <a:t>is called the multiplicative inverse of </a:t>
            </a:r>
            <a:r>
              <a:rPr lang="en-US" sz="3200" b="1" dirty="0" smtClean="0">
                <a:solidFill>
                  <a:schemeClr val="tx2"/>
                </a:solidFill>
              </a:rPr>
              <a:t>  </a:t>
            </a:r>
            <a:r>
              <a:rPr lang="en-US" sz="3200" b="1" i="1" dirty="0" smtClean="0">
                <a:solidFill>
                  <a:schemeClr val="tx2"/>
                </a:solidFill>
              </a:rPr>
              <a:t>   </a:t>
            </a:r>
            <a:r>
              <a:rPr lang="en-US" sz="3200" b="1" dirty="0" smtClean="0">
                <a:solidFill>
                  <a:schemeClr val="tx2"/>
                </a:solidFill>
              </a:rPr>
              <a:t>            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</a:rPr>
              <a:t>                      if </a:t>
            </a:r>
            <a:endParaRPr lang="en-US" sz="3200" b="1" i="1" dirty="0">
              <a:solidFill>
                <a:srgbClr val="F0720A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3271838"/>
            <a:ext cx="8229600" cy="1819275"/>
          </a:xfrm>
          <a:prstGeom prst="rect">
            <a:avLst/>
          </a:prstGeom>
          <a:noFill/>
          <a:ln w="19050">
            <a:solidFill>
              <a:srgbClr val="92D050"/>
            </a:solidFill>
            <a:prstDash val="dash"/>
          </a:ln>
        </p:spPr>
        <p:txBody>
          <a:bodyPr anchor="ctr">
            <a:spAutoFit/>
          </a:bodyPr>
          <a:lstStyle/>
          <a:p>
            <a:r>
              <a:rPr lang="en-US" sz="2800" dirty="0">
                <a:solidFill>
                  <a:srgbClr val="F0720A"/>
                </a:solidFill>
              </a:rPr>
              <a:t>2 is multiplicative inverse of 4 mod 7</a:t>
            </a:r>
          </a:p>
          <a:p>
            <a:pPr algn="r"/>
            <a:r>
              <a:rPr lang="en-US" sz="2800" dirty="0">
                <a:solidFill>
                  <a:srgbClr val="F0720A"/>
                </a:solidFill>
              </a:rPr>
              <a:t>			because 2 x 4 </a:t>
            </a:r>
            <a:r>
              <a:rPr lang="en-US" sz="2800" dirty="0" smtClean="0">
                <a:solidFill>
                  <a:srgbClr val="F0720A"/>
                </a:solidFill>
              </a:rPr>
              <a:t>≡ </a:t>
            </a:r>
            <a:r>
              <a:rPr lang="en-US" sz="2800" dirty="0">
                <a:solidFill>
                  <a:srgbClr val="F0720A"/>
                </a:solidFill>
              </a:rPr>
              <a:t>1 mod 7</a:t>
            </a:r>
          </a:p>
          <a:p>
            <a:r>
              <a:rPr lang="en-US" sz="2800" dirty="0">
                <a:solidFill>
                  <a:srgbClr val="F0720A"/>
                </a:solidFill>
              </a:rPr>
              <a:t>5 is multiplicative inverse of 3 mod 7</a:t>
            </a:r>
          </a:p>
          <a:p>
            <a:pPr algn="r"/>
            <a:r>
              <a:rPr lang="en-US" sz="2800" dirty="0">
                <a:solidFill>
                  <a:srgbClr val="F0720A"/>
                </a:solidFill>
              </a:rPr>
              <a:t>because 5 x 3 </a:t>
            </a:r>
            <a:r>
              <a:rPr lang="en-US" sz="2800" dirty="0" smtClean="0">
                <a:solidFill>
                  <a:srgbClr val="F0720A"/>
                </a:solidFill>
              </a:rPr>
              <a:t>≡ </a:t>
            </a:r>
            <a:r>
              <a:rPr lang="en-US" sz="2800" dirty="0">
                <a:solidFill>
                  <a:srgbClr val="F0720A"/>
                </a:solidFill>
              </a:rPr>
              <a:t>1 mod 7</a:t>
            </a:r>
          </a:p>
        </p:txBody>
      </p:sp>
      <p:sp>
        <p:nvSpPr>
          <p:cNvPr id="2" name="TextBox 10"/>
          <p:cNvSpPr txBox="1"/>
          <p:nvPr/>
        </p:nvSpPr>
        <p:spPr>
          <a:xfrm>
            <a:off x="533400" y="5359400"/>
            <a:ext cx="8229600" cy="965200"/>
          </a:xfrm>
          <a:prstGeom prst="rect">
            <a:avLst/>
          </a:prstGeom>
          <a:noFill/>
          <a:ln w="19050">
            <a:solidFill>
              <a:srgbClr val="92D050"/>
            </a:solidFill>
            <a:prstDash val="dash"/>
          </a:ln>
        </p:spPr>
        <p:txBody>
          <a:bodyPr anchor="ctr">
            <a:spAutoFit/>
          </a:bodyPr>
          <a:lstStyle/>
          <a:p>
            <a:r>
              <a:rPr lang="en-US" sz="2800" b="1">
                <a:solidFill>
                  <a:srgbClr val="50861A"/>
                </a:solidFill>
              </a:rPr>
              <a:t>0 has no multiplicative inverse mod 7</a:t>
            </a:r>
          </a:p>
          <a:p>
            <a:r>
              <a:rPr lang="en-US" sz="2800" b="1">
                <a:solidFill>
                  <a:srgbClr val="50861A"/>
                </a:solidFill>
              </a:rPr>
              <a:t>2 has no multiplicative inverse mod 6</a:t>
            </a:r>
            <a:r>
              <a:rPr lang="en-US" sz="2800" b="1">
                <a:solidFill>
                  <a:srgbClr val="F0720A"/>
                </a:solidFill>
              </a:rPr>
              <a:t>     </a:t>
            </a:r>
            <a:endParaRPr lang="en-US" sz="2800">
              <a:solidFill>
                <a:srgbClr val="50861A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66" y="2038460"/>
            <a:ext cx="216027" cy="2948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386264"/>
            <a:ext cx="3661006" cy="4781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66" y="2408039"/>
            <a:ext cx="2444877" cy="4594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914400"/>
            <a:ext cx="8305800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Theorem</a:t>
            </a:r>
          </a:p>
        </p:txBody>
      </p:sp>
      <p:sp>
        <p:nvSpPr>
          <p:cNvPr id="146440" name="Rectangle 8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533400" y="1828800"/>
            <a:ext cx="82296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Let </a:t>
            </a:r>
            <a:r>
              <a:rPr lang="en-US" sz="2800" i="1" dirty="0">
                <a:solidFill>
                  <a:schemeClr val="tx2"/>
                </a:solidFill>
              </a:rPr>
              <a:t>m</a:t>
            </a:r>
            <a:r>
              <a:rPr lang="en-US" sz="2800" dirty="0">
                <a:solidFill>
                  <a:schemeClr val="tx2"/>
                </a:solidFill>
              </a:rPr>
              <a:t>, </a:t>
            </a:r>
            <a:r>
              <a:rPr lang="en-US" sz="2800" i="1" dirty="0">
                <a:solidFill>
                  <a:schemeClr val="tx2"/>
                </a:solidFill>
              </a:rPr>
              <a:t>x</a:t>
            </a:r>
            <a:r>
              <a:rPr lang="en-US" sz="2800" dirty="0">
                <a:solidFill>
                  <a:schemeClr val="tx2"/>
                </a:solidFill>
              </a:rPr>
              <a:t> be positive numbers such that </a:t>
            </a:r>
            <a:r>
              <a:rPr lang="en-US" sz="2800" dirty="0" err="1">
                <a:solidFill>
                  <a:schemeClr val="tx2"/>
                </a:solidFill>
              </a:rPr>
              <a:t>gcd</a:t>
            </a:r>
            <a:r>
              <a:rPr lang="en-US" sz="2800" dirty="0">
                <a:solidFill>
                  <a:schemeClr val="tx2"/>
                </a:solidFill>
              </a:rPr>
              <a:t>(</a:t>
            </a:r>
            <a:r>
              <a:rPr lang="en-US" sz="2800" i="1" dirty="0" err="1">
                <a:solidFill>
                  <a:schemeClr val="tx2"/>
                </a:solidFill>
              </a:rPr>
              <a:t>m</a:t>
            </a:r>
            <a:r>
              <a:rPr lang="en-US" sz="2800" dirty="0" err="1">
                <a:solidFill>
                  <a:schemeClr val="tx2"/>
                </a:solidFill>
              </a:rPr>
              <a:t>,</a:t>
            </a:r>
            <a:r>
              <a:rPr lang="en-US" sz="2800" i="1" dirty="0" err="1">
                <a:solidFill>
                  <a:schemeClr val="tx2"/>
                </a:solidFill>
              </a:rPr>
              <a:t>x</a:t>
            </a:r>
            <a:r>
              <a:rPr lang="en-US" sz="2800" dirty="0">
                <a:solidFill>
                  <a:schemeClr val="tx2"/>
                </a:solidFill>
              </a:rPr>
              <a:t>)=1. Then </a:t>
            </a:r>
            <a:r>
              <a:rPr lang="en-US" sz="2800" i="1" dirty="0">
                <a:solidFill>
                  <a:schemeClr val="tx2"/>
                </a:solidFill>
              </a:rPr>
              <a:t>x</a:t>
            </a:r>
            <a:r>
              <a:rPr lang="en-US" sz="2800" dirty="0">
                <a:solidFill>
                  <a:schemeClr val="tx2"/>
                </a:solidFill>
              </a:rPr>
              <a:t> has a multiplicative inverse mod </a:t>
            </a:r>
            <a:r>
              <a:rPr lang="en-US" sz="2800" i="1" dirty="0">
                <a:solidFill>
                  <a:schemeClr val="tx2"/>
                </a:solidFill>
              </a:rPr>
              <a:t>m</a:t>
            </a:r>
            <a:r>
              <a:rPr lang="en-US" sz="2800" dirty="0">
                <a:solidFill>
                  <a:schemeClr val="tx2"/>
                </a:solidFill>
              </a:rPr>
              <a:t>, and it is unique.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Proof: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" y="3657600"/>
            <a:ext cx="8229600" cy="3100388"/>
          </a:xfrm>
          <a:prstGeom prst="rect">
            <a:avLst/>
          </a:prstGeom>
          <a:noFill/>
          <a:ln w="19050">
            <a:solidFill>
              <a:srgbClr val="92D050"/>
            </a:solidFill>
            <a:prstDash val="dash"/>
          </a:ln>
        </p:spPr>
        <p:txBody>
          <a:bodyPr anchor="ctr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Consider 0</a:t>
            </a:r>
            <a:r>
              <a:rPr lang="en-US" sz="2800" i="1" dirty="0">
                <a:solidFill>
                  <a:srgbClr val="0070C0"/>
                </a:solidFill>
              </a:rPr>
              <a:t>x</a:t>
            </a:r>
            <a:r>
              <a:rPr lang="en-US" sz="2800" dirty="0">
                <a:solidFill>
                  <a:srgbClr val="0070C0"/>
                </a:solidFill>
              </a:rPr>
              <a:t>, 1</a:t>
            </a:r>
            <a:r>
              <a:rPr lang="en-US" sz="2800" i="1" dirty="0">
                <a:solidFill>
                  <a:srgbClr val="0070C0"/>
                </a:solidFill>
              </a:rPr>
              <a:t>x</a:t>
            </a:r>
            <a:r>
              <a:rPr lang="en-US" sz="2800" dirty="0">
                <a:solidFill>
                  <a:srgbClr val="0070C0"/>
                </a:solidFill>
              </a:rPr>
              <a:t>, …, (</a:t>
            </a:r>
            <a:r>
              <a:rPr lang="en-US" sz="2800" i="1" dirty="0">
                <a:solidFill>
                  <a:srgbClr val="0070C0"/>
                </a:solidFill>
              </a:rPr>
              <a:t>m</a:t>
            </a:r>
            <a:r>
              <a:rPr lang="en-US" sz="2800" dirty="0">
                <a:solidFill>
                  <a:srgbClr val="0070C0"/>
                </a:solidFill>
              </a:rPr>
              <a:t>-1)</a:t>
            </a:r>
            <a:r>
              <a:rPr lang="en-US" sz="2800" i="1" dirty="0">
                <a:solidFill>
                  <a:srgbClr val="0070C0"/>
                </a:solidFill>
              </a:rPr>
              <a:t>x</a:t>
            </a:r>
            <a:r>
              <a:rPr lang="en-US" sz="2800" dirty="0">
                <a:solidFill>
                  <a:srgbClr val="0070C0"/>
                </a:solidFill>
              </a:rPr>
              <a:t>. If there exists 0 </a:t>
            </a:r>
            <a:r>
              <a:rPr lang="en-US" altLang="zh-CN" sz="2800" dirty="0">
                <a:solidFill>
                  <a:srgbClr val="0070C0"/>
                </a:solidFill>
              </a:rPr>
              <a:t>≤ </a:t>
            </a:r>
            <a:r>
              <a:rPr lang="en-US" altLang="zh-CN" sz="2800" i="1" dirty="0">
                <a:solidFill>
                  <a:srgbClr val="0070C0"/>
                </a:solidFill>
              </a:rPr>
              <a:t>a</a:t>
            </a:r>
            <a:r>
              <a:rPr lang="en-US" altLang="zh-CN" sz="2800" dirty="0">
                <a:solidFill>
                  <a:srgbClr val="0070C0"/>
                </a:solidFill>
              </a:rPr>
              <a:t> &lt; </a:t>
            </a:r>
            <a:r>
              <a:rPr lang="en-US" altLang="zh-CN" sz="2800" i="1" dirty="0">
                <a:solidFill>
                  <a:srgbClr val="0070C0"/>
                </a:solidFill>
              </a:rPr>
              <a:t>b</a:t>
            </a:r>
            <a:r>
              <a:rPr lang="en-US" altLang="zh-CN" sz="2800" dirty="0">
                <a:solidFill>
                  <a:srgbClr val="0070C0"/>
                </a:solidFill>
              </a:rPr>
              <a:t> ≤ </a:t>
            </a:r>
            <a:r>
              <a:rPr lang="en-US" altLang="zh-CN" sz="2800" i="1" dirty="0">
                <a:solidFill>
                  <a:srgbClr val="0070C0"/>
                </a:solidFill>
              </a:rPr>
              <a:t>m</a:t>
            </a:r>
            <a:r>
              <a:rPr lang="en-US" altLang="zh-CN" sz="2800" dirty="0">
                <a:solidFill>
                  <a:srgbClr val="0070C0"/>
                </a:solidFill>
              </a:rPr>
              <a:t>-1, such that </a:t>
            </a:r>
            <a:r>
              <a:rPr lang="en-US" altLang="zh-CN" sz="2800" i="1" dirty="0">
                <a:solidFill>
                  <a:srgbClr val="0070C0"/>
                </a:solidFill>
              </a:rPr>
              <a:t>ax</a:t>
            </a:r>
            <a:r>
              <a:rPr lang="en-US" altLang="zh-CN" sz="2800" dirty="0">
                <a:solidFill>
                  <a:srgbClr val="0070C0"/>
                </a:solidFill>
              </a:rPr>
              <a:t> = </a:t>
            </a:r>
            <a:r>
              <a:rPr lang="en-US" altLang="zh-CN" sz="2800" i="1" dirty="0" err="1">
                <a:solidFill>
                  <a:srgbClr val="0070C0"/>
                </a:solidFill>
              </a:rPr>
              <a:t>bx</a:t>
            </a:r>
            <a:r>
              <a:rPr lang="en-US" altLang="zh-CN" sz="2800" dirty="0">
                <a:solidFill>
                  <a:srgbClr val="0070C0"/>
                </a:solidFill>
              </a:rPr>
              <a:t> mod </a:t>
            </a:r>
            <a:r>
              <a:rPr lang="en-US" altLang="zh-CN" sz="2800" i="1" dirty="0">
                <a:solidFill>
                  <a:srgbClr val="0070C0"/>
                </a:solidFill>
              </a:rPr>
              <a:t>m</a:t>
            </a:r>
            <a:r>
              <a:rPr lang="en-US" altLang="zh-CN" sz="2800" dirty="0">
                <a:solidFill>
                  <a:srgbClr val="0070C0"/>
                </a:solidFill>
              </a:rPr>
              <a:t>. Then </a:t>
            </a:r>
            <a:r>
              <a:rPr lang="en-US" altLang="zh-CN" sz="2800" i="1" dirty="0">
                <a:solidFill>
                  <a:srgbClr val="0070C0"/>
                </a:solidFill>
              </a:rPr>
              <a:t>ax</a:t>
            </a:r>
            <a:r>
              <a:rPr lang="en-US" altLang="zh-CN" sz="2800" dirty="0">
                <a:solidFill>
                  <a:srgbClr val="0070C0"/>
                </a:solidFill>
              </a:rPr>
              <a:t> – </a:t>
            </a:r>
            <a:r>
              <a:rPr lang="en-US" altLang="zh-CN" sz="2800" i="1" dirty="0" err="1">
                <a:solidFill>
                  <a:srgbClr val="0070C0"/>
                </a:solidFill>
              </a:rPr>
              <a:t>bx</a:t>
            </a:r>
            <a:r>
              <a:rPr lang="en-US" altLang="zh-CN" sz="2800" dirty="0">
                <a:solidFill>
                  <a:srgbClr val="0070C0"/>
                </a:solidFill>
              </a:rPr>
              <a:t> = 0 mod </a:t>
            </a:r>
            <a:r>
              <a:rPr lang="en-US" altLang="zh-CN" sz="2800" i="1" dirty="0">
                <a:solidFill>
                  <a:srgbClr val="0070C0"/>
                </a:solidFill>
              </a:rPr>
              <a:t>m</a:t>
            </a:r>
            <a:r>
              <a:rPr lang="en-US" altLang="zh-CN" sz="2800" dirty="0">
                <a:solidFill>
                  <a:srgbClr val="0070C0"/>
                </a:solidFill>
              </a:rPr>
              <a:t>. (</a:t>
            </a:r>
            <a:r>
              <a:rPr lang="en-US" altLang="zh-CN" sz="2800" i="1" dirty="0">
                <a:solidFill>
                  <a:srgbClr val="0070C0"/>
                </a:solidFill>
              </a:rPr>
              <a:t>a</a:t>
            </a:r>
            <a:r>
              <a:rPr lang="en-US" altLang="zh-CN" sz="2800" dirty="0">
                <a:solidFill>
                  <a:srgbClr val="0070C0"/>
                </a:solidFill>
              </a:rPr>
              <a:t> – </a:t>
            </a:r>
            <a:r>
              <a:rPr lang="en-US" altLang="zh-CN" sz="2800" i="1" dirty="0">
                <a:solidFill>
                  <a:srgbClr val="0070C0"/>
                </a:solidFill>
              </a:rPr>
              <a:t>b</a:t>
            </a:r>
            <a:r>
              <a:rPr lang="en-US" altLang="zh-CN" sz="2800" dirty="0">
                <a:solidFill>
                  <a:srgbClr val="0070C0"/>
                </a:solidFill>
              </a:rPr>
              <a:t>)</a:t>
            </a:r>
            <a:r>
              <a:rPr lang="en-US" altLang="zh-CN" sz="2800" i="1" dirty="0">
                <a:solidFill>
                  <a:srgbClr val="0070C0"/>
                </a:solidFill>
              </a:rPr>
              <a:t>x</a:t>
            </a:r>
            <a:r>
              <a:rPr lang="en-US" altLang="zh-CN" sz="2800" dirty="0">
                <a:solidFill>
                  <a:srgbClr val="0070C0"/>
                </a:solidFill>
              </a:rPr>
              <a:t> = 0 mod </a:t>
            </a:r>
            <a:r>
              <a:rPr lang="en-US" altLang="zh-CN" sz="2800" i="1" dirty="0">
                <a:solidFill>
                  <a:srgbClr val="0070C0"/>
                </a:solidFill>
              </a:rPr>
              <a:t>m</a:t>
            </a:r>
            <a:r>
              <a:rPr lang="en-US" altLang="zh-CN" sz="2800" dirty="0">
                <a:solidFill>
                  <a:srgbClr val="0070C0"/>
                </a:solidFill>
              </a:rPr>
              <a:t>. Since </a:t>
            </a:r>
            <a:r>
              <a:rPr lang="en-US" altLang="zh-CN" sz="2800" dirty="0" err="1">
                <a:solidFill>
                  <a:srgbClr val="0070C0"/>
                </a:solidFill>
              </a:rPr>
              <a:t>gcd</a:t>
            </a:r>
            <a:r>
              <a:rPr lang="en-US" altLang="zh-CN" sz="2800" dirty="0">
                <a:solidFill>
                  <a:srgbClr val="0070C0"/>
                </a:solidFill>
              </a:rPr>
              <a:t>(</a:t>
            </a:r>
            <a:r>
              <a:rPr lang="en-US" altLang="zh-CN" sz="2800" i="1" dirty="0" err="1">
                <a:solidFill>
                  <a:srgbClr val="0070C0"/>
                </a:solidFill>
              </a:rPr>
              <a:t>x</a:t>
            </a:r>
            <a:r>
              <a:rPr lang="en-US" altLang="zh-CN" sz="2800" dirty="0" err="1">
                <a:solidFill>
                  <a:srgbClr val="0070C0"/>
                </a:solidFill>
              </a:rPr>
              <a:t>,</a:t>
            </a:r>
            <a:r>
              <a:rPr lang="en-US" altLang="zh-CN" sz="2800" i="1" dirty="0" err="1">
                <a:solidFill>
                  <a:srgbClr val="0070C0"/>
                </a:solidFill>
              </a:rPr>
              <a:t>m</a:t>
            </a:r>
            <a:r>
              <a:rPr lang="en-US" altLang="zh-CN" sz="2800" dirty="0">
                <a:solidFill>
                  <a:srgbClr val="0070C0"/>
                </a:solidFill>
              </a:rPr>
              <a:t>)=1, </a:t>
            </a:r>
            <a:br>
              <a:rPr lang="en-US" altLang="zh-CN" sz="2800" dirty="0">
                <a:solidFill>
                  <a:srgbClr val="0070C0"/>
                </a:solidFill>
              </a:rPr>
            </a:br>
            <a:r>
              <a:rPr lang="en-US" altLang="zh-CN" sz="2800" i="1" dirty="0">
                <a:solidFill>
                  <a:srgbClr val="0070C0"/>
                </a:solidFill>
              </a:rPr>
              <a:t>a</a:t>
            </a:r>
            <a:r>
              <a:rPr lang="en-US" altLang="zh-CN" sz="2800" dirty="0">
                <a:solidFill>
                  <a:srgbClr val="0070C0"/>
                </a:solidFill>
              </a:rPr>
              <a:t> – </a:t>
            </a:r>
            <a:r>
              <a:rPr lang="en-US" altLang="zh-CN" sz="2800" i="1" dirty="0">
                <a:solidFill>
                  <a:srgbClr val="0070C0"/>
                </a:solidFill>
              </a:rPr>
              <a:t>b</a:t>
            </a:r>
            <a:r>
              <a:rPr lang="en-US" altLang="zh-CN" sz="2800" dirty="0">
                <a:solidFill>
                  <a:srgbClr val="0070C0"/>
                </a:solidFill>
              </a:rPr>
              <a:t> is an integer multiple of </a:t>
            </a:r>
            <a:r>
              <a:rPr lang="en-US" altLang="zh-CN" sz="2800" i="1" dirty="0">
                <a:solidFill>
                  <a:srgbClr val="0070C0"/>
                </a:solidFill>
              </a:rPr>
              <a:t>m</a:t>
            </a:r>
            <a:r>
              <a:rPr lang="en-US" altLang="zh-CN" sz="2800" dirty="0">
                <a:solidFill>
                  <a:srgbClr val="0070C0"/>
                </a:solidFill>
              </a:rPr>
              <a:t>. This is not possible. Therefore, 0</a:t>
            </a:r>
            <a:r>
              <a:rPr lang="en-US" altLang="zh-CN" sz="2800" i="1" dirty="0">
                <a:solidFill>
                  <a:srgbClr val="0070C0"/>
                </a:solidFill>
              </a:rPr>
              <a:t>x</a:t>
            </a:r>
            <a:r>
              <a:rPr lang="en-US" altLang="zh-CN" sz="2800" dirty="0">
                <a:solidFill>
                  <a:srgbClr val="0070C0"/>
                </a:solidFill>
              </a:rPr>
              <a:t>, 1</a:t>
            </a:r>
            <a:r>
              <a:rPr lang="en-US" altLang="zh-CN" sz="2800" i="1" dirty="0">
                <a:solidFill>
                  <a:srgbClr val="0070C0"/>
                </a:solidFill>
              </a:rPr>
              <a:t>x</a:t>
            </a:r>
            <a:r>
              <a:rPr lang="en-US" altLang="zh-CN" sz="2800" dirty="0">
                <a:solidFill>
                  <a:srgbClr val="0070C0"/>
                </a:solidFill>
              </a:rPr>
              <a:t>, …, (</a:t>
            </a:r>
            <a:r>
              <a:rPr lang="en-US" altLang="zh-CN" sz="2800" i="1" dirty="0">
                <a:solidFill>
                  <a:srgbClr val="0070C0"/>
                </a:solidFill>
              </a:rPr>
              <a:t>m</a:t>
            </a:r>
            <a:r>
              <a:rPr lang="en-US" altLang="zh-CN" sz="2800" dirty="0">
                <a:solidFill>
                  <a:srgbClr val="0070C0"/>
                </a:solidFill>
              </a:rPr>
              <a:t>-1)</a:t>
            </a:r>
            <a:r>
              <a:rPr lang="en-US" altLang="zh-CN" sz="2800" i="1" dirty="0">
                <a:solidFill>
                  <a:srgbClr val="0070C0"/>
                </a:solidFill>
              </a:rPr>
              <a:t>x</a:t>
            </a:r>
            <a:r>
              <a:rPr lang="en-US" altLang="zh-CN" sz="2800" dirty="0">
                <a:solidFill>
                  <a:srgbClr val="0070C0"/>
                </a:solidFill>
              </a:rPr>
              <a:t> are all distinct values mod </a:t>
            </a:r>
            <a:r>
              <a:rPr lang="en-US" altLang="zh-CN" sz="2800" i="1" dirty="0">
                <a:solidFill>
                  <a:srgbClr val="0070C0"/>
                </a:solidFill>
              </a:rPr>
              <a:t>m</a:t>
            </a:r>
            <a:r>
              <a:rPr lang="en-US" altLang="zh-CN" sz="2800" dirty="0">
                <a:solidFill>
                  <a:srgbClr val="0070C0"/>
                </a:solidFill>
              </a:rPr>
              <a:t>. </a:t>
            </a:r>
            <a:r>
              <a:rPr lang="en-US" altLang="zh-CN" sz="2800" i="1" dirty="0">
                <a:solidFill>
                  <a:srgbClr val="0070C0"/>
                </a:solidFill>
              </a:rPr>
              <a:t>ax</a:t>
            </a:r>
            <a:r>
              <a:rPr lang="en-US" altLang="zh-CN" sz="2800" dirty="0">
                <a:solidFill>
                  <a:srgbClr val="0070C0"/>
                </a:solidFill>
              </a:rPr>
              <a:t> = 1 mod </a:t>
            </a:r>
            <a:r>
              <a:rPr lang="en-US" altLang="zh-CN" sz="2800" i="1" dirty="0">
                <a:solidFill>
                  <a:srgbClr val="0070C0"/>
                </a:solidFill>
              </a:rPr>
              <a:t>m</a:t>
            </a:r>
            <a:r>
              <a:rPr lang="en-US" altLang="zh-CN" sz="2800" dirty="0">
                <a:solidFill>
                  <a:srgbClr val="0070C0"/>
                </a:solidFill>
              </a:rPr>
              <a:t> for exactly one </a:t>
            </a:r>
            <a:r>
              <a:rPr lang="en-US" altLang="zh-CN" sz="2800" i="1" dirty="0">
                <a:solidFill>
                  <a:srgbClr val="0070C0"/>
                </a:solidFill>
              </a:rPr>
              <a:t>a</a:t>
            </a:r>
            <a:r>
              <a:rPr lang="en-US" altLang="zh-CN" sz="2800" dirty="0">
                <a:solidFill>
                  <a:srgbClr val="0070C0"/>
                </a:solidFill>
              </a:rPr>
              <a:t>.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914400"/>
            <a:ext cx="8305800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Multiplicative Inverse</a:t>
            </a:r>
          </a:p>
        </p:txBody>
      </p:sp>
      <p:sp>
        <p:nvSpPr>
          <p:cNvPr id="150536" name="Rectangle 8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150537" name="Text Box 9"/>
          <p:cNvSpPr txBox="1">
            <a:spLocks noChangeArrowheads="1"/>
          </p:cNvSpPr>
          <p:nvPr/>
        </p:nvSpPr>
        <p:spPr bwMode="auto">
          <a:xfrm>
            <a:off x="533400" y="1676400"/>
            <a:ext cx="82296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(d,a,b) e_gcd(x,y) {</a:t>
            </a:r>
          </a:p>
          <a:p>
            <a:r>
              <a:rPr lang="en-US" sz="2400"/>
              <a:t>	</a:t>
            </a:r>
            <a:r>
              <a:rPr lang="en-US" sz="2400">
                <a:solidFill>
                  <a:srgbClr val="F0720A"/>
                </a:solidFill>
              </a:rPr>
              <a:t>if</a:t>
            </a:r>
            <a:r>
              <a:rPr lang="en-US" sz="2400"/>
              <a:t> (y = = 0) </a:t>
            </a:r>
            <a:r>
              <a:rPr lang="en-US" sz="2400">
                <a:solidFill>
                  <a:srgbClr val="F0720A"/>
                </a:solidFill>
              </a:rPr>
              <a:t>then</a:t>
            </a:r>
            <a:r>
              <a:rPr lang="en-US" sz="2400"/>
              <a:t> return (x, 1, 0)</a:t>
            </a:r>
          </a:p>
          <a:p>
            <a:r>
              <a:rPr lang="en-US" sz="2400"/>
              <a:t>	</a:t>
            </a:r>
            <a:r>
              <a:rPr lang="en-US" sz="2400">
                <a:solidFill>
                  <a:srgbClr val="F0720A"/>
                </a:solidFill>
              </a:rPr>
              <a:t>else</a:t>
            </a:r>
            <a:r>
              <a:rPr lang="en-US" sz="2400"/>
              <a:t> {</a:t>
            </a:r>
          </a:p>
          <a:p>
            <a:r>
              <a:rPr lang="en-US" sz="2400"/>
              <a:t>		(d, a, b) = e_gcd(y, x mod y)</a:t>
            </a:r>
          </a:p>
          <a:p>
            <a:r>
              <a:rPr lang="en-US" sz="2400"/>
              <a:t>		return (d, b, a - (x div y) * b)</a:t>
            </a:r>
          </a:p>
          <a:p>
            <a:r>
              <a:rPr lang="en-US" sz="2400"/>
              <a:t>	}</a:t>
            </a:r>
          </a:p>
          <a:p>
            <a:r>
              <a:rPr lang="en-US" sz="2400"/>
              <a:t>}</a:t>
            </a:r>
            <a:endParaRPr lang="en-US" sz="2400">
              <a:solidFill>
                <a:srgbClr val="F0720A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4419600"/>
            <a:ext cx="8229600" cy="2301875"/>
          </a:xfrm>
          <a:prstGeom prst="rect">
            <a:avLst/>
          </a:prstGeom>
          <a:noFill/>
          <a:ln w="19050">
            <a:solidFill>
              <a:srgbClr val="92D050"/>
            </a:solidFill>
            <a:prstDash val="dash"/>
          </a:ln>
        </p:spPr>
        <p:txBody>
          <a:bodyPr anchor="ctr">
            <a:spAutoFit/>
          </a:bodyPr>
          <a:lstStyle/>
          <a:p>
            <a:r>
              <a:rPr lang="en-US" sz="2400">
                <a:solidFill>
                  <a:srgbClr val="50861A"/>
                </a:solidFill>
              </a:rPr>
              <a:t>e_gcd(7, 3)			// x = 7, y = 3</a:t>
            </a:r>
          </a:p>
          <a:p>
            <a:r>
              <a:rPr lang="en-US" sz="2400">
                <a:solidFill>
                  <a:srgbClr val="50861A"/>
                </a:solidFill>
              </a:rPr>
              <a:t>   (d,a,b)=e_gcd(3, 1)	// 1 = 7 mod 3, x = 3, y = 1</a:t>
            </a:r>
          </a:p>
          <a:p>
            <a:r>
              <a:rPr lang="en-US" sz="2400">
                <a:solidFill>
                  <a:srgbClr val="50861A"/>
                </a:solidFill>
              </a:rPr>
              <a:t>      (d,a,b)=e_gcd(1, 0)	// 0 = 3 mod 1, x = 1, y = 0</a:t>
            </a:r>
          </a:p>
          <a:p>
            <a:r>
              <a:rPr lang="en-US" sz="2400">
                <a:solidFill>
                  <a:srgbClr val="50861A"/>
                </a:solidFill>
              </a:rPr>
              <a:t>	return (1, 1, 0)   // d = 1, a = 1, b = 0</a:t>
            </a:r>
          </a:p>
          <a:p>
            <a:r>
              <a:rPr lang="en-US" sz="2400">
                <a:solidFill>
                  <a:srgbClr val="50861A"/>
                </a:solidFill>
              </a:rPr>
              <a:t>       return (1, 0, 1)	// d = 1, a = 0, b = 1</a:t>
            </a:r>
          </a:p>
          <a:p>
            <a:r>
              <a:rPr lang="en-US" sz="2400">
                <a:solidFill>
                  <a:srgbClr val="50861A"/>
                </a:solidFill>
              </a:rPr>
              <a:t>    return (1, 1, </a:t>
            </a:r>
            <a:r>
              <a:rPr lang="en-US" sz="2400">
                <a:solidFill>
                  <a:srgbClr val="FF0000"/>
                </a:solidFill>
              </a:rPr>
              <a:t>-2</a:t>
            </a:r>
            <a:r>
              <a:rPr lang="en-US" sz="2400">
                <a:solidFill>
                  <a:srgbClr val="50861A"/>
                </a:solidFill>
              </a:rPr>
              <a:t>)</a:t>
            </a:r>
            <a:r>
              <a:rPr lang="en-US"/>
              <a:t>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914400"/>
            <a:ext cx="8305800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Multiplicative Inverse</a:t>
            </a:r>
          </a:p>
        </p:txBody>
      </p:sp>
      <p:sp>
        <p:nvSpPr>
          <p:cNvPr id="150536" name="Rectangle 8"/>
          <p:cNvSpPr>
            <a:spLocks noChangeArrowheads="1"/>
          </p:cNvSpPr>
          <p:nvPr/>
        </p:nvSpPr>
        <p:spPr bwMode="auto">
          <a:xfrm>
            <a:off x="0" y="376400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150537" name="Text Box 9"/>
          <p:cNvSpPr txBox="1">
            <a:spLocks noChangeArrowheads="1"/>
          </p:cNvSpPr>
          <p:nvPr/>
        </p:nvSpPr>
        <p:spPr bwMode="auto">
          <a:xfrm>
            <a:off x="381000" y="1748135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smtClean="0"/>
              <a:t>Find the inverse of 29 in modulo 48</a:t>
            </a:r>
            <a:r>
              <a:rPr lang="en-US" sz="2400" smtClean="0">
                <a:solidFill>
                  <a:srgbClr val="F0720A"/>
                </a:solidFill>
              </a:rPr>
              <a:t> </a:t>
            </a:r>
            <a:endParaRPr lang="en-US" sz="2400">
              <a:solidFill>
                <a:srgbClr val="F0720A"/>
              </a:solidFill>
            </a:endParaRPr>
          </a:p>
        </p:txBody>
      </p:sp>
      <p:pic>
        <p:nvPicPr>
          <p:cNvPr id="24" name="Picture 2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200" y="2431201"/>
            <a:ext cx="2591720" cy="323663"/>
          </a:xfrm>
          <a:prstGeom prst="rect">
            <a:avLst/>
          </a:prstGeom>
        </p:spPr>
      </p:pic>
      <p:pic>
        <p:nvPicPr>
          <p:cNvPr id="23" name="Picture 22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477000" y="6324600"/>
            <a:ext cx="827101" cy="269834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6200" y="3082966"/>
          <a:ext cx="4343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914400"/>
                <a:gridCol w="10668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Dividend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Divisor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Quotient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Remainder</a:t>
                      </a:r>
                      <a:endParaRPr lang="vi-V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48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29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19</a:t>
                      </a:r>
                      <a:endParaRPr lang="vi-V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29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19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vi-V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19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</a:t>
                      </a:r>
                      <a:endParaRPr lang="vi-V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vi-V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rgbClr val="FFFF66"/>
                          </a:solidFill>
                        </a:rPr>
                        <a:t>1</a:t>
                      </a:r>
                      <a:endParaRPr lang="vi-VN" b="1">
                        <a:solidFill>
                          <a:srgbClr val="FFFF66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vi-V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Picture 2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38200" y="5702980"/>
            <a:ext cx="2516498" cy="393020"/>
          </a:xfrm>
          <a:prstGeom prst="rect">
            <a:avLst/>
          </a:prstGeom>
        </p:spPr>
      </p:pic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724400" y="3082966"/>
          <a:ext cx="4267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662"/>
                <a:gridCol w="2051538"/>
              </a:tblGrid>
              <a:tr h="370840"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1=10-9</a:t>
                      </a:r>
                      <a:r>
                        <a:rPr lang="vi-VN" smtClean="0"/>
                        <a:t>                      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1 = 10.(</a:t>
                      </a:r>
                      <a:r>
                        <a:rPr lang="en-US" sz="180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800" smtClean="0"/>
                        <a:t>) + 9.(</a:t>
                      </a:r>
                      <a:r>
                        <a:rPr lang="en-US" sz="1800" smtClean="0">
                          <a:solidFill>
                            <a:srgbClr val="FF0000"/>
                          </a:solidFill>
                        </a:rPr>
                        <a:t>-1</a:t>
                      </a:r>
                      <a:r>
                        <a:rPr lang="en-US" sz="1800" smtClean="0"/>
                        <a:t>)</a:t>
                      </a:r>
                      <a:endParaRPr lang="vi-VN" sz="18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1=10-(19-10.1)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1=10.2-19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1 = 19.(</a:t>
                      </a:r>
                      <a:r>
                        <a:rPr lang="en-US" sz="1800" smtClean="0">
                          <a:solidFill>
                            <a:srgbClr val="FF0000"/>
                          </a:solidFill>
                        </a:rPr>
                        <a:t>-1</a:t>
                      </a:r>
                      <a:r>
                        <a:rPr lang="en-US" sz="1800" smtClean="0"/>
                        <a:t>) + 10.(</a:t>
                      </a:r>
                      <a:r>
                        <a:rPr lang="en-US" sz="180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800" smtClean="0"/>
                        <a:t>)</a:t>
                      </a:r>
                      <a:endParaRPr lang="vi-V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1=(29-19.1).2-19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1=29.2-19.3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1 = 29.(</a:t>
                      </a:r>
                      <a:r>
                        <a:rPr lang="en-US" sz="180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800" smtClean="0"/>
                        <a:t>) + 19.(</a:t>
                      </a:r>
                      <a:r>
                        <a:rPr lang="en-US" sz="1800" smtClean="0">
                          <a:solidFill>
                            <a:srgbClr val="FF0000"/>
                          </a:solidFill>
                        </a:rPr>
                        <a:t>-3</a:t>
                      </a:r>
                      <a:r>
                        <a:rPr lang="en-US" sz="1800" smtClean="0"/>
                        <a:t>)</a:t>
                      </a:r>
                      <a:endParaRPr lang="vi-V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1=29.2-(48-29.1).3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1=29.</a:t>
                      </a:r>
                      <a:r>
                        <a:rPr lang="en-US" b="1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mtClean="0"/>
                        <a:t>-48.3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1 = 48.(</a:t>
                      </a:r>
                      <a:r>
                        <a:rPr lang="en-US" sz="1800" smtClean="0">
                          <a:solidFill>
                            <a:srgbClr val="FF0000"/>
                          </a:solidFill>
                        </a:rPr>
                        <a:t>-3</a:t>
                      </a:r>
                      <a:r>
                        <a:rPr lang="en-US" sz="1800" smtClean="0"/>
                        <a:t>) + 29.(</a:t>
                      </a:r>
                      <a:r>
                        <a:rPr lang="en-US" sz="180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800" smtClean="0"/>
                        <a:t>)</a:t>
                      </a:r>
                      <a:endParaRPr lang="vi-V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rot="10800000" flipV="1">
            <a:off x="914400" y="3692566"/>
            <a:ext cx="53340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 flipV="1">
            <a:off x="914400" y="4073566"/>
            <a:ext cx="53340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 flipV="1">
            <a:off x="914400" y="4454566"/>
            <a:ext cx="53340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 flipV="1">
            <a:off x="1981200" y="3616366"/>
            <a:ext cx="16002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 flipV="1">
            <a:off x="1981200" y="3997366"/>
            <a:ext cx="16002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 flipV="1">
            <a:off x="1981200" y="4378366"/>
            <a:ext cx="16002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 flipV="1">
            <a:off x="1981200" y="4759366"/>
            <a:ext cx="16002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4648200" y="2362200"/>
            <a:ext cx="441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vi-VN" sz="2400" b="1" i="1" smtClean="0"/>
              <a:t>Euclidean Algorithm</a:t>
            </a:r>
            <a:endParaRPr lang="en-US" sz="2400">
              <a:solidFill>
                <a:srgbClr val="F0720A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10800000" flipH="1">
            <a:off x="6400801" y="4400550"/>
            <a:ext cx="533400" cy="40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H="1">
            <a:off x="6400801" y="3657600"/>
            <a:ext cx="533400" cy="40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 flipH="1">
            <a:off x="6400801" y="5133975"/>
            <a:ext cx="533400" cy="40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 flipH="1">
            <a:off x="6400801" y="5867400"/>
            <a:ext cx="533400" cy="40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914400"/>
            <a:ext cx="8305800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Multiplicative Inverse</a:t>
            </a:r>
          </a:p>
        </p:txBody>
      </p:sp>
      <p:sp>
        <p:nvSpPr>
          <p:cNvPr id="150536" name="Rectangle 8"/>
          <p:cNvSpPr>
            <a:spLocks noChangeArrowheads="1"/>
          </p:cNvSpPr>
          <p:nvPr/>
        </p:nvSpPr>
        <p:spPr bwMode="auto">
          <a:xfrm>
            <a:off x="0" y="4033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vi-VN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00584" y="2971800"/>
          <a:ext cx="4343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914400"/>
                <a:gridCol w="10668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Dividend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Divisor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Quotient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Remainder</a:t>
                      </a:r>
                      <a:endParaRPr lang="vi-V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48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29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19</a:t>
                      </a:r>
                      <a:endParaRPr lang="vi-V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29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19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vi-V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19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</a:t>
                      </a:r>
                      <a:endParaRPr lang="vi-V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vi-V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</a:t>
                      </a:r>
                      <a:endParaRPr lang="vi-VN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rgbClr val="FFFF66"/>
                          </a:solidFill>
                        </a:rPr>
                        <a:t>1</a:t>
                      </a:r>
                      <a:endParaRPr lang="vi-VN" b="1">
                        <a:solidFill>
                          <a:srgbClr val="FFFF66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</a:t>
                      </a:r>
                      <a:endParaRPr lang="vi-VN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vi-VN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rot="10800000" flipV="1">
            <a:off x="938784" y="3581400"/>
            <a:ext cx="53340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 flipV="1">
            <a:off x="938784" y="3962400"/>
            <a:ext cx="53340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 flipV="1">
            <a:off x="938784" y="4343400"/>
            <a:ext cx="53340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 flipV="1">
            <a:off x="2005584" y="3505200"/>
            <a:ext cx="16002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 flipV="1">
            <a:off x="2005584" y="3886200"/>
            <a:ext cx="16002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 flipV="1">
            <a:off x="2005584" y="4267200"/>
            <a:ext cx="16002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 flipV="1">
            <a:off x="2005584" y="4648200"/>
            <a:ext cx="16002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4533519" y="2971800"/>
          <a:ext cx="44977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705"/>
                <a:gridCol w="1143000"/>
                <a:gridCol w="10668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dvd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dvs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vi-V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vi-VN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-1</a:t>
                      </a:r>
                      <a:endParaRPr lang="vi-VN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19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-1</a:t>
                      </a:r>
                      <a:endParaRPr lang="vi-VN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vi-VN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29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vi-VN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19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-3</a:t>
                      </a:r>
                      <a:endParaRPr lang="vi-VN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48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-3</a:t>
                      </a:r>
                      <a:endParaRPr lang="vi-VN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29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vi-V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01195"/>
            <a:ext cx="4091940" cy="1035558"/>
          </a:xfrm>
          <a:prstGeom prst="rect">
            <a:avLst/>
          </a:prstGeom>
        </p:spPr>
      </p:pic>
      <p:pic>
        <p:nvPicPr>
          <p:cNvPr id="80" name="Picture 7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5800" y="5958249"/>
            <a:ext cx="2905722" cy="323663"/>
          </a:xfrm>
          <a:prstGeom prst="rect">
            <a:avLst/>
          </a:prstGeom>
        </p:spPr>
      </p:pic>
      <p:pic>
        <p:nvPicPr>
          <p:cNvPr id="79" name="Picture 7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181600" y="1801195"/>
            <a:ext cx="2743200" cy="942005"/>
          </a:xfrm>
          <a:prstGeom prst="rect">
            <a:avLst/>
          </a:prstGeom>
        </p:spPr>
      </p:pic>
      <p:sp>
        <p:nvSpPr>
          <p:cNvPr id="82" name="Text Box 9"/>
          <p:cNvSpPr txBox="1">
            <a:spLocks noChangeArrowheads="1"/>
          </p:cNvSpPr>
          <p:nvPr/>
        </p:nvSpPr>
        <p:spPr bwMode="auto">
          <a:xfrm>
            <a:off x="5181600" y="5410200"/>
            <a:ext cx="3124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t"/>
            <a:r>
              <a:rPr lang="en-US" sz="2000" smtClean="0"/>
              <a:t>1 = 10.(1)   +   9.(-1)</a:t>
            </a:r>
            <a:endParaRPr lang="vi-VN" sz="2000" smtClean="0"/>
          </a:p>
          <a:p>
            <a:pPr fontAlgn="auto"/>
            <a:r>
              <a:rPr lang="en-US" sz="2000" smtClean="0"/>
              <a:t>1 = 19.(-1)  + 10.(2)</a:t>
            </a:r>
            <a:endParaRPr lang="vi-VN" sz="2000" smtClean="0"/>
          </a:p>
          <a:p>
            <a:pPr fontAlgn="t"/>
            <a:r>
              <a:rPr lang="en-US" sz="2000" smtClean="0"/>
              <a:t>1 = 29.(2)   + 19.(-3) </a:t>
            </a:r>
            <a:endParaRPr lang="vi-VN" sz="2000" smtClean="0"/>
          </a:p>
          <a:p>
            <a:pPr fontAlgn="auto"/>
            <a:r>
              <a:rPr lang="en-US" sz="2000" smtClean="0"/>
              <a:t>1 = 48.(-3)  + 29.(5)</a:t>
            </a:r>
            <a:endParaRPr lang="en-US" sz="2000">
              <a:solidFill>
                <a:srgbClr val="F0720A"/>
              </a:solidFill>
            </a:endParaRPr>
          </a:p>
        </p:txBody>
      </p:sp>
      <p:sp>
        <p:nvSpPr>
          <p:cNvPr id="83" name="Right Arrow 82"/>
          <p:cNvSpPr/>
          <p:nvPr/>
        </p:nvSpPr>
        <p:spPr>
          <a:xfrm>
            <a:off x="4038600" y="5929580"/>
            <a:ext cx="838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6" name="Text Box 9"/>
          <p:cNvSpPr txBox="1">
            <a:spLocks noChangeArrowheads="1"/>
          </p:cNvSpPr>
          <p:nvPr/>
        </p:nvSpPr>
        <p:spPr bwMode="auto">
          <a:xfrm>
            <a:off x="5538216" y="4849368"/>
            <a:ext cx="29199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Remove this row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87" name="Straight Arrow Connector 86"/>
          <p:cNvCxnSpPr>
            <a:stCxn id="86" idx="1"/>
          </p:cNvCxnSpPr>
          <p:nvPr/>
        </p:nvCxnSpPr>
        <p:spPr>
          <a:xfrm rot="10800000">
            <a:off x="4495800" y="5033240"/>
            <a:ext cx="1042416" cy="79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10800000" flipV="1">
            <a:off x="6505575" y="3543300"/>
            <a:ext cx="16002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10800000" flipV="1">
            <a:off x="6505575" y="3905250"/>
            <a:ext cx="16002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10800000" flipV="1">
            <a:off x="6505575" y="4267200"/>
            <a:ext cx="16002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9"/>
          <p:cNvSpPr txBox="1">
            <a:spLocks noChangeArrowheads="1"/>
          </p:cNvSpPr>
          <p:nvPr/>
        </p:nvSpPr>
        <p:spPr bwMode="auto">
          <a:xfrm>
            <a:off x="38100" y="5334000"/>
            <a:ext cx="426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vi-VN" sz="2400" b="1" i="1" smtClean="0"/>
              <a:t>Euclidean Algorithm</a:t>
            </a:r>
            <a:endParaRPr lang="en-US" sz="2400">
              <a:solidFill>
                <a:srgbClr val="F0720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914400"/>
            <a:ext cx="8305800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Multiplicative Inverse</a:t>
            </a:r>
          </a:p>
        </p:txBody>
      </p:sp>
      <p:sp>
        <p:nvSpPr>
          <p:cNvPr id="150536" name="Rectangle 8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150537" name="Text Box 9"/>
          <p:cNvSpPr txBox="1">
            <a:spLocks noChangeArrowheads="1"/>
          </p:cNvSpPr>
          <p:nvPr/>
        </p:nvSpPr>
        <p:spPr bwMode="auto">
          <a:xfrm>
            <a:off x="533400" y="1676400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smtClean="0"/>
              <a:t>Find the inverse of 15 in modulo 26</a:t>
            </a:r>
            <a:r>
              <a:rPr lang="en-US" sz="2400" smtClean="0">
                <a:solidFill>
                  <a:srgbClr val="F0720A"/>
                </a:solidFill>
              </a:rPr>
              <a:t> </a:t>
            </a:r>
            <a:endParaRPr lang="en-US" sz="2400">
              <a:solidFill>
                <a:srgbClr val="F0720A"/>
              </a:solidFill>
            </a:endParaRPr>
          </a:p>
        </p:txBody>
      </p:sp>
      <p:pic>
        <p:nvPicPr>
          <p:cNvPr id="30" name="Picture 2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62000" y="2262776"/>
            <a:ext cx="2763903" cy="346782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6200" y="2748280"/>
          <a:ext cx="4343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914400"/>
                <a:gridCol w="10668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Dividend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Divisor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Quotient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Remainder</a:t>
                      </a:r>
                      <a:endParaRPr lang="vi-V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26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15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1</a:t>
                      </a:r>
                      <a:endParaRPr lang="vi-VN" b="1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</a:t>
                      </a:r>
                      <a:endParaRPr lang="vi-V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15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1</a:t>
                      </a:r>
                      <a:endParaRPr lang="vi-VN" b="1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vi-V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2</a:t>
                      </a:r>
                      <a:endParaRPr lang="vi-VN" b="1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vi-V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1</a:t>
                      </a:r>
                      <a:endParaRPr lang="vi-VN" b="1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vi-VN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rgbClr val="FFFF66"/>
                          </a:solidFill>
                        </a:rPr>
                        <a:t>1</a:t>
                      </a:r>
                      <a:endParaRPr lang="vi-VN" b="1">
                        <a:solidFill>
                          <a:srgbClr val="FFFF66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3</a:t>
                      </a:r>
                      <a:endParaRPr lang="vi-VN" b="1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89273"/>
              </p:ext>
            </p:extLst>
          </p:nvPr>
        </p:nvGraphicFramePr>
        <p:xfrm>
          <a:off x="4572000" y="2748280"/>
          <a:ext cx="4572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 smtClean="0"/>
                        <a:t>Step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>
                          <a:solidFill>
                            <a:srgbClr val="FF0000"/>
                          </a:solidFill>
                        </a:rPr>
                        <a:t>p0=0</a:t>
                      </a:r>
                      <a:endParaRPr lang="vi-V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>
                          <a:solidFill>
                            <a:srgbClr val="FF0000"/>
                          </a:solidFill>
                        </a:rPr>
                        <a:t>p1=1</a:t>
                      </a:r>
                      <a:endParaRPr lang="vi-V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mtClean="0"/>
                        <a:t>2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>
                          <a:solidFill>
                            <a:srgbClr val="FF0000"/>
                          </a:solidFill>
                        </a:rPr>
                        <a:t>p2=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</a:rPr>
                        <a:t>0-1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  <a:r>
                        <a:rPr lang="vi-VN" baseline="0" dirty="0" smtClean="0">
                          <a:solidFill>
                            <a:schemeClr val="tx1"/>
                          </a:solidFill>
                        </a:rPr>
                        <a:t> mod 26 =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baseline="0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vi-V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mtClean="0"/>
                        <a:t>3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>
                          <a:solidFill>
                            <a:srgbClr val="FF0000"/>
                          </a:solidFill>
                        </a:rPr>
                        <a:t>p3=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</a:rPr>
                        <a:t>1-25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</a:rPr>
                        <a:t>(1) mod 26 = </a:t>
                      </a:r>
                      <a:r>
                        <a:rPr lang="vi-VN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vi-V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mtClean="0"/>
                        <a:t>4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baseline="0" dirty="0" smtClean="0">
                          <a:solidFill>
                            <a:srgbClr val="FF0000"/>
                          </a:solidFill>
                        </a:rPr>
                        <a:t>p4=</a:t>
                      </a:r>
                      <a:r>
                        <a:rPr lang="vi-VN" baseline="0" dirty="0" smtClean="0">
                          <a:solidFill>
                            <a:schemeClr val="tx1"/>
                          </a:solidFill>
                        </a:rPr>
                        <a:t>25-2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vi-VN" baseline="0" dirty="0" smtClean="0">
                          <a:solidFill>
                            <a:schemeClr val="tx1"/>
                          </a:solidFill>
                        </a:rPr>
                        <a:t>(2) mod 26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baseline="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baseline="0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vi-V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>
                          <a:solidFill>
                            <a:srgbClr val="FF0000"/>
                          </a:solidFill>
                        </a:rPr>
                        <a:t>p5=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</a:rPr>
                        <a:t>2-21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vi-VN" dirty="0" smtClean="0">
                          <a:solidFill>
                            <a:schemeClr val="tx1"/>
                          </a:solidFill>
                        </a:rPr>
                        <a:t>(1) mod 26=-19</a:t>
                      </a:r>
                      <a:r>
                        <a:rPr lang="vi-VN" baseline="0" dirty="0" smtClean="0">
                          <a:solidFill>
                            <a:schemeClr val="tx1"/>
                          </a:solidFill>
                        </a:rPr>
                        <a:t> mod 26 = </a:t>
                      </a:r>
                      <a:r>
                        <a:rPr lang="vi-VN" b="1" baseline="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rot="10800000" flipV="1">
            <a:off x="914400" y="3357880"/>
            <a:ext cx="53340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 flipV="1">
            <a:off x="914400" y="3738880"/>
            <a:ext cx="53340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 flipV="1">
            <a:off x="914400" y="4119880"/>
            <a:ext cx="53340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 flipV="1">
            <a:off x="1981200" y="3281680"/>
            <a:ext cx="16002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 flipV="1">
            <a:off x="1981200" y="3662680"/>
            <a:ext cx="16002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 flipV="1">
            <a:off x="1981200" y="4043680"/>
            <a:ext cx="16002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 flipV="1">
            <a:off x="1981200" y="4424680"/>
            <a:ext cx="16002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4267200" y="2205335"/>
            <a:ext cx="480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vi-VN" sz="2400" b="1" i="1" smtClean="0"/>
              <a:t>Extended Euclidean Algorithm</a:t>
            </a:r>
            <a:endParaRPr lang="en-US" sz="2400">
              <a:solidFill>
                <a:srgbClr val="F0720A"/>
              </a:solidFill>
            </a:endParaRPr>
          </a:p>
        </p:txBody>
      </p:sp>
      <p:pic>
        <p:nvPicPr>
          <p:cNvPr id="26" name="Picture 2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475548" y="6400800"/>
            <a:ext cx="6192904" cy="346782"/>
          </a:xfrm>
          <a:prstGeom prst="rect">
            <a:avLst/>
          </a:prstGeom>
        </p:spPr>
      </p:pic>
      <p:pic>
        <p:nvPicPr>
          <p:cNvPr id="35" name="Picture 34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705600" y="5410200"/>
            <a:ext cx="841766" cy="275700"/>
          </a:xfrm>
          <a:prstGeom prst="rect">
            <a:avLst/>
          </a:prstGeom>
        </p:spPr>
      </p:pic>
      <p:pic>
        <p:nvPicPr>
          <p:cNvPr id="23" name="Picture 22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143001" y="5901618"/>
            <a:ext cx="6953753" cy="346782"/>
          </a:xfrm>
          <a:prstGeom prst="rect">
            <a:avLst/>
          </a:prstGeom>
        </p:spPr>
      </p:pic>
      <p:pic>
        <p:nvPicPr>
          <p:cNvPr id="39" name="Picture 38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590800" y="5186680"/>
            <a:ext cx="255169" cy="2493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914400"/>
            <a:ext cx="8305800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Cryptography</a:t>
            </a:r>
          </a:p>
        </p:txBody>
      </p:sp>
      <p:sp>
        <p:nvSpPr>
          <p:cNvPr id="157704" name="Rectangle 8"/>
          <p:cNvSpPr>
            <a:spLocks noChangeArrowheads="1"/>
          </p:cNvSpPr>
          <p:nvPr/>
        </p:nvSpPr>
        <p:spPr bwMode="auto">
          <a:xfrm>
            <a:off x="0" y="2859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669925" y="5273675"/>
            <a:ext cx="8218488" cy="12033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ZapfDingbats" pitchFamily="8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symmetric key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crypto: sender, receiver keys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identical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ZapfDingbats" pitchFamily="8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public-key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crypto: encryption key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decryption key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secret  (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private)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566738" y="3060700"/>
            <a:ext cx="1252537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plaintext</a:t>
            </a: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7115175" y="3041650"/>
            <a:ext cx="1252538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plaintext</a:t>
            </a: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3795713" y="3022600"/>
            <a:ext cx="145732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ciphertext</a:t>
            </a:r>
          </a:p>
        </p:txBody>
      </p:sp>
      <p:grpSp>
        <p:nvGrpSpPr>
          <p:cNvPr id="30" name="Group 12"/>
          <p:cNvGrpSpPr>
            <a:grpSpLocks/>
          </p:cNvGrpSpPr>
          <p:nvPr/>
        </p:nvGrpSpPr>
        <p:grpSpPr bwMode="auto">
          <a:xfrm>
            <a:off x="2130425" y="2039937"/>
            <a:ext cx="522288" cy="608013"/>
            <a:chOff x="195" y="1789"/>
            <a:chExt cx="329" cy="383"/>
          </a:xfrm>
        </p:grpSpPr>
        <p:sp>
          <p:nvSpPr>
            <p:cNvPr id="31" name="Text Box 10"/>
            <p:cNvSpPr txBox="1">
              <a:spLocks noChangeArrowheads="1"/>
            </p:cNvSpPr>
            <p:nvPr/>
          </p:nvSpPr>
          <p:spPr bwMode="auto">
            <a:xfrm>
              <a:off x="195" y="1789"/>
              <a:ext cx="233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K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2" name="Text Box 11"/>
            <p:cNvSpPr txBox="1">
              <a:spLocks noChangeArrowheads="1"/>
            </p:cNvSpPr>
            <p:nvPr/>
          </p:nvSpPr>
          <p:spPr bwMode="auto">
            <a:xfrm>
              <a:off x="291" y="1922"/>
              <a:ext cx="2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A</a:t>
              </a:r>
              <a:endParaRPr lang="en-US" sz="2000">
                <a:solidFill>
                  <a:srgbClr val="FF0000"/>
                </a:solidFill>
              </a:endParaRPr>
            </a:p>
          </p:txBody>
        </p:sp>
      </p:grpSp>
      <p:pic>
        <p:nvPicPr>
          <p:cNvPr id="33" name="Picture 16" descr="Ali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0950" y="2062162"/>
            <a:ext cx="698500" cy="862013"/>
          </a:xfrm>
          <a:prstGeom prst="rect">
            <a:avLst/>
          </a:prstGeom>
          <a:noFill/>
        </p:spPr>
      </p:pic>
      <p:pic>
        <p:nvPicPr>
          <p:cNvPr id="34" name="Picture 18" descr="Ev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6763" y="3832225"/>
            <a:ext cx="10826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Rectangle 19"/>
          <p:cNvSpPr>
            <a:spLocks noChangeArrowheads="1"/>
          </p:cNvSpPr>
          <p:nvPr/>
        </p:nvSpPr>
        <p:spPr bwMode="auto">
          <a:xfrm>
            <a:off x="1982788" y="2968625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1974850" y="2978150"/>
            <a:ext cx="14351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encryption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algorithm</a:t>
            </a:r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5724525" y="2981325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5700713" y="3005137"/>
            <a:ext cx="15271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decryption 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algorithm</a:t>
            </a:r>
          </a:p>
        </p:txBody>
      </p:sp>
      <p:sp>
        <p:nvSpPr>
          <p:cNvPr id="39" name="Line 26"/>
          <p:cNvSpPr>
            <a:spLocks noChangeShapeType="1"/>
          </p:cNvSpPr>
          <p:nvPr/>
        </p:nvSpPr>
        <p:spPr bwMode="auto">
          <a:xfrm>
            <a:off x="3403600" y="3381375"/>
            <a:ext cx="2301875" cy="7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40" name="Freeform 29"/>
          <p:cNvSpPr>
            <a:spLocks/>
          </p:cNvSpPr>
          <p:nvPr/>
        </p:nvSpPr>
        <p:spPr bwMode="auto">
          <a:xfrm>
            <a:off x="3883025" y="3433762"/>
            <a:ext cx="573088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0" y="142"/>
              </a:cxn>
              <a:cxn ang="0">
                <a:pos x="328" y="789"/>
              </a:cxn>
            </a:cxnLst>
            <a:rect l="0" t="0" r="r" b="b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41" name="Freeform 30"/>
          <p:cNvSpPr>
            <a:spLocks/>
          </p:cNvSpPr>
          <p:nvPr/>
        </p:nvSpPr>
        <p:spPr bwMode="auto">
          <a:xfrm flipH="1">
            <a:off x="4557713" y="3432175"/>
            <a:ext cx="573087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0" y="142"/>
              </a:cxn>
              <a:cxn ang="0">
                <a:pos x="328" y="789"/>
              </a:cxn>
            </a:cxnLst>
            <a:rect l="0" t="0" r="r" b="b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 flipH="1">
            <a:off x="2373313" y="2589212"/>
            <a:ext cx="158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H="1">
            <a:off x="5943600" y="2559050"/>
            <a:ext cx="1588" cy="392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544763" y="1819275"/>
            <a:ext cx="1508125" cy="1006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>
                <a:latin typeface="Comic Sans MS" pitchFamily="66" charset="0"/>
              </a:rPr>
              <a:t>Alice’s </a:t>
            </a:r>
          </a:p>
          <a:p>
            <a:pPr algn="l"/>
            <a:r>
              <a:rPr lang="en-US" sz="2000">
                <a:latin typeface="Comic Sans MS" pitchFamily="66" charset="0"/>
              </a:rPr>
              <a:t>encryption</a:t>
            </a:r>
          </a:p>
          <a:p>
            <a:pPr algn="l"/>
            <a:r>
              <a:rPr lang="en-US" sz="2000">
                <a:latin typeface="Comic Sans MS" pitchFamily="66" charset="0"/>
              </a:rPr>
              <a:t>key</a:t>
            </a: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6184900" y="1887537"/>
            <a:ext cx="1508125" cy="1006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>
                <a:latin typeface="Comic Sans MS" pitchFamily="66" charset="0"/>
              </a:rPr>
              <a:t>Bob’s </a:t>
            </a:r>
          </a:p>
          <a:p>
            <a:pPr algn="l"/>
            <a:r>
              <a:rPr lang="en-US" sz="2000">
                <a:latin typeface="Comic Sans MS" pitchFamily="66" charset="0"/>
              </a:rPr>
              <a:t>decryption</a:t>
            </a:r>
          </a:p>
          <a:p>
            <a:pPr algn="l"/>
            <a:r>
              <a:rPr lang="en-US" sz="2000">
                <a:latin typeface="Comic Sans MS" pitchFamily="66" charset="0"/>
              </a:rPr>
              <a:t>key</a:t>
            </a:r>
          </a:p>
        </p:txBody>
      </p:sp>
      <p:pic>
        <p:nvPicPr>
          <p:cNvPr id="46" name="Picture 17" descr="Bob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59675" y="2265362"/>
            <a:ext cx="812800" cy="830263"/>
          </a:xfrm>
          <a:prstGeom prst="rect">
            <a:avLst/>
          </a:prstGeom>
          <a:noFill/>
        </p:spPr>
      </p:pic>
      <p:grpSp>
        <p:nvGrpSpPr>
          <p:cNvPr id="47" name="Group 13"/>
          <p:cNvGrpSpPr>
            <a:grpSpLocks/>
          </p:cNvGrpSpPr>
          <p:nvPr/>
        </p:nvGrpSpPr>
        <p:grpSpPr bwMode="auto">
          <a:xfrm>
            <a:off x="5803900" y="2170112"/>
            <a:ext cx="509588" cy="608013"/>
            <a:chOff x="195" y="1789"/>
            <a:chExt cx="321" cy="383"/>
          </a:xfrm>
        </p:grpSpPr>
        <p:sp>
          <p:nvSpPr>
            <p:cNvPr id="48" name="Text Box 14"/>
            <p:cNvSpPr txBox="1">
              <a:spLocks noChangeArrowheads="1"/>
            </p:cNvSpPr>
            <p:nvPr/>
          </p:nvSpPr>
          <p:spPr bwMode="auto">
            <a:xfrm>
              <a:off x="195" y="1789"/>
              <a:ext cx="233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K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9" name="Text Box 15"/>
            <p:cNvSpPr txBox="1">
              <a:spLocks noChangeArrowheads="1"/>
            </p:cNvSpPr>
            <p:nvPr/>
          </p:nvSpPr>
          <p:spPr bwMode="auto">
            <a:xfrm>
              <a:off x="299" y="1922"/>
              <a:ext cx="2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B</a:t>
              </a:r>
              <a:endParaRPr lang="en-US" sz="2000">
                <a:solidFill>
                  <a:srgbClr val="FF0000"/>
                </a:solidFill>
              </a:endParaRPr>
            </a:p>
          </p:txBody>
        </p:sp>
      </p:grpSp>
      <p:sp>
        <p:nvSpPr>
          <p:cNvPr id="50" name="Line 44"/>
          <p:cNvSpPr>
            <a:spLocks noChangeShapeType="1"/>
          </p:cNvSpPr>
          <p:nvPr/>
        </p:nvSpPr>
        <p:spPr bwMode="auto">
          <a:xfrm>
            <a:off x="1238250" y="34067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51" name="Line 45"/>
          <p:cNvSpPr>
            <a:spLocks noChangeShapeType="1"/>
          </p:cNvSpPr>
          <p:nvPr/>
        </p:nvSpPr>
        <p:spPr bwMode="auto">
          <a:xfrm>
            <a:off x="7172325" y="3417887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pic>
        <p:nvPicPr>
          <p:cNvPr id="52" name="Picture 53" descr="BS00768_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flipH="1" flipV="1">
            <a:off x="2176463" y="1817687"/>
            <a:ext cx="465137" cy="241300"/>
          </a:xfrm>
          <a:prstGeom prst="rect">
            <a:avLst/>
          </a:prstGeom>
          <a:noFill/>
        </p:spPr>
      </p:pic>
      <p:pic>
        <p:nvPicPr>
          <p:cNvPr id="53" name="Picture 56" descr="BS00768_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flipH="1" flipV="1">
            <a:off x="5754688" y="1911350"/>
            <a:ext cx="465137" cy="241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914400"/>
            <a:ext cx="8305800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Problem</a:t>
            </a:r>
          </a:p>
        </p:txBody>
      </p:sp>
      <p:sp>
        <p:nvSpPr>
          <p:cNvPr id="87050" name="Rectangle 10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87057" name="Text Box 17"/>
          <p:cNvSpPr txBox="1">
            <a:spLocks noChangeArrowheads="1"/>
          </p:cNvSpPr>
          <p:nvPr/>
        </p:nvSpPr>
        <p:spPr bwMode="auto">
          <a:xfrm>
            <a:off x="533400" y="1828800"/>
            <a:ext cx="82296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>
                <a:solidFill>
                  <a:schemeClr val="tx2"/>
                </a:solidFill>
              </a:rPr>
              <a:t>The 24-hour clock numbers from 0 to 23.</a:t>
            </a:r>
          </a:p>
          <a:p>
            <a:r>
              <a:rPr lang="en-US" sz="3200" b="1">
                <a:solidFill>
                  <a:schemeClr val="tx2"/>
                </a:solidFill>
              </a:rPr>
              <a:t>Hanoi time zone: GMT +7</a:t>
            </a:r>
          </a:p>
          <a:p>
            <a:r>
              <a:rPr lang="en-US" sz="3200" b="1">
                <a:solidFill>
                  <a:schemeClr val="tx2"/>
                </a:solidFill>
              </a:rPr>
              <a:t>Hawai’i time zone: GMT -10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" y="3505200"/>
            <a:ext cx="8229600" cy="1085850"/>
          </a:xfrm>
          <a:prstGeom prst="rect">
            <a:avLst/>
          </a:prstGeom>
          <a:noFill/>
          <a:ln w="19050">
            <a:solidFill>
              <a:srgbClr val="92D050"/>
            </a:solidFill>
            <a:prstDash val="dash"/>
          </a:ln>
        </p:spPr>
        <p:txBody>
          <a:bodyPr anchor="ctr">
            <a:spAutoFit/>
          </a:bodyPr>
          <a:lstStyle/>
          <a:p>
            <a:r>
              <a:rPr lang="en-US" sz="3200" b="1">
                <a:solidFill>
                  <a:srgbClr val="F0720A"/>
                </a:solidFill>
              </a:rPr>
              <a:t>The time is 9:00 now in Hanoi. What is the time in Hawai’i?</a:t>
            </a:r>
            <a:endParaRPr lang="en-US" sz="3200">
              <a:solidFill>
                <a:srgbClr val="F0720A"/>
              </a:solidFill>
            </a:endParaRPr>
          </a:p>
        </p:txBody>
      </p:sp>
      <p:sp>
        <p:nvSpPr>
          <p:cNvPr id="87059" name="Text Box 19"/>
          <p:cNvSpPr txBox="1">
            <a:spLocks noChangeArrowheads="1"/>
          </p:cNvSpPr>
          <p:nvPr/>
        </p:nvSpPr>
        <p:spPr bwMode="auto">
          <a:xfrm>
            <a:off x="533400" y="4724400"/>
            <a:ext cx="82296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</a:rPr>
              <a:t>9 – 17 = – 8 , but – 8 is not in the range from 0 to 23. What to do? Wrap around. The time in Hawai’i now is 16.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914400"/>
            <a:ext cx="8305800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Symmetric Key Cryptography</a:t>
            </a: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57704" name="Rectangle 8"/>
          <p:cNvSpPr>
            <a:spLocks noChangeArrowheads="1"/>
          </p:cNvSpPr>
          <p:nvPr/>
        </p:nvSpPr>
        <p:spPr bwMode="auto">
          <a:xfrm>
            <a:off x="0" y="2859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>
          <a:xfrm>
            <a:off x="544513" y="1752600"/>
            <a:ext cx="8077200" cy="121443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ZapfDingbats" pitchFamily="8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substitution cipher: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substituting one thing for another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monoalphabetic cipher: substitute one letter for another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1446213" y="2684462"/>
            <a:ext cx="712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plaintext:  abcdefghijklmnopqrstuvwxyz</a:t>
            </a: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1282700" y="3463925"/>
            <a:ext cx="7304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ciphertext:  mnbvcxzasdfghjklpoiuytrewq</a:t>
            </a:r>
          </a:p>
        </p:txBody>
      </p:sp>
      <p:sp>
        <p:nvSpPr>
          <p:cNvPr id="56" name="Line 7"/>
          <p:cNvSpPr>
            <a:spLocks noChangeShapeType="1"/>
          </p:cNvSpPr>
          <p:nvPr/>
        </p:nvSpPr>
        <p:spPr bwMode="auto">
          <a:xfrm>
            <a:off x="3808413" y="3094037"/>
            <a:ext cx="0" cy="4937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57" name="Line 8"/>
          <p:cNvSpPr>
            <a:spLocks noChangeShapeType="1"/>
          </p:cNvSpPr>
          <p:nvPr/>
        </p:nvSpPr>
        <p:spPr bwMode="auto">
          <a:xfrm>
            <a:off x="8382000" y="3057525"/>
            <a:ext cx="0" cy="4937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2392363" y="4235450"/>
            <a:ext cx="6208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Plaintext: bob. i love you. alice</a:t>
            </a: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2236788" y="4660900"/>
            <a:ext cx="6391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ciphertext: nkn. s gktc wky. mgsbc</a:t>
            </a:r>
          </a:p>
        </p:txBody>
      </p:sp>
      <p:sp>
        <p:nvSpPr>
          <p:cNvPr id="60" name="Text Box 11"/>
          <p:cNvSpPr txBox="1">
            <a:spLocks noChangeArrowheads="1"/>
          </p:cNvSpPr>
          <p:nvPr/>
        </p:nvSpPr>
        <p:spPr bwMode="auto">
          <a:xfrm>
            <a:off x="1457325" y="4170362"/>
            <a:ext cx="779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>
                <a:solidFill>
                  <a:schemeClr val="accent2"/>
                </a:solidFill>
                <a:latin typeface="Comic Sans MS" pitchFamily="66" charset="0"/>
              </a:rPr>
              <a:t>E.g.:</a:t>
            </a:r>
            <a:endParaRPr lang="en-US" u="sng"/>
          </a:p>
        </p:txBody>
      </p:sp>
      <p:sp>
        <p:nvSpPr>
          <p:cNvPr id="61" name="Text Box 12"/>
          <p:cNvSpPr txBox="1">
            <a:spLocks noChangeArrowheads="1"/>
          </p:cNvSpPr>
          <p:nvPr/>
        </p:nvSpPr>
        <p:spPr bwMode="auto">
          <a:xfrm>
            <a:off x="404813" y="5370512"/>
            <a:ext cx="61341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u="sng">
                <a:solidFill>
                  <a:srgbClr val="FF0000"/>
                </a:solidFill>
                <a:latin typeface="Comic Sans MS" pitchFamily="66" charset="0"/>
              </a:rPr>
              <a:t>Q:</a:t>
            </a:r>
            <a:r>
              <a:rPr lang="en-US" u="sng">
                <a:solidFill>
                  <a:schemeClr val="accent2"/>
                </a:solidFill>
                <a:latin typeface="Comic Sans MS" pitchFamily="66" charset="0"/>
              </a:rPr>
              <a:t> How hard to break this simple cipher?:</a:t>
            </a:r>
          </a:p>
          <a:p>
            <a:pPr lvl="1" algn="l"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>
                <a:latin typeface="Comic Sans MS" pitchFamily="66" charset="0"/>
              </a:rPr>
              <a:t> brute force (how hard?)</a:t>
            </a:r>
          </a:p>
          <a:p>
            <a:pPr lvl="1" algn="l"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>
                <a:latin typeface="Comic Sans MS" pitchFamily="66" charset="0"/>
              </a:rPr>
              <a:t> other?</a:t>
            </a:r>
            <a:endParaRPr lang="en-US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914400"/>
            <a:ext cx="8305800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Symmetric Key Cryptography</a:t>
            </a: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57704" name="Rectangle 8"/>
          <p:cNvSpPr>
            <a:spLocks noChangeArrowheads="1"/>
          </p:cNvSpPr>
          <p:nvPr/>
        </p:nvSpPr>
        <p:spPr bwMode="auto">
          <a:xfrm>
            <a:off x="0" y="2859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625475" y="4344988"/>
            <a:ext cx="8218488" cy="197961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ZapfDingbats" pitchFamily="8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symmetric key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crypto: Bob and Alice share know same (symmetric) key: K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e.g., key is knowing substitution pattern in mono alphabetic substitution cipher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sng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Q: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how do Bob and Alice agree on key value?</a:t>
            </a:r>
            <a:endParaRPr kumimoji="0" lang="en-US" sz="2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491288" y="2955925"/>
            <a:ext cx="1252537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plaintext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462338" y="2936875"/>
            <a:ext cx="145732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ciphertext</a:t>
            </a:r>
          </a:p>
        </p:txBody>
      </p:sp>
      <p:grpSp>
        <p:nvGrpSpPr>
          <p:cNvPr id="19" name="Group 32"/>
          <p:cNvGrpSpPr>
            <a:grpSpLocks/>
          </p:cNvGrpSpPr>
          <p:nvPr/>
        </p:nvGrpSpPr>
        <p:grpSpPr bwMode="auto">
          <a:xfrm>
            <a:off x="2174875" y="2039938"/>
            <a:ext cx="773113" cy="579437"/>
            <a:chOff x="1388" y="1036"/>
            <a:chExt cx="487" cy="365"/>
          </a:xfrm>
        </p:grpSpPr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1388" y="1036"/>
              <a:ext cx="233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K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1474" y="1151"/>
              <a:ext cx="4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A-B</a:t>
              </a:r>
              <a:endParaRPr lang="en-US" sz="2000">
                <a:solidFill>
                  <a:srgbClr val="FF0000"/>
                </a:solidFill>
              </a:endParaRPr>
            </a:p>
          </p:txBody>
        </p:sp>
      </p:grpSp>
      <p:pic>
        <p:nvPicPr>
          <p:cNvPr id="22" name="Picture 10" descr="Ali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0950" y="1990725"/>
            <a:ext cx="698500" cy="862013"/>
          </a:xfrm>
          <a:prstGeom prst="rect">
            <a:avLst/>
          </a:prstGeom>
          <a:noFill/>
        </p:spPr>
      </p:pic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1982788" y="2897188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1974850" y="2906713"/>
            <a:ext cx="14351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encryption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algorithm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5100638" y="2895600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5076825" y="2919413"/>
            <a:ext cx="15271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decryption 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algorithm</a:t>
            </a: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>
            <a:off x="3403600" y="3309938"/>
            <a:ext cx="1692275" cy="7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 flipH="1">
            <a:off x="2373313" y="2517775"/>
            <a:ext cx="158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pic>
        <p:nvPicPr>
          <p:cNvPr id="29" name="Picture 23" descr="Bo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5788" y="2179638"/>
            <a:ext cx="812800" cy="830262"/>
          </a:xfrm>
          <a:prstGeom prst="rect">
            <a:avLst/>
          </a:prstGeom>
          <a:noFill/>
        </p:spPr>
      </p:pic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1238250" y="3335338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6548438" y="3332163"/>
            <a:ext cx="6746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pic>
        <p:nvPicPr>
          <p:cNvPr id="32" name="Picture 29" descr="BS00768_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 flipV="1">
            <a:off x="2511425" y="1963738"/>
            <a:ext cx="465138" cy="241300"/>
          </a:xfrm>
          <a:prstGeom prst="rect">
            <a:avLst/>
          </a:prstGeom>
          <a:noFill/>
        </p:spPr>
      </p:pic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3602038" y="4903788"/>
            <a:ext cx="546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A-B</a:t>
            </a: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5360988" y="1989138"/>
            <a:ext cx="773112" cy="579437"/>
            <a:chOff x="1388" y="1036"/>
            <a:chExt cx="487" cy="365"/>
          </a:xfrm>
        </p:grpSpPr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1388" y="1036"/>
              <a:ext cx="233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K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1474" y="1151"/>
              <a:ext cx="4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A-B</a:t>
              </a:r>
              <a:endParaRPr lang="en-US" sz="2000">
                <a:solidFill>
                  <a:srgbClr val="FF0000"/>
                </a:solidFill>
              </a:endParaRPr>
            </a:p>
          </p:txBody>
        </p:sp>
      </p:grpSp>
      <p:sp>
        <p:nvSpPr>
          <p:cNvPr id="37" name="Line 36"/>
          <p:cNvSpPr>
            <a:spLocks noChangeShapeType="1"/>
          </p:cNvSpPr>
          <p:nvPr/>
        </p:nvSpPr>
        <p:spPr bwMode="auto">
          <a:xfrm flipH="1">
            <a:off x="5559425" y="2466975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pic>
        <p:nvPicPr>
          <p:cNvPr id="38" name="Picture 37" descr="BS00768_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 flipV="1">
            <a:off x="5697538" y="1912938"/>
            <a:ext cx="465137" cy="241300"/>
          </a:xfrm>
          <a:prstGeom prst="rect">
            <a:avLst/>
          </a:prstGeom>
          <a:noFill/>
        </p:spPr>
      </p:pic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387350" y="2967038"/>
            <a:ext cx="15160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plaintext</a:t>
            </a:r>
          </a:p>
          <a:p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message, m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3662363" y="3473450"/>
            <a:ext cx="1028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K    (m)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3805238" y="3665538"/>
            <a:ext cx="546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A-B</a:t>
            </a:r>
          </a:p>
        </p:txBody>
      </p:sp>
      <p:grpSp>
        <p:nvGrpSpPr>
          <p:cNvPr id="42" name="Group 49"/>
          <p:cNvGrpSpPr>
            <a:grpSpLocks/>
          </p:cNvGrpSpPr>
          <p:nvPr/>
        </p:nvGrpSpPr>
        <p:grpSpPr bwMode="auto">
          <a:xfrm>
            <a:off x="6673850" y="3440113"/>
            <a:ext cx="2241550" cy="574675"/>
            <a:chOff x="1671" y="2511"/>
            <a:chExt cx="1556" cy="362"/>
          </a:xfrm>
        </p:grpSpPr>
        <p:grpSp>
          <p:nvGrpSpPr>
            <p:cNvPr id="43" name="Group 48"/>
            <p:cNvGrpSpPr>
              <a:grpSpLocks/>
            </p:cNvGrpSpPr>
            <p:nvPr/>
          </p:nvGrpSpPr>
          <p:grpSpPr bwMode="auto">
            <a:xfrm>
              <a:off x="2411" y="2528"/>
              <a:ext cx="648" cy="333"/>
              <a:chOff x="3490" y="2427"/>
              <a:chExt cx="648" cy="333"/>
            </a:xfrm>
          </p:grpSpPr>
          <p:sp>
            <p:nvSpPr>
              <p:cNvPr id="46" name="Text Box 43"/>
              <p:cNvSpPr txBox="1">
                <a:spLocks noChangeArrowheads="1"/>
              </p:cNvSpPr>
              <p:nvPr/>
            </p:nvSpPr>
            <p:spPr bwMode="auto">
              <a:xfrm>
                <a:off x="3490" y="2427"/>
                <a:ext cx="64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0000"/>
                    </a:solidFill>
                    <a:latin typeface="Comic Sans MS" pitchFamily="66" charset="0"/>
                  </a:rPr>
                  <a:t>K    (m)</a:t>
                </a:r>
              </a:p>
            </p:txBody>
          </p:sp>
          <p:sp>
            <p:nvSpPr>
              <p:cNvPr id="48" name="Text Box 44"/>
              <p:cNvSpPr txBox="1">
                <a:spLocks noChangeArrowheads="1"/>
              </p:cNvSpPr>
              <p:nvPr/>
            </p:nvSpPr>
            <p:spPr bwMode="auto">
              <a:xfrm>
                <a:off x="3562" y="2548"/>
                <a:ext cx="3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0000"/>
                    </a:solidFill>
                    <a:latin typeface="Comic Sans MS" pitchFamily="66" charset="0"/>
                  </a:rPr>
                  <a:t>A-B</a:t>
                </a:r>
              </a:p>
            </p:txBody>
          </p:sp>
        </p:grpSp>
        <p:sp>
          <p:nvSpPr>
            <p:cNvPr id="44" name="Text Box 45"/>
            <p:cNvSpPr txBox="1">
              <a:spLocks noChangeArrowheads="1"/>
            </p:cNvSpPr>
            <p:nvPr/>
          </p:nvSpPr>
          <p:spPr bwMode="auto">
            <a:xfrm>
              <a:off x="1671" y="2511"/>
              <a:ext cx="15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m = K     </a:t>
              </a:r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(</a:t>
              </a:r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        </a:t>
              </a:r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    )</a:t>
              </a:r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 </a:t>
              </a:r>
            </a:p>
          </p:txBody>
        </p:sp>
        <p:sp>
          <p:nvSpPr>
            <p:cNvPr id="45" name="Text Box 46"/>
            <p:cNvSpPr txBox="1">
              <a:spLocks noChangeArrowheads="1"/>
            </p:cNvSpPr>
            <p:nvPr/>
          </p:nvSpPr>
          <p:spPr bwMode="auto">
            <a:xfrm>
              <a:off x="2077" y="2661"/>
              <a:ext cx="3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latin typeface="Comic Sans MS" pitchFamily="66" charset="0"/>
                </a:rPr>
                <a:t>A-B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914400"/>
            <a:ext cx="8305800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Symmetric Key Crypto.: DES</a:t>
            </a: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57704" name="Rectangle 8"/>
          <p:cNvSpPr>
            <a:spLocks noChangeArrowheads="1"/>
          </p:cNvSpPr>
          <p:nvPr/>
        </p:nvSpPr>
        <p:spPr bwMode="auto">
          <a:xfrm>
            <a:off x="0" y="2859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568325" y="1558925"/>
            <a:ext cx="8278813" cy="52990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ZapfDingbats" pitchFamily="8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DES: Data Encryption Standard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 encryption standard [NIST 1993]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56-bit symmetric key, 64-bit plaintext input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secure is DES?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 Challenge: 56-bit-key-encrypted phrase  (“Strong cryptography makes the world a safer place”) decrypted (brute force) in 4 months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known “backdoor” decryption approach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making DES more secure: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three keys sequentially (3-DES) on each datum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cipher-block chaining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914400"/>
            <a:ext cx="8305800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Symmetric Key Crypto.: AES</a:t>
            </a: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57704" name="Rectangle 8"/>
          <p:cNvSpPr>
            <a:spLocks noChangeArrowheads="1"/>
          </p:cNvSpPr>
          <p:nvPr/>
        </p:nvSpPr>
        <p:spPr bwMode="auto">
          <a:xfrm>
            <a:off x="0" y="2859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2514600"/>
            <a:ext cx="8229600" cy="3581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(Nov. 2001) symmetric-key NIST standard, replacing DES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processes data in 128 bit blocks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128, 192, or 256 bit keys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brute force decryption (try each key) taking 1 sec on DES, takes 149 trillion years for AES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33400" y="1676400"/>
            <a:ext cx="8207375" cy="6096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AES: Advanced Encryption Standard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914400"/>
            <a:ext cx="8305800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Public Key Cryptography</a:t>
            </a: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57704" name="Rectangle 8"/>
          <p:cNvSpPr>
            <a:spLocks noChangeArrowheads="1"/>
          </p:cNvSpPr>
          <p:nvPr/>
        </p:nvSpPr>
        <p:spPr bwMode="auto">
          <a:xfrm>
            <a:off x="0" y="2859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262438" y="1851025"/>
            <a:ext cx="4291012" cy="4754563"/>
          </a:xfrm>
          <a:prstGeom prst="rect">
            <a:avLst/>
          </a:prstGeom>
          <a:solidFill>
            <a:srgbClr val="CCFFFF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533400" y="1946275"/>
            <a:ext cx="3810000" cy="4648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ZapfDingbats" pitchFamily="82" charset="2"/>
              <a:buNone/>
              <a:tabLst/>
              <a:defRPr/>
            </a:pPr>
            <a:r>
              <a:rPr kumimoji="0" lang="en-US" sz="2400" b="0" i="1" u="sng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symmetric</a:t>
            </a:r>
            <a:r>
              <a:rPr kumimoji="0" lang="en-US" sz="2400" b="0" i="0" u="sng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key crypto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requires sender, receiver know shared secret key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Q: how to agree on key in first place (particularly if never “met”)?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519613" y="1981200"/>
            <a:ext cx="365601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i="1" u="sng">
                <a:solidFill>
                  <a:srgbClr val="FF0000"/>
                </a:solidFill>
                <a:latin typeface="Comic Sans MS" pitchFamily="66" charset="0"/>
              </a:rPr>
              <a:t>public</a:t>
            </a:r>
            <a:r>
              <a:rPr lang="en-US" u="sng">
                <a:solidFill>
                  <a:srgbClr val="FF0000"/>
                </a:solidFill>
                <a:latin typeface="Comic Sans MS" pitchFamily="66" charset="0"/>
              </a:rPr>
              <a:t> key cryptography</a:t>
            </a:r>
            <a:endParaRPr lang="en-US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>
                <a:latin typeface="Comic Sans MS" pitchFamily="66" charset="0"/>
              </a:rPr>
              <a:t>radically different approach [Diffie-Hellman76, RSA78]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>
                <a:latin typeface="Comic Sans MS" pitchFamily="66" charset="0"/>
              </a:rPr>
              <a:t>sender, receiver do </a:t>
            </a:r>
            <a:r>
              <a:rPr lang="en-US" i="1">
                <a:solidFill>
                  <a:schemeClr val="accent2"/>
                </a:solidFill>
                <a:latin typeface="Comic Sans MS" pitchFamily="66" charset="0"/>
              </a:rPr>
              <a:t>not</a:t>
            </a:r>
            <a:r>
              <a:rPr lang="en-US">
                <a:latin typeface="Comic Sans MS" pitchFamily="66" charset="0"/>
              </a:rPr>
              <a:t> share secret key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i="1">
                <a:solidFill>
                  <a:schemeClr val="accent2"/>
                </a:solidFill>
                <a:latin typeface="Comic Sans MS" pitchFamily="66" charset="0"/>
              </a:rPr>
              <a:t>public </a:t>
            </a:r>
            <a:r>
              <a:rPr lang="en-US">
                <a:latin typeface="Comic Sans MS" pitchFamily="66" charset="0"/>
              </a:rPr>
              <a:t>encryption key </a:t>
            </a:r>
            <a:r>
              <a:rPr lang="en-US" i="1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>
                <a:latin typeface="Comic Sans MS" pitchFamily="66" charset="0"/>
              </a:rPr>
              <a:t>known to</a:t>
            </a:r>
            <a:r>
              <a:rPr lang="en-US" i="1">
                <a:solidFill>
                  <a:schemeClr val="accent2"/>
                </a:solidFill>
                <a:latin typeface="Comic Sans MS" pitchFamily="66" charset="0"/>
              </a:rPr>
              <a:t> all</a:t>
            </a:r>
            <a:endParaRPr lang="en-US" i="1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i="1">
                <a:solidFill>
                  <a:schemeClr val="accent2"/>
                </a:solidFill>
                <a:latin typeface="Comic Sans MS" pitchFamily="66" charset="0"/>
              </a:rPr>
              <a:t>private</a:t>
            </a:r>
            <a:r>
              <a:rPr lang="en-US">
                <a:latin typeface="Comic Sans MS" pitchFamily="66" charset="0"/>
              </a:rPr>
              <a:t> decryption key known only to receiver</a:t>
            </a:r>
            <a:endParaRPr lang="en-US" sz="280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sz="2800">
              <a:latin typeface="Comic Sans MS" pitchFamily="66" charset="0"/>
            </a:endParaRPr>
          </a:p>
        </p:txBody>
      </p:sp>
      <p:pic>
        <p:nvPicPr>
          <p:cNvPr id="19" name="Picture 6" descr="j0078625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99438" y="1993900"/>
            <a:ext cx="563562" cy="1712913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914400"/>
            <a:ext cx="8305800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Public Key Cryptography</a:t>
            </a: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74663" y="4324350"/>
            <a:ext cx="1516062" cy="701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plaintext</a:t>
            </a:r>
          </a:p>
          <a:p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message, m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598863" y="4327525"/>
            <a:ext cx="145732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ciphertext</a:t>
            </a:r>
          </a:p>
        </p:txBody>
      </p:sp>
      <p:pic>
        <p:nvPicPr>
          <p:cNvPr id="21" name="Picture 12" descr="Ali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7913" y="3573463"/>
            <a:ext cx="511175" cy="630237"/>
          </a:xfrm>
          <a:prstGeom prst="rect">
            <a:avLst/>
          </a:prstGeom>
          <a:noFill/>
        </p:spPr>
      </p:pic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2109788" y="4273550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2101850" y="4283075"/>
            <a:ext cx="14351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encryption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algorithm</a:t>
            </a: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5330825" y="4286250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5307013" y="4310063"/>
            <a:ext cx="15271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decryption 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algorithm</a:t>
            </a:r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 flipV="1">
            <a:off x="3530600" y="4681538"/>
            <a:ext cx="1809750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6473825" y="2189163"/>
            <a:ext cx="1762125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800">
                <a:latin typeface="Comic Sans MS" pitchFamily="66" charset="0"/>
              </a:rPr>
              <a:t>Bob’s </a:t>
            </a:r>
            <a:r>
              <a:rPr lang="en-US" sz="1800" u="sng">
                <a:latin typeface="Comic Sans MS" pitchFamily="66" charset="0"/>
              </a:rPr>
              <a:t>public</a:t>
            </a:r>
            <a:r>
              <a:rPr lang="en-US" sz="1800">
                <a:latin typeface="Comic Sans MS" pitchFamily="66" charset="0"/>
              </a:rPr>
              <a:t> </a:t>
            </a:r>
          </a:p>
          <a:p>
            <a:pPr algn="l"/>
            <a:r>
              <a:rPr lang="en-US" sz="1800">
                <a:latin typeface="Comic Sans MS" pitchFamily="66" charset="0"/>
              </a:rPr>
              <a:t>key </a:t>
            </a:r>
          </a:p>
        </p:txBody>
      </p:sp>
      <p:pic>
        <p:nvPicPr>
          <p:cNvPr id="28" name="Picture 25" descr="Bo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68963" y="3590925"/>
            <a:ext cx="665162" cy="677863"/>
          </a:xfrm>
          <a:prstGeom prst="rect">
            <a:avLst/>
          </a:prstGeom>
          <a:noFill/>
        </p:spPr>
      </p:pic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1365250" y="4711700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6750050" y="4667250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pic>
        <p:nvPicPr>
          <p:cNvPr id="31" name="Picture 35" descr="BS00768_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 flipV="1">
            <a:off x="5516563" y="2332038"/>
            <a:ext cx="458787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6808788" y="4322763"/>
            <a:ext cx="12525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plaintext</a:t>
            </a:r>
          </a:p>
          <a:p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message</a:t>
            </a:r>
          </a:p>
        </p:txBody>
      </p:sp>
      <p:grpSp>
        <p:nvGrpSpPr>
          <p:cNvPr id="33" name="Group 41"/>
          <p:cNvGrpSpPr>
            <a:grpSpLocks/>
          </p:cNvGrpSpPr>
          <p:nvPr/>
        </p:nvGrpSpPr>
        <p:grpSpPr bwMode="auto">
          <a:xfrm>
            <a:off x="3954463" y="4654550"/>
            <a:ext cx="876300" cy="615950"/>
            <a:chOff x="2351" y="2077"/>
            <a:chExt cx="552" cy="388"/>
          </a:xfrm>
        </p:grpSpPr>
        <p:sp>
          <p:nvSpPr>
            <p:cNvPr id="34" name="Text Box 38"/>
            <p:cNvSpPr txBox="1">
              <a:spLocks noChangeArrowheads="1"/>
            </p:cNvSpPr>
            <p:nvPr/>
          </p:nvSpPr>
          <p:spPr bwMode="auto">
            <a:xfrm>
              <a:off x="2351" y="2132"/>
              <a:ext cx="5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K  (m)</a:t>
              </a:r>
            </a:p>
          </p:txBody>
        </p:sp>
        <p:sp>
          <p:nvSpPr>
            <p:cNvPr id="35" name="Text Box 39"/>
            <p:cNvSpPr txBox="1">
              <a:spLocks noChangeArrowheads="1"/>
            </p:cNvSpPr>
            <p:nvPr/>
          </p:nvSpPr>
          <p:spPr bwMode="auto">
            <a:xfrm>
              <a:off x="2466" y="2253"/>
              <a:ext cx="19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2475" y="2077"/>
              <a:ext cx="1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latin typeface="Comic Sans MS" pitchFamily="66" charset="0"/>
                </a:rPr>
                <a:t>+</a:t>
              </a:r>
            </a:p>
          </p:txBody>
        </p:sp>
      </p:grpSp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6018213" y="2249488"/>
            <a:ext cx="415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K </a:t>
            </a:r>
          </a:p>
        </p:txBody>
      </p:sp>
      <p:sp>
        <p:nvSpPr>
          <p:cNvPr id="38" name="Text Box 44"/>
          <p:cNvSpPr txBox="1">
            <a:spLocks noChangeArrowheads="1"/>
          </p:cNvSpPr>
          <p:nvPr/>
        </p:nvSpPr>
        <p:spPr bwMode="auto">
          <a:xfrm>
            <a:off x="6162675" y="2428875"/>
            <a:ext cx="312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9" name="Text Box 45"/>
          <p:cNvSpPr txBox="1">
            <a:spLocks noChangeArrowheads="1"/>
          </p:cNvSpPr>
          <p:nvPr/>
        </p:nvSpPr>
        <p:spPr bwMode="auto">
          <a:xfrm>
            <a:off x="6176963" y="2149475"/>
            <a:ext cx="282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+</a:t>
            </a:r>
          </a:p>
        </p:txBody>
      </p:sp>
      <p:sp>
        <p:nvSpPr>
          <p:cNvPr id="40" name="Text Box 50"/>
          <p:cNvSpPr txBox="1">
            <a:spLocks noChangeArrowheads="1"/>
          </p:cNvSpPr>
          <p:nvPr/>
        </p:nvSpPr>
        <p:spPr bwMode="auto">
          <a:xfrm>
            <a:off x="6470650" y="2867025"/>
            <a:ext cx="1762125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800">
                <a:latin typeface="Comic Sans MS" pitchFamily="66" charset="0"/>
              </a:rPr>
              <a:t>Bob’s </a:t>
            </a:r>
            <a:r>
              <a:rPr lang="en-US" sz="1800" u="sng">
                <a:latin typeface="Comic Sans MS" pitchFamily="66" charset="0"/>
              </a:rPr>
              <a:t>private</a:t>
            </a:r>
          </a:p>
          <a:p>
            <a:pPr algn="l"/>
            <a:r>
              <a:rPr lang="en-US" sz="1800">
                <a:latin typeface="Comic Sans MS" pitchFamily="66" charset="0"/>
              </a:rPr>
              <a:t>key </a:t>
            </a:r>
          </a:p>
        </p:txBody>
      </p:sp>
      <p:pic>
        <p:nvPicPr>
          <p:cNvPr id="41" name="Picture 51" descr="BS00768_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 flipV="1">
            <a:off x="5513388" y="3005138"/>
            <a:ext cx="54292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 Box 53"/>
          <p:cNvSpPr txBox="1">
            <a:spLocks noChangeArrowheads="1"/>
          </p:cNvSpPr>
          <p:nvPr/>
        </p:nvSpPr>
        <p:spPr bwMode="auto">
          <a:xfrm>
            <a:off x="6027738" y="2940050"/>
            <a:ext cx="415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K </a:t>
            </a:r>
          </a:p>
        </p:txBody>
      </p:sp>
      <p:sp>
        <p:nvSpPr>
          <p:cNvPr id="43" name="Text Box 54"/>
          <p:cNvSpPr txBox="1">
            <a:spLocks noChangeArrowheads="1"/>
          </p:cNvSpPr>
          <p:nvPr/>
        </p:nvSpPr>
        <p:spPr bwMode="auto">
          <a:xfrm>
            <a:off x="6235700" y="3132138"/>
            <a:ext cx="312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44" name="Text Box 55"/>
          <p:cNvSpPr txBox="1">
            <a:spLocks noChangeArrowheads="1"/>
          </p:cNvSpPr>
          <p:nvPr/>
        </p:nvSpPr>
        <p:spPr bwMode="auto">
          <a:xfrm>
            <a:off x="6256338" y="2852738"/>
            <a:ext cx="268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-</a:t>
            </a:r>
          </a:p>
        </p:txBody>
      </p:sp>
      <p:grpSp>
        <p:nvGrpSpPr>
          <p:cNvPr id="45" name="Group 63"/>
          <p:cNvGrpSpPr>
            <a:grpSpLocks/>
          </p:cNvGrpSpPr>
          <p:nvPr/>
        </p:nvGrpSpPr>
        <p:grpSpPr bwMode="auto">
          <a:xfrm>
            <a:off x="6840538" y="4851400"/>
            <a:ext cx="1885950" cy="635000"/>
            <a:chOff x="2413" y="3394"/>
            <a:chExt cx="1188" cy="400"/>
          </a:xfrm>
        </p:grpSpPr>
        <p:sp>
          <p:nvSpPr>
            <p:cNvPr id="46" name="Text Box 57"/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m = K  </a:t>
              </a:r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(</a:t>
              </a:r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K  (m)</a:t>
              </a:r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)</a:t>
              </a:r>
            </a:p>
          </p:txBody>
        </p:sp>
        <p:sp>
          <p:nvSpPr>
            <p:cNvPr id="47" name="Text Box 58"/>
            <p:cNvSpPr txBox="1">
              <a:spLocks noChangeArrowheads="1"/>
            </p:cNvSpPr>
            <p:nvPr/>
          </p:nvSpPr>
          <p:spPr bwMode="auto">
            <a:xfrm>
              <a:off x="3093" y="3582"/>
              <a:ext cx="19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48" name="Text Box 59"/>
            <p:cNvSpPr txBox="1">
              <a:spLocks noChangeArrowheads="1"/>
            </p:cNvSpPr>
            <p:nvPr/>
          </p:nvSpPr>
          <p:spPr bwMode="auto">
            <a:xfrm>
              <a:off x="3099" y="3400"/>
              <a:ext cx="1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latin typeface="Comic Sans MS" pitchFamily="66" charset="0"/>
                </a:rPr>
                <a:t>+</a:t>
              </a:r>
            </a:p>
          </p:txBody>
        </p:sp>
        <p:sp>
          <p:nvSpPr>
            <p:cNvPr id="49" name="Text Box 61"/>
            <p:cNvSpPr txBox="1">
              <a:spLocks noChangeArrowheads="1"/>
            </p:cNvSpPr>
            <p:nvPr/>
          </p:nvSpPr>
          <p:spPr bwMode="auto">
            <a:xfrm>
              <a:off x="2832" y="3570"/>
              <a:ext cx="19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50" name="Text Box 62"/>
            <p:cNvSpPr txBox="1">
              <a:spLocks noChangeArrowheads="1"/>
            </p:cNvSpPr>
            <p:nvPr/>
          </p:nvSpPr>
          <p:spPr bwMode="auto">
            <a:xfrm>
              <a:off x="2851" y="3394"/>
              <a:ext cx="1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latin typeface="Comic Sans MS" pitchFamily="66" charset="0"/>
                </a:rPr>
                <a:t>-</a:t>
              </a:r>
            </a:p>
          </p:txBody>
        </p:sp>
      </p:grpSp>
      <p:sp>
        <p:nvSpPr>
          <p:cNvPr id="51" name="Freeform 65"/>
          <p:cNvSpPr>
            <a:spLocks/>
          </p:cNvSpPr>
          <p:nvPr/>
        </p:nvSpPr>
        <p:spPr bwMode="auto">
          <a:xfrm>
            <a:off x="3001963" y="2465388"/>
            <a:ext cx="2393950" cy="1754187"/>
          </a:xfrm>
          <a:custGeom>
            <a:avLst/>
            <a:gdLst/>
            <a:ahLst/>
            <a:cxnLst>
              <a:cxn ang="0">
                <a:pos x="1508" y="0"/>
              </a:cxn>
              <a:cxn ang="0">
                <a:pos x="0" y="0"/>
              </a:cxn>
              <a:cxn ang="0">
                <a:pos x="5" y="1105"/>
              </a:cxn>
            </a:cxnLst>
            <a:rect l="0" t="0" r="r" b="b"/>
            <a:pathLst>
              <a:path w="1508" h="1105">
                <a:moveTo>
                  <a:pt x="1508" y="0"/>
                </a:moveTo>
                <a:lnTo>
                  <a:pt x="0" y="0"/>
                </a:lnTo>
                <a:lnTo>
                  <a:pt x="5" y="1105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52" name="Freeform 66"/>
          <p:cNvSpPr>
            <a:spLocks/>
          </p:cNvSpPr>
          <p:nvPr/>
        </p:nvSpPr>
        <p:spPr bwMode="auto">
          <a:xfrm>
            <a:off x="5446713" y="3138488"/>
            <a:ext cx="330200" cy="1074737"/>
          </a:xfrm>
          <a:custGeom>
            <a:avLst/>
            <a:gdLst/>
            <a:ahLst/>
            <a:cxnLst>
              <a:cxn ang="0">
                <a:pos x="184" y="0"/>
              </a:cxn>
              <a:cxn ang="0">
                <a:pos x="0" y="8"/>
              </a:cxn>
              <a:cxn ang="0">
                <a:pos x="5" y="1113"/>
              </a:cxn>
            </a:cxnLst>
            <a:rect l="0" t="0" r="r" b="b"/>
            <a:pathLst>
              <a:path w="184" h="1113">
                <a:moveTo>
                  <a:pt x="184" y="0"/>
                </a:moveTo>
                <a:lnTo>
                  <a:pt x="0" y="8"/>
                </a:lnTo>
                <a:lnTo>
                  <a:pt x="5" y="1113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4800" y="914400"/>
            <a:ext cx="8610600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Public Key Encryption Algorithm</a:t>
            </a: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2095500" y="2608263"/>
            <a:ext cx="5619750" cy="6254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ZapfDingbats" pitchFamily="8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need K  ( ) and K  ( ) such that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Text Box 8"/>
          <p:cNvSpPr txBox="1">
            <a:spLocks noChangeArrowheads="1"/>
          </p:cNvSpPr>
          <p:nvPr/>
        </p:nvSpPr>
        <p:spPr bwMode="auto">
          <a:xfrm>
            <a:off x="3214688" y="2832100"/>
            <a:ext cx="376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</a:t>
            </a:r>
            <a:endParaRPr lang="en-US"/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4816475" y="28702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</a:t>
            </a:r>
            <a:endParaRPr lang="en-US"/>
          </a:p>
        </p:txBody>
      </p:sp>
      <p:sp>
        <p:nvSpPr>
          <p:cNvPr id="55" name="Text Box 10"/>
          <p:cNvSpPr txBox="1">
            <a:spLocks noChangeArrowheads="1"/>
          </p:cNvSpPr>
          <p:nvPr/>
        </p:nvSpPr>
        <p:spPr bwMode="auto">
          <a:xfrm>
            <a:off x="3529013" y="2268538"/>
            <a:ext cx="3365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/>
              <a:t>.</a:t>
            </a:r>
            <a:endParaRPr lang="en-US"/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5113338" y="2306638"/>
            <a:ext cx="3365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/>
              <a:t>.</a:t>
            </a:r>
            <a:endParaRPr lang="en-US"/>
          </a:p>
        </p:txBody>
      </p:sp>
      <p:sp>
        <p:nvSpPr>
          <p:cNvPr id="57" name="Rectangle 12"/>
          <p:cNvSpPr>
            <a:spLocks noChangeArrowheads="1"/>
          </p:cNvSpPr>
          <p:nvPr/>
        </p:nvSpPr>
        <p:spPr bwMode="auto">
          <a:xfrm>
            <a:off x="2117725" y="4124325"/>
            <a:ext cx="5468938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800">
                <a:latin typeface="Comic Sans MS" pitchFamily="66" charset="0"/>
              </a:rPr>
              <a:t>given public key K  , it should be impossible to compute private key K  </a:t>
            </a:r>
          </a:p>
        </p:txBody>
      </p:sp>
      <p:sp>
        <p:nvSpPr>
          <p:cNvPr id="58" name="Text Box 15"/>
          <p:cNvSpPr txBox="1">
            <a:spLocks noChangeArrowheads="1"/>
          </p:cNvSpPr>
          <p:nvPr/>
        </p:nvSpPr>
        <p:spPr bwMode="auto">
          <a:xfrm>
            <a:off x="4603750" y="517525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</a:t>
            </a:r>
            <a:endParaRPr lang="en-US"/>
          </a:p>
        </p:txBody>
      </p:sp>
      <p:sp>
        <p:nvSpPr>
          <p:cNvPr id="59" name="Text Box 16"/>
          <p:cNvSpPr txBox="1">
            <a:spLocks noChangeArrowheads="1"/>
          </p:cNvSpPr>
          <p:nvPr/>
        </p:nvSpPr>
        <p:spPr bwMode="auto">
          <a:xfrm>
            <a:off x="4995863" y="4321175"/>
            <a:ext cx="43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Comic Sans MS" pitchFamily="66" charset="0"/>
              </a:rPr>
              <a:t>B</a:t>
            </a:r>
            <a:endParaRPr lang="en-US"/>
          </a:p>
        </p:txBody>
      </p:sp>
      <p:sp>
        <p:nvSpPr>
          <p:cNvPr id="60" name="Text Box 18"/>
          <p:cNvSpPr txBox="1">
            <a:spLocks noChangeArrowheads="1"/>
          </p:cNvSpPr>
          <p:nvPr/>
        </p:nvSpPr>
        <p:spPr bwMode="auto">
          <a:xfrm>
            <a:off x="531813" y="1801813"/>
            <a:ext cx="2543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</a:rPr>
              <a:t>Requirements:</a:t>
            </a:r>
            <a:endParaRPr lang="en-US"/>
          </a:p>
        </p:txBody>
      </p:sp>
      <p:grpSp>
        <p:nvGrpSpPr>
          <p:cNvPr id="61" name="Group 21"/>
          <p:cNvGrpSpPr>
            <a:grpSpLocks/>
          </p:cNvGrpSpPr>
          <p:nvPr/>
        </p:nvGrpSpPr>
        <p:grpSpPr bwMode="auto">
          <a:xfrm>
            <a:off x="1468438" y="2603500"/>
            <a:ext cx="552450" cy="533400"/>
            <a:chOff x="489" y="1776"/>
            <a:chExt cx="348" cy="336"/>
          </a:xfrm>
        </p:grpSpPr>
        <p:sp>
          <p:nvSpPr>
            <p:cNvPr id="62" name="Oval 20"/>
            <p:cNvSpPr>
              <a:spLocks noChangeArrowheads="1"/>
            </p:cNvSpPr>
            <p:nvPr/>
          </p:nvSpPr>
          <p:spPr bwMode="auto">
            <a:xfrm>
              <a:off x="489" y="1786"/>
              <a:ext cx="348" cy="32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63" name="Text Box 19"/>
            <p:cNvSpPr txBox="1">
              <a:spLocks noChangeArrowheads="1"/>
            </p:cNvSpPr>
            <p:nvPr/>
          </p:nvSpPr>
          <p:spPr bwMode="auto">
            <a:xfrm>
              <a:off x="553" y="177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chemeClr val="accent2"/>
                  </a:solidFill>
                </a:rPr>
                <a:t>1</a:t>
              </a:r>
              <a:endParaRPr lang="en-US"/>
            </a:p>
          </p:txBody>
        </p:sp>
      </p:grpSp>
      <p:grpSp>
        <p:nvGrpSpPr>
          <p:cNvPr id="64" name="Group 22"/>
          <p:cNvGrpSpPr>
            <a:grpSpLocks/>
          </p:cNvGrpSpPr>
          <p:nvPr/>
        </p:nvGrpSpPr>
        <p:grpSpPr bwMode="auto">
          <a:xfrm>
            <a:off x="1490663" y="4108450"/>
            <a:ext cx="552450" cy="533400"/>
            <a:chOff x="489" y="1776"/>
            <a:chExt cx="348" cy="336"/>
          </a:xfrm>
        </p:grpSpPr>
        <p:sp>
          <p:nvSpPr>
            <p:cNvPr id="65" name="Oval 23"/>
            <p:cNvSpPr>
              <a:spLocks noChangeArrowheads="1"/>
            </p:cNvSpPr>
            <p:nvPr/>
          </p:nvSpPr>
          <p:spPr bwMode="auto">
            <a:xfrm>
              <a:off x="489" y="1786"/>
              <a:ext cx="348" cy="32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66" name="Text Box 24"/>
            <p:cNvSpPr txBox="1">
              <a:spLocks noChangeArrowheads="1"/>
            </p:cNvSpPr>
            <p:nvPr/>
          </p:nvSpPr>
          <p:spPr bwMode="auto">
            <a:xfrm>
              <a:off x="553" y="177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chemeClr val="accent2"/>
                  </a:solidFill>
                </a:rPr>
                <a:t>2</a:t>
              </a:r>
              <a:endParaRPr lang="en-US"/>
            </a:p>
          </p:txBody>
        </p:sp>
      </p:grp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949325" y="5881688"/>
            <a:ext cx="67421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Comic Sans MS" pitchFamily="66" charset="0"/>
              </a:rPr>
              <a:t>RSA:</a:t>
            </a:r>
            <a:r>
              <a:rPr lang="en-US" sz="2800">
                <a:latin typeface="Comic Sans MS" pitchFamily="66" charset="0"/>
              </a:rPr>
              <a:t> Rivest, Shamir, Adelson algorithm</a:t>
            </a:r>
            <a:endParaRPr lang="en-US"/>
          </a:p>
        </p:txBody>
      </p:sp>
      <p:sp>
        <p:nvSpPr>
          <p:cNvPr id="68" name="Text Box 26"/>
          <p:cNvSpPr txBox="1">
            <a:spLocks noChangeArrowheads="1"/>
          </p:cNvSpPr>
          <p:nvPr/>
        </p:nvSpPr>
        <p:spPr bwMode="auto">
          <a:xfrm>
            <a:off x="3230563" y="2457450"/>
            <a:ext cx="33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+</a:t>
            </a:r>
            <a:endParaRPr lang="en-US"/>
          </a:p>
        </p:txBody>
      </p:sp>
      <p:sp>
        <p:nvSpPr>
          <p:cNvPr id="69" name="Text Box 27"/>
          <p:cNvSpPr txBox="1">
            <a:spLocks noChangeArrowheads="1"/>
          </p:cNvSpPr>
          <p:nvPr/>
        </p:nvSpPr>
        <p:spPr bwMode="auto">
          <a:xfrm>
            <a:off x="4826000" y="2497138"/>
            <a:ext cx="31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-</a:t>
            </a:r>
            <a:endParaRPr lang="en-US"/>
          </a:p>
        </p:txBody>
      </p:sp>
      <p:grpSp>
        <p:nvGrpSpPr>
          <p:cNvPr id="70" name="Group 30"/>
          <p:cNvGrpSpPr>
            <a:grpSpLocks/>
          </p:cNvGrpSpPr>
          <p:nvPr/>
        </p:nvGrpSpPr>
        <p:grpSpPr bwMode="auto">
          <a:xfrm>
            <a:off x="3238500" y="3030538"/>
            <a:ext cx="2830513" cy="942975"/>
            <a:chOff x="1340" y="1706"/>
            <a:chExt cx="1783" cy="594"/>
          </a:xfrm>
        </p:grpSpPr>
        <p:grpSp>
          <p:nvGrpSpPr>
            <p:cNvPr id="71" name="Group 7"/>
            <p:cNvGrpSpPr>
              <a:grpSpLocks/>
            </p:cNvGrpSpPr>
            <p:nvPr/>
          </p:nvGrpSpPr>
          <p:grpSpPr bwMode="auto">
            <a:xfrm>
              <a:off x="1340" y="1841"/>
              <a:ext cx="1783" cy="459"/>
              <a:chOff x="1711" y="1463"/>
              <a:chExt cx="1783" cy="459"/>
            </a:xfrm>
          </p:grpSpPr>
          <p:sp>
            <p:nvSpPr>
              <p:cNvPr id="74" name="Text Box 4"/>
              <p:cNvSpPr txBox="1">
                <a:spLocks noChangeArrowheads="1"/>
              </p:cNvSpPr>
              <p:nvPr/>
            </p:nvSpPr>
            <p:spPr bwMode="auto">
              <a:xfrm>
                <a:off x="1711" y="1463"/>
                <a:ext cx="178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solidFill>
                      <a:srgbClr val="FF0000"/>
                    </a:solidFill>
                    <a:latin typeface="Comic Sans MS" pitchFamily="66" charset="0"/>
                  </a:rPr>
                  <a:t>K  (K  (m))  =  m</a:t>
                </a:r>
                <a:r>
                  <a:rPr lang="en-US" sz="2800">
                    <a:latin typeface="Comic Sans MS" pitchFamily="66" charset="0"/>
                  </a:rPr>
                  <a:t> </a:t>
                </a:r>
              </a:p>
            </p:txBody>
          </p:sp>
          <p:sp>
            <p:nvSpPr>
              <p:cNvPr id="75" name="Text Box 5"/>
              <p:cNvSpPr txBox="1">
                <a:spLocks noChangeArrowheads="1"/>
              </p:cNvSpPr>
              <p:nvPr/>
            </p:nvSpPr>
            <p:spPr bwMode="auto">
              <a:xfrm>
                <a:off x="2182" y="1634"/>
                <a:ext cx="23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  <a:latin typeface="Comic Sans MS" pitchFamily="66" charset="0"/>
                  </a:rPr>
                  <a:t>B</a:t>
                </a:r>
                <a:endParaRPr lang="en-US" sz="2800">
                  <a:latin typeface="Comic Sans MS" pitchFamily="66" charset="0"/>
                </a:endParaRPr>
              </a:p>
            </p:txBody>
          </p:sp>
          <p:sp>
            <p:nvSpPr>
              <p:cNvPr id="76" name="Text Box 6"/>
              <p:cNvSpPr txBox="1">
                <a:spLocks noChangeArrowheads="1"/>
              </p:cNvSpPr>
              <p:nvPr/>
            </p:nvSpPr>
            <p:spPr bwMode="auto">
              <a:xfrm>
                <a:off x="1864" y="1620"/>
                <a:ext cx="23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  <a:latin typeface="Comic Sans MS" pitchFamily="66" charset="0"/>
                  </a:rPr>
                  <a:t>B</a:t>
                </a:r>
                <a:endParaRPr lang="en-US" sz="2800">
                  <a:latin typeface="Comic Sans MS" pitchFamily="66" charset="0"/>
                </a:endParaRPr>
              </a:p>
            </p:txBody>
          </p:sp>
        </p:grpSp>
        <p:sp>
          <p:nvSpPr>
            <p:cNvPr id="72" name="Text Box 28"/>
            <p:cNvSpPr txBox="1">
              <a:spLocks noChangeArrowheads="1"/>
            </p:cNvSpPr>
            <p:nvPr/>
          </p:nvSpPr>
          <p:spPr bwMode="auto">
            <a:xfrm>
              <a:off x="1497" y="1706"/>
              <a:ext cx="1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-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3" name="Text Box 29"/>
            <p:cNvSpPr txBox="1">
              <a:spLocks noChangeArrowheads="1"/>
            </p:cNvSpPr>
            <p:nvPr/>
          </p:nvSpPr>
          <p:spPr bwMode="auto">
            <a:xfrm>
              <a:off x="1853" y="1722"/>
              <a:ext cx="2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+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77" name="Text Box 31"/>
          <p:cNvSpPr txBox="1">
            <a:spLocks noChangeArrowheads="1"/>
          </p:cNvSpPr>
          <p:nvPr/>
        </p:nvSpPr>
        <p:spPr bwMode="auto">
          <a:xfrm>
            <a:off x="5070475" y="3975100"/>
            <a:ext cx="33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+</a:t>
            </a:r>
            <a:endParaRPr lang="en-US"/>
          </a:p>
        </p:txBody>
      </p:sp>
      <p:sp>
        <p:nvSpPr>
          <p:cNvPr id="78" name="Text Box 32"/>
          <p:cNvSpPr txBox="1">
            <a:spLocks noChangeArrowheads="1"/>
          </p:cNvSpPr>
          <p:nvPr/>
        </p:nvSpPr>
        <p:spPr bwMode="auto">
          <a:xfrm>
            <a:off x="4614863" y="4791075"/>
            <a:ext cx="31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-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914400"/>
            <a:ext cx="8305800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Asymmetric Key: RSA</a:t>
            </a:r>
          </a:p>
        </p:txBody>
      </p:sp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161802" name="Rectangle 10"/>
          <p:cNvSpPr>
            <a:spLocks noChangeArrowheads="1"/>
          </p:cNvSpPr>
          <p:nvPr/>
        </p:nvSpPr>
        <p:spPr bwMode="auto">
          <a:xfrm>
            <a:off x="457200" y="18288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800" dirty="0">
                <a:latin typeface="Calibri" pitchFamily="34" charset="0"/>
              </a:rPr>
              <a:t>Choose two large random prime numbers </a:t>
            </a:r>
            <a:r>
              <a:rPr lang="en-US" sz="2800" i="1" dirty="0">
                <a:solidFill>
                  <a:srgbClr val="0070C0"/>
                </a:solidFill>
                <a:latin typeface="Calibri" pitchFamily="34" charset="0"/>
              </a:rPr>
              <a:t>p</a:t>
            </a:r>
            <a:r>
              <a:rPr lang="en-US" sz="2800" dirty="0">
                <a:latin typeface="Calibri" pitchFamily="34" charset="0"/>
              </a:rPr>
              <a:t> and </a:t>
            </a:r>
            <a:r>
              <a:rPr lang="en-US" sz="2800" i="1" dirty="0">
                <a:solidFill>
                  <a:srgbClr val="0070C0"/>
                </a:solidFill>
                <a:latin typeface="Calibri" pitchFamily="34" charset="0"/>
              </a:rPr>
              <a:t>q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800" dirty="0">
                <a:latin typeface="Calibri" pitchFamily="34" charset="0"/>
              </a:rPr>
              <a:t>Compute </a:t>
            </a:r>
            <a:r>
              <a:rPr lang="en-US" sz="2800" i="1" dirty="0">
                <a:solidFill>
                  <a:srgbClr val="0070C0"/>
                </a:solidFill>
                <a:latin typeface="Calibri" pitchFamily="34" charset="0"/>
              </a:rPr>
              <a:t>n</a:t>
            </a:r>
            <a:r>
              <a:rPr lang="en-US" sz="2800" dirty="0">
                <a:solidFill>
                  <a:srgbClr val="0070C0"/>
                </a:solidFill>
                <a:latin typeface="Calibri" pitchFamily="34" charset="0"/>
              </a:rPr>
              <a:t> = </a:t>
            </a:r>
            <a:r>
              <a:rPr lang="en-US" sz="2800" i="1" dirty="0" err="1">
                <a:solidFill>
                  <a:srgbClr val="0070C0"/>
                </a:solidFill>
                <a:latin typeface="Calibri" pitchFamily="34" charset="0"/>
              </a:rPr>
              <a:t>pq</a:t>
            </a:r>
            <a:r>
              <a:rPr lang="en-US" sz="2800" dirty="0">
                <a:latin typeface="Calibri" pitchFamily="34" charset="0"/>
              </a:rPr>
              <a:t>,</a:t>
            </a:r>
            <a:r>
              <a:rPr lang="en-US" sz="2800" dirty="0">
                <a:solidFill>
                  <a:srgbClr val="0070C0"/>
                </a:solidFill>
                <a:latin typeface="Calibri" pitchFamily="34" charset="0"/>
              </a:rPr>
              <a:t> </a:t>
            </a:r>
            <a:r>
              <a:rPr lang="en-US" sz="2800" i="1" dirty="0">
                <a:solidFill>
                  <a:srgbClr val="0070C0"/>
                </a:solidFill>
                <a:latin typeface="Calibri" pitchFamily="34" charset="0"/>
              </a:rPr>
              <a:t>n</a:t>
            </a:r>
            <a:r>
              <a:rPr lang="en-US" sz="2800" dirty="0">
                <a:solidFill>
                  <a:srgbClr val="0070C0"/>
                </a:solidFill>
                <a:latin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</a:rPr>
              <a:t>is used as the modulus for both the public and private keys.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800" dirty="0">
                <a:latin typeface="Calibri" pitchFamily="34" charset="0"/>
              </a:rPr>
              <a:t>Compute </a:t>
            </a:r>
            <a:r>
              <a:rPr lang="en-US" sz="2800" i="1" dirty="0" smtClean="0">
                <a:solidFill>
                  <a:srgbClr val="0070C0"/>
                </a:solidFill>
                <a:latin typeface="Calibri" pitchFamily="34" charset="0"/>
              </a:rPr>
              <a:t>z</a:t>
            </a:r>
            <a:r>
              <a:rPr lang="en-US" sz="2800" dirty="0" smtClean="0">
                <a:solidFill>
                  <a:srgbClr val="0070C0"/>
                </a:solidFill>
                <a:latin typeface="Calibri" pitchFamily="34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Calibri" pitchFamily="34" charset="0"/>
              </a:rPr>
              <a:t>= (</a:t>
            </a:r>
            <a:r>
              <a:rPr lang="en-US" sz="2800" i="1" dirty="0">
                <a:solidFill>
                  <a:srgbClr val="0070C0"/>
                </a:solidFill>
                <a:latin typeface="Calibri" pitchFamily="34" charset="0"/>
              </a:rPr>
              <a:t>p</a:t>
            </a:r>
            <a:r>
              <a:rPr lang="en-US" sz="2800" dirty="0">
                <a:solidFill>
                  <a:srgbClr val="0070C0"/>
                </a:solidFill>
                <a:latin typeface="Calibri" pitchFamily="34" charset="0"/>
              </a:rPr>
              <a:t>-1)(</a:t>
            </a:r>
            <a:r>
              <a:rPr lang="en-US" sz="2800" i="1" dirty="0">
                <a:solidFill>
                  <a:srgbClr val="0070C0"/>
                </a:solidFill>
                <a:latin typeface="Calibri" pitchFamily="34" charset="0"/>
              </a:rPr>
              <a:t>q</a:t>
            </a:r>
            <a:r>
              <a:rPr lang="en-US" sz="2800" dirty="0">
                <a:solidFill>
                  <a:srgbClr val="0070C0"/>
                </a:solidFill>
                <a:latin typeface="Calibri" pitchFamily="34" charset="0"/>
              </a:rPr>
              <a:t>-1)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800" dirty="0">
                <a:latin typeface="Calibri" pitchFamily="34" charset="0"/>
              </a:rPr>
              <a:t>Choose an integer </a:t>
            </a:r>
            <a:r>
              <a:rPr lang="en-US" sz="2800" i="1" dirty="0">
                <a:solidFill>
                  <a:srgbClr val="0070C0"/>
                </a:solidFill>
                <a:latin typeface="Calibri" pitchFamily="34" charset="0"/>
              </a:rPr>
              <a:t>e</a:t>
            </a:r>
            <a:r>
              <a:rPr lang="en-US" sz="2800" dirty="0">
                <a:latin typeface="Calibri" pitchFamily="34" charset="0"/>
              </a:rPr>
              <a:t> such that </a:t>
            </a:r>
            <a:r>
              <a:rPr lang="en-US" sz="2800" dirty="0">
                <a:solidFill>
                  <a:srgbClr val="0070C0"/>
                </a:solidFill>
                <a:latin typeface="Calibri" pitchFamily="34" charset="0"/>
              </a:rPr>
              <a:t>1 &lt; </a:t>
            </a:r>
            <a:r>
              <a:rPr lang="en-US" sz="2800" i="1" dirty="0">
                <a:solidFill>
                  <a:srgbClr val="0070C0"/>
                </a:solidFill>
                <a:latin typeface="Calibri" pitchFamily="34" charset="0"/>
              </a:rPr>
              <a:t>e</a:t>
            </a:r>
            <a:r>
              <a:rPr lang="en-US" sz="2800" dirty="0">
                <a:solidFill>
                  <a:srgbClr val="0070C0"/>
                </a:solidFill>
                <a:latin typeface="Calibri" pitchFamily="34" charset="0"/>
              </a:rPr>
              <a:t> &lt; </a:t>
            </a:r>
            <a:r>
              <a:rPr lang="en-US" sz="2800" i="1" dirty="0" smtClean="0">
                <a:solidFill>
                  <a:srgbClr val="0070C0"/>
                </a:solidFill>
                <a:latin typeface="Calibri" pitchFamily="34" charset="0"/>
              </a:rPr>
              <a:t>z</a:t>
            </a:r>
            <a:r>
              <a:rPr lang="en-US" sz="2800" dirty="0" smtClean="0">
                <a:latin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</a:rPr>
              <a:t>and </a:t>
            </a:r>
            <a:r>
              <a:rPr lang="en-US" sz="2800" dirty="0" err="1" smtClean="0">
                <a:solidFill>
                  <a:srgbClr val="0070C0"/>
                </a:solidFill>
                <a:latin typeface="Calibri" pitchFamily="34" charset="0"/>
              </a:rPr>
              <a:t>gcd</a:t>
            </a:r>
            <a:r>
              <a:rPr lang="en-US" sz="2800" dirty="0" smtClean="0">
                <a:solidFill>
                  <a:srgbClr val="0070C0"/>
                </a:solidFill>
                <a:latin typeface="Calibri" pitchFamily="34" charset="0"/>
              </a:rPr>
              <a:t>(</a:t>
            </a:r>
            <a:r>
              <a:rPr lang="en-US" sz="2800" i="1" dirty="0" err="1" smtClean="0">
                <a:solidFill>
                  <a:srgbClr val="0070C0"/>
                </a:solidFill>
                <a:latin typeface="Calibri" pitchFamily="34" charset="0"/>
              </a:rPr>
              <a:t>e</a:t>
            </a:r>
            <a:r>
              <a:rPr lang="en-US" sz="2800" dirty="0" err="1" smtClean="0">
                <a:solidFill>
                  <a:srgbClr val="0070C0"/>
                </a:solidFill>
                <a:latin typeface="Calibri" pitchFamily="34" charset="0"/>
              </a:rPr>
              <a:t>,</a:t>
            </a:r>
            <a:r>
              <a:rPr lang="en-US" sz="2800" i="1" dirty="0" err="1">
                <a:solidFill>
                  <a:srgbClr val="0070C0"/>
                </a:solidFill>
                <a:latin typeface="Calibri" pitchFamily="34" charset="0"/>
              </a:rPr>
              <a:t>z</a:t>
            </a:r>
            <a:r>
              <a:rPr lang="en-US" sz="2800" dirty="0" smtClean="0">
                <a:solidFill>
                  <a:srgbClr val="0070C0"/>
                </a:solidFill>
                <a:latin typeface="Calibri" pitchFamily="34" charset="0"/>
              </a:rPr>
              <a:t>)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Calibri" pitchFamily="34" charset="0"/>
              </a:rPr>
              <a:t>= </a:t>
            </a:r>
            <a:r>
              <a:rPr lang="en-US" sz="2800" dirty="0" smtClean="0">
                <a:solidFill>
                  <a:srgbClr val="0070C0"/>
                </a:solidFill>
                <a:latin typeface="Calibri" pitchFamily="34" charset="0"/>
              </a:rPr>
              <a:t>1 </a:t>
            </a:r>
            <a:r>
              <a:rPr lang="en-US" sz="2800" dirty="0" smtClean="0">
                <a:latin typeface="Calibri" pitchFamily="34" charset="0"/>
              </a:rPr>
              <a:t>(</a:t>
            </a:r>
            <a:r>
              <a:rPr lang="en-US" sz="2800" i="1" dirty="0" smtClean="0">
                <a:solidFill>
                  <a:srgbClr val="0070C0"/>
                </a:solidFill>
                <a:latin typeface="Calibri" pitchFamily="34" charset="0"/>
              </a:rPr>
              <a:t>e</a:t>
            </a:r>
            <a:r>
              <a:rPr lang="en-US" sz="2800" dirty="0" smtClean="0">
                <a:solidFill>
                  <a:srgbClr val="0070C0"/>
                </a:solidFill>
                <a:latin typeface="Calibri" pitchFamily="34" charset="0"/>
              </a:rPr>
              <a:t>, z </a:t>
            </a:r>
            <a:r>
              <a:rPr lang="en-US" sz="2800" dirty="0" smtClean="0">
                <a:latin typeface="Calibri" pitchFamily="34" charset="0"/>
              </a:rPr>
              <a:t>are relatively prime). 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(</a:t>
            </a:r>
            <a:r>
              <a:rPr lang="en-US" sz="2800" i="1" dirty="0" err="1">
                <a:solidFill>
                  <a:srgbClr val="FF0000"/>
                </a:solidFill>
                <a:latin typeface="Calibri" pitchFamily="34" charset="0"/>
              </a:rPr>
              <a:t>n</a:t>
            </a:r>
            <a:r>
              <a:rPr lang="en-US" sz="2800" dirty="0" err="1">
                <a:solidFill>
                  <a:srgbClr val="FF0000"/>
                </a:solidFill>
                <a:latin typeface="Calibri" pitchFamily="34" charset="0"/>
              </a:rPr>
              <a:t>,</a:t>
            </a:r>
            <a:r>
              <a:rPr lang="en-US" sz="2800" i="1" dirty="0" err="1">
                <a:solidFill>
                  <a:srgbClr val="FF0000"/>
                </a:solidFill>
                <a:latin typeface="Calibri" pitchFamily="34" charset="0"/>
              </a:rPr>
              <a:t>e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) is released as the public key</a:t>
            </a:r>
            <a:r>
              <a:rPr lang="en-US" sz="2800" dirty="0">
                <a:latin typeface="Calibri" pitchFamily="34" charset="0"/>
              </a:rPr>
              <a:t>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800" dirty="0">
                <a:latin typeface="Calibri" pitchFamily="34" charset="0"/>
              </a:rPr>
              <a:t>Compute </a:t>
            </a:r>
            <a:r>
              <a:rPr lang="en-US" sz="2800" i="1" dirty="0">
                <a:solidFill>
                  <a:srgbClr val="0070C0"/>
                </a:solidFill>
                <a:latin typeface="Calibri" pitchFamily="34" charset="0"/>
              </a:rPr>
              <a:t>d</a:t>
            </a:r>
            <a:r>
              <a:rPr lang="en-US" sz="2800" dirty="0">
                <a:latin typeface="Calibri" pitchFamily="34" charset="0"/>
              </a:rPr>
              <a:t> as a multiplicative inverse of </a:t>
            </a:r>
            <a:r>
              <a:rPr lang="en-US" sz="2800" i="1" dirty="0" smtClean="0">
                <a:solidFill>
                  <a:srgbClr val="0070C0"/>
                </a:solidFill>
                <a:latin typeface="Calibri" pitchFamily="34" charset="0"/>
              </a:rPr>
              <a:t>e</a:t>
            </a:r>
            <a:r>
              <a:rPr lang="en-US" sz="2800" dirty="0" smtClean="0">
                <a:solidFill>
                  <a:srgbClr val="0070C0"/>
                </a:solidFill>
                <a:latin typeface="Calibri" pitchFamily="34" charset="0"/>
              </a:rPr>
              <a:t> modulo z</a:t>
            </a:r>
            <a:r>
              <a:rPr lang="en-US" sz="2800" dirty="0" smtClean="0">
                <a:latin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</a:rPr>
              <a:t>i.e. </a:t>
            </a:r>
            <a:r>
              <a:rPr lang="en-US" sz="2800" i="1" dirty="0" err="1" smtClean="0">
                <a:solidFill>
                  <a:srgbClr val="0070C0"/>
                </a:solidFill>
                <a:latin typeface="Calibri" pitchFamily="34" charset="0"/>
              </a:rPr>
              <a:t>ed</a:t>
            </a:r>
            <a:r>
              <a:rPr lang="en-US" sz="2800" dirty="0" smtClean="0">
                <a:solidFill>
                  <a:srgbClr val="0070C0"/>
                </a:solidFill>
                <a:latin typeface="Calibri" pitchFamily="34" charset="0"/>
              </a:rPr>
              <a:t> mod </a:t>
            </a:r>
            <a:r>
              <a:rPr lang="en-US" sz="2800" i="1" dirty="0" smtClean="0">
                <a:solidFill>
                  <a:srgbClr val="0070C0"/>
                </a:solidFill>
                <a:latin typeface="Calibri" pitchFamily="34" charset="0"/>
              </a:rPr>
              <a:t>z=1</a:t>
            </a:r>
            <a:r>
              <a:rPr lang="en-US" sz="2800" dirty="0" smtClean="0">
                <a:latin typeface="Calibri" pitchFamily="34" charset="0"/>
              </a:rPr>
              <a:t>. 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(</a:t>
            </a:r>
            <a:r>
              <a:rPr lang="en-US" sz="2800" i="1" dirty="0" err="1">
                <a:solidFill>
                  <a:srgbClr val="FF0000"/>
                </a:solidFill>
                <a:latin typeface="Calibri" pitchFamily="34" charset="0"/>
              </a:rPr>
              <a:t>n</a:t>
            </a:r>
            <a:r>
              <a:rPr lang="en-US" sz="2800" dirty="0" err="1">
                <a:solidFill>
                  <a:srgbClr val="FF0000"/>
                </a:solidFill>
                <a:latin typeface="Calibri" pitchFamily="34" charset="0"/>
              </a:rPr>
              <a:t>,</a:t>
            </a:r>
            <a:r>
              <a:rPr lang="en-US" sz="2800" i="1" dirty="0" err="1">
                <a:solidFill>
                  <a:srgbClr val="FF0000"/>
                </a:solidFill>
                <a:latin typeface="Calibri" pitchFamily="34" charset="0"/>
              </a:rPr>
              <a:t>d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) is kept as the </a:t>
            </a:r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</a:rPr>
              <a:t>private 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key</a:t>
            </a:r>
            <a:r>
              <a:rPr lang="en-US" sz="2800" dirty="0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914400"/>
            <a:ext cx="8305800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RSA: Encryption, Decryption</a:t>
            </a: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12775" y="1922463"/>
            <a:ext cx="6192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0.</a:t>
            </a:r>
            <a:r>
              <a:rPr lang="en-US">
                <a:latin typeface="Comic Sans MS" pitchFamily="66" charset="0"/>
              </a:rPr>
              <a:t>  Given (</a:t>
            </a:r>
            <a:r>
              <a:rPr lang="en-US" i="1">
                <a:latin typeface="Comic Sans MS" pitchFamily="66" charset="0"/>
              </a:rPr>
              <a:t>n,e</a:t>
            </a:r>
            <a:r>
              <a:rPr lang="en-US">
                <a:latin typeface="Comic Sans MS" pitchFamily="66" charset="0"/>
              </a:rPr>
              <a:t>) and (</a:t>
            </a:r>
            <a:r>
              <a:rPr lang="en-US" i="1">
                <a:latin typeface="Comic Sans MS" pitchFamily="66" charset="0"/>
              </a:rPr>
              <a:t>n,d</a:t>
            </a:r>
            <a:r>
              <a:rPr lang="en-US">
                <a:latin typeface="Comic Sans MS" pitchFamily="66" charset="0"/>
              </a:rPr>
              <a:t>) as computed above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69925" y="2601913"/>
            <a:ext cx="548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1.</a:t>
            </a:r>
            <a:r>
              <a:rPr lang="en-US">
                <a:latin typeface="Comic Sans MS" pitchFamily="66" charset="0"/>
              </a:rPr>
              <a:t> To encrypt bit pattern, </a:t>
            </a:r>
            <a:r>
              <a:rPr lang="en-US" i="1">
                <a:latin typeface="Comic Sans MS" pitchFamily="66" charset="0"/>
              </a:rPr>
              <a:t>m</a:t>
            </a:r>
            <a:r>
              <a:rPr lang="en-US">
                <a:latin typeface="Comic Sans MS" pitchFamily="66" charset="0"/>
              </a:rPr>
              <a:t>, compute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144838" y="3097214"/>
            <a:ext cx="47371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latin typeface="Comic Sans MS" pitchFamily="66" charset="0"/>
              </a:rPr>
              <a:t>(i.e., remainder when </a:t>
            </a:r>
            <a:r>
              <a:rPr lang="en-US" smtClean="0">
                <a:latin typeface="Comic Sans MS" pitchFamily="66" charset="0"/>
              </a:rPr>
              <a:t>       </a:t>
            </a:r>
            <a:r>
              <a:rPr lang="en-US">
                <a:latin typeface="Comic Sans MS" pitchFamily="66" charset="0"/>
              </a:rPr>
              <a:t>is divided </a:t>
            </a:r>
            <a:r>
              <a:rPr lang="en-US" smtClean="0">
                <a:latin typeface="Comic Sans MS" pitchFamily="66" charset="0"/>
              </a:rPr>
              <a:t>by   </a:t>
            </a:r>
            <a:r>
              <a:rPr lang="en-US" i="1" smtClean="0">
                <a:latin typeface="Comic Sans MS" pitchFamily="66" charset="0"/>
              </a:rPr>
              <a:t> </a:t>
            </a:r>
            <a:r>
              <a:rPr lang="en-US" smtClean="0">
                <a:latin typeface="Comic Sans MS" pitchFamily="66" charset="0"/>
              </a:rPr>
              <a:t>)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669925" y="3871913"/>
            <a:ext cx="677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2.</a:t>
            </a:r>
            <a:r>
              <a:rPr lang="en-US">
                <a:latin typeface="Comic Sans MS" pitchFamily="66" charset="0"/>
              </a:rPr>
              <a:t> To decrypt received bit pattern, </a:t>
            </a:r>
            <a:r>
              <a:rPr lang="en-US" i="1">
                <a:latin typeface="Comic Sans MS" pitchFamily="66" charset="0"/>
              </a:rPr>
              <a:t>c</a:t>
            </a:r>
            <a:r>
              <a:rPr lang="en-US">
                <a:latin typeface="Comic Sans MS" pitchFamily="66" charset="0"/>
              </a:rPr>
              <a:t>, compute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109913" y="4356100"/>
            <a:ext cx="45304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latin typeface="Comic Sans MS" pitchFamily="66" charset="0"/>
              </a:rPr>
              <a:t>(i.e., remainder when </a:t>
            </a:r>
            <a:r>
              <a:rPr lang="en-US" smtClean="0">
                <a:latin typeface="Comic Sans MS" pitchFamily="66" charset="0"/>
              </a:rPr>
              <a:t>     is </a:t>
            </a:r>
            <a:r>
              <a:rPr lang="en-US">
                <a:latin typeface="Comic Sans MS" pitchFamily="66" charset="0"/>
              </a:rPr>
              <a:t>divided </a:t>
            </a:r>
            <a:r>
              <a:rPr lang="en-US" smtClean="0">
                <a:latin typeface="Comic Sans MS" pitchFamily="66" charset="0"/>
              </a:rPr>
              <a:t>by  </a:t>
            </a:r>
            <a:r>
              <a:rPr lang="en-US" i="1" smtClean="0">
                <a:latin typeface="Comic Sans MS" pitchFamily="66" charset="0"/>
              </a:rPr>
              <a:t>  </a:t>
            </a:r>
            <a:r>
              <a:rPr lang="en-US" smtClean="0">
                <a:latin typeface="Comic Sans MS" pitchFamily="66" charset="0"/>
              </a:rPr>
              <a:t>)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5" name="Text Box 40"/>
          <p:cNvSpPr txBox="1">
            <a:spLocks noChangeArrowheads="1"/>
          </p:cNvSpPr>
          <p:nvPr/>
        </p:nvSpPr>
        <p:spPr bwMode="auto">
          <a:xfrm>
            <a:off x="1536700" y="5332413"/>
            <a:ext cx="13906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Magic</a:t>
            </a:r>
          </a:p>
          <a:p>
            <a:pPr algn="r"/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happens!</a:t>
            </a:r>
            <a:endParaRPr lang="en-US"/>
          </a:p>
        </p:txBody>
      </p:sp>
      <p:sp>
        <p:nvSpPr>
          <p:cNvPr id="16" name="Rectangle 41"/>
          <p:cNvSpPr>
            <a:spLocks noChangeArrowheads="1"/>
          </p:cNvSpPr>
          <p:nvPr/>
        </p:nvSpPr>
        <p:spPr bwMode="auto">
          <a:xfrm>
            <a:off x="1198563" y="5208588"/>
            <a:ext cx="6256337" cy="1268412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pic>
        <p:nvPicPr>
          <p:cNvPr id="19" name="Picture 1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74357" y="3165475"/>
            <a:ext cx="1904220" cy="228600"/>
          </a:xfrm>
          <a:prstGeom prst="rect">
            <a:avLst/>
          </a:prstGeom>
        </p:spPr>
      </p:pic>
      <p:pic>
        <p:nvPicPr>
          <p:cNvPr id="20" name="Picture 1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61999" y="4357903"/>
            <a:ext cx="1981201" cy="294141"/>
          </a:xfrm>
          <a:prstGeom prst="rect">
            <a:avLst/>
          </a:prstGeom>
        </p:spPr>
      </p:pic>
      <p:pic>
        <p:nvPicPr>
          <p:cNvPr id="21" name="Picture 2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523471" y="3138381"/>
            <a:ext cx="380999" cy="230980"/>
          </a:xfrm>
          <a:prstGeom prst="rect">
            <a:avLst/>
          </a:prstGeom>
        </p:spPr>
      </p:pic>
      <p:pic>
        <p:nvPicPr>
          <p:cNvPr id="22" name="Picture 21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212228" y="4473232"/>
            <a:ext cx="182915" cy="150341"/>
          </a:xfrm>
          <a:prstGeom prst="rect">
            <a:avLst/>
          </a:prstGeom>
        </p:spPr>
      </p:pic>
      <p:pic>
        <p:nvPicPr>
          <p:cNvPr id="23" name="Picture 22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486400" y="4333189"/>
            <a:ext cx="269533" cy="304799"/>
          </a:xfrm>
          <a:prstGeom prst="rect">
            <a:avLst/>
          </a:prstGeom>
        </p:spPr>
      </p:pic>
      <p:pic>
        <p:nvPicPr>
          <p:cNvPr id="24" name="Picture 23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393458" y="3216961"/>
            <a:ext cx="182915" cy="150341"/>
          </a:xfrm>
          <a:prstGeom prst="rect">
            <a:avLst/>
          </a:prstGeom>
        </p:spPr>
      </p:pic>
      <p:pic>
        <p:nvPicPr>
          <p:cNvPr id="30" name="Picture 29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352800" y="5334000"/>
            <a:ext cx="3590925" cy="589407"/>
          </a:xfrm>
          <a:prstGeom prst="rect">
            <a:avLst/>
          </a:prstGeom>
        </p:spPr>
      </p:pic>
      <p:pic>
        <p:nvPicPr>
          <p:cNvPr id="31" name="Picture 30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001453" y="6024944"/>
            <a:ext cx="2018347" cy="2996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914400"/>
            <a:ext cx="8305800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RSA: Example</a:t>
            </a: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533400" y="1771650"/>
            <a:ext cx="5881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Bob chooses </a:t>
            </a:r>
            <a:r>
              <a:rPr lang="en-US" i="1">
                <a:latin typeface="Comic Sans MS" pitchFamily="66" charset="0"/>
              </a:rPr>
              <a:t>p=5, q=7</a:t>
            </a:r>
            <a:r>
              <a:rPr lang="en-US">
                <a:latin typeface="Comic Sans MS" pitchFamily="66" charset="0"/>
              </a:rPr>
              <a:t>.  Then </a:t>
            </a:r>
            <a:r>
              <a:rPr lang="en-US" i="1">
                <a:latin typeface="Comic Sans MS" pitchFamily="66" charset="0"/>
              </a:rPr>
              <a:t>n=35, z=24</a:t>
            </a:r>
            <a:r>
              <a:rPr lang="en-US">
                <a:latin typeface="Comic Sans MS" pitchFamily="66" charset="0"/>
              </a:rPr>
              <a:t>.</a:t>
            </a:r>
            <a:endParaRPr lang="en-US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2312988" y="2195512"/>
            <a:ext cx="410881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i="1">
                <a:latin typeface="Comic Sans MS" pitchFamily="66" charset="0"/>
              </a:rPr>
              <a:t>e=5</a:t>
            </a:r>
            <a:r>
              <a:rPr lang="en-US">
                <a:latin typeface="Comic Sans MS" pitchFamily="66" charset="0"/>
              </a:rPr>
              <a:t>  (so </a:t>
            </a:r>
            <a:r>
              <a:rPr lang="en-US" i="1">
                <a:latin typeface="Comic Sans MS" pitchFamily="66" charset="0"/>
              </a:rPr>
              <a:t>e, z</a:t>
            </a:r>
            <a:r>
              <a:rPr lang="en-US">
                <a:latin typeface="Comic Sans MS" pitchFamily="66" charset="0"/>
              </a:rPr>
              <a:t> relatively prime).</a:t>
            </a:r>
          </a:p>
          <a:p>
            <a:pPr algn="l"/>
            <a:r>
              <a:rPr lang="en-US" i="1">
                <a:latin typeface="Comic Sans MS" pitchFamily="66" charset="0"/>
              </a:rPr>
              <a:t>d=29</a:t>
            </a:r>
            <a:r>
              <a:rPr lang="en-US">
                <a:latin typeface="Comic Sans MS" pitchFamily="66" charset="0"/>
              </a:rPr>
              <a:t> (so </a:t>
            </a:r>
            <a:r>
              <a:rPr lang="en-US" i="1">
                <a:latin typeface="Comic Sans MS" pitchFamily="66" charset="0"/>
              </a:rPr>
              <a:t>ed-1</a:t>
            </a:r>
            <a:r>
              <a:rPr lang="en-US">
                <a:latin typeface="Comic Sans MS" pitchFamily="66" charset="0"/>
              </a:rPr>
              <a:t> exactly divisible by </a:t>
            </a:r>
            <a:r>
              <a:rPr lang="en-US" smtClean="0">
                <a:latin typeface="Comic Sans MS" pitchFamily="66" charset="0"/>
              </a:rPr>
              <a:t>z).</a:t>
            </a:r>
            <a:endParaRPr lang="en-US">
              <a:latin typeface="Comic Sans MS" pitchFamily="66" charset="0"/>
            </a:endParaRPr>
          </a:p>
          <a:p>
            <a:pPr algn="l"/>
            <a:r>
              <a:rPr lang="en-US">
                <a:latin typeface="Comic Sans MS" pitchFamily="66" charset="0"/>
              </a:rPr>
              <a:t> </a:t>
            </a:r>
            <a:endParaRPr lang="en-US"/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2012950" y="3806825"/>
            <a:ext cx="1033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>
                <a:latin typeface="Comic Sans MS" pitchFamily="66" charset="0"/>
              </a:rPr>
              <a:t>letter</a:t>
            </a:r>
            <a:endParaRPr lang="en-US" u="sng"/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3602038" y="3783012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>
                <a:latin typeface="Comic Sans MS" pitchFamily="66" charset="0"/>
              </a:rPr>
              <a:t>m</a:t>
            </a:r>
            <a:endParaRPr lang="en-US" u="sng"/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4859338" y="3792537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>
                <a:latin typeface="Comic Sans MS" pitchFamily="66" charset="0"/>
              </a:rPr>
              <a:t>m</a:t>
            </a:r>
            <a:endParaRPr lang="en-US" u="sng"/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5081588" y="3651250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</a:t>
            </a:r>
            <a:endParaRPr lang="en-US" u="sng"/>
          </a:p>
        </p:txBody>
      </p:sp>
      <p:grpSp>
        <p:nvGrpSpPr>
          <p:cNvPr id="32" name="Group 12"/>
          <p:cNvGrpSpPr>
            <a:grpSpLocks/>
          </p:cNvGrpSpPr>
          <p:nvPr/>
        </p:nvGrpSpPr>
        <p:grpSpPr bwMode="auto">
          <a:xfrm>
            <a:off x="6496050" y="3662362"/>
            <a:ext cx="2012950" cy="585788"/>
            <a:chOff x="2721" y="1773"/>
            <a:chExt cx="1268" cy="369"/>
          </a:xfrm>
        </p:grpSpPr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2721" y="1854"/>
              <a:ext cx="12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u="sng">
                  <a:latin typeface="Comic Sans MS" pitchFamily="66" charset="0"/>
                </a:rPr>
                <a:t>c = m  mod  n</a:t>
              </a:r>
              <a:endParaRPr lang="en-US" u="sng"/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3045" y="1773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e</a:t>
              </a:r>
              <a:endParaRPr lang="en-US" u="sng"/>
            </a:p>
          </p:txBody>
        </p:sp>
      </p:grpSp>
      <p:sp>
        <p:nvSpPr>
          <p:cNvPr id="35" name="Text Box 15"/>
          <p:cNvSpPr txBox="1">
            <a:spLocks noChangeArrowheads="1"/>
          </p:cNvSpPr>
          <p:nvPr/>
        </p:nvSpPr>
        <p:spPr bwMode="auto">
          <a:xfrm>
            <a:off x="2366963" y="4281487"/>
            <a:ext cx="252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l</a:t>
            </a:r>
            <a:endParaRPr lang="en-US"/>
          </a:p>
        </p:txBody>
      </p:sp>
      <p:sp>
        <p:nvSpPr>
          <p:cNvPr id="36" name="Text Box 16"/>
          <p:cNvSpPr txBox="1">
            <a:spLocks noChangeArrowheads="1"/>
          </p:cNvSpPr>
          <p:nvPr/>
        </p:nvSpPr>
        <p:spPr bwMode="auto">
          <a:xfrm>
            <a:off x="3513138" y="4303712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12</a:t>
            </a:r>
            <a:endParaRPr lang="en-US"/>
          </a:p>
        </p:txBody>
      </p:sp>
      <p:sp>
        <p:nvSpPr>
          <p:cNvPr id="37" name="Text Box 17"/>
          <p:cNvSpPr txBox="1">
            <a:spLocks noChangeArrowheads="1"/>
          </p:cNvSpPr>
          <p:nvPr/>
        </p:nvSpPr>
        <p:spPr bwMode="auto">
          <a:xfrm>
            <a:off x="4572000" y="4295775"/>
            <a:ext cx="9541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248832</a:t>
            </a:r>
            <a:endParaRPr lang="en-US" dirty="0"/>
          </a:p>
        </p:txBody>
      </p:sp>
      <p:sp>
        <p:nvSpPr>
          <p:cNvPr id="38" name="Text Box 18"/>
          <p:cNvSpPr txBox="1">
            <a:spLocks noChangeArrowheads="1"/>
          </p:cNvSpPr>
          <p:nvPr/>
        </p:nvSpPr>
        <p:spPr bwMode="auto">
          <a:xfrm>
            <a:off x="7408863" y="4294187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17</a:t>
            </a:r>
            <a:endParaRPr lang="en-US"/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2130425" y="5203825"/>
            <a:ext cx="341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>
                <a:latin typeface="Comic Sans MS" pitchFamily="66" charset="0"/>
              </a:rPr>
              <a:t>c</a:t>
            </a:r>
            <a:endParaRPr lang="en-US" u="sng"/>
          </a:p>
        </p:txBody>
      </p:sp>
      <p:grpSp>
        <p:nvGrpSpPr>
          <p:cNvPr id="40" name="Group 26"/>
          <p:cNvGrpSpPr>
            <a:grpSpLocks/>
          </p:cNvGrpSpPr>
          <p:nvPr/>
        </p:nvGrpSpPr>
        <p:grpSpPr bwMode="auto">
          <a:xfrm>
            <a:off x="5845175" y="5129212"/>
            <a:ext cx="2012950" cy="585788"/>
            <a:chOff x="2721" y="1773"/>
            <a:chExt cx="1268" cy="369"/>
          </a:xfrm>
        </p:grpSpPr>
        <p:sp>
          <p:nvSpPr>
            <p:cNvPr id="41" name="Text Box 27"/>
            <p:cNvSpPr txBox="1">
              <a:spLocks noChangeArrowheads="1"/>
            </p:cNvSpPr>
            <p:nvPr/>
          </p:nvSpPr>
          <p:spPr bwMode="auto">
            <a:xfrm>
              <a:off x="2721" y="1854"/>
              <a:ext cx="12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u="sng">
                  <a:latin typeface="Comic Sans MS" pitchFamily="66" charset="0"/>
                </a:rPr>
                <a:t>m = c  mod  n</a:t>
              </a:r>
              <a:endParaRPr lang="en-US" u="sng"/>
            </a:p>
          </p:txBody>
        </p:sp>
        <p:sp>
          <p:nvSpPr>
            <p:cNvPr id="42" name="Text Box 28"/>
            <p:cNvSpPr txBox="1">
              <a:spLocks noChangeArrowheads="1"/>
            </p:cNvSpPr>
            <p:nvPr/>
          </p:nvSpPr>
          <p:spPr bwMode="auto">
            <a:xfrm>
              <a:off x="3050" y="1773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d</a:t>
              </a:r>
              <a:endParaRPr lang="en-US" u="sng"/>
            </a:p>
          </p:txBody>
        </p:sp>
      </p:grpSp>
      <p:sp>
        <p:nvSpPr>
          <p:cNvPr id="43" name="Text Box 29"/>
          <p:cNvSpPr txBox="1">
            <a:spLocks noChangeArrowheads="1"/>
          </p:cNvSpPr>
          <p:nvPr/>
        </p:nvSpPr>
        <p:spPr bwMode="auto">
          <a:xfrm>
            <a:off x="1979613" y="5630862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17</a:t>
            </a:r>
            <a:endParaRPr lang="en-US"/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2673350" y="5740400"/>
            <a:ext cx="3213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0000"/>
                </a:solidFill>
                <a:latin typeface="Arial" charset="0"/>
              </a:rPr>
              <a:t>481968572106750915091411825223071697</a:t>
            </a:r>
            <a:endParaRPr lang="en-US" sz="1200"/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6580188" y="5643562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12</a:t>
            </a:r>
            <a:endParaRPr lang="en-US"/>
          </a:p>
        </p:txBody>
      </p:sp>
      <p:grpSp>
        <p:nvGrpSpPr>
          <p:cNvPr id="46" name="Group 34"/>
          <p:cNvGrpSpPr>
            <a:grpSpLocks/>
          </p:cNvGrpSpPr>
          <p:nvPr/>
        </p:nvGrpSpPr>
        <p:grpSpPr bwMode="auto">
          <a:xfrm>
            <a:off x="3260725" y="5059362"/>
            <a:ext cx="514350" cy="611188"/>
            <a:chOff x="3034" y="2876"/>
            <a:chExt cx="324" cy="385"/>
          </a:xfrm>
        </p:grpSpPr>
        <p:sp>
          <p:nvSpPr>
            <p:cNvPr id="47" name="Text Box 22"/>
            <p:cNvSpPr txBox="1">
              <a:spLocks noChangeArrowheads="1"/>
            </p:cNvSpPr>
            <p:nvPr/>
          </p:nvSpPr>
          <p:spPr bwMode="auto">
            <a:xfrm>
              <a:off x="3034" y="2973"/>
              <a:ext cx="2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u="sng">
                  <a:latin typeface="Comic Sans MS" pitchFamily="66" charset="0"/>
                </a:rPr>
                <a:t>c</a:t>
              </a:r>
              <a:endParaRPr lang="en-US" u="sng"/>
            </a:p>
          </p:txBody>
        </p:sp>
        <p:sp>
          <p:nvSpPr>
            <p:cNvPr id="48" name="Text Box 33"/>
            <p:cNvSpPr txBox="1">
              <a:spLocks noChangeArrowheads="1"/>
            </p:cNvSpPr>
            <p:nvPr/>
          </p:nvSpPr>
          <p:spPr bwMode="auto">
            <a:xfrm>
              <a:off x="3129" y="2876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d</a:t>
              </a:r>
              <a:endParaRPr lang="en-US" u="sng"/>
            </a:p>
          </p:txBody>
        </p:sp>
      </p:grpSp>
      <p:sp>
        <p:nvSpPr>
          <p:cNvPr id="49" name="Text Box 35"/>
          <p:cNvSpPr txBox="1">
            <a:spLocks noChangeArrowheads="1"/>
          </p:cNvSpPr>
          <p:nvPr/>
        </p:nvSpPr>
        <p:spPr bwMode="auto">
          <a:xfrm>
            <a:off x="7867650" y="5240337"/>
            <a:ext cx="1033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>
                <a:latin typeface="Comic Sans MS" pitchFamily="66" charset="0"/>
              </a:rPr>
              <a:t>letter</a:t>
            </a:r>
            <a:endParaRPr lang="en-US" u="sng"/>
          </a:p>
        </p:txBody>
      </p:sp>
      <p:sp>
        <p:nvSpPr>
          <p:cNvPr id="50" name="Text Box 36"/>
          <p:cNvSpPr txBox="1">
            <a:spLocks noChangeArrowheads="1"/>
          </p:cNvSpPr>
          <p:nvPr/>
        </p:nvSpPr>
        <p:spPr bwMode="auto">
          <a:xfrm>
            <a:off x="8221663" y="5715000"/>
            <a:ext cx="252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l</a:t>
            </a:r>
            <a:endParaRPr lang="en-US"/>
          </a:p>
        </p:txBody>
      </p:sp>
      <p:sp>
        <p:nvSpPr>
          <p:cNvPr id="51" name="Text Box 37"/>
          <p:cNvSpPr txBox="1">
            <a:spLocks noChangeArrowheads="1"/>
          </p:cNvSpPr>
          <p:nvPr/>
        </p:nvSpPr>
        <p:spPr bwMode="auto">
          <a:xfrm>
            <a:off x="212725" y="4075112"/>
            <a:ext cx="1370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encrypt:</a:t>
            </a:r>
            <a:endParaRPr lang="en-US"/>
          </a:p>
        </p:txBody>
      </p:sp>
      <p:sp>
        <p:nvSpPr>
          <p:cNvPr id="52" name="Text Box 38"/>
          <p:cNvSpPr txBox="1">
            <a:spLocks noChangeArrowheads="1"/>
          </p:cNvSpPr>
          <p:nvPr/>
        </p:nvSpPr>
        <p:spPr bwMode="auto">
          <a:xfrm>
            <a:off x="260350" y="5367337"/>
            <a:ext cx="1389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decrypt: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914400"/>
            <a:ext cx="8305800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Problem</a:t>
            </a:r>
          </a:p>
        </p:txBody>
      </p:sp>
      <p:sp>
        <p:nvSpPr>
          <p:cNvPr id="85013" name="Rectangle 21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85015" name="Rectangle 2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vi-VN"/>
          </a:p>
        </p:txBody>
      </p:sp>
      <p:sp>
        <p:nvSpPr>
          <p:cNvPr id="11" name="TextBox 10"/>
          <p:cNvSpPr txBox="1"/>
          <p:nvPr/>
        </p:nvSpPr>
        <p:spPr>
          <a:xfrm>
            <a:off x="533400" y="3021013"/>
            <a:ext cx="8229600" cy="1573212"/>
          </a:xfrm>
          <a:prstGeom prst="rect">
            <a:avLst/>
          </a:prstGeom>
          <a:noFill/>
          <a:ln w="19050">
            <a:solidFill>
              <a:srgbClr val="92D050"/>
            </a:solidFill>
            <a:prstDash val="dash"/>
          </a:ln>
        </p:spPr>
        <p:txBody>
          <a:bodyPr anchor="ctr">
            <a:spAutoFit/>
          </a:bodyPr>
          <a:lstStyle/>
          <a:p>
            <a:r>
              <a:rPr lang="en-US" sz="3200" b="1">
                <a:solidFill>
                  <a:schemeClr val="tx2"/>
                </a:solidFill>
              </a:rPr>
              <a:t>Binary digit: 0 1</a:t>
            </a:r>
          </a:p>
          <a:p>
            <a:r>
              <a:rPr lang="en-US" sz="3200" b="1">
                <a:solidFill>
                  <a:schemeClr val="tx2"/>
                </a:solidFill>
              </a:rPr>
              <a:t>32-bit integers: from −2,147,483,648 to 2,147,483,647</a:t>
            </a:r>
            <a:r>
              <a:rPr lang="en-US" sz="320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85018" name="Text Box 26"/>
          <p:cNvSpPr txBox="1">
            <a:spLocks noChangeArrowheads="1"/>
          </p:cNvSpPr>
          <p:nvPr/>
        </p:nvSpPr>
        <p:spPr bwMode="auto">
          <a:xfrm>
            <a:off x="533400" y="18288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F0720A"/>
                </a:solidFill>
              </a:rPr>
              <a:t>In the world of computer science, we work with finite sets.</a:t>
            </a:r>
          </a:p>
        </p:txBody>
      </p:sp>
      <p:sp>
        <p:nvSpPr>
          <p:cNvPr id="85019" name="Text Box 27"/>
          <p:cNvSpPr txBox="1">
            <a:spLocks noChangeArrowheads="1"/>
          </p:cNvSpPr>
          <p:nvPr/>
        </p:nvSpPr>
        <p:spPr bwMode="auto">
          <a:xfrm>
            <a:off x="533400" y="47244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F0720A"/>
                </a:solidFill>
              </a:rPr>
              <a:t>What if the sum of two integers is greater than 2,147,483,647?</a:t>
            </a:r>
          </a:p>
        </p:txBody>
      </p:sp>
      <p:sp>
        <p:nvSpPr>
          <p:cNvPr id="2" name="TextBox 10"/>
          <p:cNvSpPr txBox="1"/>
          <p:nvPr/>
        </p:nvSpPr>
        <p:spPr>
          <a:xfrm>
            <a:off x="609600" y="5802313"/>
            <a:ext cx="8229600" cy="598487"/>
          </a:xfrm>
          <a:prstGeom prst="rect">
            <a:avLst/>
          </a:prstGeom>
          <a:noFill/>
          <a:ln w="19050">
            <a:solidFill>
              <a:srgbClr val="92D050"/>
            </a:solidFill>
            <a:prstDash val="dash"/>
          </a:ln>
        </p:spPr>
        <p:txBody>
          <a:bodyPr anchor="ctr">
            <a:spAutoFit/>
          </a:bodyPr>
          <a:lstStyle/>
          <a:p>
            <a:r>
              <a:rPr lang="en-US" sz="2000" b="1">
                <a:solidFill>
                  <a:schemeClr val="tx2"/>
                </a:solidFill>
              </a:rPr>
              <a:t>Answer: we wrap around to 0 every time we reach 2,147,483,647</a:t>
            </a:r>
            <a:r>
              <a:rPr lang="en-US" sz="320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914400"/>
            <a:ext cx="8305800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sz="40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RSA: Why </a:t>
            </a: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vi-VN"/>
          </a:p>
        </p:txBody>
      </p:sp>
      <p:pic>
        <p:nvPicPr>
          <p:cNvPr id="55" name="Picture 5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505200" y="1079157"/>
            <a:ext cx="4664282" cy="407775"/>
          </a:xfrm>
          <a:prstGeom prst="rect">
            <a:avLst/>
          </a:prstGeom>
        </p:spPr>
      </p:pic>
      <p:grpSp>
        <p:nvGrpSpPr>
          <p:cNvPr id="56" name="Group 43"/>
          <p:cNvGrpSpPr>
            <a:grpSpLocks/>
          </p:cNvGrpSpPr>
          <p:nvPr/>
        </p:nvGrpSpPr>
        <p:grpSpPr bwMode="auto">
          <a:xfrm>
            <a:off x="614363" y="3259137"/>
            <a:ext cx="5068887" cy="633413"/>
            <a:chOff x="391" y="1580"/>
            <a:chExt cx="3193" cy="399"/>
          </a:xfrm>
        </p:grpSpPr>
        <p:sp>
          <p:nvSpPr>
            <p:cNvPr id="57" name="Text Box 30"/>
            <p:cNvSpPr txBox="1">
              <a:spLocks noChangeArrowheads="1"/>
            </p:cNvSpPr>
            <p:nvPr/>
          </p:nvSpPr>
          <p:spPr bwMode="auto">
            <a:xfrm>
              <a:off x="391" y="1682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i="1">
                  <a:latin typeface="Comic Sans MS" pitchFamily="66" charset="0"/>
                </a:rPr>
                <a:t>(m   </a:t>
              </a:r>
              <a:r>
                <a:rPr lang="en-US">
                  <a:latin typeface="Comic Sans MS" pitchFamily="66" charset="0"/>
                </a:rPr>
                <a:t>mod</a:t>
              </a:r>
              <a:r>
                <a:rPr lang="en-US" i="1">
                  <a:latin typeface="Comic Sans MS" pitchFamily="66" charset="0"/>
                </a:rPr>
                <a:t>  n)</a:t>
              </a:r>
            </a:p>
          </p:txBody>
        </p:sp>
        <p:sp>
          <p:nvSpPr>
            <p:cNvPr id="58" name="Text Box 31"/>
            <p:cNvSpPr txBox="1">
              <a:spLocks noChangeArrowheads="1"/>
            </p:cNvSpPr>
            <p:nvPr/>
          </p:nvSpPr>
          <p:spPr bwMode="auto">
            <a:xfrm>
              <a:off x="592" y="1580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latin typeface="Comic Sans MS" pitchFamily="66" charset="0"/>
                </a:rPr>
                <a:t>e</a:t>
              </a:r>
            </a:p>
          </p:txBody>
        </p:sp>
        <p:sp>
          <p:nvSpPr>
            <p:cNvPr id="59" name="Text Box 32"/>
            <p:cNvSpPr txBox="1">
              <a:spLocks noChangeArrowheads="1"/>
            </p:cNvSpPr>
            <p:nvPr/>
          </p:nvSpPr>
          <p:spPr bwMode="auto">
            <a:xfrm>
              <a:off x="1577" y="1691"/>
              <a:ext cx="20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i="1">
                  <a:latin typeface="Comic Sans MS" pitchFamily="66" charset="0"/>
                </a:rPr>
                <a:t> </a:t>
              </a:r>
              <a:r>
                <a:rPr lang="en-US">
                  <a:latin typeface="Comic Sans MS" pitchFamily="66" charset="0"/>
                </a:rPr>
                <a:t>mod</a:t>
              </a:r>
              <a:r>
                <a:rPr lang="en-US" i="1">
                  <a:latin typeface="Comic Sans MS" pitchFamily="66" charset="0"/>
                </a:rPr>
                <a:t>  n  =  m    </a:t>
              </a:r>
              <a:r>
                <a:rPr lang="en-US">
                  <a:latin typeface="Comic Sans MS" pitchFamily="66" charset="0"/>
                </a:rPr>
                <a:t>mod</a:t>
              </a:r>
              <a:r>
                <a:rPr lang="en-US" i="1">
                  <a:latin typeface="Comic Sans MS" pitchFamily="66" charset="0"/>
                </a:rPr>
                <a:t> n</a:t>
              </a:r>
            </a:p>
          </p:txBody>
        </p:sp>
        <p:sp>
          <p:nvSpPr>
            <p:cNvPr id="60" name="Text Box 33"/>
            <p:cNvSpPr txBox="1">
              <a:spLocks noChangeArrowheads="1"/>
            </p:cNvSpPr>
            <p:nvPr/>
          </p:nvSpPr>
          <p:spPr bwMode="auto">
            <a:xfrm>
              <a:off x="1204" y="1589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latin typeface="Comic Sans MS" pitchFamily="66" charset="0"/>
                </a:rPr>
                <a:t>d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2404" y="1595"/>
              <a:ext cx="3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latin typeface="Comic Sans MS" pitchFamily="66" charset="0"/>
                </a:rPr>
                <a:t>ed</a:t>
              </a:r>
            </a:p>
          </p:txBody>
        </p:sp>
      </p:grpSp>
      <p:sp>
        <p:nvSpPr>
          <p:cNvPr id="62" name="Text Box 38"/>
          <p:cNvSpPr txBox="1">
            <a:spLocks noChangeArrowheads="1"/>
          </p:cNvSpPr>
          <p:nvPr/>
        </p:nvSpPr>
        <p:spPr bwMode="auto">
          <a:xfrm>
            <a:off x="654050" y="1762125"/>
            <a:ext cx="75565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u="sng">
                <a:solidFill>
                  <a:schemeClr val="accent2"/>
                </a:solidFill>
                <a:latin typeface="Comic Sans MS" pitchFamily="66" charset="0"/>
              </a:rPr>
              <a:t>Useful number theory result:</a:t>
            </a:r>
            <a:r>
              <a:rPr lang="en-US" u="sng">
                <a:latin typeface="Comic Sans MS" pitchFamily="66" charset="0"/>
              </a:rPr>
              <a:t> </a:t>
            </a:r>
            <a:r>
              <a:rPr lang="en-US">
                <a:latin typeface="Comic Sans MS" pitchFamily="66" charset="0"/>
              </a:rPr>
              <a:t>If </a:t>
            </a:r>
            <a:r>
              <a:rPr lang="en-US" i="1">
                <a:latin typeface="Comic Sans MS" pitchFamily="66" charset="0"/>
              </a:rPr>
              <a:t>p,q</a:t>
            </a:r>
            <a:r>
              <a:rPr lang="en-US">
                <a:latin typeface="Comic Sans MS" pitchFamily="66" charset="0"/>
              </a:rPr>
              <a:t>  prime and </a:t>
            </a:r>
          </a:p>
          <a:p>
            <a:pPr algn="l"/>
            <a:r>
              <a:rPr lang="en-US" i="1">
                <a:latin typeface="Comic Sans MS" pitchFamily="66" charset="0"/>
              </a:rPr>
              <a:t>n = pq, </a:t>
            </a:r>
            <a:r>
              <a:rPr lang="en-US">
                <a:latin typeface="Comic Sans MS" pitchFamily="66" charset="0"/>
              </a:rPr>
              <a:t>then:</a:t>
            </a:r>
          </a:p>
        </p:txBody>
      </p:sp>
      <p:grpSp>
        <p:nvGrpSpPr>
          <p:cNvPr id="63" name="Group 42"/>
          <p:cNvGrpSpPr>
            <a:grpSpLocks/>
          </p:cNvGrpSpPr>
          <p:nvPr/>
        </p:nvGrpSpPr>
        <p:grpSpPr bwMode="auto">
          <a:xfrm>
            <a:off x="2701925" y="2222504"/>
            <a:ext cx="4994275" cy="568325"/>
            <a:chOff x="547" y="3263"/>
            <a:chExt cx="2584" cy="358"/>
          </a:xfrm>
        </p:grpSpPr>
        <p:sp>
          <p:nvSpPr>
            <p:cNvPr id="64" name="Text Box 39"/>
            <p:cNvSpPr txBox="1">
              <a:spLocks noChangeArrowheads="1"/>
            </p:cNvSpPr>
            <p:nvPr/>
          </p:nvSpPr>
          <p:spPr bwMode="auto">
            <a:xfrm>
              <a:off x="547" y="3388"/>
              <a:ext cx="25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latin typeface="Comic Sans MS" pitchFamily="66" charset="0"/>
                </a:rPr>
                <a:t>x</a:t>
              </a:r>
              <a:r>
                <a:rPr lang="en-US">
                  <a:latin typeface="Comic Sans MS" pitchFamily="66" charset="0"/>
                </a:rPr>
                <a:t>  </a:t>
              </a:r>
              <a:r>
                <a:rPr lang="en-US" smtClean="0">
                  <a:latin typeface="Comic Sans MS" pitchFamily="66" charset="0"/>
                </a:rPr>
                <a:t>  mod </a:t>
              </a:r>
              <a:r>
                <a:rPr lang="en-US" i="1">
                  <a:latin typeface="Comic Sans MS" pitchFamily="66" charset="0"/>
                </a:rPr>
                <a:t>n = x</a:t>
              </a:r>
              <a:r>
                <a:rPr lang="en-US">
                  <a:latin typeface="Comic Sans MS" pitchFamily="66" charset="0"/>
                </a:rPr>
                <a:t>                           mod</a:t>
              </a:r>
              <a:r>
                <a:rPr lang="en-US" i="1">
                  <a:latin typeface="Comic Sans MS" pitchFamily="66" charset="0"/>
                </a:rPr>
                <a:t> n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65" name="Text Box 40"/>
            <p:cNvSpPr txBox="1">
              <a:spLocks noChangeArrowheads="1"/>
            </p:cNvSpPr>
            <p:nvPr/>
          </p:nvSpPr>
          <p:spPr bwMode="auto">
            <a:xfrm>
              <a:off x="691" y="3263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latin typeface="Comic Sans MS" pitchFamily="66" charset="0"/>
                </a:rPr>
                <a:t>y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66" name="Text Box 41"/>
            <p:cNvSpPr txBox="1">
              <a:spLocks noChangeArrowheads="1"/>
            </p:cNvSpPr>
            <p:nvPr/>
          </p:nvSpPr>
          <p:spPr bwMode="auto">
            <a:xfrm>
              <a:off x="1317" y="3263"/>
              <a:ext cx="133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i="1">
                  <a:latin typeface="Comic Sans MS" pitchFamily="66" charset="0"/>
                </a:rPr>
                <a:t>y</a:t>
              </a:r>
              <a:r>
                <a:rPr lang="en-US">
                  <a:latin typeface="Comic Sans MS" pitchFamily="66" charset="0"/>
                </a:rPr>
                <a:t> </a:t>
              </a:r>
              <a:r>
                <a:rPr lang="en-US" smtClean="0">
                  <a:latin typeface="Comic Sans MS" pitchFamily="66" charset="0"/>
                </a:rPr>
                <a:t> mod </a:t>
              </a:r>
              <a:r>
                <a:rPr lang="en-US" i="1">
                  <a:latin typeface="Comic Sans MS" pitchFamily="66" charset="0"/>
                </a:rPr>
                <a:t>(p-1)(q-1)</a:t>
              </a:r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7" name="Group 51"/>
          <p:cNvGrpSpPr>
            <a:grpSpLocks/>
          </p:cNvGrpSpPr>
          <p:nvPr/>
        </p:nvGrpSpPr>
        <p:grpSpPr bwMode="auto">
          <a:xfrm>
            <a:off x="3716338" y="3963984"/>
            <a:ext cx="4292600" cy="555625"/>
            <a:chOff x="2665" y="2648"/>
            <a:chExt cx="2704" cy="350"/>
          </a:xfrm>
        </p:grpSpPr>
        <p:sp>
          <p:nvSpPr>
            <p:cNvPr id="68" name="Text Box 48"/>
            <p:cNvSpPr txBox="1">
              <a:spLocks noChangeArrowheads="1"/>
            </p:cNvSpPr>
            <p:nvPr/>
          </p:nvSpPr>
          <p:spPr bwMode="auto">
            <a:xfrm>
              <a:off x="2665" y="2765"/>
              <a:ext cx="270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i="1">
                  <a:latin typeface="Comic Sans MS" pitchFamily="66" charset="0"/>
                </a:rPr>
                <a:t>=  m                             </a:t>
              </a:r>
              <a:r>
                <a:rPr lang="en-US" i="1" smtClean="0">
                  <a:latin typeface="Comic Sans MS" pitchFamily="66" charset="0"/>
                </a:rPr>
                <a:t>  </a:t>
              </a:r>
              <a:r>
                <a:rPr lang="en-US" smtClean="0">
                  <a:latin typeface="Comic Sans MS" pitchFamily="66" charset="0"/>
                </a:rPr>
                <a:t>mod</a:t>
              </a:r>
              <a:r>
                <a:rPr lang="en-US" i="1" smtClean="0">
                  <a:latin typeface="Comic Sans MS" pitchFamily="66" charset="0"/>
                </a:rPr>
                <a:t> </a:t>
              </a:r>
              <a:r>
                <a:rPr lang="en-US" i="1">
                  <a:latin typeface="Comic Sans MS" pitchFamily="66" charset="0"/>
                </a:rPr>
                <a:t>n</a:t>
              </a:r>
            </a:p>
          </p:txBody>
        </p:sp>
        <p:sp>
          <p:nvSpPr>
            <p:cNvPr id="69" name="Text Box 50"/>
            <p:cNvSpPr txBox="1">
              <a:spLocks noChangeArrowheads="1"/>
            </p:cNvSpPr>
            <p:nvPr/>
          </p:nvSpPr>
          <p:spPr bwMode="auto">
            <a:xfrm>
              <a:off x="3039" y="2648"/>
              <a:ext cx="18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i="1">
                  <a:latin typeface="Comic Sans MS" pitchFamily="66" charset="0"/>
                </a:rPr>
                <a:t>ed  </a:t>
              </a:r>
              <a:r>
                <a:rPr lang="en-US">
                  <a:latin typeface="Comic Sans MS" pitchFamily="66" charset="0"/>
                </a:rPr>
                <a:t>mod</a:t>
              </a:r>
              <a:r>
                <a:rPr lang="en-US" i="1">
                  <a:latin typeface="Comic Sans MS" pitchFamily="66" charset="0"/>
                </a:rPr>
                <a:t> (p-1)(q-1)</a:t>
              </a:r>
            </a:p>
          </p:txBody>
        </p:sp>
      </p:grpSp>
      <p:grpSp>
        <p:nvGrpSpPr>
          <p:cNvPr id="70" name="Group 52"/>
          <p:cNvGrpSpPr>
            <a:grpSpLocks/>
          </p:cNvGrpSpPr>
          <p:nvPr/>
        </p:nvGrpSpPr>
        <p:grpSpPr bwMode="auto">
          <a:xfrm>
            <a:off x="3724275" y="4929187"/>
            <a:ext cx="4292600" cy="642938"/>
            <a:chOff x="2665" y="2648"/>
            <a:chExt cx="2704" cy="405"/>
          </a:xfrm>
        </p:grpSpPr>
        <p:sp>
          <p:nvSpPr>
            <p:cNvPr id="71" name="Text Box 53"/>
            <p:cNvSpPr txBox="1">
              <a:spLocks noChangeArrowheads="1"/>
            </p:cNvSpPr>
            <p:nvPr/>
          </p:nvSpPr>
          <p:spPr bwMode="auto">
            <a:xfrm>
              <a:off x="2665" y="2765"/>
              <a:ext cx="27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i="1">
                  <a:latin typeface="Comic Sans MS" pitchFamily="66" charset="0"/>
                </a:rPr>
                <a:t>=  m   </a:t>
              </a:r>
              <a:r>
                <a:rPr lang="en-US">
                  <a:latin typeface="Comic Sans MS" pitchFamily="66" charset="0"/>
                </a:rPr>
                <a:t>mod</a:t>
              </a:r>
              <a:r>
                <a:rPr lang="en-US" i="1">
                  <a:latin typeface="Comic Sans MS" pitchFamily="66" charset="0"/>
                </a:rPr>
                <a:t> n</a:t>
              </a:r>
            </a:p>
          </p:txBody>
        </p:sp>
        <p:sp>
          <p:nvSpPr>
            <p:cNvPr id="72" name="Text Box 54"/>
            <p:cNvSpPr txBox="1">
              <a:spLocks noChangeArrowheads="1"/>
            </p:cNvSpPr>
            <p:nvPr/>
          </p:nvSpPr>
          <p:spPr bwMode="auto">
            <a:xfrm>
              <a:off x="2968" y="2648"/>
              <a:ext cx="18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i="1">
                  <a:latin typeface="Comic Sans MS" pitchFamily="66" charset="0"/>
                </a:rPr>
                <a:t>1</a:t>
              </a:r>
            </a:p>
          </p:txBody>
        </p:sp>
      </p:grpSp>
      <p:sp>
        <p:nvSpPr>
          <p:cNvPr id="74" name="Text Box 56"/>
          <p:cNvSpPr txBox="1">
            <a:spLocks noChangeArrowheads="1"/>
          </p:cNvSpPr>
          <p:nvPr/>
        </p:nvSpPr>
        <p:spPr bwMode="auto">
          <a:xfrm>
            <a:off x="3763963" y="6400800"/>
            <a:ext cx="429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i="1">
                <a:latin typeface="Comic Sans MS" pitchFamily="66" charset="0"/>
              </a:rPr>
              <a:t>=  m</a:t>
            </a:r>
          </a:p>
        </p:txBody>
      </p:sp>
      <p:sp>
        <p:nvSpPr>
          <p:cNvPr id="76" name="Text Box 58"/>
          <p:cNvSpPr txBox="1">
            <a:spLocks noChangeArrowheads="1"/>
          </p:cNvSpPr>
          <p:nvPr/>
        </p:nvSpPr>
        <p:spPr bwMode="auto">
          <a:xfrm>
            <a:off x="4198938" y="4506912"/>
            <a:ext cx="43227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(using number theory result above)</a:t>
            </a:r>
            <a:endParaRPr lang="en-US"/>
          </a:p>
        </p:txBody>
      </p:sp>
      <p:sp>
        <p:nvSpPr>
          <p:cNvPr id="77" name="Text Box 59"/>
          <p:cNvSpPr txBox="1">
            <a:spLocks noChangeArrowheads="1"/>
          </p:cNvSpPr>
          <p:nvPr/>
        </p:nvSpPr>
        <p:spPr bwMode="auto">
          <a:xfrm>
            <a:off x="4121150" y="5588000"/>
            <a:ext cx="44815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(since we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chose</a:t>
            </a:r>
            <a:r>
              <a:rPr lang="en-US" sz="2000">
                <a:latin typeface="Comic Sans MS" pitchFamily="66" charset="0"/>
              </a:rPr>
              <a:t> </a:t>
            </a:r>
            <a:r>
              <a:rPr lang="en-US" sz="2000" i="1">
                <a:latin typeface="Comic Sans MS" pitchFamily="66" charset="0"/>
              </a:rPr>
              <a:t>ed</a:t>
            </a:r>
            <a:r>
              <a:rPr lang="en-US" sz="2000">
                <a:latin typeface="Comic Sans MS" pitchFamily="66" charset="0"/>
              </a:rPr>
              <a:t> to be divisible by</a:t>
            </a:r>
          </a:p>
          <a:p>
            <a:r>
              <a:rPr lang="en-US" sz="2000" i="1">
                <a:latin typeface="Comic Sans MS" pitchFamily="66" charset="0"/>
              </a:rPr>
              <a:t>(p-1)(q-1)</a:t>
            </a:r>
            <a:r>
              <a:rPr lang="en-US" sz="2000">
                <a:latin typeface="Comic Sans MS" pitchFamily="66" charset="0"/>
              </a:rPr>
              <a:t> with remainder 1 )</a:t>
            </a:r>
            <a:endParaRPr lang="en-US"/>
          </a:p>
        </p:txBody>
      </p:sp>
      <p:sp>
        <p:nvSpPr>
          <p:cNvPr id="78" name="Line 63"/>
          <p:cNvSpPr>
            <a:spLocks noChangeShapeType="1"/>
          </p:cNvSpPr>
          <p:nvPr/>
        </p:nvSpPr>
        <p:spPr bwMode="auto">
          <a:xfrm>
            <a:off x="1617663" y="3090862"/>
            <a:ext cx="507841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4800" y="914400"/>
            <a:ext cx="8610600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40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RSA:Another Important Property</a:t>
            </a: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450850" y="1874837"/>
            <a:ext cx="81010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</a:rPr>
              <a:t>The following property will be </a:t>
            </a:r>
            <a:r>
              <a:rPr lang="en-US" sz="2800" i="1">
                <a:solidFill>
                  <a:schemeClr val="accent2"/>
                </a:solidFill>
                <a:latin typeface="Comic Sans MS" pitchFamily="66" charset="0"/>
              </a:rPr>
              <a:t>very</a:t>
            </a:r>
            <a:r>
              <a:rPr lang="en-US" sz="2800">
                <a:latin typeface="Comic Sans MS" pitchFamily="66" charset="0"/>
              </a:rPr>
              <a:t> useful later:</a:t>
            </a:r>
            <a:endParaRPr lang="en-US"/>
          </a:p>
        </p:txBody>
      </p:sp>
      <p:grpSp>
        <p:nvGrpSpPr>
          <p:cNvPr id="30" name="Group 40"/>
          <p:cNvGrpSpPr>
            <a:grpSpLocks/>
          </p:cNvGrpSpPr>
          <p:nvPr/>
        </p:nvGrpSpPr>
        <p:grpSpPr bwMode="auto">
          <a:xfrm>
            <a:off x="1636713" y="2709862"/>
            <a:ext cx="5259387" cy="942975"/>
            <a:chOff x="501" y="1586"/>
            <a:chExt cx="3313" cy="594"/>
          </a:xfrm>
        </p:grpSpPr>
        <p:grpSp>
          <p:nvGrpSpPr>
            <p:cNvPr id="31" name="Group 21"/>
            <p:cNvGrpSpPr>
              <a:grpSpLocks/>
            </p:cNvGrpSpPr>
            <p:nvPr/>
          </p:nvGrpSpPr>
          <p:grpSpPr bwMode="auto">
            <a:xfrm>
              <a:off x="501" y="1586"/>
              <a:ext cx="1807" cy="594"/>
              <a:chOff x="1328" y="1706"/>
              <a:chExt cx="1807" cy="594"/>
            </a:xfrm>
          </p:grpSpPr>
          <p:grpSp>
            <p:nvGrpSpPr>
              <p:cNvPr id="38" name="Group 22"/>
              <p:cNvGrpSpPr>
                <a:grpSpLocks/>
              </p:cNvGrpSpPr>
              <p:nvPr/>
            </p:nvGrpSpPr>
            <p:grpSpPr bwMode="auto">
              <a:xfrm>
                <a:off x="1328" y="1811"/>
                <a:ext cx="1807" cy="489"/>
                <a:chOff x="1699" y="1433"/>
                <a:chExt cx="1807" cy="489"/>
              </a:xfrm>
            </p:grpSpPr>
            <p:sp>
              <p:nvSpPr>
                <p:cNvPr id="4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699" y="1433"/>
                  <a:ext cx="1807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800">
                      <a:solidFill>
                        <a:srgbClr val="FF0000"/>
                      </a:solidFill>
                      <a:latin typeface="Comic Sans MS" pitchFamily="66" charset="0"/>
                    </a:rPr>
                    <a:t>K  </a:t>
                  </a:r>
                  <a:r>
                    <a:rPr lang="en-US" sz="3200">
                      <a:solidFill>
                        <a:srgbClr val="FF0000"/>
                      </a:solidFill>
                      <a:latin typeface="Comic Sans MS" pitchFamily="66" charset="0"/>
                    </a:rPr>
                    <a:t>(</a:t>
                  </a:r>
                  <a:r>
                    <a:rPr lang="en-US" sz="2800">
                      <a:solidFill>
                        <a:srgbClr val="FF0000"/>
                      </a:solidFill>
                      <a:latin typeface="Comic Sans MS" pitchFamily="66" charset="0"/>
                    </a:rPr>
                    <a:t>K  (m)</a:t>
                  </a:r>
                  <a:r>
                    <a:rPr lang="en-US" sz="3200">
                      <a:solidFill>
                        <a:srgbClr val="FF0000"/>
                      </a:solidFill>
                      <a:latin typeface="Comic Sans MS" pitchFamily="66" charset="0"/>
                    </a:rPr>
                    <a:t>)</a:t>
                  </a:r>
                  <a:r>
                    <a:rPr lang="en-US" sz="2800">
                      <a:solidFill>
                        <a:srgbClr val="FF0000"/>
                      </a:solidFill>
                      <a:latin typeface="Comic Sans MS" pitchFamily="66" charset="0"/>
                    </a:rPr>
                    <a:t>  =  m</a:t>
                  </a:r>
                  <a:r>
                    <a:rPr lang="en-US" sz="2800">
                      <a:latin typeface="Comic Sans MS" pitchFamily="66" charset="0"/>
                    </a:rPr>
                    <a:t> </a:t>
                  </a:r>
                </a:p>
              </p:txBody>
            </p:sp>
            <p:sp>
              <p:nvSpPr>
                <p:cNvPr id="42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182" y="1634"/>
                  <a:ext cx="237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0000"/>
                      </a:solidFill>
                      <a:latin typeface="Comic Sans MS" pitchFamily="66" charset="0"/>
                    </a:rPr>
                    <a:t>B</a:t>
                  </a:r>
                  <a:endParaRPr lang="en-US" sz="2800">
                    <a:latin typeface="Comic Sans MS" pitchFamily="66" charset="0"/>
                  </a:endParaRPr>
                </a:p>
              </p:txBody>
            </p:sp>
            <p:sp>
              <p:nvSpPr>
                <p:cNvPr id="4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864" y="1620"/>
                  <a:ext cx="237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0000"/>
                      </a:solidFill>
                      <a:latin typeface="Comic Sans MS" pitchFamily="66" charset="0"/>
                    </a:rPr>
                    <a:t>B</a:t>
                  </a:r>
                  <a:endParaRPr lang="en-US" sz="2800">
                    <a:latin typeface="Comic Sans MS" pitchFamily="66" charset="0"/>
                  </a:endParaRPr>
                </a:p>
              </p:txBody>
            </p:sp>
          </p:grpSp>
          <p:sp>
            <p:nvSpPr>
              <p:cNvPr id="39" name="Text Box 26"/>
              <p:cNvSpPr txBox="1">
                <a:spLocks noChangeArrowheads="1"/>
              </p:cNvSpPr>
              <p:nvPr/>
            </p:nvSpPr>
            <p:spPr bwMode="auto">
              <a:xfrm>
                <a:off x="1497" y="1706"/>
                <a:ext cx="19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  <a:latin typeface="Comic Sans MS" pitchFamily="66" charset="0"/>
                  </a:rPr>
                  <a:t>-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Text Box 27"/>
              <p:cNvSpPr txBox="1">
                <a:spLocks noChangeArrowheads="1"/>
              </p:cNvSpPr>
              <p:nvPr/>
            </p:nvSpPr>
            <p:spPr bwMode="auto">
              <a:xfrm>
                <a:off x="1853" y="1722"/>
                <a:ext cx="2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  <a:latin typeface="Comic Sans MS" pitchFamily="66" charset="0"/>
                  </a:rPr>
                  <a:t>+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2496" y="1704"/>
              <a:ext cx="131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FF0000"/>
                  </a:solidFill>
                  <a:latin typeface="Comic Sans MS" pitchFamily="66" charset="0"/>
                </a:rPr>
                <a:t>K  </a:t>
              </a:r>
              <a:r>
                <a:rPr lang="en-US" sz="3200">
                  <a:solidFill>
                    <a:srgbClr val="FF0000"/>
                  </a:solidFill>
                  <a:latin typeface="Comic Sans MS" pitchFamily="66" charset="0"/>
                </a:rPr>
                <a:t>(</a:t>
              </a:r>
              <a:r>
                <a:rPr lang="en-US" sz="2800">
                  <a:solidFill>
                    <a:srgbClr val="FF0000"/>
                  </a:solidFill>
                  <a:latin typeface="Comic Sans MS" pitchFamily="66" charset="0"/>
                </a:rPr>
                <a:t>K  (m)</a:t>
              </a:r>
              <a:r>
                <a:rPr lang="en-US" sz="3200">
                  <a:solidFill>
                    <a:srgbClr val="FF0000"/>
                  </a:solidFill>
                  <a:latin typeface="Comic Sans MS" pitchFamily="66" charset="0"/>
                </a:rPr>
                <a:t>)</a:t>
              </a:r>
              <a:r>
                <a:rPr lang="en-US" sz="2800">
                  <a:solidFill>
                    <a:srgbClr val="FF0000"/>
                  </a:solidFill>
                  <a:latin typeface="Comic Sans MS" pitchFamily="66" charset="0"/>
                </a:rPr>
                <a:t>  </a:t>
              </a:r>
              <a:endParaRPr lang="en-US" sz="2800">
                <a:latin typeface="Comic Sans MS" pitchFamily="66" charset="0"/>
              </a:endParaRPr>
            </a:p>
          </p:txBody>
        </p:sp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3018" y="1887"/>
              <a:ext cx="2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B</a:t>
              </a:r>
              <a:endParaRPr lang="en-US" sz="2800">
                <a:latin typeface="Comic Sans MS" pitchFamily="66" charset="0"/>
              </a:endParaRPr>
            </a:p>
          </p:txBody>
        </p:sp>
        <p:sp>
          <p:nvSpPr>
            <p:cNvPr id="34" name="Text Box 35"/>
            <p:cNvSpPr txBox="1">
              <a:spLocks noChangeArrowheads="1"/>
            </p:cNvSpPr>
            <p:nvPr/>
          </p:nvSpPr>
          <p:spPr bwMode="auto">
            <a:xfrm>
              <a:off x="2663" y="1891"/>
              <a:ext cx="2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B</a:t>
              </a:r>
              <a:endParaRPr lang="en-US" sz="2800">
                <a:latin typeface="Comic Sans MS" pitchFamily="66" charset="0"/>
              </a:endParaRPr>
            </a:p>
          </p:txBody>
        </p:sp>
        <p:sp>
          <p:nvSpPr>
            <p:cNvPr id="35" name="Text Box 36"/>
            <p:cNvSpPr txBox="1">
              <a:spLocks noChangeArrowheads="1"/>
            </p:cNvSpPr>
            <p:nvPr/>
          </p:nvSpPr>
          <p:spPr bwMode="auto">
            <a:xfrm>
              <a:off x="2654" y="1636"/>
              <a:ext cx="2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+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6" name="Text Box 37"/>
            <p:cNvSpPr txBox="1">
              <a:spLocks noChangeArrowheads="1"/>
            </p:cNvSpPr>
            <p:nvPr/>
          </p:nvSpPr>
          <p:spPr bwMode="auto">
            <a:xfrm>
              <a:off x="3011" y="1606"/>
              <a:ext cx="1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-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7" name="Text Box 38"/>
            <p:cNvSpPr txBox="1">
              <a:spLocks noChangeArrowheads="1"/>
            </p:cNvSpPr>
            <p:nvPr/>
          </p:nvSpPr>
          <p:spPr bwMode="auto">
            <a:xfrm>
              <a:off x="2261" y="1755"/>
              <a:ext cx="2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=</a:t>
              </a:r>
            </a:p>
          </p:txBody>
        </p:sp>
      </p:grp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1163638" y="3940175"/>
            <a:ext cx="2917825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latin typeface="Comic Sans MS" pitchFamily="66" charset="0"/>
              </a:rPr>
              <a:t>use public key first, followed by private key </a:t>
            </a:r>
            <a:endParaRPr lang="en-US"/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4494213" y="3932237"/>
            <a:ext cx="291782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latin typeface="Comic Sans MS" pitchFamily="66" charset="0"/>
              </a:rPr>
              <a:t>use private key first, followed by public key </a:t>
            </a:r>
            <a:endParaRPr lang="en-US"/>
          </a:p>
        </p:txBody>
      </p:sp>
      <p:sp>
        <p:nvSpPr>
          <p:cNvPr id="46" name="AutoShape 45"/>
          <p:cNvSpPr>
            <a:spLocks/>
          </p:cNvSpPr>
          <p:nvPr/>
        </p:nvSpPr>
        <p:spPr bwMode="auto">
          <a:xfrm rot="5400000">
            <a:off x="2481263" y="2962275"/>
            <a:ext cx="138112" cy="1509712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7" name="AutoShape 46"/>
          <p:cNvSpPr>
            <a:spLocks/>
          </p:cNvSpPr>
          <p:nvPr/>
        </p:nvSpPr>
        <p:spPr bwMode="auto">
          <a:xfrm rot="5400000">
            <a:off x="5753100" y="2954337"/>
            <a:ext cx="138113" cy="1509713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2708275" y="5653087"/>
            <a:ext cx="3467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i="1">
                <a:solidFill>
                  <a:schemeClr val="accent2"/>
                </a:solidFill>
                <a:latin typeface="Comic Sans MS" pitchFamily="66" charset="0"/>
              </a:rPr>
              <a:t>Result is the same!</a:t>
            </a:r>
            <a:r>
              <a:rPr lang="en-US" sz="2800">
                <a:latin typeface="Comic Sans MS" pitchFamily="66" charset="0"/>
              </a:rPr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914400"/>
            <a:ext cx="8305800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Modular Arithmetic</a:t>
            </a:r>
          </a:p>
        </p:txBody>
      </p:sp>
      <p:sp>
        <p:nvSpPr>
          <p:cNvPr id="89097" name="Rectangle 9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89100" name="Text Box 12"/>
          <p:cNvSpPr txBox="1">
            <a:spLocks noChangeArrowheads="1"/>
          </p:cNvSpPr>
          <p:nvPr/>
        </p:nvSpPr>
        <p:spPr bwMode="auto">
          <a:xfrm>
            <a:off x="533400" y="1828800"/>
            <a:ext cx="82296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>
                <a:solidFill>
                  <a:schemeClr val="tx2"/>
                </a:solidFill>
              </a:rPr>
              <a:t>The numbers used are limited to the range {0, 1, …, m-1}</a:t>
            </a:r>
          </a:p>
          <a:p>
            <a:r>
              <a:rPr lang="en-US" sz="3200" b="1">
                <a:solidFill>
                  <a:schemeClr val="accent1"/>
                </a:solidFill>
              </a:rPr>
              <a:t>m = 7</a:t>
            </a:r>
            <a:endParaRPr lang="en-US" sz="3200" b="1">
              <a:solidFill>
                <a:srgbClr val="F0720A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3484563"/>
            <a:ext cx="8229600" cy="1392237"/>
          </a:xfrm>
          <a:prstGeom prst="rect">
            <a:avLst/>
          </a:prstGeom>
          <a:noFill/>
          <a:ln w="19050">
            <a:solidFill>
              <a:srgbClr val="92D050"/>
            </a:solidFill>
            <a:prstDash val="dash"/>
          </a:ln>
        </p:spPr>
        <p:txBody>
          <a:bodyPr anchor="ctr">
            <a:spAutoFit/>
          </a:bodyPr>
          <a:lstStyle/>
          <a:p>
            <a:r>
              <a:rPr lang="en-US" sz="2800" b="1">
                <a:solidFill>
                  <a:srgbClr val="F0720A"/>
                </a:solidFill>
              </a:rPr>
              <a:t>2 + 3 </a:t>
            </a:r>
            <a:r>
              <a:rPr lang="en-US" sz="2800" b="1" smtClean="0">
                <a:solidFill>
                  <a:srgbClr val="F0720A"/>
                </a:solidFill>
              </a:rPr>
              <a:t>≡ </a:t>
            </a:r>
            <a:r>
              <a:rPr lang="en-US" sz="2800" b="1">
                <a:solidFill>
                  <a:srgbClr val="50861A"/>
                </a:solidFill>
              </a:rPr>
              <a:t>5 </a:t>
            </a:r>
            <a:r>
              <a:rPr lang="en-US" sz="2800" b="1">
                <a:solidFill>
                  <a:srgbClr val="F0720A"/>
                </a:solidFill>
              </a:rPr>
              <a:t>(mod </a:t>
            </a:r>
            <a:r>
              <a:rPr lang="en-US" sz="2800" b="1">
                <a:solidFill>
                  <a:schemeClr val="accent1"/>
                </a:solidFill>
              </a:rPr>
              <a:t>7</a:t>
            </a:r>
            <a:r>
              <a:rPr lang="en-US" sz="2800" b="1">
                <a:solidFill>
                  <a:srgbClr val="F0720A"/>
                </a:solidFill>
              </a:rPr>
              <a:t>)       </a:t>
            </a:r>
            <a:r>
              <a:rPr lang="en-US" sz="2800" b="1">
                <a:solidFill>
                  <a:schemeClr val="accent1"/>
                </a:solidFill>
              </a:rPr>
              <a:t>7</a:t>
            </a:r>
            <a:r>
              <a:rPr lang="en-US" sz="2800" b="1">
                <a:solidFill>
                  <a:srgbClr val="F0720A"/>
                </a:solidFill>
              </a:rPr>
              <a:t> divides </a:t>
            </a:r>
            <a:r>
              <a:rPr lang="en-US" sz="2800" b="1" smtClean="0">
                <a:solidFill>
                  <a:srgbClr val="F0720A"/>
                </a:solidFill>
              </a:rPr>
              <a:t>(2 </a:t>
            </a:r>
            <a:r>
              <a:rPr lang="en-US" sz="2800" b="1">
                <a:solidFill>
                  <a:srgbClr val="F0720A"/>
                </a:solidFill>
              </a:rPr>
              <a:t>+ 3 </a:t>
            </a:r>
            <a:r>
              <a:rPr lang="en-US" sz="2800" b="1" smtClean="0">
                <a:solidFill>
                  <a:srgbClr val="F0720A"/>
                </a:solidFill>
              </a:rPr>
              <a:t>– </a:t>
            </a:r>
            <a:r>
              <a:rPr lang="en-US" sz="2800" b="1" smtClean="0">
                <a:solidFill>
                  <a:srgbClr val="50861A"/>
                </a:solidFill>
              </a:rPr>
              <a:t>5)</a:t>
            </a:r>
            <a:endParaRPr lang="en-US" sz="2800" b="1">
              <a:solidFill>
                <a:srgbClr val="50861A"/>
              </a:solidFill>
            </a:endParaRPr>
          </a:p>
          <a:p>
            <a:r>
              <a:rPr lang="en-US" sz="2800" b="1">
                <a:solidFill>
                  <a:srgbClr val="F0720A"/>
                </a:solidFill>
              </a:rPr>
              <a:t>3 + 4 </a:t>
            </a:r>
            <a:r>
              <a:rPr lang="en-US" sz="2800" b="1" smtClean="0">
                <a:solidFill>
                  <a:srgbClr val="F0720A"/>
                </a:solidFill>
              </a:rPr>
              <a:t>≡ </a:t>
            </a:r>
            <a:r>
              <a:rPr lang="en-US" sz="2800" b="1">
                <a:solidFill>
                  <a:srgbClr val="50861A"/>
                </a:solidFill>
              </a:rPr>
              <a:t>0</a:t>
            </a:r>
            <a:r>
              <a:rPr lang="en-US" sz="2800" b="1">
                <a:solidFill>
                  <a:srgbClr val="F0720A"/>
                </a:solidFill>
              </a:rPr>
              <a:t> (mod </a:t>
            </a:r>
            <a:r>
              <a:rPr lang="en-US" sz="2800" b="1">
                <a:solidFill>
                  <a:schemeClr val="accent1"/>
                </a:solidFill>
              </a:rPr>
              <a:t>7</a:t>
            </a:r>
            <a:r>
              <a:rPr lang="en-US" sz="2800" b="1">
                <a:solidFill>
                  <a:srgbClr val="F0720A"/>
                </a:solidFill>
              </a:rPr>
              <a:t>)       </a:t>
            </a:r>
            <a:r>
              <a:rPr lang="en-US" sz="2800" b="1" smtClean="0">
                <a:solidFill>
                  <a:srgbClr val="F0720A"/>
                </a:solidFill>
              </a:rPr>
              <a:t>(3 </a:t>
            </a:r>
            <a:r>
              <a:rPr lang="en-US" sz="2800" b="1">
                <a:solidFill>
                  <a:srgbClr val="F0720A"/>
                </a:solidFill>
              </a:rPr>
              <a:t>+ 4 – </a:t>
            </a:r>
            <a:r>
              <a:rPr lang="en-US" sz="2800" b="1" smtClean="0">
                <a:solidFill>
                  <a:srgbClr val="50861A"/>
                </a:solidFill>
              </a:rPr>
              <a:t>0)</a:t>
            </a:r>
            <a:r>
              <a:rPr lang="en-US" sz="2800" b="1" smtClean="0">
                <a:solidFill>
                  <a:srgbClr val="F0720A"/>
                </a:solidFill>
              </a:rPr>
              <a:t> </a:t>
            </a:r>
            <a:r>
              <a:rPr lang="en-US" sz="2800" b="1">
                <a:solidFill>
                  <a:srgbClr val="F0720A"/>
                </a:solidFill>
              </a:rPr>
              <a:t>is divisible by </a:t>
            </a:r>
            <a:r>
              <a:rPr lang="en-US" sz="2800" b="1">
                <a:solidFill>
                  <a:schemeClr val="accent1"/>
                </a:solidFill>
              </a:rPr>
              <a:t>7</a:t>
            </a:r>
          </a:p>
          <a:p>
            <a:r>
              <a:rPr lang="en-US" sz="2800" b="1">
                <a:solidFill>
                  <a:srgbClr val="F0720A"/>
                </a:solidFill>
              </a:rPr>
              <a:t>4 + 6 </a:t>
            </a:r>
            <a:r>
              <a:rPr lang="en-US" sz="2800" b="1" smtClean="0">
                <a:solidFill>
                  <a:srgbClr val="F0720A"/>
                </a:solidFill>
              </a:rPr>
              <a:t>≡ </a:t>
            </a:r>
            <a:r>
              <a:rPr lang="en-US" sz="2800" b="1">
                <a:solidFill>
                  <a:srgbClr val="50861A"/>
                </a:solidFill>
              </a:rPr>
              <a:t>3 </a:t>
            </a:r>
            <a:r>
              <a:rPr lang="en-US" sz="2800" b="1">
                <a:solidFill>
                  <a:srgbClr val="F0720A"/>
                </a:solidFill>
              </a:rPr>
              <a:t>(mod </a:t>
            </a:r>
            <a:r>
              <a:rPr lang="en-US" sz="2800" b="1">
                <a:solidFill>
                  <a:schemeClr val="accent1"/>
                </a:solidFill>
              </a:rPr>
              <a:t>7</a:t>
            </a:r>
            <a:r>
              <a:rPr lang="en-US" sz="2800" b="1">
                <a:solidFill>
                  <a:srgbClr val="F0720A"/>
                </a:solidFill>
              </a:rPr>
              <a:t>)</a:t>
            </a:r>
            <a:r>
              <a:rPr lang="en-US" sz="2800" b="1">
                <a:solidFill>
                  <a:srgbClr val="50861A"/>
                </a:solidFill>
              </a:rPr>
              <a:t>       </a:t>
            </a:r>
            <a:r>
              <a:rPr lang="en-US" sz="2800" b="1">
                <a:solidFill>
                  <a:schemeClr val="accent1"/>
                </a:solidFill>
              </a:rPr>
              <a:t>7</a:t>
            </a:r>
            <a:r>
              <a:rPr lang="en-US" sz="2800" b="1">
                <a:solidFill>
                  <a:srgbClr val="50861A"/>
                </a:solidFill>
              </a:rPr>
              <a:t> </a:t>
            </a:r>
            <a:r>
              <a:rPr lang="en-US" sz="2800" b="1">
                <a:solidFill>
                  <a:srgbClr val="F0720A"/>
                </a:solidFill>
              </a:rPr>
              <a:t>divides </a:t>
            </a:r>
            <a:r>
              <a:rPr lang="en-US" sz="2800" b="1" smtClean="0">
                <a:solidFill>
                  <a:srgbClr val="F0720A"/>
                </a:solidFill>
              </a:rPr>
              <a:t>(4 </a:t>
            </a:r>
            <a:r>
              <a:rPr lang="en-US" sz="2800" b="1">
                <a:solidFill>
                  <a:srgbClr val="F0720A"/>
                </a:solidFill>
              </a:rPr>
              <a:t>+ 6 </a:t>
            </a:r>
            <a:r>
              <a:rPr lang="en-US" sz="2800" b="1" smtClean="0">
                <a:solidFill>
                  <a:srgbClr val="F0720A"/>
                </a:solidFill>
              </a:rPr>
              <a:t>–</a:t>
            </a:r>
            <a:r>
              <a:rPr lang="en-US" sz="2800" b="1" smtClean="0">
                <a:solidFill>
                  <a:srgbClr val="50861A"/>
                </a:solidFill>
              </a:rPr>
              <a:t> 3)</a:t>
            </a:r>
            <a:endParaRPr lang="en-US" sz="2800" b="1">
              <a:solidFill>
                <a:srgbClr val="50861A"/>
              </a:solidFill>
            </a:endParaRPr>
          </a:p>
        </p:txBody>
      </p:sp>
      <p:sp>
        <p:nvSpPr>
          <p:cNvPr id="2" name="TextBox 10"/>
          <p:cNvSpPr txBox="1"/>
          <p:nvPr/>
        </p:nvSpPr>
        <p:spPr>
          <a:xfrm>
            <a:off x="533400" y="5181600"/>
            <a:ext cx="8229600" cy="965200"/>
          </a:xfrm>
          <a:prstGeom prst="rect">
            <a:avLst/>
          </a:prstGeom>
          <a:noFill/>
          <a:ln w="19050">
            <a:solidFill>
              <a:srgbClr val="92D050"/>
            </a:solidFill>
            <a:prstDash val="dash"/>
          </a:ln>
        </p:spPr>
        <p:txBody>
          <a:bodyPr anchor="ctr">
            <a:spAutoFit/>
          </a:bodyPr>
          <a:lstStyle/>
          <a:p>
            <a:r>
              <a:rPr lang="en-US" sz="2800" b="1">
                <a:solidFill>
                  <a:srgbClr val="F0720A"/>
                </a:solidFill>
              </a:rPr>
              <a:t>4 - 2 </a:t>
            </a:r>
            <a:r>
              <a:rPr lang="en-US" sz="2800" b="1" smtClean="0">
                <a:solidFill>
                  <a:srgbClr val="F0720A"/>
                </a:solidFill>
              </a:rPr>
              <a:t>≡ </a:t>
            </a:r>
            <a:r>
              <a:rPr lang="en-US" sz="2800" b="1">
                <a:solidFill>
                  <a:srgbClr val="50861A"/>
                </a:solidFill>
              </a:rPr>
              <a:t>2</a:t>
            </a:r>
            <a:r>
              <a:rPr lang="en-US" sz="2800" b="1">
                <a:solidFill>
                  <a:srgbClr val="F0720A"/>
                </a:solidFill>
              </a:rPr>
              <a:t> (mod </a:t>
            </a:r>
            <a:r>
              <a:rPr lang="en-US" sz="2800" b="1">
                <a:solidFill>
                  <a:schemeClr val="accent1"/>
                </a:solidFill>
              </a:rPr>
              <a:t>7</a:t>
            </a:r>
            <a:r>
              <a:rPr lang="en-US" sz="2800" b="1">
                <a:solidFill>
                  <a:srgbClr val="F0720A"/>
                </a:solidFill>
              </a:rPr>
              <a:t>)       </a:t>
            </a:r>
            <a:r>
              <a:rPr lang="en-US" sz="2800" b="1">
                <a:solidFill>
                  <a:schemeClr val="accent1"/>
                </a:solidFill>
              </a:rPr>
              <a:t>7</a:t>
            </a:r>
            <a:r>
              <a:rPr lang="en-US" sz="2800" b="1">
                <a:solidFill>
                  <a:srgbClr val="F0720A"/>
                </a:solidFill>
              </a:rPr>
              <a:t> divides </a:t>
            </a:r>
            <a:r>
              <a:rPr lang="en-US" sz="2800" b="1" smtClean="0">
                <a:solidFill>
                  <a:srgbClr val="F0720A"/>
                </a:solidFill>
              </a:rPr>
              <a:t>(4 </a:t>
            </a:r>
            <a:r>
              <a:rPr lang="en-US" sz="2800" b="1">
                <a:solidFill>
                  <a:srgbClr val="F0720A"/>
                </a:solidFill>
              </a:rPr>
              <a:t>- 2 </a:t>
            </a:r>
            <a:r>
              <a:rPr lang="en-US" sz="2800" b="1" smtClean="0">
                <a:solidFill>
                  <a:srgbClr val="F0720A"/>
                </a:solidFill>
              </a:rPr>
              <a:t>– </a:t>
            </a:r>
            <a:r>
              <a:rPr lang="en-US" sz="2800" b="1" smtClean="0">
                <a:solidFill>
                  <a:srgbClr val="50861A"/>
                </a:solidFill>
              </a:rPr>
              <a:t>2)</a:t>
            </a:r>
            <a:endParaRPr lang="en-US" sz="2800" b="1">
              <a:solidFill>
                <a:srgbClr val="50861A"/>
              </a:solidFill>
            </a:endParaRPr>
          </a:p>
          <a:p>
            <a:r>
              <a:rPr lang="en-US" sz="2800" b="1">
                <a:solidFill>
                  <a:srgbClr val="F0720A"/>
                </a:solidFill>
              </a:rPr>
              <a:t>3 - 4 </a:t>
            </a:r>
            <a:r>
              <a:rPr lang="en-US" sz="2800" b="1" smtClean="0">
                <a:solidFill>
                  <a:srgbClr val="F0720A"/>
                </a:solidFill>
              </a:rPr>
              <a:t>≡ </a:t>
            </a:r>
            <a:r>
              <a:rPr lang="en-US" sz="2800" b="1">
                <a:solidFill>
                  <a:srgbClr val="50861A"/>
                </a:solidFill>
              </a:rPr>
              <a:t>6</a:t>
            </a:r>
            <a:r>
              <a:rPr lang="en-US" sz="2800" b="1">
                <a:solidFill>
                  <a:srgbClr val="F0720A"/>
                </a:solidFill>
              </a:rPr>
              <a:t> (mod </a:t>
            </a:r>
            <a:r>
              <a:rPr lang="en-US" sz="2800" b="1">
                <a:solidFill>
                  <a:schemeClr val="accent1"/>
                </a:solidFill>
              </a:rPr>
              <a:t>7</a:t>
            </a:r>
            <a:r>
              <a:rPr lang="en-US" sz="2800" b="1">
                <a:solidFill>
                  <a:srgbClr val="F0720A"/>
                </a:solidFill>
              </a:rPr>
              <a:t>)       </a:t>
            </a:r>
            <a:r>
              <a:rPr lang="en-US" sz="2800" b="1" smtClean="0">
                <a:solidFill>
                  <a:srgbClr val="F0720A"/>
                </a:solidFill>
              </a:rPr>
              <a:t>(3 </a:t>
            </a:r>
            <a:r>
              <a:rPr lang="en-US" sz="2800" b="1">
                <a:solidFill>
                  <a:srgbClr val="F0720A"/>
                </a:solidFill>
              </a:rPr>
              <a:t>- 4 – </a:t>
            </a:r>
            <a:r>
              <a:rPr lang="en-US" sz="2800" b="1" smtClean="0">
                <a:solidFill>
                  <a:srgbClr val="50861A"/>
                </a:solidFill>
              </a:rPr>
              <a:t>6)</a:t>
            </a:r>
            <a:r>
              <a:rPr lang="en-US" sz="2800" b="1" smtClean="0">
                <a:solidFill>
                  <a:srgbClr val="F0720A"/>
                </a:solidFill>
              </a:rPr>
              <a:t> </a:t>
            </a:r>
            <a:r>
              <a:rPr lang="en-US" sz="2800" b="1">
                <a:solidFill>
                  <a:srgbClr val="F0720A"/>
                </a:solidFill>
              </a:rPr>
              <a:t>is divisible by </a:t>
            </a:r>
            <a:r>
              <a:rPr lang="en-US" sz="2800" b="1">
                <a:solidFill>
                  <a:schemeClr val="accent1"/>
                </a:solidFill>
              </a:rPr>
              <a:t>7</a:t>
            </a:r>
            <a:endParaRPr lang="en-US" sz="2800">
              <a:solidFill>
                <a:srgbClr val="50861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914400"/>
            <a:ext cx="8305800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Modular Arithmetic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141321" name="Text Box 9"/>
          <p:cNvSpPr txBox="1">
            <a:spLocks noChangeArrowheads="1"/>
          </p:cNvSpPr>
          <p:nvPr/>
        </p:nvSpPr>
        <p:spPr bwMode="auto">
          <a:xfrm>
            <a:off x="533400" y="1828800"/>
            <a:ext cx="82296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 sz="3200" b="1" smtClean="0">
              <a:solidFill>
                <a:schemeClr val="tx2"/>
              </a:solidFill>
            </a:endParaRPr>
          </a:p>
          <a:p>
            <a:endParaRPr lang="en-US" sz="3200" b="1" smtClean="0">
              <a:solidFill>
                <a:schemeClr val="tx2"/>
              </a:solidFill>
            </a:endParaRPr>
          </a:p>
          <a:p>
            <a:endParaRPr lang="en-US" sz="3200" b="1" smtClean="0">
              <a:solidFill>
                <a:schemeClr val="tx2"/>
              </a:solidFill>
            </a:endParaRPr>
          </a:p>
          <a:p>
            <a:r>
              <a:rPr lang="en-US" sz="3200" smtClean="0"/>
              <a:t>Consider the expression</a:t>
            </a:r>
          </a:p>
          <a:p>
            <a:r>
              <a:rPr lang="en-US" sz="3200" smtClean="0"/>
              <a:t>, using the theorem several times we have</a:t>
            </a:r>
          </a:p>
          <a:p>
            <a:endParaRPr lang="en-US" sz="3200" b="1">
              <a:solidFill>
                <a:srgbClr val="F0720A"/>
              </a:solidFill>
            </a:endParaRPr>
          </a:p>
        </p:txBody>
      </p:sp>
      <p:pic>
        <p:nvPicPr>
          <p:cNvPr id="12" name="Picture 1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57200" y="1828800"/>
            <a:ext cx="8452852" cy="1243584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146462" y="3416980"/>
            <a:ext cx="3845138" cy="39302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339855" y="4453128"/>
            <a:ext cx="6464291" cy="2176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914400"/>
            <a:ext cx="8305800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Modular Arithmetic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141321" name="Text Box 9"/>
          <p:cNvSpPr txBox="1">
            <a:spLocks noChangeArrowheads="1"/>
          </p:cNvSpPr>
          <p:nvPr/>
        </p:nvSpPr>
        <p:spPr bwMode="auto">
          <a:xfrm>
            <a:off x="533400" y="1828800"/>
            <a:ext cx="8229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 sz="3200" b="1" dirty="0" smtClean="0">
              <a:solidFill>
                <a:schemeClr val="tx2"/>
              </a:solidFill>
            </a:endParaRPr>
          </a:p>
          <a:p>
            <a:endParaRPr lang="en-US" sz="3200" b="1" dirty="0" smtClean="0">
              <a:solidFill>
                <a:schemeClr val="tx2"/>
              </a:solidFill>
            </a:endParaRPr>
          </a:p>
          <a:p>
            <a:endParaRPr lang="en-US" sz="3200" b="1" dirty="0" smtClean="0">
              <a:solidFill>
                <a:schemeClr val="tx2"/>
              </a:solidFill>
            </a:endParaRPr>
          </a:p>
        </p:txBody>
      </p:sp>
      <p:pic>
        <p:nvPicPr>
          <p:cNvPr id="12" name="Picture 1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57200" y="1828800"/>
            <a:ext cx="8452852" cy="12435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6348" y="3337048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Addition: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1600" y="3428180"/>
            <a:ext cx="4013200" cy="279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86348" y="4645736"/>
            <a:ext cx="2266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Multiplication:</a:t>
            </a:r>
            <a:endParaRPr lang="en-US" sz="2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250" y="4061917"/>
            <a:ext cx="8191500" cy="304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9900" y="4721054"/>
            <a:ext cx="3644900" cy="279400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4816022" y="3294521"/>
            <a:ext cx="542692" cy="54269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96542" y="4579767"/>
            <a:ext cx="542692" cy="54269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050" y="5481355"/>
            <a:ext cx="75819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914400"/>
            <a:ext cx="8305800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Greatest Common Divisor</a:t>
            </a:r>
          </a:p>
        </p:txBody>
      </p:sp>
      <p:sp>
        <p:nvSpPr>
          <p:cNvPr id="152584" name="Rectangle 8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152585" name="Text Box 9"/>
          <p:cNvSpPr txBox="1">
            <a:spLocks noChangeArrowheads="1"/>
          </p:cNvSpPr>
          <p:nvPr/>
        </p:nvSpPr>
        <p:spPr bwMode="auto">
          <a:xfrm>
            <a:off x="533400" y="1828800"/>
            <a:ext cx="82296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rgbClr val="F0720A"/>
                </a:solidFill>
              </a:rPr>
              <a:t>int</a:t>
            </a:r>
            <a:r>
              <a:rPr lang="en-US" sz="2400"/>
              <a:t> gcd(</a:t>
            </a:r>
            <a:r>
              <a:rPr lang="en-US" sz="2400">
                <a:solidFill>
                  <a:srgbClr val="F0720A"/>
                </a:solidFill>
              </a:rPr>
              <a:t>int</a:t>
            </a:r>
            <a:r>
              <a:rPr lang="en-US" sz="2400"/>
              <a:t> x, </a:t>
            </a:r>
            <a:r>
              <a:rPr lang="en-US" sz="2400">
                <a:solidFill>
                  <a:srgbClr val="F0720A"/>
                </a:solidFill>
              </a:rPr>
              <a:t>int</a:t>
            </a:r>
            <a:r>
              <a:rPr lang="en-US" sz="2400"/>
              <a:t> y)</a:t>
            </a:r>
          </a:p>
          <a:p>
            <a:r>
              <a:rPr lang="en-US" sz="2400">
                <a:solidFill>
                  <a:schemeClr val="accent1"/>
                </a:solidFill>
              </a:rPr>
              <a:t>{</a:t>
            </a:r>
          </a:p>
          <a:p>
            <a:r>
              <a:rPr lang="en-US" sz="2400"/>
              <a:t>	</a:t>
            </a:r>
            <a:r>
              <a:rPr lang="en-US" sz="2400">
                <a:solidFill>
                  <a:srgbClr val="F0720A"/>
                </a:solidFill>
              </a:rPr>
              <a:t>if</a:t>
            </a:r>
            <a:r>
              <a:rPr lang="en-US" sz="2400"/>
              <a:t> (y = = 0) return (x)</a:t>
            </a:r>
          </a:p>
          <a:p>
            <a:r>
              <a:rPr lang="en-US" sz="2400"/>
              <a:t>	</a:t>
            </a:r>
            <a:r>
              <a:rPr lang="en-US" sz="2400">
                <a:solidFill>
                  <a:srgbClr val="F0720A"/>
                </a:solidFill>
              </a:rPr>
              <a:t>else</a:t>
            </a:r>
            <a:r>
              <a:rPr lang="en-US" sz="2400"/>
              <a:t> return (gcd(y, x mod y))</a:t>
            </a:r>
          </a:p>
          <a:p>
            <a:r>
              <a:rPr lang="en-US" sz="240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" y="3875088"/>
            <a:ext cx="8229600" cy="2673350"/>
          </a:xfrm>
          <a:prstGeom prst="rect">
            <a:avLst/>
          </a:prstGeom>
          <a:noFill/>
          <a:ln w="19050">
            <a:solidFill>
              <a:srgbClr val="92D050"/>
            </a:solidFill>
            <a:prstDash val="dash"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rgbClr val="50861A"/>
                </a:solidFill>
              </a:rPr>
              <a:t>gcd(8,6)			// x = 8, y = 6</a:t>
            </a:r>
          </a:p>
          <a:p>
            <a:r>
              <a:rPr lang="en-US" sz="2800">
                <a:solidFill>
                  <a:srgbClr val="50861A"/>
                </a:solidFill>
              </a:rPr>
              <a:t>	gcd(6,2)		// 2 = 8 mod 6, x = 6, y = 2</a:t>
            </a:r>
          </a:p>
          <a:p>
            <a:r>
              <a:rPr lang="en-US" sz="2800">
                <a:solidFill>
                  <a:srgbClr val="50861A"/>
                </a:solidFill>
              </a:rPr>
              <a:t>		gcd(2,0)	// 0 = 6 mod 2</a:t>
            </a:r>
          </a:p>
          <a:p>
            <a:r>
              <a:rPr lang="en-US" sz="2800">
                <a:solidFill>
                  <a:srgbClr val="50861A"/>
                </a:solidFill>
              </a:rPr>
              <a:t>		return 2      // return x</a:t>
            </a:r>
          </a:p>
          <a:p>
            <a:r>
              <a:rPr lang="en-US" sz="2800">
                <a:solidFill>
                  <a:srgbClr val="50861A"/>
                </a:solidFill>
              </a:rPr>
              <a:t>	return 2		// return gcd(y, x mod y)</a:t>
            </a:r>
          </a:p>
          <a:p>
            <a:r>
              <a:rPr lang="en-US" sz="2800">
                <a:solidFill>
                  <a:srgbClr val="50861A"/>
                </a:solidFill>
              </a:rPr>
              <a:t>return </a:t>
            </a:r>
            <a:r>
              <a:rPr lang="en-US" sz="2800">
                <a:solidFill>
                  <a:srgbClr val="FF0000"/>
                </a:solidFill>
              </a:rPr>
              <a:t>2</a:t>
            </a:r>
            <a:r>
              <a:rPr lang="en-US" sz="2800">
                <a:solidFill>
                  <a:srgbClr val="50861A"/>
                </a:solidFill>
              </a:rPr>
              <a:t>			// return gcd(y, x mod y)</a:t>
            </a:r>
            <a:endParaRPr lang="en-US">
              <a:solidFill>
                <a:srgbClr val="50861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914400"/>
            <a:ext cx="8305800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Congruence</a:t>
            </a: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141321" name="Text Box 9"/>
          <p:cNvSpPr txBox="1">
            <a:spLocks noChangeArrowheads="1"/>
          </p:cNvSpPr>
          <p:nvPr/>
        </p:nvSpPr>
        <p:spPr bwMode="auto">
          <a:xfrm>
            <a:off x="533400" y="1828800"/>
            <a:ext cx="82296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dirty="0" smtClean="0"/>
              <a:t>Solve the congruence</a:t>
            </a:r>
          </a:p>
          <a:p>
            <a:r>
              <a:rPr lang="en-US" sz="3200" dirty="0" smtClean="0">
                <a:solidFill>
                  <a:srgbClr val="F0720A"/>
                </a:solidFill>
              </a:rPr>
              <a:t>       </a:t>
            </a:r>
          </a:p>
          <a:p>
            <a:r>
              <a:rPr lang="en-US" sz="3200" dirty="0" smtClean="0">
                <a:solidFill>
                  <a:srgbClr val="F0720A"/>
                </a:solidFill>
              </a:rPr>
              <a:t>                                                  </a:t>
            </a:r>
            <a:r>
              <a:rPr lang="en-US" sz="3200" dirty="0" smtClean="0"/>
              <a:t>                </a:t>
            </a:r>
            <a:r>
              <a:rPr lang="en-US" sz="3200" dirty="0" smtClean="0">
                <a:solidFill>
                  <a:srgbClr val="FF0000"/>
                </a:solidFill>
              </a:rPr>
              <a:t>(1)</a:t>
            </a:r>
          </a:p>
          <a:p>
            <a:r>
              <a:rPr lang="en-US" sz="3200" dirty="0" smtClean="0"/>
              <a:t>We have</a:t>
            </a:r>
          </a:p>
          <a:p>
            <a:r>
              <a:rPr lang="en-US" sz="3200" dirty="0" smtClean="0"/>
              <a:t>                                                                  </a:t>
            </a:r>
            <a:r>
              <a:rPr lang="en-US" sz="3200" dirty="0" smtClean="0">
                <a:solidFill>
                  <a:srgbClr val="FF0000"/>
                </a:solidFill>
              </a:rPr>
              <a:t>(2)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(2)</a:t>
            </a:r>
            <a:r>
              <a:rPr lang="en-US" sz="3200" dirty="0" smtClean="0"/>
              <a:t>-</a:t>
            </a:r>
            <a:r>
              <a:rPr lang="en-US" sz="3200" dirty="0" smtClean="0">
                <a:solidFill>
                  <a:srgbClr val="FF0000"/>
                </a:solidFill>
              </a:rPr>
              <a:t>(1)</a:t>
            </a:r>
            <a:r>
              <a:rPr lang="en-US" sz="3200" dirty="0" smtClean="0"/>
              <a:t> then, </a:t>
            </a:r>
          </a:p>
          <a:p>
            <a:r>
              <a:rPr lang="en-US" sz="3200" dirty="0" smtClean="0"/>
              <a:t>                                      </a:t>
            </a:r>
            <a:endParaRPr lang="en-US" sz="2800" dirty="0"/>
          </a:p>
        </p:txBody>
      </p:sp>
      <p:pic>
        <p:nvPicPr>
          <p:cNvPr id="37" name="Picture 3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953000" y="1981200"/>
            <a:ext cx="3038568" cy="3930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307" y="3946041"/>
            <a:ext cx="3791989" cy="394508"/>
          </a:xfrm>
          <a:prstGeom prst="rect">
            <a:avLst/>
          </a:prstGeom>
        </p:spPr>
      </p:pic>
      <p:pic>
        <p:nvPicPr>
          <p:cNvPr id="44" name="Picture 43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286000" y="2514600"/>
            <a:ext cx="4490394" cy="859364"/>
          </a:xfrm>
          <a:prstGeom prst="rect">
            <a:avLst/>
          </a:prstGeom>
        </p:spPr>
      </p:pic>
      <p:pic>
        <p:nvPicPr>
          <p:cNvPr id="46" name="Picture 45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667000" y="4995960"/>
            <a:ext cx="5942220" cy="13286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4152" y="6412468"/>
            <a:ext cx="8635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can we solve the general problem? Where do the eq. (1), (2) come from?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79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914400"/>
            <a:ext cx="8305800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Congruence</a:t>
            </a: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141321" name="Text Box 9"/>
          <p:cNvSpPr txBox="1">
            <a:spLocks noChangeArrowheads="1"/>
          </p:cNvSpPr>
          <p:nvPr/>
        </p:nvSpPr>
        <p:spPr bwMode="auto">
          <a:xfrm>
            <a:off x="533400" y="1816091"/>
            <a:ext cx="82296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dirty="0" smtClean="0"/>
              <a:t>First, find a linear equation</a:t>
            </a:r>
            <a:r>
              <a:rPr lang="en-US" sz="3200" dirty="0" smtClean="0">
                <a:solidFill>
                  <a:srgbClr val="F0720A"/>
                </a:solidFill>
              </a:rPr>
              <a:t>   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Second, from</a:t>
            </a:r>
          </a:p>
          <a:p>
            <a:r>
              <a:rPr lang="en-US" sz="3200" dirty="0" smtClean="0"/>
              <a:t>                                                        </a:t>
            </a:r>
          </a:p>
          <a:p>
            <a:endParaRPr lang="en-US" sz="3200" dirty="0"/>
          </a:p>
          <a:p>
            <a:r>
              <a:rPr lang="en-US" sz="3200" dirty="0" smtClean="0">
                <a:solidFill>
                  <a:srgbClr val="FF0000"/>
                </a:solidFill>
              </a:rPr>
              <a:t>(2)</a:t>
            </a:r>
            <a:r>
              <a:rPr lang="en-US" sz="3200" dirty="0" smtClean="0"/>
              <a:t>+</a:t>
            </a:r>
            <a:r>
              <a:rPr lang="en-US" sz="3200" dirty="0" smtClean="0">
                <a:solidFill>
                  <a:srgbClr val="FF0000"/>
                </a:solidFill>
              </a:rPr>
              <a:t>(1)</a:t>
            </a:r>
            <a:r>
              <a:rPr lang="en-US" sz="3200" dirty="0" smtClean="0"/>
              <a:t> then,                </a:t>
            </a:r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489986"/>
            <a:ext cx="4395528" cy="394508"/>
          </a:xfrm>
          <a:prstGeom prst="rect">
            <a:avLst/>
          </a:prstGeom>
        </p:spPr>
      </p:pic>
      <p:pic>
        <p:nvPicPr>
          <p:cNvPr id="46" name="Picture 4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973180" y="5300760"/>
            <a:ext cx="5942220" cy="1328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451" y="2665095"/>
            <a:ext cx="5269230" cy="382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032" y="3972956"/>
            <a:ext cx="5523115" cy="394508"/>
          </a:xfrm>
          <a:prstGeom prst="rect">
            <a:avLst/>
          </a:prstGeom>
        </p:spPr>
      </p:pic>
      <p:pic>
        <p:nvPicPr>
          <p:cNvPr id="18" name="Picture 17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586116" y="3412960"/>
            <a:ext cx="3038568" cy="3930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58200" y="26786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(*)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58200" y="39740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58200" y="45074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(2)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973180" y="3048000"/>
            <a:ext cx="2086409" cy="151352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973180" y="3048000"/>
            <a:ext cx="3427620" cy="926068"/>
            <a:chOff x="2973180" y="3048000"/>
            <a:chExt cx="3427620" cy="926068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2973180" y="3048000"/>
              <a:ext cx="3427620" cy="92606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5410200" y="3048000"/>
              <a:ext cx="990600" cy="92606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red}&#10;\noindent Theorem: \color{blue} If $a\equiv c \bmod m$ and $b \equiv d \bmod m$, then \\&#10;$a+b\equiv c+d \bmod m$ and $a\times b\equiv c\times d\bmod m$. \\&#10;which means that $a+b\equiv c+d \bmod m$.&#10;\end{document}"/>
  <p:tag name="IGUANATEXSIZE" val="3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begin{equation}\nonumber&#10;\begin{array}{rcl}&#10;x&amp;\equiv&amp; -16 \pmod{13} \\&#10;\Leftrightarrow x &amp;\equiv&amp; -16 +13\times 2 \pmod{13} \\&#10;\Leftrightarrow x &amp;\equiv&amp; 10 \pmod{13} \\&#10;\end{array}&#10;\end{equation}&#10;&#10;&#10;&#10;\end{document}"/>
  <p:tag name="IGUANATEXSIZE" val="3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mbox{gcd}(3,13)= 1 = 13.(1) + 3.(-4) &#10;\]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begin{equation}&#10;\begin{array}{rcl} \nonumber&#10;(-4).3.x &amp;\equiv&amp; (-4).4 \pmod{13}&#10;\end{array}&#10;\end{equation}&#10;&#10;&#10;&#10;\end{document}"/>
  <p:tag name="IGUANATEXSIZE" val="3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3x\equiv 4 \pmod{13}&#10;\]&#10;&#10;&#10;&#10;\end{document}"/>
  <p:tag name="IGUANATEXSIZE" val="3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a&#10;\]&#10;&#10;&#10;&#10;\end{document}"/>
  <p:tag name="IGUANATEXSIZE" val="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b&#10;\]&#10;&#10;&#10;&#10;\end{document}"/>
  <p:tag name="IGUANATEXSIZE" val="3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n&#10;\]&#10;&#10;&#10;&#10;\end{document}"/>
  <p:tag name="IGUANATEXSIZE" val="3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ax \equiv b \pmod{n}&#10;\]&#10;&#10;&#10;&#10;\end{document}"/>
  <p:tag name="IGUANATEXSIZE" val="3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d = \mbox{gcd}(a,n)&#10;\]&#10;&#10;&#10;&#10;\end{document}"/>
  <p:tag name="IGUANATEXSIZE" val="3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&#10;&#10;&#10;\end{document}"/>
  <p:tag name="IGUANATEXSIZE" val="3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(13+11)\times 18 \mod 7&#10;\]&#10;\end{document}"/>
  <p:tag name="IGUANATEXSIZE" val="3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b&#10;\]&#10;&#10;&#10;&#10;\end{document}"/>
  <p:tag name="IGUANATEXSIZE" val="3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d&#10;\]&#10;&#10;&#10;&#10;\end{document}"/>
  <p:tag name="IGUANATEXSIZE" val="3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bsy,amssymb}&#10;\usepackage{color}&#10;\pagestyle{empty}&#10;\begin{document}&#10;\color{blue}&#10;\[&#10;\{x_0+k.\frac{n}{d}| \ k \in \mathbb{Z}  \}&#10;\]&#10;&#10;&#10;&#10;\end{document}"/>
  <p:tag name="IGUANATEXSIZE" val="3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_0 &#10;\]&#10;&#10;&#10;&#10;\end{document}"/>
  <p:tag name="IGUANATEXSIZE" val="3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3x \equiv 2 \pmod{6}&#10;\]&#10;&#10;&#10;&#10;\end{document}"/>
  <p:tag name="IGUANATEXSIZE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_0 &#10;\]&#10;&#10;&#10;&#10;\end{document}"/>
  <p:tag name="IGUANATEXSIZE" val="3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mbox{gcd}(a,n) = n.s + a.r &#10;\]&#10;&#10;&#10;&#10;\end{document}"/>
  <p:tag name="IGUANATEXSIZE" val="3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_0 = r.b/d \pmod{n/d}&#10;\]&#10;&#10;&#10;&#10;\end{document}"/>
  <p:tag name="IGUANATEXSIZE" val="3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d|b&#10;\]&#10;&#10;&#10;&#10;\end{document}"/>
  <p:tag name="IGUANATEXSIZE" val="3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d = \mbox{gcd}(a,n)&#10;\]&#10;&#10;&#10;&#10;\end{document}"/>
  <p:tag name="IGUANATEXSIZE" val="3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begin{array}{ccr}&#10;  (13 + 11)\times 18 &amp; \equiv &amp; (6 + 4)\times 4 \bmod 7 \\&#10;   &amp; \equiv &amp; 10\times 4 \bmod 7 \\&#10;   &amp; \equiv &amp; 3\times 4 \bmod 7 \\&#10;   &amp; \equiv &amp; 12 \bmod 7 \\&#10;   &amp; \equiv &amp; 5 \bmod 7&#10;\end{array}&#10;\]&#10;\end{document}"/>
  <p:tag name="IGUANATEXSIZE" val="3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d|b&#10;\]&#10;&#10;&#10;&#10;\end{document}"/>
  <p:tag name="IGUANATEXSIZE" val="3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d&#10;\]&#10;&#10;&#10;&#10;\end{document}"/>
  <p:tag name="IGUANATEXSIZE" val="3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d|b&#10;\]&#10;&#10;&#10;&#10;\end{document}"/>
  <p:tag name="IGUANATEXSIZE" val="3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_0 = r.b/d \pmod{n/d}&#10;\]&#10;&#10;&#10;&#10;\end{document}"/>
  <p:tag name="IGUANATEXSIZE" val="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bsy,amssymb}&#10;\usepackage{color}&#10;\pagestyle{empty}&#10;\begin{document}&#10;\color{blue}&#10;\[&#10;\{x_0+k.\frac{n}{d}| \ k \in \mathbb{Z}  \}&#10;\]&#10;&#10;&#10;&#10;\end{document}"/>
  <p:tag name="IGUANATEXSIZE" val="3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28 x \equiv 8 \pmod{48}&#10;\]&#10;&#10;&#10;&#10;\end{document}"/>
  <p:tag name="IGUANATEXSIZE" val="2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mbox{gcd}(48,28)=4&#10;\]&#10;&#10;&#10;&#10;\end{document}"/>
  <p:tag name="IGUANATEXSIZE" val="3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a x \equiv b \pmod{n}&#10;\]&#10;&#10;&#10;&#10;\end{document}"/>
  <p:tag name="IGUANATEXSIZE" val="3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&#10;&#10;&#10;\end{document}"/>
  <p:tag name="IGUANATEXSIZE" val="3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_0 = -5.8/4 \pmod{48/4}= 2 &#10;\]&#10;&#10;&#10;&#10;\end{document}"/>
  <p:tag name="IGUANATEXSIZE" val="3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red}&#10;\noindent Theorem: \color{blue} If $a\equiv c \bmod m$ and $b \equiv d \bmod m$, then \\&#10;$a+b\equiv c+d \bmod m$ and $a\times b\equiv c\times d\bmod m$. \\&#10;which means that $a+b\equiv c+d \bmod m$.&#10;\end{document}"/>
  <p:tag name="IGUANATEXSIZE" val="3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bsy,amssymb}&#10;\usepackage{color}&#10;\pagestyle{empty}&#10;\begin{document}&#10;\color{blue}&#10;\[&#10;\begin{array}{rl}&#10;x &amp;= \displaystyle \{x_0+k.\frac{n}{d}, \ \ k =0,1,2,...  \} \\&#10;  &amp;= \{2,14,26,38 \}&#10;\end{array}&#10;\]&#10;&#10;&#10;&#10;\end{document}"/>
  <p:tag name="IGUANATEXSIZE" val="3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y&#10;\]&#10;&#10;&#10;&#10;\end{document}"/>
  <p:tag name="IGUANATEXSIZE" val="3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y \equiv 1 \pmod{m}&#10;\]&#10;&#10;&#10;&#10;\end{document}"/>
  <p:tag name="IGUANATEXSIZE" val="3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 \pmod {m}&#10;\]&#10;&#10;&#10;&#10;\end{document}"/>
  <p:tag name="IGUANATEXSIZE" val="3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29 t \equiv 1 \pmod{48}&#10;\]&#10;&#10;&#10;&#10;\end{document}"/>
  <p:tag name="IGUANATEXSIZE" val="2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t =5&#10;\]&#10;&#10;&#10;&#10;\end{document}"/>
  <p:tag name="IGUANATEXSIZE" val="3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mbox{gcd}(48,29)=1&#10;\]&#10;&#10;&#10;&#10;\end{document}"/>
  <p:tag name="IGUANATEXSIZE" val="3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begin{equation}\nonumber&#10;\begin{array}{rl}&#10;\color{red} q_i &amp;\color{red}= \mbox{flip-updown}(\mbox{Quotient}) \\&#10;\mbox{dvd} &amp;= \mbox{flip-updown}(\mbox{Dividend}) \\&#10;\mbox{dvs} &amp;= \mbox{flip-updown}(\mbox{Divisor}) &#10;\end{array}&#10;\end{equation}&#10;&#10;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1 = \mbox{dvd}.(r) + \mbox{dvs}.(s)&#10;\]&#10;&#10;&#10;&#10;\end{document}"/>
  <p:tag name="IGUANATEXSIZE" val="2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begin{array}{rl}&#10;r_{1} &amp;=1, \ s_{1}=-q_1; \\&#10;r_{i} &amp;= s_{(i-1)}; \\&#10;s_{i} &amp;= r_{(i-1)} - q_i.s_{(i-1)}&#10;\end{array}&#10;\]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3x\equiv 4 \pmod{13}&#10;\]&#10;&#10;&#10;&#10;\end{document}"/>
  <p:tag name="IGUANATEXSIZE" val="3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15 t \equiv 1 \pmod{26}&#10;\]&#10;&#10;&#10;&#10;\end{document}"/>
  <p:tag name="IGUANATEXSIZE" val="3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15\times 7 = 105 = 1+4\times 26 \equiv 1 \pmod{26}&#10;\]&#10;&#10;&#10;&#10;\end{document}"/>
  <p:tag name="IGUANATEXSIZE" val="3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red}&#10;\[&#10;t =7&#10;\]&#10;&#10;&#10;&#10;\end{document}"/>
  <p:tag name="IGUANATEXSIZE" val="3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p_0=0; p_1=1; p_i = p_{i-2}-p_{i-1}.q_{i-2} \pmod{n}&#10;\]&#10;&#10;&#10;&#10;\end{document}"/>
  <p:tag name="IGUANATEXSIZE" val="3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q_i&#10;\]&#10;&#10;&#10;&#10;\end{document}"/>
  <p:tag name="IGUANATEXSIZE" val="3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 &#10;\usepackage{amssymb}&#10;\usepackage{amsbsy}&#10;\usepackage{color}&#10;\pagestyle{empty}&#10;\begin{document}&#10;\color{red}&#10;\[&#10;c = m^e \bmod n&#10;\]&#10;&#10;\end{document}"/>
  <p:tag name="IGUANATEXSIZE" val="2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 &#10;\usepackage{amssymb}&#10;\usepackage{amsbsy}&#10;\usepackage{color}&#10;\pagestyle{empty}&#10;\begin{document}&#10;\color{red}&#10;\[&#10;m=c^d \bmod n&#10;\]&#10;&#10;\end{document}"/>
  <p:tag name="IGUANATEXSIZE" val="2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 &#10;\usepackage{amssymb}&#10;\usepackage{amsbsy}&#10;\usepackage{color}&#10;\pagestyle{empty}&#10;\begin{document}&#10;\color{red}&#10;\[&#10;m^e&#10;\]&#10;&#10;\end{document}"/>
  <p:tag name="IGUANATEXSIZE" val="2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 &#10;\usepackage{amssymb}&#10;\usepackage{amsbsy}&#10;\usepackage{color}&#10;\pagestyle{empty}&#10;\begin{document}&#10;\color{red}&#10;\[&#10;n&#10;\]&#10;&#10;\end{document}"/>
  <p:tag name="IGUANATEXSIZE" val="2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 &#10;\usepackage{amssymb}&#10;\usepackage{amsbsy}&#10;\usepackage{color}&#10;\pagestyle{empty}&#10;\begin{document}&#10;\color{red}&#10;\[&#10;c^d&#10;\]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begin{array}{ccc}&#10;13x&amp;\equiv&amp; 0 \pmod{13}&#10;\end{array}&#10;\]&#10;&#10;&#10;&#10;\end{document}"/>
  <p:tag name="IGUANATEXSIZE" val="3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 &#10;\usepackage{amssymb}&#10;\usepackage{amsbsy}&#10;\usepackage{color}&#10;\pagestyle{empty}&#10;\begin{document}&#10;\color{red}&#10;\[&#10;n&#10;\]&#10;&#10;\end{document}"/>
  <p:tag name="IGUANATEXSIZE" val="2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 &#10;\usepackage{amssymb}&#10;\usepackage{amsbsy}&#10;\usepackage{color}&#10;\pagestyle{empty}&#10;\begin{document}&#10;\color{red}&#10;\[&#10;m= \underbrace{(m^e \bmod n)^d} \bmod \ n&#10;\]&#10;&#10;\end{document}"/>
  <p:tag name="IGUANATEXSIZE" val="2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 &#10;\usepackage{amssymb}&#10;\usepackage{amsbsy}&#10;\usepackage{color}&#10;\pagestyle{empty}&#10;\begin{document}&#10;\color{red}&#10;\[&#10;m=c^d \bmod n&#10;\]&#10;&#10;\end{document}"/>
  <p:tag name="IGUANATEXSIZE" val="2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 &#10;\usepackage{amssymb}&#10;\usepackage{amsbsy}&#10;\usepackage{color}&#10;\newcommand{\boldsym}[1]{\mbox{\boldmath$#1$}}&#10;\pagestyle{empty}&#10;\begin{document}&#10;\color{white}&#10;\[&#10;\boldsym{m= (m^e \bmod n)^d \bmod n}&#10;\]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begin{equation}\nonumber&#10;\begin{array}{rcl}&#10;3x&amp;\equiv&amp; 4 \pmod{13} \\&#10;\Leftrightarrow 12x &amp;\equiv&amp; 16 \pmod{13}&#10;\end{array}&#10;\end{equation}&#10;&#10;&#10;&#10;\end{document}"/>
  <p:tag name="IGUANATEXSIZE" val="3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begin{equation}\nonumber&#10;\begin{array}{rcl}&#10;x&amp;\equiv&amp; -16 \pmod{13} \\&#10;\Leftrightarrow x &amp;\equiv&amp; -16 +13\times 2 \pmod{13} \\&#10;\Leftrightarrow x &amp;\equiv&amp; 10 \pmod{13} \\&#10;\end{array}&#10;\end{equation}&#10;&#10;&#10;&#10;\end{document}"/>
  <p:tag name="IGUANATEXSIZE" val="3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begin{equation}\nonumber&#10;\begin{array}{rcl}&#10;(1).13x &amp;\equiv&amp; 0 \pmod{13}&#10;\end{array}&#10;\end{equation}&#10;&#10;&#10;&#10;\end{document}"/>
  <p:tag name="IGUANATEXSIZE" val="3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3223</TotalTime>
  <Words>1887</Words>
  <Application>Microsoft Macintosh PowerPoint</Application>
  <PresentationFormat>On-screen Show (4:3)</PresentationFormat>
  <Paragraphs>532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Arial</vt:lpstr>
      <vt:lpstr>Arial Narrow</vt:lpstr>
      <vt:lpstr>Calibri</vt:lpstr>
      <vt:lpstr>Calibri Light</vt:lpstr>
      <vt:lpstr>Comic Sans MS</vt:lpstr>
      <vt:lpstr>Courier New</vt:lpstr>
      <vt:lpstr>Times New Roman</vt:lpstr>
      <vt:lpstr>Verdana</vt:lpstr>
      <vt:lpstr>Wingdings</vt:lpstr>
      <vt:lpstr>ZapfDingbats</vt:lpstr>
      <vt:lpstr>宋体</vt:lpstr>
      <vt:lpstr>Office Theme</vt:lpstr>
      <vt:lpstr>DISCRETE MATHEMATIC LEC-05: Modular Arithmetic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Prepositions</dc:title>
  <dc:creator>ThuTrang</dc:creator>
  <cp:lastModifiedBy>Microsoft Office User</cp:lastModifiedBy>
  <cp:revision>513</cp:revision>
  <dcterms:created xsi:type="dcterms:W3CDTF">2007-05-13T06:24:37Z</dcterms:created>
  <dcterms:modified xsi:type="dcterms:W3CDTF">2020-10-07T01:12:34Z</dcterms:modified>
</cp:coreProperties>
</file>