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5" r:id="rId1"/>
  </p:sldMasterIdLst>
  <p:notesMasterIdLst>
    <p:notesMasterId r:id="rId25"/>
  </p:notesMasterIdLst>
  <p:sldIdLst>
    <p:sldId id="256" r:id="rId2"/>
    <p:sldId id="334" r:id="rId3"/>
    <p:sldId id="332" r:id="rId4"/>
    <p:sldId id="333" r:id="rId5"/>
    <p:sldId id="275" r:id="rId6"/>
    <p:sldId id="335" r:id="rId7"/>
    <p:sldId id="337" r:id="rId8"/>
    <p:sldId id="339" r:id="rId9"/>
    <p:sldId id="338" r:id="rId10"/>
    <p:sldId id="340" r:id="rId11"/>
    <p:sldId id="341" r:id="rId12"/>
    <p:sldId id="342" r:id="rId13"/>
    <p:sldId id="343" r:id="rId14"/>
    <p:sldId id="336" r:id="rId15"/>
    <p:sldId id="286" r:id="rId16"/>
    <p:sldId id="324" r:id="rId17"/>
    <p:sldId id="325" r:id="rId18"/>
    <p:sldId id="326" r:id="rId19"/>
    <p:sldId id="330" r:id="rId20"/>
    <p:sldId id="331" r:id="rId21"/>
    <p:sldId id="327" r:id="rId22"/>
    <p:sldId id="328" r:id="rId23"/>
    <p:sldId id="329" r:id="rId24"/>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2F2F2"/>
    <a:srgbClr val="A6A6A6"/>
    <a:srgbClr val="E2F1FA"/>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23" autoAdjust="0"/>
    <p:restoredTop sz="86418" autoAdjust="0"/>
  </p:normalViewPr>
  <p:slideViewPr>
    <p:cSldViewPr>
      <p:cViewPr>
        <p:scale>
          <a:sx n="75" d="100"/>
          <a:sy n="75" d="100"/>
        </p:scale>
        <p:origin x="-1104" y="-222"/>
      </p:cViewPr>
      <p:guideLst>
        <p:guide orient="horz" pos="3929"/>
        <p:guide orient="horz" pos="3158"/>
        <p:guide orient="horz" pos="391"/>
        <p:guide orient="horz" pos="1162"/>
        <p:guide orient="horz" pos="2160"/>
        <p:guide pos="535"/>
        <p:guide pos="2167"/>
        <p:guide pos="5705"/>
        <p:guide pos="4118"/>
        <p:guide pos="3120"/>
      </p:guideLst>
    </p:cSldViewPr>
  </p:slideViewPr>
  <p:outlineViewPr>
    <p:cViewPr>
      <p:scale>
        <a:sx n="50" d="100"/>
        <a:sy n="50" d="100"/>
      </p:scale>
      <p:origin x="0" y="3744"/>
    </p:cViewPr>
  </p:outlin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D780F-683B-439C-B976-202D1D9F7644}" type="doc">
      <dgm:prSet loTypeId="urn:microsoft.com/office/officeart/2005/8/layout/process1" loCatId="process" qsTypeId="urn:microsoft.com/office/officeart/2005/8/quickstyle/simple1" qsCatId="simple" csTypeId="urn:microsoft.com/office/officeart/2005/8/colors/accent0_3" csCatId="mainScheme" phldr="1"/>
      <dgm:spPr/>
    </dgm:pt>
    <dgm:pt modelId="{A72EF0D0-6E0D-4D68-818F-4A0BFBCDC63D}">
      <dgm:prSet phldrT="[テキスト]"/>
      <dgm:spPr/>
      <dgm:t>
        <a:bodyPr/>
        <a:lstStyle/>
        <a:p>
          <a:r>
            <a:rPr kumimoji="1" lang="ja-JP" altLang="en-US" dirty="0" smtClean="0"/>
            <a:t>過去</a:t>
          </a:r>
          <a:r>
            <a:rPr kumimoji="1" lang="en-US" altLang="ja-JP" dirty="0" smtClean="0"/>
            <a:t>Q</a:t>
          </a:r>
          <a:r>
            <a:rPr kumimoji="1" lang="ja-JP" altLang="en-US" dirty="0" smtClean="0"/>
            <a:t>＆</a:t>
          </a:r>
          <a:r>
            <a:rPr kumimoji="1" lang="en-US" altLang="ja-JP" dirty="0" smtClean="0"/>
            <a:t>A</a:t>
          </a:r>
        </a:p>
        <a:p>
          <a:r>
            <a:rPr kumimoji="1" lang="ja-JP" altLang="en-US" dirty="0" smtClean="0"/>
            <a:t>登録</a:t>
          </a:r>
          <a:endParaRPr kumimoji="1" lang="ja-JP" altLang="en-US" dirty="0"/>
        </a:p>
      </dgm:t>
    </dgm:pt>
    <dgm:pt modelId="{52A7818D-E78D-49FF-A671-DAC03D7BC194}" type="parTrans" cxnId="{72FD1A52-BAAD-4145-8912-18249934EC70}">
      <dgm:prSet/>
      <dgm:spPr/>
      <dgm:t>
        <a:bodyPr/>
        <a:lstStyle/>
        <a:p>
          <a:endParaRPr kumimoji="1" lang="ja-JP" altLang="en-US"/>
        </a:p>
      </dgm:t>
    </dgm:pt>
    <dgm:pt modelId="{FF05BCCC-008D-42EB-9327-08458C8DF09E}" type="sibTrans" cxnId="{72FD1A52-BAAD-4145-8912-18249934EC70}">
      <dgm:prSet/>
      <dgm:spPr/>
      <dgm:t>
        <a:bodyPr/>
        <a:lstStyle/>
        <a:p>
          <a:endParaRPr kumimoji="1" lang="ja-JP" altLang="en-US"/>
        </a:p>
      </dgm:t>
    </dgm:pt>
    <dgm:pt modelId="{74AE5A04-DEBC-4D67-864A-69D509C1D15A}">
      <dgm:prSet phldrT="[テキスト]"/>
      <dgm:spPr/>
      <dgm:t>
        <a:bodyPr/>
        <a:lstStyle/>
        <a:p>
          <a:r>
            <a:rPr kumimoji="1" lang="ja-JP" altLang="en-US" dirty="0" smtClean="0"/>
            <a:t>複数の</a:t>
          </a:r>
          <a:r>
            <a:rPr kumimoji="1" lang="en-US" altLang="ja-JP" dirty="0" smtClean="0"/>
            <a:t>Q</a:t>
          </a:r>
          <a:r>
            <a:rPr kumimoji="1" lang="ja-JP" altLang="en-US" dirty="0" smtClean="0"/>
            <a:t>を</a:t>
          </a:r>
          <a:endParaRPr kumimoji="1" lang="en-US" altLang="ja-JP" dirty="0" smtClean="0"/>
        </a:p>
        <a:p>
          <a:r>
            <a:rPr kumimoji="1" lang="ja-JP" altLang="en-US" dirty="0" smtClean="0"/>
            <a:t>登録</a:t>
          </a:r>
          <a:endParaRPr kumimoji="1" lang="ja-JP" altLang="en-US" dirty="0"/>
        </a:p>
      </dgm:t>
    </dgm:pt>
    <dgm:pt modelId="{291B2056-9A1A-4E7F-943D-29A5304EA419}" type="parTrans" cxnId="{A34F0C75-22CD-46A7-8073-DDF29DBD1B69}">
      <dgm:prSet/>
      <dgm:spPr/>
      <dgm:t>
        <a:bodyPr/>
        <a:lstStyle/>
        <a:p>
          <a:endParaRPr kumimoji="1" lang="ja-JP" altLang="en-US"/>
        </a:p>
      </dgm:t>
    </dgm:pt>
    <dgm:pt modelId="{0344DC4A-3C05-4FC9-826D-CF8F25B10215}" type="sibTrans" cxnId="{A34F0C75-22CD-46A7-8073-DDF29DBD1B69}">
      <dgm:prSet/>
      <dgm:spPr/>
      <dgm:t>
        <a:bodyPr/>
        <a:lstStyle/>
        <a:p>
          <a:endParaRPr kumimoji="1" lang="ja-JP" altLang="en-US"/>
        </a:p>
      </dgm:t>
    </dgm:pt>
    <dgm:pt modelId="{352E29B9-DB4E-40CD-A3BC-6608CC6304D6}">
      <dgm:prSet phldrT="[テキスト]"/>
      <dgm:spPr/>
      <dgm:t>
        <a:bodyPr/>
        <a:lstStyle/>
        <a:p>
          <a:r>
            <a:rPr kumimoji="1" lang="ja-JP" altLang="en-US" dirty="0" smtClean="0"/>
            <a:t>本番運用</a:t>
          </a:r>
          <a:endParaRPr kumimoji="1" lang="ja-JP" altLang="en-US" dirty="0"/>
        </a:p>
      </dgm:t>
    </dgm:pt>
    <dgm:pt modelId="{BB3D6446-F274-4B1C-8C02-69ECED0ED7D3}" type="parTrans" cxnId="{B8BCDB3E-E7CA-4CF6-AD00-066057400127}">
      <dgm:prSet/>
      <dgm:spPr/>
      <dgm:t>
        <a:bodyPr/>
        <a:lstStyle/>
        <a:p>
          <a:endParaRPr kumimoji="1" lang="ja-JP" altLang="en-US"/>
        </a:p>
      </dgm:t>
    </dgm:pt>
    <dgm:pt modelId="{1E27A66A-5F95-4DBA-9CDC-3C616558F1FA}" type="sibTrans" cxnId="{B8BCDB3E-E7CA-4CF6-AD00-066057400127}">
      <dgm:prSet/>
      <dgm:spPr/>
      <dgm:t>
        <a:bodyPr/>
        <a:lstStyle/>
        <a:p>
          <a:endParaRPr kumimoji="1" lang="ja-JP" altLang="en-US"/>
        </a:p>
      </dgm:t>
    </dgm:pt>
    <dgm:pt modelId="{74DBA7B0-0F18-4CD0-AF61-9216B46B2866}" type="pres">
      <dgm:prSet presAssocID="{585D780F-683B-439C-B976-202D1D9F7644}" presName="Name0" presStyleCnt="0">
        <dgm:presLayoutVars>
          <dgm:dir/>
          <dgm:resizeHandles val="exact"/>
        </dgm:presLayoutVars>
      </dgm:prSet>
      <dgm:spPr/>
    </dgm:pt>
    <dgm:pt modelId="{58BC4A62-3469-4DBB-89EF-F21EFD91D6B4}" type="pres">
      <dgm:prSet presAssocID="{A72EF0D0-6E0D-4D68-818F-4A0BFBCDC63D}" presName="node" presStyleLbl="node1" presStyleIdx="0" presStyleCnt="3">
        <dgm:presLayoutVars>
          <dgm:bulletEnabled val="1"/>
        </dgm:presLayoutVars>
      </dgm:prSet>
      <dgm:spPr/>
      <dgm:t>
        <a:bodyPr/>
        <a:lstStyle/>
        <a:p>
          <a:endParaRPr kumimoji="1" lang="ja-JP" altLang="en-US"/>
        </a:p>
      </dgm:t>
    </dgm:pt>
    <dgm:pt modelId="{2E3A1239-F48C-481F-A9A3-58B5A37E223F}" type="pres">
      <dgm:prSet presAssocID="{FF05BCCC-008D-42EB-9327-08458C8DF09E}" presName="sibTrans" presStyleLbl="sibTrans2D1" presStyleIdx="0" presStyleCnt="2"/>
      <dgm:spPr/>
      <dgm:t>
        <a:bodyPr/>
        <a:lstStyle/>
        <a:p>
          <a:endParaRPr kumimoji="1" lang="ja-JP" altLang="en-US"/>
        </a:p>
      </dgm:t>
    </dgm:pt>
    <dgm:pt modelId="{3B45842D-0776-47EF-9469-481B3E1436D8}" type="pres">
      <dgm:prSet presAssocID="{FF05BCCC-008D-42EB-9327-08458C8DF09E}" presName="connectorText" presStyleLbl="sibTrans2D1" presStyleIdx="0" presStyleCnt="2"/>
      <dgm:spPr/>
      <dgm:t>
        <a:bodyPr/>
        <a:lstStyle/>
        <a:p>
          <a:endParaRPr kumimoji="1" lang="ja-JP" altLang="en-US"/>
        </a:p>
      </dgm:t>
    </dgm:pt>
    <dgm:pt modelId="{4E520F1A-F3EF-4CB2-99A6-37979FD02C18}" type="pres">
      <dgm:prSet presAssocID="{74AE5A04-DEBC-4D67-864A-69D509C1D15A}" presName="node" presStyleLbl="node1" presStyleIdx="1" presStyleCnt="3">
        <dgm:presLayoutVars>
          <dgm:bulletEnabled val="1"/>
        </dgm:presLayoutVars>
      </dgm:prSet>
      <dgm:spPr/>
      <dgm:t>
        <a:bodyPr/>
        <a:lstStyle/>
        <a:p>
          <a:endParaRPr kumimoji="1" lang="ja-JP" altLang="en-US"/>
        </a:p>
      </dgm:t>
    </dgm:pt>
    <dgm:pt modelId="{B80CCC92-D8E5-4D9F-A088-2D88E2718E2F}" type="pres">
      <dgm:prSet presAssocID="{0344DC4A-3C05-4FC9-826D-CF8F25B10215}" presName="sibTrans" presStyleLbl="sibTrans2D1" presStyleIdx="1" presStyleCnt="2"/>
      <dgm:spPr/>
      <dgm:t>
        <a:bodyPr/>
        <a:lstStyle/>
        <a:p>
          <a:endParaRPr kumimoji="1" lang="ja-JP" altLang="en-US"/>
        </a:p>
      </dgm:t>
    </dgm:pt>
    <dgm:pt modelId="{0E3DF8AD-96B5-4BBC-BCAE-6B316690B148}" type="pres">
      <dgm:prSet presAssocID="{0344DC4A-3C05-4FC9-826D-CF8F25B10215}" presName="connectorText" presStyleLbl="sibTrans2D1" presStyleIdx="1" presStyleCnt="2"/>
      <dgm:spPr/>
      <dgm:t>
        <a:bodyPr/>
        <a:lstStyle/>
        <a:p>
          <a:endParaRPr kumimoji="1" lang="ja-JP" altLang="en-US"/>
        </a:p>
      </dgm:t>
    </dgm:pt>
    <dgm:pt modelId="{EEDC9A6A-396F-4361-A9FE-E237D6BB5DC3}" type="pres">
      <dgm:prSet presAssocID="{352E29B9-DB4E-40CD-A3BC-6608CC6304D6}" presName="node" presStyleLbl="node1" presStyleIdx="2" presStyleCnt="3">
        <dgm:presLayoutVars>
          <dgm:bulletEnabled val="1"/>
        </dgm:presLayoutVars>
      </dgm:prSet>
      <dgm:spPr/>
      <dgm:t>
        <a:bodyPr/>
        <a:lstStyle/>
        <a:p>
          <a:endParaRPr kumimoji="1" lang="ja-JP" altLang="en-US"/>
        </a:p>
      </dgm:t>
    </dgm:pt>
  </dgm:ptLst>
  <dgm:cxnLst>
    <dgm:cxn modelId="{72FD1A52-BAAD-4145-8912-18249934EC70}" srcId="{585D780F-683B-439C-B976-202D1D9F7644}" destId="{A72EF0D0-6E0D-4D68-818F-4A0BFBCDC63D}" srcOrd="0" destOrd="0" parTransId="{52A7818D-E78D-49FF-A671-DAC03D7BC194}" sibTransId="{FF05BCCC-008D-42EB-9327-08458C8DF09E}"/>
    <dgm:cxn modelId="{94436774-984F-43E6-95E9-4DE5EC2D24BF}" type="presOf" srcId="{0344DC4A-3C05-4FC9-826D-CF8F25B10215}" destId="{0E3DF8AD-96B5-4BBC-BCAE-6B316690B148}" srcOrd="1" destOrd="0" presId="urn:microsoft.com/office/officeart/2005/8/layout/process1"/>
    <dgm:cxn modelId="{C87289F6-1D13-46A9-8F36-EFB1A2628081}" type="presOf" srcId="{FF05BCCC-008D-42EB-9327-08458C8DF09E}" destId="{2E3A1239-F48C-481F-A9A3-58B5A37E223F}" srcOrd="0" destOrd="0" presId="urn:microsoft.com/office/officeart/2005/8/layout/process1"/>
    <dgm:cxn modelId="{FC75FA86-D390-421D-AB9C-10DA81E80CA9}" type="presOf" srcId="{352E29B9-DB4E-40CD-A3BC-6608CC6304D6}" destId="{EEDC9A6A-396F-4361-A9FE-E237D6BB5DC3}" srcOrd="0" destOrd="0" presId="urn:microsoft.com/office/officeart/2005/8/layout/process1"/>
    <dgm:cxn modelId="{0C1F7731-BA66-4635-AA32-16E8F753365F}" type="presOf" srcId="{585D780F-683B-439C-B976-202D1D9F7644}" destId="{74DBA7B0-0F18-4CD0-AF61-9216B46B2866}" srcOrd="0" destOrd="0" presId="urn:microsoft.com/office/officeart/2005/8/layout/process1"/>
    <dgm:cxn modelId="{F422B847-E653-41A5-B12B-A317A01C642C}" type="presOf" srcId="{0344DC4A-3C05-4FC9-826D-CF8F25B10215}" destId="{B80CCC92-D8E5-4D9F-A088-2D88E2718E2F}" srcOrd="0" destOrd="0" presId="urn:microsoft.com/office/officeart/2005/8/layout/process1"/>
    <dgm:cxn modelId="{B8BCDB3E-E7CA-4CF6-AD00-066057400127}" srcId="{585D780F-683B-439C-B976-202D1D9F7644}" destId="{352E29B9-DB4E-40CD-A3BC-6608CC6304D6}" srcOrd="2" destOrd="0" parTransId="{BB3D6446-F274-4B1C-8C02-69ECED0ED7D3}" sibTransId="{1E27A66A-5F95-4DBA-9CDC-3C616558F1FA}"/>
    <dgm:cxn modelId="{458CFB2B-8B1A-4532-B4AF-739C757F02C7}" type="presOf" srcId="{FF05BCCC-008D-42EB-9327-08458C8DF09E}" destId="{3B45842D-0776-47EF-9469-481B3E1436D8}" srcOrd="1" destOrd="0" presId="urn:microsoft.com/office/officeart/2005/8/layout/process1"/>
    <dgm:cxn modelId="{A34F0C75-22CD-46A7-8073-DDF29DBD1B69}" srcId="{585D780F-683B-439C-B976-202D1D9F7644}" destId="{74AE5A04-DEBC-4D67-864A-69D509C1D15A}" srcOrd="1" destOrd="0" parTransId="{291B2056-9A1A-4E7F-943D-29A5304EA419}" sibTransId="{0344DC4A-3C05-4FC9-826D-CF8F25B10215}"/>
    <dgm:cxn modelId="{8F35A29A-47F5-4486-AA0C-6BF74AC25894}" type="presOf" srcId="{A72EF0D0-6E0D-4D68-818F-4A0BFBCDC63D}" destId="{58BC4A62-3469-4DBB-89EF-F21EFD91D6B4}" srcOrd="0" destOrd="0" presId="urn:microsoft.com/office/officeart/2005/8/layout/process1"/>
    <dgm:cxn modelId="{8B1EF8C6-A773-4A86-82C6-D994095A5B79}" type="presOf" srcId="{74AE5A04-DEBC-4D67-864A-69D509C1D15A}" destId="{4E520F1A-F3EF-4CB2-99A6-37979FD02C18}" srcOrd="0" destOrd="0" presId="urn:microsoft.com/office/officeart/2005/8/layout/process1"/>
    <dgm:cxn modelId="{41537B12-E7E1-4620-A81A-9D77AE24B12E}" type="presParOf" srcId="{74DBA7B0-0F18-4CD0-AF61-9216B46B2866}" destId="{58BC4A62-3469-4DBB-89EF-F21EFD91D6B4}" srcOrd="0" destOrd="0" presId="urn:microsoft.com/office/officeart/2005/8/layout/process1"/>
    <dgm:cxn modelId="{C0938BF0-08BF-4362-8F64-BCCAB71AFCFA}" type="presParOf" srcId="{74DBA7B0-0F18-4CD0-AF61-9216B46B2866}" destId="{2E3A1239-F48C-481F-A9A3-58B5A37E223F}" srcOrd="1" destOrd="0" presId="urn:microsoft.com/office/officeart/2005/8/layout/process1"/>
    <dgm:cxn modelId="{D98EAB76-BC03-4B6C-BF3A-BFC8AB9D16A9}" type="presParOf" srcId="{2E3A1239-F48C-481F-A9A3-58B5A37E223F}" destId="{3B45842D-0776-47EF-9469-481B3E1436D8}" srcOrd="0" destOrd="0" presId="urn:microsoft.com/office/officeart/2005/8/layout/process1"/>
    <dgm:cxn modelId="{04CE06BD-3D21-4876-881A-0862AE5D7F51}" type="presParOf" srcId="{74DBA7B0-0F18-4CD0-AF61-9216B46B2866}" destId="{4E520F1A-F3EF-4CB2-99A6-37979FD02C18}" srcOrd="2" destOrd="0" presId="urn:microsoft.com/office/officeart/2005/8/layout/process1"/>
    <dgm:cxn modelId="{F2E65540-BFFA-4982-A5EE-225D19EF8C4D}" type="presParOf" srcId="{74DBA7B0-0F18-4CD0-AF61-9216B46B2866}" destId="{B80CCC92-D8E5-4D9F-A088-2D88E2718E2F}" srcOrd="3" destOrd="0" presId="urn:microsoft.com/office/officeart/2005/8/layout/process1"/>
    <dgm:cxn modelId="{5867C98D-27A8-4AFE-9962-1EEC12038199}" type="presParOf" srcId="{B80CCC92-D8E5-4D9F-A088-2D88E2718E2F}" destId="{0E3DF8AD-96B5-4BBC-BCAE-6B316690B148}" srcOrd="0" destOrd="0" presId="urn:microsoft.com/office/officeart/2005/8/layout/process1"/>
    <dgm:cxn modelId="{3A32A5F7-D362-458C-A6C7-FCC918F4D6F3}" type="presParOf" srcId="{74DBA7B0-0F18-4CD0-AF61-9216B46B2866}" destId="{EEDC9A6A-396F-4361-A9FE-E237D6BB5DC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C4A62-3469-4DBB-89EF-F21EFD91D6B4}">
      <dsp:nvSpPr>
        <dsp:cNvPr id="0" name=""/>
        <dsp:cNvSpPr/>
      </dsp:nvSpPr>
      <dsp:spPr>
        <a:xfrm>
          <a:off x="6075" y="0"/>
          <a:ext cx="1815951" cy="8640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過去</a:t>
          </a:r>
          <a:r>
            <a:rPr kumimoji="1" lang="en-US" altLang="ja-JP" sz="1800" kern="1200" dirty="0" smtClean="0"/>
            <a:t>Q</a:t>
          </a:r>
          <a:r>
            <a:rPr kumimoji="1" lang="ja-JP" altLang="en-US" sz="1800" kern="1200" dirty="0" smtClean="0"/>
            <a:t>＆</a:t>
          </a:r>
          <a:r>
            <a:rPr kumimoji="1" lang="en-US" altLang="ja-JP" sz="1800" kern="1200" dirty="0" smtClean="0"/>
            <a:t>A</a:t>
          </a:r>
        </a:p>
        <a:p>
          <a:pPr lvl="0" algn="ctr" defTabSz="800100">
            <a:lnSpc>
              <a:spcPct val="90000"/>
            </a:lnSpc>
            <a:spcBef>
              <a:spcPct val="0"/>
            </a:spcBef>
            <a:spcAft>
              <a:spcPct val="35000"/>
            </a:spcAft>
          </a:pPr>
          <a:r>
            <a:rPr kumimoji="1" lang="ja-JP" altLang="en-US" sz="1800" kern="1200" dirty="0" smtClean="0"/>
            <a:t>登録</a:t>
          </a:r>
          <a:endParaRPr kumimoji="1" lang="ja-JP" altLang="en-US" sz="1800" kern="1200" dirty="0"/>
        </a:p>
      </dsp:txBody>
      <dsp:txXfrm>
        <a:off x="31384" y="25309"/>
        <a:ext cx="1765333" cy="813478"/>
      </dsp:txXfrm>
    </dsp:sp>
    <dsp:sp modelId="{2E3A1239-F48C-481F-A9A3-58B5A37E223F}">
      <dsp:nvSpPr>
        <dsp:cNvPr id="0" name=""/>
        <dsp:cNvSpPr/>
      </dsp:nvSpPr>
      <dsp:spPr>
        <a:xfrm>
          <a:off x="2003622" y="206869"/>
          <a:ext cx="384981" cy="4503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a:off x="2003622" y="296940"/>
        <a:ext cx="269487" cy="270214"/>
      </dsp:txXfrm>
    </dsp:sp>
    <dsp:sp modelId="{4E520F1A-F3EF-4CB2-99A6-37979FD02C18}">
      <dsp:nvSpPr>
        <dsp:cNvPr id="0" name=""/>
        <dsp:cNvSpPr/>
      </dsp:nvSpPr>
      <dsp:spPr>
        <a:xfrm>
          <a:off x="2548408" y="0"/>
          <a:ext cx="1815951" cy="8640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複数の</a:t>
          </a:r>
          <a:r>
            <a:rPr kumimoji="1" lang="en-US" altLang="ja-JP" sz="1800" kern="1200" dirty="0" smtClean="0"/>
            <a:t>Q</a:t>
          </a:r>
          <a:r>
            <a:rPr kumimoji="1" lang="ja-JP" altLang="en-US" sz="1800" kern="1200" dirty="0" smtClean="0"/>
            <a:t>を</a:t>
          </a:r>
          <a:endParaRPr kumimoji="1" lang="en-US" altLang="ja-JP" sz="1800" kern="1200" dirty="0" smtClean="0"/>
        </a:p>
        <a:p>
          <a:pPr lvl="0" algn="ctr" defTabSz="800100">
            <a:lnSpc>
              <a:spcPct val="90000"/>
            </a:lnSpc>
            <a:spcBef>
              <a:spcPct val="0"/>
            </a:spcBef>
            <a:spcAft>
              <a:spcPct val="35000"/>
            </a:spcAft>
          </a:pPr>
          <a:r>
            <a:rPr kumimoji="1" lang="ja-JP" altLang="en-US" sz="1800" kern="1200" dirty="0" smtClean="0"/>
            <a:t>登録</a:t>
          </a:r>
          <a:endParaRPr kumimoji="1" lang="ja-JP" altLang="en-US" sz="1800" kern="1200" dirty="0"/>
        </a:p>
      </dsp:txBody>
      <dsp:txXfrm>
        <a:off x="2573717" y="25309"/>
        <a:ext cx="1765333" cy="813478"/>
      </dsp:txXfrm>
    </dsp:sp>
    <dsp:sp modelId="{B80CCC92-D8E5-4D9F-A088-2D88E2718E2F}">
      <dsp:nvSpPr>
        <dsp:cNvPr id="0" name=""/>
        <dsp:cNvSpPr/>
      </dsp:nvSpPr>
      <dsp:spPr>
        <a:xfrm>
          <a:off x="4545955" y="206869"/>
          <a:ext cx="384981" cy="4503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a:off x="4545955" y="296940"/>
        <a:ext cx="269487" cy="270214"/>
      </dsp:txXfrm>
    </dsp:sp>
    <dsp:sp modelId="{EEDC9A6A-396F-4361-A9FE-E237D6BB5DC3}">
      <dsp:nvSpPr>
        <dsp:cNvPr id="0" name=""/>
        <dsp:cNvSpPr/>
      </dsp:nvSpPr>
      <dsp:spPr>
        <a:xfrm>
          <a:off x="5090740" y="0"/>
          <a:ext cx="1815951" cy="8640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本番運用</a:t>
          </a:r>
          <a:endParaRPr kumimoji="1" lang="ja-JP" altLang="en-US" sz="1800" kern="1200" dirty="0"/>
        </a:p>
      </dsp:txBody>
      <dsp:txXfrm>
        <a:off x="5116049" y="25309"/>
        <a:ext cx="1765333" cy="8134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ja-JP" sz="1200" b="0" i="0" u="none" strike="noStrike" cap="none">
                <a:solidFill>
                  <a:schemeClr val="dk1"/>
                </a:solidFill>
                <a:latin typeface="Calibri"/>
                <a:ea typeface="Calibri"/>
                <a:cs typeface="Calibri"/>
                <a:sym typeface="Calibri"/>
              </a:rPr>
              <a:t>‹#›</a:t>
            </a:fld>
            <a:endParaRPr lang="ja-JP"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6009817"/>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altLang="ja-JP" sz="1200" b="0" i="0" u="none" strike="noStrike" cap="none">
                <a:solidFill>
                  <a:schemeClr val="dk1"/>
                </a:solidFill>
                <a:latin typeface="Calibri"/>
                <a:ea typeface="Calibri"/>
                <a:cs typeface="Calibri"/>
                <a:sym typeface="Calibri"/>
              </a:rPr>
              <a:t>0</a:t>
            </a:fld>
            <a:endParaRPr lang="ja-JP"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ja-JP" dirty="0" smtClean="0"/>
          </a:p>
        </p:txBody>
      </p:sp>
      <p:sp>
        <p:nvSpPr>
          <p:cNvPr id="137" name="Shape 1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タイトル">
    <p:spTree>
      <p:nvGrpSpPr>
        <p:cNvPr id="1" name="Shape 15"/>
        <p:cNvGrpSpPr/>
        <p:nvPr/>
      </p:nvGrpSpPr>
      <p:grpSpPr>
        <a:xfrm>
          <a:off x="0" y="0"/>
          <a:ext cx="0" cy="0"/>
          <a:chOff x="0" y="0"/>
          <a:chExt cx="0" cy="0"/>
        </a:xfrm>
      </p:grpSpPr>
      <p:sp>
        <p:nvSpPr>
          <p:cNvPr id="16" name="Shape 16"/>
          <p:cNvSpPr txBox="1">
            <a:spLocks noGrp="1"/>
          </p:cNvSpPr>
          <p:nvPr>
            <p:ph type="ftr" idx="11"/>
          </p:nvPr>
        </p:nvSpPr>
        <p:spPr>
          <a:xfrm>
            <a:off x="36177" y="6287080"/>
            <a:ext cx="632346" cy="202259"/>
          </a:xfrm>
          <a:prstGeom prst="rect">
            <a:avLst/>
          </a:prstGeom>
          <a:solidFill>
            <a:schemeClr val="lt2"/>
          </a:solidFill>
          <a:ln>
            <a:noFill/>
          </a:ln>
        </p:spPr>
        <p:txBody>
          <a:bodyPr lIns="91425" tIns="91425" rIns="91425" bIns="91425" anchor="ctr" anchorCtr="0"/>
          <a:lstStyle>
            <a:lvl1pPr marL="0" marR="0" lvl="0" indent="0" algn="ctr" rtl="0">
              <a:lnSpc>
                <a:spcPct val="120000"/>
              </a:lnSpc>
              <a:spcBef>
                <a:spcPts val="0"/>
              </a:spcBef>
              <a:buNone/>
              <a:defRPr sz="8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ctrTitle"/>
          </p:nvPr>
        </p:nvSpPr>
        <p:spPr>
          <a:xfrm>
            <a:off x="812800" y="2924993"/>
            <a:ext cx="8280399" cy="1008062"/>
          </a:xfrm>
          <a:prstGeom prst="rect">
            <a:avLst/>
          </a:prstGeom>
          <a:noFill/>
          <a:ln>
            <a:noFill/>
          </a:ln>
        </p:spPr>
        <p:txBody>
          <a:bodyPr lIns="91425" tIns="91425" rIns="91425" bIns="91425" anchor="ctr" anchorCtr="0"/>
          <a:lstStyle>
            <a:lvl1pPr marL="0" marR="0" lvl="0" indent="0" algn="ctr" rtl="0">
              <a:lnSpc>
                <a:spcPct val="120000"/>
              </a:lnSpc>
              <a:spcBef>
                <a:spcPts val="0"/>
              </a:spcBef>
              <a:buClr>
                <a:schemeClr val="dk1"/>
              </a:buClr>
              <a:buFont typeface="Arial"/>
              <a:buNone/>
              <a:defRPr sz="32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ブランク（無彩色）">
    <p:spTree>
      <p:nvGrpSpPr>
        <p:cNvPr id="1" name="Shape 74"/>
        <p:cNvGrpSpPr/>
        <p:nvPr/>
      </p:nvGrpSpPr>
      <p:grpSpPr>
        <a:xfrm>
          <a:off x="0" y="0"/>
          <a:ext cx="0" cy="0"/>
          <a:chOff x="0" y="0"/>
          <a:chExt cx="0" cy="0"/>
        </a:xfrm>
      </p:grpSpPr>
      <p:sp>
        <p:nvSpPr>
          <p:cNvPr id="75" name="Shape 75"/>
          <p:cNvSpPr/>
          <p:nvPr/>
        </p:nvSpPr>
        <p:spPr>
          <a:xfrm>
            <a:off x="0" y="0"/>
            <a:ext cx="9906000" cy="6858000"/>
          </a:xfrm>
          <a:prstGeom prst="roundRect">
            <a:avLst>
              <a:gd name="adj" fmla="val 0"/>
            </a:avLst>
          </a:prstGeom>
          <a:solidFill>
            <a:schemeClr val="dk1"/>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76" name="Shape 76"/>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2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ftr" idx="11"/>
          </p:nvPr>
        </p:nvSpPr>
        <p:spPr>
          <a:xfrm>
            <a:off x="92459" y="6575111"/>
            <a:ext cx="632346" cy="202259"/>
          </a:xfrm>
          <a:prstGeom prst="rect">
            <a:avLst/>
          </a:prstGeom>
          <a:solidFill>
            <a:schemeClr val="lt1">
              <a:alpha val="20000"/>
            </a:schemeClr>
          </a:solidFill>
          <a:ln>
            <a:noFill/>
          </a:ln>
        </p:spPr>
        <p:txBody>
          <a:bodyPr lIns="91425" tIns="91425" rIns="91425" bIns="91425" anchor="ctr" anchorCtr="0"/>
          <a:lstStyle>
            <a:lvl1pPr marL="0" marR="0" lvl="0" indent="0" algn="ctr" rtl="0">
              <a:lnSpc>
                <a:spcPct val="120000"/>
              </a:lnSpc>
              <a:spcBef>
                <a:spcPts val="0"/>
              </a:spcBef>
              <a:buNone/>
              <a:defRPr sz="800">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lt1"/>
                </a:solidFill>
                <a:latin typeface="Arial"/>
                <a:ea typeface="Arial"/>
                <a:cs typeface="Arial"/>
                <a:sym typeface="Arial"/>
              </a:rPr>
              <a:t>‹#›</a:t>
            </a:fld>
            <a:endParaRPr lang="ja-JP" sz="1000" b="1">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ブランク（サブカラー#1）">
    <p:spTree>
      <p:nvGrpSpPr>
        <p:cNvPr id="1" name="Shape 79"/>
        <p:cNvGrpSpPr/>
        <p:nvPr/>
      </p:nvGrpSpPr>
      <p:grpSpPr>
        <a:xfrm>
          <a:off x="0" y="0"/>
          <a:ext cx="0" cy="0"/>
          <a:chOff x="0" y="0"/>
          <a:chExt cx="0" cy="0"/>
        </a:xfrm>
      </p:grpSpPr>
      <p:sp>
        <p:nvSpPr>
          <p:cNvPr id="80" name="Shape 80"/>
          <p:cNvSpPr/>
          <p:nvPr/>
        </p:nvSpPr>
        <p:spPr>
          <a:xfrm>
            <a:off x="0" y="0"/>
            <a:ext cx="9906000" cy="6858000"/>
          </a:xfrm>
          <a:prstGeom prst="roundRect">
            <a:avLst>
              <a:gd name="adj" fmla="val 0"/>
            </a:avLst>
          </a:prstGeom>
          <a:solidFill>
            <a:schemeClr val="accent1"/>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81" name="Shape 81"/>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2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ftr" idx="11"/>
          </p:nvPr>
        </p:nvSpPr>
        <p:spPr>
          <a:xfrm>
            <a:off x="92459" y="6575111"/>
            <a:ext cx="632346" cy="202259"/>
          </a:xfrm>
          <a:prstGeom prst="rect">
            <a:avLst/>
          </a:prstGeom>
          <a:solidFill>
            <a:schemeClr val="lt1"/>
          </a:solidFill>
          <a:ln>
            <a:noFill/>
          </a:ln>
        </p:spPr>
        <p:txBody>
          <a:bodyPr lIns="91425" tIns="91425" rIns="91425" bIns="91425" anchor="ctr" anchorCtr="0"/>
          <a:lstStyle>
            <a:lvl1pPr marL="0" marR="0" lvl="0" indent="0" algn="ctr" rtl="0">
              <a:lnSpc>
                <a:spcPct val="120000"/>
              </a:lnSpc>
              <a:spcBef>
                <a:spcPts val="0"/>
              </a:spcBef>
              <a:buNone/>
              <a:defRPr sz="800">
                <a:solidFill>
                  <a:schemeClr val="dk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dk2"/>
                </a:solidFill>
                <a:latin typeface="Arial"/>
                <a:ea typeface="Arial"/>
                <a:cs typeface="Arial"/>
                <a:sym typeface="Arial"/>
              </a:rPr>
              <a:t>‹#›</a:t>
            </a:fld>
            <a:endParaRPr lang="ja-JP" sz="1000" b="1">
              <a:solidFill>
                <a:schemeClr val="dk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ブランク（ブラック）">
    <p:spTree>
      <p:nvGrpSpPr>
        <p:cNvPr id="1" name="Shape 89"/>
        <p:cNvGrpSpPr/>
        <p:nvPr/>
      </p:nvGrpSpPr>
      <p:grpSpPr>
        <a:xfrm>
          <a:off x="0" y="0"/>
          <a:ext cx="0" cy="0"/>
          <a:chOff x="0" y="0"/>
          <a:chExt cx="0" cy="0"/>
        </a:xfrm>
      </p:grpSpPr>
      <p:sp>
        <p:nvSpPr>
          <p:cNvPr id="90" name="Shape 90"/>
          <p:cNvSpPr/>
          <p:nvPr/>
        </p:nvSpPr>
        <p:spPr>
          <a:xfrm>
            <a:off x="0" y="0"/>
            <a:ext cx="9906000" cy="6858000"/>
          </a:xfrm>
          <a:prstGeom prst="roundRect">
            <a:avLst>
              <a:gd name="adj" fmla="val 0"/>
            </a:avLst>
          </a:prstGeom>
          <a:solidFill>
            <a:schemeClr val="accent6"/>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91" name="Shape 91"/>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2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ftr" idx="11"/>
          </p:nvPr>
        </p:nvSpPr>
        <p:spPr>
          <a:xfrm>
            <a:off x="92459" y="6575111"/>
            <a:ext cx="632346" cy="202259"/>
          </a:xfrm>
          <a:prstGeom prst="rect">
            <a:avLst/>
          </a:prstGeom>
          <a:solidFill>
            <a:schemeClr val="lt1">
              <a:alpha val="20000"/>
            </a:schemeClr>
          </a:solidFill>
          <a:ln>
            <a:noFill/>
          </a:ln>
        </p:spPr>
        <p:txBody>
          <a:bodyPr lIns="91425" tIns="91425" rIns="91425" bIns="91425" anchor="ctr" anchorCtr="0"/>
          <a:lstStyle>
            <a:lvl1pPr marL="0" marR="0" lvl="0" indent="0" algn="ctr" rtl="0">
              <a:lnSpc>
                <a:spcPct val="120000"/>
              </a:lnSpc>
              <a:spcBef>
                <a:spcPts val="0"/>
              </a:spcBef>
              <a:buNone/>
              <a:defRPr sz="800">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lt1"/>
                </a:solidFill>
                <a:latin typeface="Arial"/>
                <a:ea typeface="Arial"/>
                <a:cs typeface="Arial"/>
                <a:sym typeface="Arial"/>
              </a:rPr>
              <a:t>‹#›</a:t>
            </a:fld>
            <a:endParaRPr lang="ja-JP" sz="1000" b="1">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ガイド位置">
    <p:spTree>
      <p:nvGrpSpPr>
        <p:cNvPr id="1" name="Shape 94"/>
        <p:cNvGrpSpPr/>
        <p:nvPr/>
      </p:nvGrpSpPr>
      <p:grpSpPr>
        <a:xfrm>
          <a:off x="0" y="0"/>
          <a:ext cx="0" cy="0"/>
          <a:chOff x="0" y="0"/>
          <a:chExt cx="0" cy="0"/>
        </a:xfrm>
      </p:grpSpPr>
      <p:sp>
        <p:nvSpPr>
          <p:cNvPr id="95" name="Shape 95"/>
          <p:cNvSpPr txBox="1">
            <a:spLocks noGrp="1"/>
          </p:cNvSpPr>
          <p:nvPr>
            <p:ph type="ftr" idx="11"/>
          </p:nvPr>
        </p:nvSpPr>
        <p:spPr>
          <a:xfrm>
            <a:off x="20452" y="6273316"/>
            <a:ext cx="632346" cy="202259"/>
          </a:xfrm>
          <a:prstGeom prst="rect">
            <a:avLst/>
          </a:prstGeom>
          <a:solidFill>
            <a:srgbClr val="EAEAEA"/>
          </a:solidFill>
          <a:ln>
            <a:noFill/>
          </a:ln>
        </p:spPr>
        <p:txBody>
          <a:bodyPr lIns="91425" tIns="91425" rIns="91425" bIns="91425" anchor="ctr" anchorCtr="0"/>
          <a:lstStyle>
            <a:lvl1pPr marL="0" marR="0" lvl="0" indent="0" algn="ctr" rtl="0">
              <a:lnSpc>
                <a:spcPct val="120000"/>
              </a:lnSpc>
              <a:spcBef>
                <a:spcPts val="0"/>
              </a:spcBef>
              <a:buNone/>
              <a:defRPr sz="800">
                <a:solidFill>
                  <a:srgbClr val="4D4D4D"/>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96" name="Shape 96"/>
          <p:cNvCxnSpPr/>
          <p:nvPr/>
        </p:nvCxnSpPr>
        <p:spPr>
          <a:xfrm rot="10800000">
            <a:off x="812800" y="0"/>
            <a:ext cx="0" cy="6858000"/>
          </a:xfrm>
          <a:prstGeom prst="straightConnector1">
            <a:avLst/>
          </a:prstGeom>
          <a:noFill/>
          <a:ln w="9525" cap="flat" cmpd="sng">
            <a:solidFill>
              <a:schemeClr val="dk2"/>
            </a:solidFill>
            <a:prstDash val="dot"/>
            <a:round/>
            <a:headEnd type="none" w="med" len="med"/>
            <a:tailEnd type="none" w="med" len="med"/>
          </a:ln>
        </p:spPr>
      </p:cxnSp>
      <p:cxnSp>
        <p:nvCxnSpPr>
          <p:cNvPr id="97" name="Shape 97"/>
          <p:cNvCxnSpPr/>
          <p:nvPr/>
        </p:nvCxnSpPr>
        <p:spPr>
          <a:xfrm rot="10800000">
            <a:off x="4953000" y="0"/>
            <a:ext cx="0" cy="6858000"/>
          </a:xfrm>
          <a:prstGeom prst="straightConnector1">
            <a:avLst/>
          </a:prstGeom>
          <a:noFill/>
          <a:ln w="9525" cap="flat" cmpd="sng">
            <a:solidFill>
              <a:schemeClr val="dk2"/>
            </a:solidFill>
            <a:prstDash val="dot"/>
            <a:round/>
            <a:headEnd type="none" w="med" len="med"/>
            <a:tailEnd type="none" w="med" len="med"/>
          </a:ln>
        </p:spPr>
      </p:cxnSp>
      <p:cxnSp>
        <p:nvCxnSpPr>
          <p:cNvPr id="98" name="Shape 98"/>
          <p:cNvCxnSpPr/>
          <p:nvPr/>
        </p:nvCxnSpPr>
        <p:spPr>
          <a:xfrm rot="10800000">
            <a:off x="3405187" y="0"/>
            <a:ext cx="0" cy="6858000"/>
          </a:xfrm>
          <a:prstGeom prst="straightConnector1">
            <a:avLst/>
          </a:prstGeom>
          <a:noFill/>
          <a:ln w="9525" cap="flat" cmpd="sng">
            <a:solidFill>
              <a:schemeClr val="dk2"/>
            </a:solidFill>
            <a:prstDash val="dot"/>
            <a:round/>
            <a:headEnd type="none" w="med" len="med"/>
            <a:tailEnd type="none" w="med" len="med"/>
          </a:ln>
        </p:spPr>
      </p:cxnSp>
      <p:cxnSp>
        <p:nvCxnSpPr>
          <p:cNvPr id="99" name="Shape 99"/>
          <p:cNvCxnSpPr/>
          <p:nvPr/>
        </p:nvCxnSpPr>
        <p:spPr>
          <a:xfrm rot="10800000">
            <a:off x="6491287" y="0"/>
            <a:ext cx="0" cy="6858000"/>
          </a:xfrm>
          <a:prstGeom prst="straightConnector1">
            <a:avLst/>
          </a:prstGeom>
          <a:noFill/>
          <a:ln w="9525" cap="flat" cmpd="sng">
            <a:solidFill>
              <a:schemeClr val="dk2"/>
            </a:solidFill>
            <a:prstDash val="dot"/>
            <a:round/>
            <a:headEnd type="none" w="med" len="med"/>
            <a:tailEnd type="none" w="med" len="med"/>
          </a:ln>
        </p:spPr>
      </p:cxnSp>
      <p:cxnSp>
        <p:nvCxnSpPr>
          <p:cNvPr id="100" name="Shape 100"/>
          <p:cNvCxnSpPr/>
          <p:nvPr/>
        </p:nvCxnSpPr>
        <p:spPr>
          <a:xfrm rot="10800000">
            <a:off x="9093200" y="0"/>
            <a:ext cx="0" cy="6858000"/>
          </a:xfrm>
          <a:prstGeom prst="straightConnector1">
            <a:avLst/>
          </a:prstGeom>
          <a:noFill/>
          <a:ln w="9525" cap="flat" cmpd="sng">
            <a:solidFill>
              <a:schemeClr val="dk2"/>
            </a:solidFill>
            <a:prstDash val="dot"/>
            <a:round/>
            <a:headEnd type="none" w="med" len="med"/>
            <a:tailEnd type="none" w="med" len="med"/>
          </a:ln>
        </p:spPr>
      </p:cxnSp>
      <p:cxnSp>
        <p:nvCxnSpPr>
          <p:cNvPr id="101" name="Shape 101"/>
          <p:cNvCxnSpPr/>
          <p:nvPr/>
        </p:nvCxnSpPr>
        <p:spPr>
          <a:xfrm flipH="1">
            <a:off x="0" y="620712"/>
            <a:ext cx="9906000" cy="0"/>
          </a:xfrm>
          <a:prstGeom prst="straightConnector1">
            <a:avLst/>
          </a:prstGeom>
          <a:noFill/>
          <a:ln w="9525" cap="flat" cmpd="sng">
            <a:solidFill>
              <a:schemeClr val="dk2"/>
            </a:solidFill>
            <a:prstDash val="dot"/>
            <a:round/>
            <a:headEnd type="none" w="med" len="med"/>
            <a:tailEnd type="none" w="med" len="med"/>
          </a:ln>
        </p:spPr>
      </p:cxnSp>
      <p:cxnSp>
        <p:nvCxnSpPr>
          <p:cNvPr id="102" name="Shape 102"/>
          <p:cNvCxnSpPr/>
          <p:nvPr/>
        </p:nvCxnSpPr>
        <p:spPr>
          <a:xfrm flipH="1">
            <a:off x="0" y="1881186"/>
            <a:ext cx="9906000" cy="0"/>
          </a:xfrm>
          <a:prstGeom prst="straightConnector1">
            <a:avLst/>
          </a:prstGeom>
          <a:noFill/>
          <a:ln w="9525" cap="flat" cmpd="sng">
            <a:solidFill>
              <a:schemeClr val="dk2"/>
            </a:solidFill>
            <a:prstDash val="dot"/>
            <a:round/>
            <a:headEnd type="none" w="med" len="med"/>
            <a:tailEnd type="none" w="med" len="med"/>
          </a:ln>
        </p:spPr>
      </p:cxnSp>
      <p:cxnSp>
        <p:nvCxnSpPr>
          <p:cNvPr id="103" name="Shape 103"/>
          <p:cNvCxnSpPr/>
          <p:nvPr/>
        </p:nvCxnSpPr>
        <p:spPr>
          <a:xfrm flipH="1">
            <a:off x="0" y="3428998"/>
            <a:ext cx="9906000" cy="0"/>
          </a:xfrm>
          <a:prstGeom prst="straightConnector1">
            <a:avLst/>
          </a:prstGeom>
          <a:noFill/>
          <a:ln w="9525" cap="flat" cmpd="sng">
            <a:solidFill>
              <a:schemeClr val="dk2"/>
            </a:solidFill>
            <a:prstDash val="dot"/>
            <a:round/>
            <a:headEnd type="none" w="med" len="med"/>
            <a:tailEnd type="none" w="med" len="med"/>
          </a:ln>
        </p:spPr>
      </p:cxnSp>
      <p:cxnSp>
        <p:nvCxnSpPr>
          <p:cNvPr id="104" name="Shape 104"/>
          <p:cNvCxnSpPr/>
          <p:nvPr/>
        </p:nvCxnSpPr>
        <p:spPr>
          <a:xfrm flipH="1">
            <a:off x="-13109" y="4976812"/>
            <a:ext cx="9906000" cy="0"/>
          </a:xfrm>
          <a:prstGeom prst="straightConnector1">
            <a:avLst/>
          </a:prstGeom>
          <a:noFill/>
          <a:ln w="9525" cap="flat" cmpd="sng">
            <a:solidFill>
              <a:schemeClr val="dk2"/>
            </a:solidFill>
            <a:prstDash val="dot"/>
            <a:round/>
            <a:headEnd type="none" w="med" len="med"/>
            <a:tailEnd type="none" w="med" len="med"/>
          </a:ln>
        </p:spPr>
      </p:cxnSp>
      <p:cxnSp>
        <p:nvCxnSpPr>
          <p:cNvPr id="105" name="Shape 105"/>
          <p:cNvCxnSpPr/>
          <p:nvPr/>
        </p:nvCxnSpPr>
        <p:spPr>
          <a:xfrm flipH="1">
            <a:off x="0" y="6237312"/>
            <a:ext cx="9906000" cy="0"/>
          </a:xfrm>
          <a:prstGeom prst="straightConnector1">
            <a:avLst/>
          </a:prstGeom>
          <a:noFill/>
          <a:ln w="9525" cap="flat" cmpd="sng">
            <a:solidFill>
              <a:schemeClr val="dk2"/>
            </a:solidFill>
            <a:prstDash val="dot"/>
            <a:round/>
            <a:headEnd type="none" w="med" len="med"/>
            <a:tailEnd type="none" w="med" len="med"/>
          </a:ln>
        </p:spPr>
      </p:cxnSp>
      <p:sp>
        <p:nvSpPr>
          <p:cNvPr id="106" name="Shape 106"/>
          <p:cNvSpPr/>
          <p:nvPr/>
        </p:nvSpPr>
        <p:spPr>
          <a:xfrm>
            <a:off x="4988942" y="3248980"/>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0cm</a:t>
            </a:r>
          </a:p>
        </p:txBody>
      </p:sp>
      <p:sp>
        <p:nvSpPr>
          <p:cNvPr id="107" name="Shape 107"/>
          <p:cNvSpPr/>
          <p:nvPr/>
        </p:nvSpPr>
        <p:spPr>
          <a:xfrm>
            <a:off x="4989003" y="1715277"/>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4.30cm</a:t>
            </a:r>
          </a:p>
        </p:txBody>
      </p:sp>
      <p:sp>
        <p:nvSpPr>
          <p:cNvPr id="108" name="Shape 108"/>
          <p:cNvSpPr/>
          <p:nvPr/>
        </p:nvSpPr>
        <p:spPr>
          <a:xfrm>
            <a:off x="236476" y="3563937"/>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11.50cm</a:t>
            </a:r>
          </a:p>
        </p:txBody>
      </p:sp>
      <p:sp>
        <p:nvSpPr>
          <p:cNvPr id="109" name="Shape 109"/>
          <p:cNvSpPr/>
          <p:nvPr/>
        </p:nvSpPr>
        <p:spPr>
          <a:xfrm>
            <a:off x="4989003" y="6057292"/>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7.80cm</a:t>
            </a:r>
          </a:p>
        </p:txBody>
      </p:sp>
      <p:sp>
        <p:nvSpPr>
          <p:cNvPr id="110" name="Shape 110"/>
          <p:cNvSpPr/>
          <p:nvPr/>
        </p:nvSpPr>
        <p:spPr>
          <a:xfrm>
            <a:off x="4989003" y="440668"/>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7.80cm</a:t>
            </a:r>
          </a:p>
        </p:txBody>
      </p:sp>
      <p:sp>
        <p:nvSpPr>
          <p:cNvPr id="111" name="Shape 111"/>
          <p:cNvSpPr/>
          <p:nvPr/>
        </p:nvSpPr>
        <p:spPr>
          <a:xfrm>
            <a:off x="2828764" y="3573016"/>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4.30cm</a:t>
            </a:r>
          </a:p>
        </p:txBody>
      </p:sp>
      <p:sp>
        <p:nvSpPr>
          <p:cNvPr id="112" name="Shape 112"/>
          <p:cNvSpPr/>
          <p:nvPr/>
        </p:nvSpPr>
        <p:spPr>
          <a:xfrm>
            <a:off x="4376935" y="3565235"/>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0cm</a:t>
            </a:r>
          </a:p>
        </p:txBody>
      </p:sp>
      <p:sp>
        <p:nvSpPr>
          <p:cNvPr id="113" name="Shape 113"/>
          <p:cNvSpPr/>
          <p:nvPr/>
        </p:nvSpPr>
        <p:spPr>
          <a:xfrm>
            <a:off x="5925107" y="3565235"/>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4.30cm</a:t>
            </a:r>
          </a:p>
        </p:txBody>
      </p:sp>
      <p:sp>
        <p:nvSpPr>
          <p:cNvPr id="114" name="Shape 114"/>
          <p:cNvSpPr/>
          <p:nvPr/>
        </p:nvSpPr>
        <p:spPr>
          <a:xfrm>
            <a:off x="8517396" y="3565235"/>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11.50cm</a:t>
            </a:r>
          </a:p>
        </p:txBody>
      </p:sp>
      <p:sp>
        <p:nvSpPr>
          <p:cNvPr id="115" name="Shape 115"/>
          <p:cNvSpPr/>
          <p:nvPr/>
        </p:nvSpPr>
        <p:spPr>
          <a:xfrm>
            <a:off x="4989003" y="4825375"/>
            <a:ext cx="1152189" cy="331816"/>
          </a:xfrm>
          <a:prstGeom prst="roundRect">
            <a:avLst>
              <a:gd name="adj" fmla="val 0"/>
            </a:avLst>
          </a:prstGeom>
          <a:solidFill>
            <a:srgbClr val="FFFFFF"/>
          </a:solidFill>
          <a:ln>
            <a:noFill/>
          </a:ln>
        </p:spPr>
        <p:txBody>
          <a:bodyPr lIns="0" tIns="36000" rIns="0" bIns="0" anchor="t" anchorCtr="0">
            <a:noAutofit/>
          </a:bodyPr>
          <a:lstStyle/>
          <a:p>
            <a:pPr marL="0" marR="0" lvl="0" indent="0" algn="ctr" rtl="0">
              <a:lnSpc>
                <a:spcPct val="120000"/>
              </a:lnSpc>
              <a:spcBef>
                <a:spcPts val="0"/>
              </a:spcBef>
              <a:buSzPct val="25000"/>
              <a:buNone/>
            </a:pPr>
            <a:r>
              <a:rPr lang="ja-JP" sz="1600">
                <a:solidFill>
                  <a:schemeClr val="dk2"/>
                </a:solidFill>
                <a:latin typeface="Arial"/>
                <a:ea typeface="Arial"/>
                <a:cs typeface="Arial"/>
                <a:sym typeface="Arial"/>
              </a:rPr>
              <a:t>4.30cm</a:t>
            </a:r>
          </a:p>
        </p:txBody>
      </p:sp>
      <p:sp>
        <p:nvSpPr>
          <p:cNvPr id="116" name="Shape 116"/>
          <p:cNvSpPr txBox="1">
            <a:spLocks noGrp="1"/>
          </p:cNvSpPr>
          <p:nvPr>
            <p:ph type="title"/>
          </p:nvPr>
        </p:nvSpPr>
        <p:spPr>
          <a:xfrm>
            <a:off x="272480" y="152635"/>
            <a:ext cx="9361040" cy="396043"/>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2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rgbClr val="4D4D4D"/>
                </a:solidFill>
                <a:latin typeface="Arial"/>
                <a:ea typeface="Arial"/>
                <a:cs typeface="Arial"/>
                <a:sym typeface="Arial"/>
              </a:rPr>
              <a:t>‹#›</a:t>
            </a:fld>
            <a:endParaRPr lang="ja-JP" sz="1000" b="1">
              <a:solidFill>
                <a:srgbClr val="4D4D4D"/>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コンテンツ">
    <p:spTree>
      <p:nvGrpSpPr>
        <p:cNvPr id="1" name="Shape 23"/>
        <p:cNvGrpSpPr/>
        <p:nvPr/>
      </p:nvGrpSpPr>
      <p:grpSpPr>
        <a:xfrm>
          <a:off x="0" y="0"/>
          <a:ext cx="0" cy="0"/>
          <a:chOff x="0" y="0"/>
          <a:chExt cx="0" cy="0"/>
        </a:xfrm>
      </p:grpSpPr>
      <p:sp>
        <p:nvSpPr>
          <p:cNvPr id="24" name="Shape 24"/>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rgbClr val="4D4D4D"/>
                </a:solidFill>
                <a:latin typeface="Arial"/>
                <a:ea typeface="Arial"/>
                <a:cs typeface="Arial"/>
                <a:sym typeface="Arial"/>
              </a:rPr>
              <a:t>‹#›</a:t>
            </a:fld>
            <a:endParaRPr lang="ja-JP" sz="1000" b="1">
              <a:solidFill>
                <a:srgbClr val="4D4D4D"/>
              </a:solidFill>
              <a:latin typeface="Arial"/>
              <a:ea typeface="Arial"/>
              <a:cs typeface="Arial"/>
              <a:sym typeface="Arial"/>
            </a:endParaRPr>
          </a:p>
        </p:txBody>
      </p:sp>
      <p:sp>
        <p:nvSpPr>
          <p:cNvPr id="25" name="Shape 25"/>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2200" b="0" i="0" u="none" strike="noStrike" cap="none">
                <a:solidFill>
                  <a:schemeClr val="dk1"/>
                </a:solidFill>
                <a:latin typeface="メイリオ" panose="020B0604030504040204" pitchFamily="50" charset="-128"/>
                <a:ea typeface="メイリオ" panose="020B0604030504040204" pitchFamily="50" charset="-128"/>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ftr" idx="11"/>
          </p:nvPr>
        </p:nvSpPr>
        <p:spPr>
          <a:xfrm>
            <a:off x="20452" y="6273316"/>
            <a:ext cx="632346" cy="202259"/>
          </a:xfrm>
          <a:prstGeom prst="rect">
            <a:avLst/>
          </a:prstGeom>
          <a:solidFill>
            <a:schemeClr val="lt2"/>
          </a:solidFill>
          <a:ln>
            <a:noFill/>
          </a:ln>
        </p:spPr>
        <p:txBody>
          <a:bodyPr lIns="91425" tIns="91425" rIns="91425" bIns="91425" anchor="ctr" anchorCtr="0"/>
          <a:lstStyle>
            <a:lvl1pPr marL="0" marR="0" lvl="0" indent="0" algn="ctr" rtl="0">
              <a:lnSpc>
                <a:spcPct val="120000"/>
              </a:lnSpc>
              <a:spcBef>
                <a:spcPts val="0"/>
              </a:spcBef>
              <a:buNone/>
              <a:defRPr sz="8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27" name="Shape 27"/>
          <p:cNvCxnSpPr/>
          <p:nvPr/>
        </p:nvCxnSpPr>
        <p:spPr>
          <a:xfrm>
            <a:off x="0" y="620712"/>
            <a:ext cx="9906000" cy="0"/>
          </a:xfrm>
          <a:prstGeom prst="straightConnector1">
            <a:avLst/>
          </a:prstGeom>
          <a:noFill/>
          <a:ln w="9525" cap="flat" cmpd="sng">
            <a:solidFill>
              <a:schemeClr val="lt2"/>
            </a:solidFill>
            <a:prstDash val="solid"/>
            <a:round/>
            <a:headEnd type="none" w="med" len="med"/>
            <a:tailEnd type="none" w="med" len="med"/>
          </a:ln>
        </p:spPr>
      </p:cxnSp>
      <p:sp>
        <p:nvSpPr>
          <p:cNvPr id="28" name="Shape 28"/>
          <p:cNvSpPr/>
          <p:nvPr/>
        </p:nvSpPr>
        <p:spPr>
          <a:xfrm>
            <a:off x="0" y="639762"/>
            <a:ext cx="9906000" cy="36512"/>
          </a:xfrm>
          <a:prstGeom prst="rect">
            <a:avLst/>
          </a:prstGeom>
          <a:solidFill>
            <a:schemeClr val="lt2"/>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ナビ#2">
    <p:spTree>
      <p:nvGrpSpPr>
        <p:cNvPr id="1" name="Shape 29"/>
        <p:cNvGrpSpPr/>
        <p:nvPr/>
      </p:nvGrpSpPr>
      <p:grpSpPr>
        <a:xfrm>
          <a:off x="0" y="0"/>
          <a:ext cx="0" cy="0"/>
          <a:chOff x="0" y="0"/>
          <a:chExt cx="0" cy="0"/>
        </a:xfrm>
      </p:grpSpPr>
      <p:sp>
        <p:nvSpPr>
          <p:cNvPr id="30" name="Shape 30"/>
          <p:cNvSpPr/>
          <p:nvPr/>
        </p:nvSpPr>
        <p:spPr>
          <a:xfrm>
            <a:off x="0" y="0"/>
            <a:ext cx="9906000" cy="6858000"/>
          </a:xfrm>
          <a:prstGeom prst="roundRect">
            <a:avLst>
              <a:gd name="adj" fmla="val 0"/>
            </a:avLst>
          </a:prstGeom>
          <a:solidFill>
            <a:schemeClr val="accent1"/>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31" name="Shape 31"/>
          <p:cNvSpPr txBox="1">
            <a:spLocks noGrp="1"/>
          </p:cNvSpPr>
          <p:nvPr>
            <p:ph type="title"/>
          </p:nvPr>
        </p:nvSpPr>
        <p:spPr>
          <a:xfrm>
            <a:off x="632520" y="2988883"/>
            <a:ext cx="8640960" cy="844229"/>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lnSpc>
                <a:spcPct val="120000"/>
              </a:lnSpc>
              <a:spcBef>
                <a:spcPts val="0"/>
              </a:spcBef>
              <a:buClr>
                <a:schemeClr val="dk2"/>
              </a:buClr>
              <a:buFont typeface="Arial"/>
              <a:buNone/>
              <a:defRPr sz="28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ftr" idx="11"/>
          </p:nvPr>
        </p:nvSpPr>
        <p:spPr>
          <a:xfrm>
            <a:off x="92459" y="6575111"/>
            <a:ext cx="632346" cy="202259"/>
          </a:xfrm>
          <a:prstGeom prst="rect">
            <a:avLst/>
          </a:prstGeom>
          <a:solidFill>
            <a:schemeClr val="lt1"/>
          </a:solidFill>
          <a:ln>
            <a:noFill/>
          </a:ln>
        </p:spPr>
        <p:txBody>
          <a:bodyPr lIns="91425" tIns="91425" rIns="91425" bIns="91425" anchor="ctr" anchorCtr="0"/>
          <a:lstStyle>
            <a:lvl1pPr marL="0" marR="0" lvl="0" indent="0" algn="ctr" rtl="0">
              <a:lnSpc>
                <a:spcPct val="120000"/>
              </a:lnSpc>
              <a:spcBef>
                <a:spcPts val="0"/>
              </a:spcBef>
              <a:buNone/>
              <a:defRPr sz="800">
                <a:solidFill>
                  <a:schemeClr val="dk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dk2"/>
                </a:solidFill>
                <a:latin typeface="Arial"/>
                <a:ea typeface="Arial"/>
                <a:cs typeface="Arial"/>
                <a:sym typeface="Arial"/>
              </a:rPr>
              <a:t>‹#›</a:t>
            </a:fld>
            <a:endParaRPr lang="ja-JP" sz="1000" b="1">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ナビ#3">
    <p:spTree>
      <p:nvGrpSpPr>
        <p:cNvPr id="1" name="Shape 34"/>
        <p:cNvGrpSpPr/>
        <p:nvPr/>
      </p:nvGrpSpPr>
      <p:grpSpPr>
        <a:xfrm>
          <a:off x="0" y="0"/>
          <a:ext cx="0" cy="0"/>
          <a:chOff x="0" y="0"/>
          <a:chExt cx="0" cy="0"/>
        </a:xfrm>
      </p:grpSpPr>
      <p:sp>
        <p:nvSpPr>
          <p:cNvPr id="35" name="Shape 35"/>
          <p:cNvSpPr/>
          <p:nvPr/>
        </p:nvSpPr>
        <p:spPr>
          <a:xfrm>
            <a:off x="0" y="0"/>
            <a:ext cx="9906000" cy="6858000"/>
          </a:xfrm>
          <a:prstGeom prst="roundRect">
            <a:avLst>
              <a:gd name="adj" fmla="val 0"/>
            </a:avLst>
          </a:prstGeom>
          <a:solidFill>
            <a:schemeClr val="accent1"/>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36" name="Shape 36"/>
          <p:cNvSpPr txBox="1">
            <a:spLocks noGrp="1"/>
          </p:cNvSpPr>
          <p:nvPr>
            <p:ph type="title"/>
          </p:nvPr>
        </p:nvSpPr>
        <p:spPr>
          <a:xfrm>
            <a:off x="632520" y="2951950"/>
            <a:ext cx="8640960" cy="918095"/>
          </a:xfrm>
          <a:prstGeom prst="rect">
            <a:avLst/>
          </a:prstGeom>
          <a:noFill/>
          <a:ln>
            <a:noFill/>
          </a:ln>
        </p:spPr>
        <p:txBody>
          <a:bodyPr lIns="91425" tIns="91425" rIns="91425" bIns="91425" anchor="ctr" anchorCtr="0"/>
          <a:lstStyle>
            <a:lvl1pPr marL="0" marR="0" lvl="0" indent="0" algn="ctr" rtl="0">
              <a:lnSpc>
                <a:spcPct val="12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ftr" idx="11"/>
          </p:nvPr>
        </p:nvSpPr>
        <p:spPr>
          <a:xfrm>
            <a:off x="92459" y="6575111"/>
            <a:ext cx="632346" cy="202259"/>
          </a:xfrm>
          <a:prstGeom prst="rect">
            <a:avLst/>
          </a:prstGeom>
          <a:solidFill>
            <a:schemeClr val="lt1"/>
          </a:solidFill>
          <a:ln>
            <a:noFill/>
          </a:ln>
        </p:spPr>
        <p:txBody>
          <a:bodyPr lIns="91425" tIns="91425" rIns="91425" bIns="91425" anchor="ctr" anchorCtr="0"/>
          <a:lstStyle>
            <a:lvl1pPr marL="0" marR="0" lvl="0" indent="0" algn="ctr" rtl="0">
              <a:lnSpc>
                <a:spcPct val="120000"/>
              </a:lnSpc>
              <a:spcBef>
                <a:spcPts val="0"/>
              </a:spcBef>
              <a:buNone/>
              <a:defRPr sz="800">
                <a:solidFill>
                  <a:schemeClr val="dk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dk2"/>
                </a:solidFill>
                <a:latin typeface="Arial"/>
                <a:ea typeface="Arial"/>
                <a:cs typeface="Arial"/>
                <a:sym typeface="Arial"/>
              </a:rPr>
              <a:t>‹#›</a:t>
            </a:fld>
            <a:endParaRPr lang="ja-JP" sz="1000" b="1">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補足#2">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08484" y="404663"/>
            <a:ext cx="9253028" cy="396043"/>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Arial"/>
              <a:buNone/>
              <a:defRPr sz="2200" b="1"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ftr" idx="11"/>
          </p:nvPr>
        </p:nvSpPr>
        <p:spPr>
          <a:xfrm>
            <a:off x="272480" y="6381328"/>
            <a:ext cx="632346" cy="202259"/>
          </a:xfrm>
          <a:prstGeom prst="rect">
            <a:avLst/>
          </a:prstGeom>
          <a:solidFill>
            <a:srgbClr val="EAEAEA"/>
          </a:solidFill>
          <a:ln>
            <a:noFill/>
          </a:ln>
        </p:spPr>
        <p:txBody>
          <a:bodyPr lIns="91425" tIns="91425" rIns="91425" bIns="91425" anchor="ctr" anchorCtr="0"/>
          <a:lstStyle>
            <a:lvl1pPr marL="0" marR="0" lvl="0" indent="0" algn="ctr" rtl="0">
              <a:lnSpc>
                <a:spcPct val="120000"/>
              </a:lnSpc>
              <a:spcBef>
                <a:spcPts val="0"/>
              </a:spcBef>
              <a:buNone/>
              <a:defRPr sz="800">
                <a:solidFill>
                  <a:srgbClr val="4D4D4D"/>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7329264" y="6412246"/>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dk1"/>
                </a:solidFill>
                <a:latin typeface="Arial"/>
                <a:ea typeface="Arial"/>
                <a:cs typeface="Arial"/>
                <a:sym typeface="Arial"/>
              </a:rPr>
              <a:t>‹#›</a:t>
            </a:fld>
            <a:endParaRPr lang="ja-JP" sz="1000" b="1">
              <a:solidFill>
                <a:schemeClr val="dk1"/>
              </a:solidFill>
              <a:latin typeface="Arial"/>
              <a:ea typeface="Arial"/>
              <a:cs typeface="Arial"/>
              <a:sym typeface="Arial"/>
            </a:endParaRPr>
          </a:p>
        </p:txBody>
      </p:sp>
      <p:sp>
        <p:nvSpPr>
          <p:cNvPr id="53" name="Shape 53"/>
          <p:cNvSpPr/>
          <p:nvPr/>
        </p:nvSpPr>
        <p:spPr>
          <a:xfrm>
            <a:off x="0" y="0"/>
            <a:ext cx="9912016" cy="6858000"/>
          </a:xfrm>
          <a:custGeom>
            <a:avLst/>
            <a:gdLst/>
            <a:ahLst/>
            <a:cxnLst/>
            <a:rect l="0" t="0" r="0" b="0"/>
            <a:pathLst>
              <a:path w="120000" h="120000" extrusionOk="0">
                <a:moveTo>
                  <a:pt x="2220" y="2519"/>
                </a:moveTo>
                <a:cubicBezTo>
                  <a:pt x="1965" y="2519"/>
                  <a:pt x="1759" y="2817"/>
                  <a:pt x="1759" y="3185"/>
                </a:cubicBezTo>
                <a:lnTo>
                  <a:pt x="1759" y="116814"/>
                </a:lnTo>
                <a:cubicBezTo>
                  <a:pt x="1759" y="117182"/>
                  <a:pt x="1965" y="117480"/>
                  <a:pt x="2220" y="117480"/>
                </a:cubicBezTo>
                <a:lnTo>
                  <a:pt x="117808" y="117480"/>
                </a:lnTo>
                <a:cubicBezTo>
                  <a:pt x="118063" y="117480"/>
                  <a:pt x="118269" y="117182"/>
                  <a:pt x="118269" y="116814"/>
                </a:cubicBezTo>
                <a:lnTo>
                  <a:pt x="118269" y="3185"/>
                </a:lnTo>
                <a:cubicBezTo>
                  <a:pt x="118269" y="2817"/>
                  <a:pt x="118063" y="2519"/>
                  <a:pt x="117808" y="2519"/>
                </a:cubicBezTo>
                <a:close/>
                <a:moveTo>
                  <a:pt x="0" y="0"/>
                </a:moveTo>
                <a:lnTo>
                  <a:pt x="120000" y="0"/>
                </a:lnTo>
                <a:lnTo>
                  <a:pt x="120000" y="120000"/>
                </a:lnTo>
                <a:lnTo>
                  <a:pt x="0" y="120000"/>
                </a:lnTo>
                <a:close/>
              </a:path>
            </a:pathLst>
          </a:custGeom>
          <a:solidFill>
            <a:schemeClr val="dk2"/>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補足#3">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08484" y="404663"/>
            <a:ext cx="9253028" cy="396043"/>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22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ftr" idx="11"/>
          </p:nvPr>
        </p:nvSpPr>
        <p:spPr>
          <a:xfrm>
            <a:off x="272480" y="6381328"/>
            <a:ext cx="632346" cy="202259"/>
          </a:xfrm>
          <a:prstGeom prst="rect">
            <a:avLst/>
          </a:prstGeom>
          <a:solidFill>
            <a:srgbClr val="EAEAEA"/>
          </a:solidFill>
          <a:ln>
            <a:noFill/>
          </a:ln>
        </p:spPr>
        <p:txBody>
          <a:bodyPr lIns="91425" tIns="91425" rIns="91425" bIns="91425" anchor="ctr" anchorCtr="0"/>
          <a:lstStyle>
            <a:lvl1pPr marL="0" marR="0" lvl="0" indent="0" algn="ctr" rtl="0">
              <a:lnSpc>
                <a:spcPct val="120000"/>
              </a:lnSpc>
              <a:spcBef>
                <a:spcPts val="0"/>
              </a:spcBef>
              <a:buNone/>
              <a:defRPr sz="800">
                <a:solidFill>
                  <a:srgbClr val="4D4D4D"/>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7329264" y="6412246"/>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dk1"/>
                </a:solidFill>
                <a:latin typeface="Arial"/>
                <a:ea typeface="Arial"/>
                <a:cs typeface="Arial"/>
                <a:sym typeface="Arial"/>
              </a:rPr>
              <a:t>‹#›</a:t>
            </a:fld>
            <a:endParaRPr lang="ja-JP" sz="1000" b="1">
              <a:solidFill>
                <a:schemeClr val="dk1"/>
              </a:solidFill>
              <a:latin typeface="Arial"/>
              <a:ea typeface="Arial"/>
              <a:cs typeface="Arial"/>
              <a:sym typeface="Arial"/>
            </a:endParaRPr>
          </a:p>
        </p:txBody>
      </p:sp>
      <p:sp>
        <p:nvSpPr>
          <p:cNvPr id="58" name="Shape 58"/>
          <p:cNvSpPr/>
          <p:nvPr/>
        </p:nvSpPr>
        <p:spPr>
          <a:xfrm>
            <a:off x="0" y="0"/>
            <a:ext cx="9912016" cy="6858000"/>
          </a:xfrm>
          <a:custGeom>
            <a:avLst/>
            <a:gdLst/>
            <a:ahLst/>
            <a:cxnLst/>
            <a:rect l="0" t="0" r="0" b="0"/>
            <a:pathLst>
              <a:path w="120000" h="120000" extrusionOk="0">
                <a:moveTo>
                  <a:pt x="2220" y="2519"/>
                </a:moveTo>
                <a:cubicBezTo>
                  <a:pt x="1965" y="2519"/>
                  <a:pt x="1759" y="2817"/>
                  <a:pt x="1759" y="3185"/>
                </a:cubicBezTo>
                <a:lnTo>
                  <a:pt x="1759" y="116814"/>
                </a:lnTo>
                <a:cubicBezTo>
                  <a:pt x="1759" y="117182"/>
                  <a:pt x="1965" y="117480"/>
                  <a:pt x="2220" y="117480"/>
                </a:cubicBezTo>
                <a:lnTo>
                  <a:pt x="117808" y="117480"/>
                </a:lnTo>
                <a:cubicBezTo>
                  <a:pt x="118063" y="117480"/>
                  <a:pt x="118269" y="117182"/>
                  <a:pt x="118269" y="116814"/>
                </a:cubicBezTo>
                <a:lnTo>
                  <a:pt x="118269" y="3185"/>
                </a:lnTo>
                <a:cubicBezTo>
                  <a:pt x="118269" y="2817"/>
                  <a:pt x="118063" y="2519"/>
                  <a:pt x="117808" y="2519"/>
                </a:cubicBezTo>
                <a:close/>
                <a:moveTo>
                  <a:pt x="0" y="0"/>
                </a:moveTo>
                <a:lnTo>
                  <a:pt x="120000" y="0"/>
                </a:lnTo>
                <a:lnTo>
                  <a:pt x="120000" y="120000"/>
                </a:lnTo>
                <a:lnTo>
                  <a:pt x="0" y="120000"/>
                </a:lnTo>
                <a:close/>
              </a:path>
            </a:pathLst>
          </a:custGeom>
          <a:solidFill>
            <a:schemeClr val="dk1"/>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補足#4">
    <p:spTree>
      <p:nvGrpSpPr>
        <p:cNvPr id="1" name="Shape 59"/>
        <p:cNvGrpSpPr/>
        <p:nvPr/>
      </p:nvGrpSpPr>
      <p:grpSpPr>
        <a:xfrm>
          <a:off x="0" y="0"/>
          <a:ext cx="0" cy="0"/>
          <a:chOff x="0" y="0"/>
          <a:chExt cx="0" cy="0"/>
        </a:xfrm>
      </p:grpSpPr>
      <p:sp>
        <p:nvSpPr>
          <p:cNvPr id="60" name="Shape 60"/>
          <p:cNvSpPr/>
          <p:nvPr/>
        </p:nvSpPr>
        <p:spPr>
          <a:xfrm>
            <a:off x="0" y="0"/>
            <a:ext cx="9903599" cy="6858000"/>
          </a:xfrm>
          <a:prstGeom prst="roundRect">
            <a:avLst>
              <a:gd name="adj" fmla="val 0"/>
            </a:avLst>
          </a:prstGeom>
          <a:solidFill>
            <a:schemeClr val="lt2"/>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61" name="Shape 61"/>
          <p:cNvSpPr/>
          <p:nvPr/>
        </p:nvSpPr>
        <p:spPr>
          <a:xfrm>
            <a:off x="145200" y="144000"/>
            <a:ext cx="9615599" cy="6570000"/>
          </a:xfrm>
          <a:prstGeom prst="roundRect">
            <a:avLst>
              <a:gd name="adj" fmla="val 579"/>
            </a:avLst>
          </a:prstGeom>
          <a:solidFill>
            <a:schemeClr val="lt1"/>
          </a:solidFill>
          <a:ln w="9525" cap="flat" cmpd="sng">
            <a:solidFill>
              <a:schemeClr val="dk1"/>
            </a:solidFill>
            <a:prstDash val="solid"/>
            <a:round/>
            <a:headEnd type="none" w="med" len="med"/>
            <a:tailEnd type="none" w="med" len="med"/>
          </a:ln>
        </p:spPr>
        <p:txBody>
          <a:bodyPr lIns="288000" tIns="540000" rIns="288000" bIns="180000" anchor="ctr" anchorCtr="0">
            <a:noAutofit/>
          </a:bodyPr>
          <a:lstStyle/>
          <a:p>
            <a:pPr marL="0" marR="0" lvl="0" indent="0" algn="just" rtl="0">
              <a:lnSpc>
                <a:spcPct val="140000"/>
              </a:lnSpc>
              <a:spcBef>
                <a:spcPts val="0"/>
              </a:spcBef>
              <a:spcAft>
                <a:spcPts val="0"/>
              </a:spcAft>
              <a:buClr>
                <a:schemeClr val="dk1"/>
              </a:buClr>
              <a:buFont typeface="Noto Sans Symbols"/>
              <a:buNone/>
            </a:pPr>
            <a:endParaRPr sz="1600">
              <a:solidFill>
                <a:schemeClr val="dk2"/>
              </a:solidFill>
              <a:latin typeface="Arial"/>
              <a:ea typeface="Arial"/>
              <a:cs typeface="Arial"/>
              <a:sym typeface="Arial"/>
            </a:endParaRPr>
          </a:p>
        </p:txBody>
      </p:sp>
      <p:sp>
        <p:nvSpPr>
          <p:cNvPr id="62" name="Shape 62"/>
          <p:cNvSpPr txBox="1">
            <a:spLocks noGrp="1"/>
          </p:cNvSpPr>
          <p:nvPr>
            <p:ph type="title"/>
          </p:nvPr>
        </p:nvSpPr>
        <p:spPr>
          <a:xfrm>
            <a:off x="308484" y="404663"/>
            <a:ext cx="9253028" cy="396043"/>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22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ftr" idx="11"/>
          </p:nvPr>
        </p:nvSpPr>
        <p:spPr>
          <a:xfrm>
            <a:off x="272480" y="6381328"/>
            <a:ext cx="632346" cy="202259"/>
          </a:xfrm>
          <a:prstGeom prst="rect">
            <a:avLst/>
          </a:prstGeom>
          <a:solidFill>
            <a:srgbClr val="EAEAEA"/>
          </a:solidFill>
          <a:ln>
            <a:noFill/>
          </a:ln>
        </p:spPr>
        <p:txBody>
          <a:bodyPr lIns="91425" tIns="91425" rIns="91425" bIns="91425" anchor="ctr" anchorCtr="0"/>
          <a:lstStyle>
            <a:lvl1pPr marL="0" marR="0" lvl="0" indent="0" algn="ctr" rtl="0">
              <a:lnSpc>
                <a:spcPct val="120000"/>
              </a:lnSpc>
              <a:spcBef>
                <a:spcPts val="0"/>
              </a:spcBef>
              <a:buNone/>
              <a:defRPr sz="800">
                <a:solidFill>
                  <a:srgbClr val="4D4D4D"/>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7329264" y="6412246"/>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dk1"/>
                </a:solidFill>
                <a:latin typeface="Arial"/>
                <a:ea typeface="Arial"/>
                <a:cs typeface="Arial"/>
                <a:sym typeface="Arial"/>
              </a:rPr>
              <a:t>‹#›</a:t>
            </a:fld>
            <a:endParaRPr lang="ja-JP" sz="1000" b="1">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ブランク（ベースカラー）">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2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txBox="1">
            <a:spLocks noGrp="1"/>
          </p:cNvSpPr>
          <p:nvPr>
            <p:ph type="ftr" idx="11"/>
          </p:nvPr>
        </p:nvSpPr>
        <p:spPr>
          <a:xfrm>
            <a:off x="92459" y="6575111"/>
            <a:ext cx="632346" cy="202259"/>
          </a:xfrm>
          <a:prstGeom prst="rect">
            <a:avLst/>
          </a:prstGeom>
          <a:solidFill>
            <a:schemeClr val="lt2"/>
          </a:solidFill>
          <a:ln>
            <a:noFill/>
          </a:ln>
        </p:spPr>
        <p:txBody>
          <a:bodyPr lIns="91425" tIns="91425" rIns="91425" bIns="91425" anchor="ctr" anchorCtr="0"/>
          <a:lstStyle>
            <a:lvl1pPr marL="0" marR="0" lvl="0" indent="0" algn="ctr" rtl="0">
              <a:lnSpc>
                <a:spcPct val="120000"/>
              </a:lnSpc>
              <a:spcBef>
                <a:spcPts val="0"/>
              </a:spcBef>
              <a:buNone/>
              <a:defRPr sz="8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rgbClr val="4D4D4D"/>
                </a:solidFill>
                <a:latin typeface="Arial"/>
                <a:ea typeface="Arial"/>
                <a:cs typeface="Arial"/>
                <a:sym typeface="Arial"/>
              </a:rPr>
              <a:t>‹#›</a:t>
            </a:fld>
            <a:endParaRPr lang="ja-JP" sz="1000" b="1">
              <a:solidFill>
                <a:srgbClr val="4D4D4D"/>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ブランク（メインカラー）">
    <p:spTree>
      <p:nvGrpSpPr>
        <p:cNvPr id="1" name="Shape 69"/>
        <p:cNvGrpSpPr/>
        <p:nvPr/>
      </p:nvGrpSpPr>
      <p:grpSpPr>
        <a:xfrm>
          <a:off x="0" y="0"/>
          <a:ext cx="0" cy="0"/>
          <a:chOff x="0" y="0"/>
          <a:chExt cx="0" cy="0"/>
        </a:xfrm>
      </p:grpSpPr>
      <p:sp>
        <p:nvSpPr>
          <p:cNvPr id="70" name="Shape 70"/>
          <p:cNvSpPr/>
          <p:nvPr/>
        </p:nvSpPr>
        <p:spPr>
          <a:xfrm>
            <a:off x="0" y="0"/>
            <a:ext cx="9906000" cy="6858000"/>
          </a:xfrm>
          <a:prstGeom prst="roundRect">
            <a:avLst>
              <a:gd name="adj" fmla="val 0"/>
            </a:avLst>
          </a:prstGeom>
          <a:solidFill>
            <a:schemeClr val="dk2"/>
          </a:solidFill>
          <a:ln>
            <a:noFill/>
          </a:ln>
        </p:spPr>
        <p:txBody>
          <a:bodyPr lIns="0" tIns="0" rIns="0" bIns="0" anchor="ctr" anchorCtr="0">
            <a:noAutofit/>
          </a:bodyPr>
          <a:lstStyle/>
          <a:p>
            <a:pPr marL="0" marR="0" lvl="0" indent="0" algn="just" rtl="0">
              <a:lnSpc>
                <a:spcPct val="140000"/>
              </a:lnSpc>
              <a:spcBef>
                <a:spcPts val="0"/>
              </a:spcBef>
              <a:spcAft>
                <a:spcPts val="0"/>
              </a:spcAft>
              <a:buNone/>
            </a:pPr>
            <a:endParaRPr sz="1600">
              <a:solidFill>
                <a:srgbClr val="4D4D4D"/>
              </a:solidFill>
              <a:latin typeface="Arial"/>
              <a:ea typeface="Arial"/>
              <a:cs typeface="Arial"/>
              <a:sym typeface="Arial"/>
            </a:endParaRPr>
          </a:p>
        </p:txBody>
      </p:sp>
      <p:sp>
        <p:nvSpPr>
          <p:cNvPr id="71" name="Shape 71"/>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2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ftr" idx="11"/>
          </p:nvPr>
        </p:nvSpPr>
        <p:spPr>
          <a:xfrm>
            <a:off x="92459" y="6575111"/>
            <a:ext cx="632346" cy="202259"/>
          </a:xfrm>
          <a:prstGeom prst="rect">
            <a:avLst/>
          </a:prstGeom>
          <a:solidFill>
            <a:schemeClr val="lt1">
              <a:alpha val="20000"/>
            </a:schemeClr>
          </a:solidFill>
          <a:ln>
            <a:noFill/>
          </a:ln>
        </p:spPr>
        <p:txBody>
          <a:bodyPr lIns="91425" tIns="91425" rIns="91425" bIns="91425" anchor="ctr" anchorCtr="0"/>
          <a:lstStyle>
            <a:lvl1pPr marL="0" marR="0" lvl="0" indent="0" algn="ctr" rtl="0">
              <a:lnSpc>
                <a:spcPct val="120000"/>
              </a:lnSpc>
              <a:spcBef>
                <a:spcPts val="0"/>
              </a:spcBef>
              <a:buNone/>
              <a:defRPr sz="800">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ja-JP" sz="1000" b="1">
                <a:solidFill>
                  <a:schemeClr val="lt1"/>
                </a:solidFill>
                <a:latin typeface="Arial"/>
                <a:ea typeface="Arial"/>
                <a:cs typeface="Arial"/>
                <a:sym typeface="Arial"/>
              </a:rPr>
              <a:t>‹#›</a:t>
            </a:fld>
            <a:endParaRPr lang="ja-JP" sz="1000" b="1">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72480" y="152635"/>
            <a:ext cx="7164796" cy="396043"/>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2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20452" y="6273316"/>
            <a:ext cx="632346" cy="202259"/>
          </a:xfrm>
          <a:prstGeom prst="rect">
            <a:avLst/>
          </a:prstGeom>
          <a:solidFill>
            <a:srgbClr val="EAEAEA"/>
          </a:solidFill>
          <a:ln>
            <a:noFill/>
          </a:ln>
        </p:spPr>
        <p:txBody>
          <a:bodyPr lIns="91425" tIns="91425" rIns="91425" bIns="91425" anchor="ctr" anchorCtr="0"/>
          <a:lstStyle>
            <a:lvl1pPr marL="0" marR="0" lvl="0" indent="0" algn="ctr" rtl="0">
              <a:lnSpc>
                <a:spcPct val="120000"/>
              </a:lnSpc>
              <a:spcBef>
                <a:spcPts val="0"/>
              </a:spcBef>
              <a:buNone/>
              <a:defRPr sz="800" b="0" i="0" u="none" strike="noStrike" cap="none">
                <a:solidFill>
                  <a:srgbClr val="4D4D4D"/>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pic>
        <p:nvPicPr>
          <p:cNvPr id="12" name="Shape 12"/>
          <p:cNvPicPr preferRelativeResize="0"/>
          <p:nvPr/>
        </p:nvPicPr>
        <p:blipFill rotWithShape="1">
          <a:blip r:embed="rId15">
            <a:alphaModFix/>
          </a:blip>
          <a:srcRect/>
          <a:stretch/>
        </p:blipFill>
        <p:spPr>
          <a:xfrm>
            <a:off x="7632474" y="183181"/>
            <a:ext cx="2145061" cy="437506"/>
          </a:xfrm>
          <a:prstGeom prst="rect">
            <a:avLst/>
          </a:prstGeom>
          <a:noFill/>
          <a:ln>
            <a:noFill/>
          </a:ln>
        </p:spPr>
      </p:pic>
      <p:pic>
        <p:nvPicPr>
          <p:cNvPr id="13" name="Shape 13"/>
          <p:cNvPicPr preferRelativeResize="0"/>
          <p:nvPr/>
        </p:nvPicPr>
        <p:blipFill rotWithShape="1">
          <a:blip r:embed="rId16">
            <a:alphaModFix/>
          </a:blip>
          <a:srcRect/>
          <a:stretch/>
        </p:blipFill>
        <p:spPr>
          <a:xfrm>
            <a:off x="471466" y="6615110"/>
            <a:ext cx="1171575" cy="171449"/>
          </a:xfrm>
          <a:prstGeom prst="rect">
            <a:avLst/>
          </a:prstGeom>
          <a:noFill/>
          <a:ln>
            <a:noFill/>
          </a:ln>
        </p:spPr>
      </p:pic>
      <p:pic>
        <p:nvPicPr>
          <p:cNvPr id="14" name="Shape 14"/>
          <p:cNvPicPr preferRelativeResize="0"/>
          <p:nvPr/>
        </p:nvPicPr>
        <p:blipFill rotWithShape="1">
          <a:blip r:embed="rId17">
            <a:alphaModFix/>
          </a:blip>
          <a:srcRect/>
          <a:stretch/>
        </p:blipFill>
        <p:spPr>
          <a:xfrm>
            <a:off x="44247" y="6500832"/>
            <a:ext cx="364163" cy="28572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6" r:id="rId6"/>
    <p:sldLayoutId id="2147483657" r:id="rId7"/>
    <p:sldLayoutId id="2147483658" r:id="rId8"/>
    <p:sldLayoutId id="2147483659" r:id="rId9"/>
    <p:sldLayoutId id="2147483660" r:id="rId10"/>
    <p:sldLayoutId id="2147483661"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2.jpeg"/><Relationship Id="rId12"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jpeg"/><Relationship Id="rId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18.png"/><Relationship Id="rId9" Type="http://schemas.openxmlformats.org/officeDocument/2006/relationships/image" Target="../media/image24.jpe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ctrTitle"/>
          </p:nvPr>
        </p:nvSpPr>
        <p:spPr>
          <a:xfrm>
            <a:off x="812800" y="1705218"/>
            <a:ext cx="8280399" cy="2371854"/>
          </a:xfrm>
          <a:prstGeom prst="rect">
            <a:avLst/>
          </a:prstGeom>
          <a:noFill/>
          <a:ln>
            <a:noFill/>
          </a:ln>
        </p:spPr>
        <p:txBody>
          <a:bodyPr lIns="0" tIns="0" rIns="0" bIns="0" anchor="t" anchorCtr="0">
            <a:noAutofit/>
          </a:bodyPr>
          <a:lstStyle/>
          <a:p>
            <a:pPr marL="0" marR="0" lvl="0" indent="0" algn="ctr" rtl="0">
              <a:lnSpc>
                <a:spcPct val="120000"/>
              </a:lnSpc>
              <a:spcBef>
                <a:spcPts val="0"/>
              </a:spcBef>
              <a:buClr>
                <a:srgbClr val="4D4D4D"/>
              </a:buClr>
              <a:buSzPct val="25000"/>
              <a:buFont typeface="Arial"/>
              <a:buNone/>
            </a:pPr>
            <a:r>
              <a:rPr lang="en-US" altLang="ja-JP" sz="3600" i="0" u="none" strike="noStrike" cap="none" dirty="0" smtClean="0">
                <a:solidFill>
                  <a:srgbClr val="4D4D4D"/>
                </a:solidFill>
                <a:latin typeface="メイリオ" panose="020B0604030504040204" pitchFamily="50" charset="-128"/>
                <a:ea typeface="メイリオ" panose="020B0604030504040204" pitchFamily="50" charset="-128"/>
                <a:sym typeface="Arial"/>
              </a:rPr>
              <a:t>IT Week</a:t>
            </a:r>
            <a:r>
              <a:rPr lang="ja-JP" altLang="en-US" sz="3600" dirty="0">
                <a:solidFill>
                  <a:srgbClr val="4D4D4D"/>
                </a:solidFill>
                <a:latin typeface="メイリオ" panose="020B0604030504040204" pitchFamily="50" charset="-128"/>
                <a:ea typeface="メイリオ" panose="020B0604030504040204" pitchFamily="50" charset="-128"/>
              </a:rPr>
              <a:t> </a:t>
            </a:r>
            <a:r>
              <a:rPr lang="en-US" altLang="ja-JP" sz="3600" dirty="0" smtClean="0">
                <a:solidFill>
                  <a:srgbClr val="4D4D4D"/>
                </a:solidFill>
                <a:latin typeface="メイリオ" panose="020B0604030504040204" pitchFamily="50" charset="-128"/>
                <a:ea typeface="メイリオ" panose="020B0604030504040204" pitchFamily="50" charset="-128"/>
              </a:rPr>
              <a:t>2017</a:t>
            </a:r>
            <a:r>
              <a:rPr lang="ja-JP" altLang="en-US" sz="3600" dirty="0" smtClean="0">
                <a:solidFill>
                  <a:srgbClr val="4D4D4D"/>
                </a:solidFill>
                <a:latin typeface="メイリオ" panose="020B0604030504040204" pitchFamily="50" charset="-128"/>
                <a:ea typeface="メイリオ" panose="020B0604030504040204" pitchFamily="50" charset="-128"/>
              </a:rPr>
              <a:t>秋 </a:t>
            </a:r>
            <a:r>
              <a:rPr lang="en-US" altLang="ja-JP" sz="3600" dirty="0">
                <a:solidFill>
                  <a:srgbClr val="4D4D4D"/>
                </a:solidFill>
                <a:latin typeface="メイリオ" panose="020B0604030504040204" pitchFamily="50" charset="-128"/>
                <a:ea typeface="メイリオ" panose="020B0604030504040204" pitchFamily="50" charset="-128"/>
              </a:rPr>
              <a:t/>
            </a:r>
            <a:br>
              <a:rPr lang="en-US" altLang="ja-JP" sz="3600" dirty="0">
                <a:solidFill>
                  <a:srgbClr val="4D4D4D"/>
                </a:solidFill>
                <a:latin typeface="メイリオ" panose="020B0604030504040204" pitchFamily="50" charset="-128"/>
                <a:ea typeface="メイリオ" panose="020B0604030504040204" pitchFamily="50" charset="-128"/>
              </a:rPr>
            </a:br>
            <a:r>
              <a:rPr lang="en-US" altLang="ja-JP" sz="3600" dirty="0" smtClean="0">
                <a:solidFill>
                  <a:srgbClr val="4D4D4D"/>
                </a:solidFill>
                <a:latin typeface="メイリオ" panose="020B0604030504040204" pitchFamily="50" charset="-128"/>
                <a:ea typeface="メイリオ" panose="020B0604030504040204" pitchFamily="50" charset="-128"/>
              </a:rPr>
              <a:t>AI</a:t>
            </a:r>
            <a:r>
              <a:rPr lang="ja-JP" altLang="en-US" sz="3600" dirty="0" smtClean="0">
                <a:solidFill>
                  <a:srgbClr val="4D4D4D"/>
                </a:solidFill>
                <a:latin typeface="メイリオ" panose="020B0604030504040204" pitchFamily="50" charset="-128"/>
                <a:ea typeface="メイリオ" panose="020B0604030504040204" pitchFamily="50" charset="-128"/>
              </a:rPr>
              <a:t>・業務自動化ブース出展内容</a:t>
            </a:r>
            <a:r>
              <a:rPr lang="en-US" altLang="ja-JP" sz="3600" dirty="0" smtClean="0">
                <a:solidFill>
                  <a:srgbClr val="4D4D4D"/>
                </a:solidFill>
                <a:latin typeface="メイリオ" panose="020B0604030504040204" pitchFamily="50" charset="-128"/>
                <a:ea typeface="メイリオ" panose="020B0604030504040204" pitchFamily="50" charset="-128"/>
              </a:rPr>
              <a:t/>
            </a:r>
            <a:br>
              <a:rPr lang="en-US" altLang="ja-JP" sz="3600" dirty="0" smtClean="0">
                <a:solidFill>
                  <a:srgbClr val="4D4D4D"/>
                </a:solidFill>
                <a:latin typeface="メイリオ" panose="020B0604030504040204" pitchFamily="50" charset="-128"/>
                <a:ea typeface="メイリオ" panose="020B0604030504040204" pitchFamily="50" charset="-128"/>
              </a:rPr>
            </a:br>
            <a:r>
              <a:rPr lang="en-US" altLang="ja-JP" sz="3600" dirty="0" smtClean="0">
                <a:solidFill>
                  <a:srgbClr val="4D4D4D"/>
                </a:solidFill>
                <a:latin typeface="メイリオ" panose="020B0604030504040204" pitchFamily="50" charset="-128"/>
                <a:ea typeface="メイリオ" panose="020B0604030504040204" pitchFamily="50" charset="-128"/>
              </a:rPr>
              <a:t>-</a:t>
            </a:r>
            <a:r>
              <a:rPr lang="ja-JP" altLang="en-US" sz="2400" dirty="0" smtClean="0">
                <a:solidFill>
                  <a:srgbClr val="4D4D4D"/>
                </a:solidFill>
                <a:latin typeface="メイリオ" panose="020B0604030504040204" pitchFamily="50" charset="-128"/>
                <a:ea typeface="メイリオ" panose="020B0604030504040204" pitchFamily="50" charset="-128"/>
              </a:rPr>
              <a:t>チャットボット開発基盤</a:t>
            </a:r>
            <a:r>
              <a:rPr lang="en-US" altLang="ja-JP" sz="2400" dirty="0" smtClean="0">
                <a:solidFill>
                  <a:srgbClr val="4D4D4D"/>
                </a:solidFill>
                <a:latin typeface="メイリオ" panose="020B0604030504040204" pitchFamily="50" charset="-128"/>
                <a:ea typeface="メイリオ" panose="020B0604030504040204" pitchFamily="50" charset="-128"/>
              </a:rPr>
              <a:t>-</a:t>
            </a:r>
            <a:r>
              <a:rPr lang="en-US" altLang="ja-JP" sz="3600" dirty="0" smtClean="0">
                <a:solidFill>
                  <a:srgbClr val="4D4D4D"/>
                </a:solidFill>
                <a:latin typeface="メイリオ" panose="020B0604030504040204" pitchFamily="50" charset="-128"/>
                <a:ea typeface="メイリオ" panose="020B0604030504040204" pitchFamily="50" charset="-128"/>
              </a:rPr>
              <a:t/>
            </a:r>
            <a:br>
              <a:rPr lang="en-US" altLang="ja-JP" sz="3600" dirty="0" smtClean="0">
                <a:solidFill>
                  <a:srgbClr val="4D4D4D"/>
                </a:solidFill>
                <a:latin typeface="メイリオ" panose="020B0604030504040204" pitchFamily="50" charset="-128"/>
                <a:ea typeface="メイリオ" panose="020B0604030504040204" pitchFamily="50" charset="-128"/>
              </a:rPr>
            </a:br>
            <a:endParaRPr lang="ja-JP" sz="3600" i="0" u="none" strike="noStrike" cap="none" dirty="0">
              <a:solidFill>
                <a:srgbClr val="4D4D4D"/>
              </a:solidFill>
              <a:latin typeface="メイリオ" panose="020B0604030504040204" pitchFamily="50" charset="-128"/>
              <a:ea typeface="メイリオ" panose="020B0604030504040204" pitchFamily="50" charset="-128"/>
              <a:sym typeface="Arial"/>
            </a:endParaRPr>
          </a:p>
        </p:txBody>
      </p:sp>
      <p:sp>
        <p:nvSpPr>
          <p:cNvPr id="124" name="Shape 124"/>
          <p:cNvSpPr/>
          <p:nvPr/>
        </p:nvSpPr>
        <p:spPr>
          <a:xfrm rot="10800000" flipH="1">
            <a:off x="0" y="0"/>
            <a:ext cx="620713" cy="620713"/>
          </a:xfrm>
          <a:prstGeom prst="rtTriangle">
            <a:avLst/>
          </a:prstGeom>
          <a:solidFill>
            <a:schemeClr val="dk2"/>
          </a:solidFill>
          <a:ln>
            <a:noFill/>
          </a:ln>
        </p:spPr>
        <p:txBody>
          <a:bodyPr lIns="0" tIns="0" rIns="0" bIns="0" anchor="ctr" anchorCtr="0">
            <a:noAutofit/>
          </a:bodyPr>
          <a:lstStyle/>
          <a:p>
            <a:pPr marL="0" marR="0" lvl="0" indent="0" algn="just" rtl="0">
              <a:lnSpc>
                <a:spcPct val="140000"/>
              </a:lnSpc>
              <a:spcBef>
                <a:spcPts val="0"/>
              </a:spcBef>
              <a:spcAft>
                <a:spcPts val="0"/>
              </a:spcAft>
              <a:buClr>
                <a:schemeClr val="dk1"/>
              </a:buClr>
              <a:buFont typeface="Arial"/>
              <a:buNone/>
            </a:pPr>
            <a:endParaRPr sz="1600" b="0" i="0" u="none" strike="noStrike" cap="none">
              <a:solidFill>
                <a:srgbClr val="4D4D4D"/>
              </a:solidFill>
              <a:latin typeface="Arial"/>
              <a:ea typeface="Arial"/>
              <a:cs typeface="Arial"/>
              <a:sym typeface="Arial"/>
            </a:endParaRPr>
          </a:p>
        </p:txBody>
      </p:sp>
      <p:sp>
        <p:nvSpPr>
          <p:cNvPr id="125" name="Shape 125"/>
          <p:cNvSpPr/>
          <p:nvPr/>
        </p:nvSpPr>
        <p:spPr>
          <a:xfrm flipH="1">
            <a:off x="9285286" y="6237287"/>
            <a:ext cx="620713" cy="620713"/>
          </a:xfrm>
          <a:prstGeom prst="rtTriangle">
            <a:avLst/>
          </a:prstGeom>
          <a:solidFill>
            <a:schemeClr val="dk2"/>
          </a:solidFill>
          <a:ln>
            <a:noFill/>
          </a:ln>
        </p:spPr>
        <p:txBody>
          <a:bodyPr lIns="0" tIns="0" rIns="0" bIns="0" anchor="ctr" anchorCtr="0">
            <a:noAutofit/>
          </a:bodyPr>
          <a:lstStyle/>
          <a:p>
            <a:pPr marL="0" marR="0" lvl="0" indent="0" algn="just" rtl="0">
              <a:lnSpc>
                <a:spcPct val="140000"/>
              </a:lnSpc>
              <a:spcBef>
                <a:spcPts val="0"/>
              </a:spcBef>
              <a:spcAft>
                <a:spcPts val="0"/>
              </a:spcAft>
              <a:buClr>
                <a:schemeClr val="dk1"/>
              </a:buClr>
              <a:buFont typeface="Arial"/>
              <a:buNone/>
            </a:pPr>
            <a:endParaRPr sz="1600" b="0" i="0" u="none" strike="noStrike" cap="none">
              <a:solidFill>
                <a:srgbClr val="4D4D4D"/>
              </a:solidFill>
              <a:latin typeface="Arial"/>
              <a:ea typeface="Arial"/>
              <a:cs typeface="Arial"/>
              <a:sym typeface="Arial"/>
            </a:endParaRPr>
          </a:p>
        </p:txBody>
      </p:sp>
      <p:sp>
        <p:nvSpPr>
          <p:cNvPr id="126" name="Shape 126"/>
          <p:cNvSpPr txBox="1"/>
          <p:nvPr/>
        </p:nvSpPr>
        <p:spPr>
          <a:xfrm>
            <a:off x="2900772" y="4653135"/>
            <a:ext cx="4104456"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ja-JP" sz="1800" b="1" i="0" u="none" strike="noStrike" cap="none" dirty="0">
                <a:solidFill>
                  <a:schemeClr val="dk2"/>
                </a:solidFill>
                <a:latin typeface="メイリオ" panose="020B0604030504040204" pitchFamily="50" charset="-128"/>
                <a:ea typeface="メイリオ" panose="020B0604030504040204" pitchFamily="50" charset="-128"/>
                <a:sym typeface="Arial"/>
              </a:rPr>
              <a:t>金融GF　第二グループ</a:t>
            </a:r>
          </a:p>
          <a:p>
            <a:pPr marL="0" marR="0" lvl="0" indent="0" algn="ctr" rtl="0">
              <a:spcBef>
                <a:spcPts val="0"/>
              </a:spcBef>
              <a:buNone/>
            </a:pPr>
            <a:endParaRPr sz="1800" b="1" i="0" u="none" strike="noStrike" cap="none" dirty="0">
              <a:solidFill>
                <a:schemeClr val="dk2"/>
              </a:solidFill>
              <a:latin typeface="メイリオ" panose="020B0604030504040204" pitchFamily="50" charset="-128"/>
              <a:ea typeface="メイリオ" panose="020B0604030504040204" pitchFamily="50" charset="-128"/>
              <a:sym typeface="Arial"/>
            </a:endParaRPr>
          </a:p>
          <a:p>
            <a:pPr marL="0" marR="0" lvl="0" indent="0" algn="ctr" rtl="0">
              <a:spcBef>
                <a:spcPts val="0"/>
              </a:spcBef>
              <a:buSzPct val="25000"/>
              <a:buNone/>
            </a:pPr>
            <a:r>
              <a:rPr lang="ja-JP" sz="1800" b="1" i="0" u="none" strike="noStrike" cap="none" dirty="0">
                <a:solidFill>
                  <a:schemeClr val="dk2"/>
                </a:solidFill>
                <a:latin typeface="メイリオ" panose="020B0604030504040204" pitchFamily="50" charset="-128"/>
                <a:ea typeface="メイリオ" panose="020B0604030504040204" pitchFamily="50" charset="-128"/>
                <a:sym typeface="Arial"/>
              </a:rPr>
              <a:t>鐘ケ江　孝幸</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9</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競合製品</a:t>
            </a:r>
            <a:r>
              <a:rPr lang="en-US" altLang="ja-JP" sz="2800" b="1" i="0" u="none" strike="noStrike" cap="none" dirty="0" smtClean="0">
                <a:solidFill>
                  <a:schemeClr val="dk1"/>
                </a:solidFill>
                <a:sym typeface="Arial"/>
              </a:rPr>
              <a:t>/</a:t>
            </a:r>
            <a:r>
              <a:rPr lang="ja-JP" altLang="en-US" sz="2800" b="1" i="0" u="none" strike="noStrike" cap="none" dirty="0" smtClean="0">
                <a:solidFill>
                  <a:schemeClr val="dk1"/>
                </a:solidFill>
                <a:sym typeface="Arial"/>
              </a:rPr>
              <a:t>機能</a:t>
            </a:r>
            <a:endParaRPr lang="ja-JP" sz="2800" b="1" i="0" u="none" strike="noStrike" cap="none" dirty="0">
              <a:solidFill>
                <a:schemeClr val="dk1"/>
              </a:solidFill>
              <a:sym typeface="Arial"/>
            </a:endParaRPr>
          </a:p>
        </p:txBody>
      </p:sp>
      <p:graphicFrame>
        <p:nvGraphicFramePr>
          <p:cNvPr id="2" name="表 1"/>
          <p:cNvGraphicFramePr>
            <a:graphicFrameLocks noGrp="1"/>
          </p:cNvGraphicFramePr>
          <p:nvPr>
            <p:extLst>
              <p:ext uri="{D42A27DB-BD31-4B8C-83A1-F6EECF244321}">
                <p14:modId xmlns:p14="http://schemas.microsoft.com/office/powerpoint/2010/main" val="3445474413"/>
              </p:ext>
            </p:extLst>
          </p:nvPr>
        </p:nvGraphicFramePr>
        <p:xfrm>
          <a:off x="344488" y="764705"/>
          <a:ext cx="9217023" cy="5563562"/>
        </p:xfrm>
        <a:graphic>
          <a:graphicData uri="http://schemas.openxmlformats.org/drawingml/2006/table">
            <a:tbl>
              <a:tblPr firstRow="1">
                <a:tableStyleId>{5C22544A-7EE6-4342-B048-85BDC9FD1C3A}</a:tableStyleId>
              </a:tblPr>
              <a:tblGrid>
                <a:gridCol w="1584176"/>
                <a:gridCol w="1368152"/>
                <a:gridCol w="648072"/>
                <a:gridCol w="2185139"/>
                <a:gridCol w="543243"/>
                <a:gridCol w="751486"/>
                <a:gridCol w="543243"/>
                <a:gridCol w="416487"/>
                <a:gridCol w="633782"/>
                <a:gridCol w="543243"/>
              </a:tblGrid>
              <a:tr h="709578">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会社</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会社概要</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製品</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製品特徴</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独自</a:t>
                      </a:r>
                      <a:r>
                        <a:rPr lang="en-US" sz="1200" u="none" strike="noStrike">
                          <a:effectLst/>
                          <a:latin typeface="メイリオ" panose="020B0604030504040204" pitchFamily="50" charset="-128"/>
                          <a:ea typeface="メイリオ" panose="020B0604030504040204" pitchFamily="50" charset="-128"/>
                        </a:rPr>
                        <a:t>UI</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200" u="none" strike="noStrike" dirty="0" smtClean="0">
                          <a:effectLst/>
                          <a:latin typeface="メイリオ" panose="020B0604030504040204" pitchFamily="50" charset="-128"/>
                          <a:ea typeface="メイリオ" panose="020B0604030504040204" pitchFamily="50" charset="-128"/>
                        </a:rPr>
                        <a:t>マルチ</a:t>
                      </a:r>
                      <a:endParaRPr lang="en-US" altLang="ja-JP" sz="12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200" u="none" strike="noStrike" dirty="0" smtClean="0">
                          <a:effectLst/>
                          <a:latin typeface="メイリオ" panose="020B0604030504040204" pitchFamily="50" charset="-128"/>
                          <a:ea typeface="メイリオ" panose="020B0604030504040204" pitchFamily="50" charset="-128"/>
                        </a:rPr>
                        <a:t>チャネル</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200" u="none" strike="noStrike" dirty="0" smtClean="0">
                          <a:effectLst/>
                          <a:latin typeface="メイリオ" panose="020B0604030504040204" pitchFamily="50" charset="-128"/>
                          <a:ea typeface="メイリオ" panose="020B0604030504040204" pitchFamily="50" charset="-128"/>
                        </a:rPr>
                        <a:t>対話</a:t>
                      </a:r>
                      <a:endParaRPr lang="en-US" altLang="ja-JP" sz="12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200" u="none" strike="noStrike" dirty="0" smtClean="0">
                          <a:effectLst/>
                          <a:latin typeface="メイリオ" panose="020B0604030504040204" pitchFamily="50" charset="-128"/>
                          <a:ea typeface="メイリオ" panose="020B0604030504040204" pitchFamily="50" charset="-128"/>
                        </a:rPr>
                        <a:t>定義</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en-US" sz="1200" u="none" strike="noStrike" dirty="0" smtClean="0">
                          <a:effectLst/>
                          <a:latin typeface="メイリオ" panose="020B0604030504040204" pitchFamily="50" charset="-128"/>
                          <a:ea typeface="メイリオ" panose="020B0604030504040204" pitchFamily="50" charset="-128"/>
                        </a:rPr>
                        <a:t>AI</a:t>
                      </a:r>
                    </a:p>
                    <a:p>
                      <a:pPr algn="ctr" fontAlgn="ctr"/>
                      <a:r>
                        <a:rPr lang="en-US" sz="1000" b="1" i="0" u="none" strike="noStrike" dirty="0" smtClean="0">
                          <a:solidFill>
                            <a:schemeClr val="lt1"/>
                          </a:solidFill>
                          <a:effectLst/>
                          <a:latin typeface="メイリオ" panose="020B0604030504040204" pitchFamily="50" charset="-128"/>
                          <a:ea typeface="メイリオ" panose="020B0604030504040204" pitchFamily="50" charset="-128"/>
                        </a:rPr>
                        <a:t>FAQ</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en-US" sz="1200" u="none" strike="noStrike" dirty="0">
                          <a:effectLst/>
                          <a:latin typeface="メイリオ" panose="020B0604030504040204" pitchFamily="50" charset="-128"/>
                          <a:ea typeface="メイリオ" panose="020B0604030504040204" pitchFamily="50" charset="-128"/>
                        </a:rPr>
                        <a:t>AI </a:t>
                      </a:r>
                      <a:endParaRPr lang="en-US" sz="12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200" u="none" strike="noStrike" dirty="0" smtClean="0">
                          <a:effectLst/>
                          <a:latin typeface="メイリオ" panose="020B0604030504040204" pitchFamily="50" charset="-128"/>
                          <a:ea typeface="メイリオ" panose="020B0604030504040204" pitchFamily="50" charset="-128"/>
                        </a:rPr>
                        <a:t>表現学習</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200" u="none" strike="noStrike" dirty="0" smtClean="0">
                          <a:effectLst/>
                          <a:latin typeface="メイリオ" panose="020B0604030504040204" pitchFamily="50" charset="-128"/>
                          <a:ea typeface="メイリオ" panose="020B0604030504040204" pitchFamily="50" charset="-128"/>
                        </a:rPr>
                        <a:t>ハイブリット</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r>
              <a:tr h="751818">
                <a:tc>
                  <a:txBody>
                    <a:bodyPr/>
                    <a:lstStyle/>
                    <a:p>
                      <a:pPr algn="l" fontAlgn="ctr"/>
                      <a:r>
                        <a:rPr lang="en-US" sz="1200" u="none" strike="noStrike" dirty="0">
                          <a:effectLst/>
                          <a:latin typeface="メイリオ" panose="020B0604030504040204" pitchFamily="50" charset="-128"/>
                          <a:ea typeface="メイリオ" panose="020B0604030504040204" pitchFamily="50" charset="-128"/>
                        </a:rPr>
                        <a:t>mofmof.inc</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スタートアップ</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a:effectLst/>
                          <a:latin typeface="メイリオ" panose="020B0604030504040204" pitchFamily="50" charset="-128"/>
                          <a:ea typeface="メイリオ" panose="020B0604030504040204" pitchFamily="50" charset="-128"/>
                        </a:rPr>
                        <a:t>My-ope Offece</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「社内問い合わせ対応専用」の人工知能チャットボット</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sz="1200" u="none" strike="noStrike">
                          <a:effectLst/>
                          <a:latin typeface="メイリオ" panose="020B0604030504040204" pitchFamily="50" charset="-128"/>
                          <a:ea typeface="メイリオ" panose="020B0604030504040204" pitchFamily="50" charset="-128"/>
                        </a:rPr>
                        <a:t>CSV</a:t>
                      </a:r>
                      <a:r>
                        <a:rPr lang="ja-JP" altLang="en-US" sz="1200" u="none" strike="noStrike">
                          <a:effectLst/>
                          <a:latin typeface="メイリオ" panose="020B0604030504040204" pitchFamily="50" charset="-128"/>
                          <a:ea typeface="メイリオ" panose="020B0604030504040204" pitchFamily="50" charset="-128"/>
                        </a:rPr>
                        <a:t>形式</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dirty="0">
                          <a:effectLst/>
                          <a:latin typeface="メイリオ" panose="020B0604030504040204" pitchFamily="50" charset="-128"/>
                          <a:ea typeface="メイリオ" panose="020B0604030504040204" pitchFamily="50" charset="-128"/>
                        </a:rPr>
                        <a:t>〇</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751818">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アディッシュ株式会社</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スタートアップ</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a:effectLst/>
                          <a:latin typeface="メイリオ" panose="020B0604030504040204" pitchFamily="50" charset="-128"/>
                          <a:ea typeface="メイリオ" panose="020B0604030504040204" pitchFamily="50" charset="-128"/>
                        </a:rPr>
                        <a:t>hitobo</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a:effectLst/>
                          <a:latin typeface="メイリオ" panose="020B0604030504040204" pitchFamily="50" charset="-128"/>
                          <a:ea typeface="メイリオ" panose="020B0604030504040204" pitchFamily="50" charset="-128"/>
                        </a:rPr>
                        <a:t>ボット＋人のハイブリット運用が目玉だが、</a:t>
                      </a:r>
                      <a:br>
                        <a:rPr lang="ja-JP" altLang="en-US" sz="1200" u="none" strike="noStrike">
                          <a:effectLst/>
                          <a:latin typeface="メイリオ" panose="020B0604030504040204" pitchFamily="50" charset="-128"/>
                          <a:ea typeface="メイリオ" panose="020B0604030504040204" pitchFamily="50" charset="-128"/>
                        </a:rPr>
                      </a:br>
                      <a:r>
                        <a:rPr lang="ja-JP" altLang="en-US" sz="1200" u="none" strike="noStrike">
                          <a:effectLst/>
                          <a:latin typeface="メイリオ" panose="020B0604030504040204" pitchFamily="50" charset="-128"/>
                          <a:ea typeface="メイリオ" panose="020B0604030504040204" pitchFamily="50" charset="-128"/>
                        </a:rPr>
                        <a:t>基本は導入支援と思われる</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380905">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米 </a:t>
                      </a:r>
                      <a:r>
                        <a:rPr lang="en-US" sz="1200" u="none" strike="noStrike" dirty="0">
                          <a:effectLst/>
                          <a:latin typeface="メイリオ" panose="020B0604030504040204" pitchFamily="50" charset="-128"/>
                          <a:ea typeface="メイリオ" panose="020B0604030504040204" pitchFamily="50" charset="-128"/>
                        </a:rPr>
                        <a:t>Reply.ai</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トラコス</a:t>
                      </a:r>
                      <a:r>
                        <a:rPr lang="ja-JP" altLang="en-US" sz="1200" u="none" strike="noStrike" dirty="0" smtClean="0">
                          <a:effectLst/>
                          <a:latin typeface="メイリオ" panose="020B0604030504040204" pitchFamily="50" charset="-128"/>
                          <a:ea typeface="メイリオ" panose="020B0604030504040204" pitchFamily="50" charset="-128"/>
                        </a:rPr>
                        <a:t>と</a:t>
                      </a:r>
                      <a:endParaRPr lang="en-US" altLang="ja-JP" sz="1200" u="none" strike="noStrike" dirty="0" smtClean="0">
                        <a:effectLst/>
                        <a:latin typeface="メイリオ" panose="020B0604030504040204" pitchFamily="50" charset="-128"/>
                        <a:ea typeface="メイリオ" panose="020B0604030504040204" pitchFamily="50" charset="-128"/>
                      </a:endParaRPr>
                    </a:p>
                    <a:p>
                      <a:pPr algn="l" fontAlgn="ctr"/>
                      <a:r>
                        <a:rPr lang="ja-JP" altLang="en-US" sz="1200" u="none" strike="noStrike" dirty="0" smtClean="0">
                          <a:effectLst/>
                          <a:latin typeface="メイリオ" panose="020B0604030504040204" pitchFamily="50" charset="-128"/>
                          <a:ea typeface="メイリオ" panose="020B0604030504040204" pitchFamily="50" charset="-128"/>
                        </a:rPr>
                        <a:t>資本</a:t>
                      </a:r>
                      <a:r>
                        <a:rPr lang="ja-JP" altLang="en-US" sz="1200" u="none" strike="noStrike" dirty="0">
                          <a:effectLst/>
                          <a:latin typeface="メイリオ" panose="020B0604030504040204" pitchFamily="50" charset="-128"/>
                          <a:ea typeface="メイリオ" panose="020B0604030504040204" pitchFamily="50" charset="-128"/>
                        </a:rPr>
                        <a:t>提携</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dirty="0">
                          <a:effectLst/>
                          <a:latin typeface="メイリオ" panose="020B0604030504040204" pitchFamily="50" charset="-128"/>
                          <a:ea typeface="メイリオ" panose="020B0604030504040204" pitchFamily="50" charset="-128"/>
                        </a:rPr>
                        <a:t>Reply.ai</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a:effectLst/>
                          <a:latin typeface="メイリオ" panose="020B0604030504040204" pitchFamily="50" charset="-128"/>
                          <a:ea typeface="メイリオ" panose="020B0604030504040204" pitchFamily="50" charset="-128"/>
                        </a:rPr>
                        <a:t>顧客との自動会話を実現するプラットフォーム</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dirty="0">
                          <a:effectLst/>
                          <a:latin typeface="メイリオ" panose="020B0604030504040204" pitchFamily="50" charset="-128"/>
                          <a:ea typeface="メイリオ" panose="020B0604030504040204" pitchFamily="50" charset="-128"/>
                        </a:rPr>
                        <a:t>×</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532977">
                <a:tc>
                  <a:txBody>
                    <a:bodyPr/>
                    <a:lstStyle/>
                    <a:p>
                      <a:pPr algn="l" fontAlgn="ctr"/>
                      <a:r>
                        <a:rPr lang="ja-JP" altLang="en-US" sz="1200" u="none" strike="noStrike" dirty="0" err="1" smtClean="0">
                          <a:effectLst/>
                          <a:latin typeface="メイリオ" panose="020B0604030504040204" pitchFamily="50" charset="-128"/>
                          <a:ea typeface="メイリオ" panose="020B0604030504040204" pitchFamily="50" charset="-128"/>
                        </a:rPr>
                        <a:t>りらいあ</a:t>
                      </a:r>
                      <a:endParaRPr lang="en-US" altLang="ja-JP" sz="1200" u="none" strike="noStrike" dirty="0" smtClean="0">
                        <a:effectLst/>
                        <a:latin typeface="メイリオ" panose="020B0604030504040204" pitchFamily="50" charset="-128"/>
                        <a:ea typeface="メイリオ" panose="020B0604030504040204" pitchFamily="50" charset="-128"/>
                      </a:endParaRPr>
                    </a:p>
                    <a:p>
                      <a:pPr algn="l" fontAlgn="ct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rPr>
                        <a:t>コミュニケーションズ</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最大手の</a:t>
                      </a:r>
                      <a:r>
                        <a:rPr lang="ja-JP" altLang="en-US" sz="1200" u="none" strike="noStrike" dirty="0" smtClean="0">
                          <a:effectLst/>
                          <a:latin typeface="メイリオ" panose="020B0604030504040204" pitchFamily="50" charset="-128"/>
                          <a:ea typeface="メイリオ" panose="020B0604030504040204" pitchFamily="50" charset="-128"/>
                        </a:rPr>
                        <a:t>テレマーケティング会社</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dirty="0">
                          <a:effectLst/>
                          <a:latin typeface="メイリオ" panose="020B0604030504040204" pitchFamily="50" charset="-128"/>
                          <a:ea typeface="メイリオ" panose="020B0604030504040204" pitchFamily="50" charset="-128"/>
                        </a:rPr>
                        <a:t>Virtual Agent</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a:effectLst/>
                          <a:latin typeface="メイリオ" panose="020B0604030504040204" pitchFamily="50" charset="-128"/>
                          <a:ea typeface="メイリオ" panose="020B0604030504040204" pitchFamily="50" charset="-128"/>
                        </a:rPr>
                        <a:t>対話エージェント</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751818">
                <a:tc>
                  <a:txBody>
                    <a:bodyPr/>
                    <a:lstStyle/>
                    <a:p>
                      <a:pPr algn="l" fontAlgn="ctr"/>
                      <a:r>
                        <a:rPr lang="en-US" sz="1200" u="none" strike="noStrike">
                          <a:effectLst/>
                          <a:latin typeface="メイリオ" panose="020B0604030504040204" pitchFamily="50" charset="-128"/>
                          <a:ea typeface="メイリオ" panose="020B0604030504040204" pitchFamily="50" charset="-128"/>
                        </a:rPr>
                        <a:t>TIS</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a:effectLst/>
                          <a:latin typeface="メイリオ" panose="020B0604030504040204" pitchFamily="50" charset="-128"/>
                          <a:ea typeface="メイリオ" panose="020B0604030504040204" pitchFamily="50" charset="-128"/>
                        </a:rPr>
                        <a:t>最大手独立系</a:t>
                      </a:r>
                      <a:r>
                        <a:rPr lang="en-US" sz="1200" u="none" strike="noStrike">
                          <a:effectLst/>
                          <a:latin typeface="メイリオ" panose="020B0604030504040204" pitchFamily="50" charset="-128"/>
                          <a:ea typeface="メイリオ" panose="020B0604030504040204" pitchFamily="50" charset="-128"/>
                        </a:rPr>
                        <a:t>Sier</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dirty="0" smtClean="0">
                          <a:effectLst/>
                          <a:latin typeface="メイリオ" panose="020B0604030504040204" pitchFamily="50" charset="-128"/>
                          <a:ea typeface="メイリオ" panose="020B0604030504040204" pitchFamily="50" charset="-128"/>
                        </a:rPr>
                        <a:t>Dialog</a:t>
                      </a:r>
                    </a:p>
                    <a:p>
                      <a:pPr algn="l" fontAlgn="ctr"/>
                      <a:r>
                        <a:rPr lang="en-US" sz="1200" u="none" strike="noStrike" dirty="0" smtClean="0">
                          <a:effectLst/>
                          <a:latin typeface="メイリオ" panose="020B0604030504040204" pitchFamily="50" charset="-128"/>
                          <a:ea typeface="メイリオ" panose="020B0604030504040204" pitchFamily="50" charset="-128"/>
                        </a:rPr>
                        <a:t>Play</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チャットボットを簡単に作成・運用できるプラットフォーム</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751818">
                <a:tc>
                  <a:txBody>
                    <a:bodyPr/>
                    <a:lstStyle/>
                    <a:p>
                      <a:pPr algn="l" fontAlgn="ctr"/>
                      <a:r>
                        <a:rPr lang="en-US" sz="1200" u="none" strike="noStrike">
                          <a:effectLst/>
                          <a:latin typeface="メイリオ" panose="020B0604030504040204" pitchFamily="50" charset="-128"/>
                          <a:ea typeface="メイリオ" panose="020B0604030504040204" pitchFamily="50" charset="-128"/>
                        </a:rPr>
                        <a:t>jena</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中堅</a:t>
                      </a:r>
                      <a:r>
                        <a:rPr lang="ja-JP" altLang="en-US" sz="1200" u="none" strike="noStrike" dirty="0" smtClean="0">
                          <a:effectLst/>
                          <a:latin typeface="メイリオ" panose="020B0604030504040204" pitchFamily="50" charset="-128"/>
                          <a:ea typeface="メイリオ" panose="020B0604030504040204" pitchFamily="50" charset="-128"/>
                        </a:rPr>
                        <a:t>システム</a:t>
                      </a:r>
                      <a:endParaRPr lang="en-US" altLang="ja-JP" sz="1200" u="none" strike="noStrike" dirty="0" smtClean="0">
                        <a:effectLst/>
                        <a:latin typeface="メイリオ" panose="020B0604030504040204" pitchFamily="50" charset="-128"/>
                        <a:ea typeface="メイリオ" panose="020B0604030504040204" pitchFamily="50" charset="-128"/>
                      </a:endParaRPr>
                    </a:p>
                    <a:p>
                      <a:pPr algn="l" fontAlgn="ctr"/>
                      <a:r>
                        <a:rPr lang="ja-JP" altLang="en-US" sz="1200" u="none" strike="noStrike" dirty="0" smtClean="0">
                          <a:effectLst/>
                          <a:latin typeface="メイリオ" panose="020B0604030504040204" pitchFamily="50" charset="-128"/>
                          <a:ea typeface="メイリオ" panose="020B0604030504040204" pitchFamily="50" charset="-128"/>
                        </a:rPr>
                        <a:t>開発</a:t>
                      </a:r>
                      <a:r>
                        <a:rPr lang="ja-JP" altLang="en-US" sz="1200" u="none" strike="noStrike" dirty="0">
                          <a:effectLst/>
                          <a:latin typeface="メイリオ" panose="020B0604030504040204" pitchFamily="50" charset="-128"/>
                          <a:ea typeface="メイリオ" panose="020B0604030504040204" pitchFamily="50" charset="-128"/>
                        </a:rPr>
                        <a:t>会社</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dirty="0" err="1">
                          <a:effectLst/>
                          <a:latin typeface="メイリオ" panose="020B0604030504040204" pitchFamily="50" charset="-128"/>
                          <a:ea typeface="メイリオ" panose="020B0604030504040204" pitchFamily="50" charset="-128"/>
                        </a:rPr>
                        <a:t>hitTo</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altLang="ja-JP" sz="1200" u="none" strike="noStrike" dirty="0">
                          <a:effectLst/>
                          <a:latin typeface="メイリオ" panose="020B0604030504040204" pitchFamily="50" charset="-128"/>
                          <a:ea typeface="メイリオ" panose="020B0604030504040204" pitchFamily="50" charset="-128"/>
                        </a:rPr>
                        <a:t>FAQ</a:t>
                      </a:r>
                      <a:r>
                        <a:rPr lang="ja-JP" altLang="en-US" sz="1200" u="none" strike="noStrike" dirty="0">
                          <a:effectLst/>
                          <a:latin typeface="メイリオ" panose="020B0604030504040204" pitchFamily="50" charset="-128"/>
                          <a:ea typeface="メイリオ" panose="020B0604030504040204" pitchFamily="50" charset="-128"/>
                        </a:rPr>
                        <a:t>に特化したチャットボットツール</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b="0" i="0" u="none" strike="noStrike" dirty="0" smtClean="0">
                          <a:solidFill>
                            <a:schemeClr val="dk1"/>
                          </a:solidFill>
                          <a:effectLst/>
                          <a:latin typeface="メイリオ" panose="020B0604030504040204" pitchFamily="50" charset="-128"/>
                          <a:ea typeface="メイリオ" panose="020B0604030504040204" pitchFamily="50" charset="-128"/>
                        </a:rPr>
                        <a: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380905">
                <a:tc>
                  <a:txBody>
                    <a:bodyPr/>
                    <a:lstStyle/>
                    <a:p>
                      <a:pPr algn="l" fontAlgn="ctr"/>
                      <a:r>
                        <a:rPr lang="en-US" sz="1200" u="none" strike="noStrike">
                          <a:effectLst/>
                          <a:latin typeface="メイリオ" panose="020B0604030504040204" pitchFamily="50" charset="-128"/>
                          <a:ea typeface="メイリオ" panose="020B0604030504040204" pitchFamily="50" charset="-128"/>
                        </a:rPr>
                        <a:t>docomo</a:t>
                      </a:r>
                      <a:endParaRPr 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zh-CN" altLang="en-US" sz="1200" u="none" strike="noStrike">
                          <a:effectLst/>
                          <a:latin typeface="メイリオ" panose="020B0604030504040204" pitchFamily="50" charset="-128"/>
                          <a:ea typeface="メイリオ" panose="020B0604030504040204" pitchFamily="50" charset="-128"/>
                        </a:rPr>
                        <a:t>最大手通信会社</a:t>
                      </a:r>
                      <a:endParaRPr lang="zh-CN"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dirty="0" err="1">
                          <a:effectLst/>
                          <a:latin typeface="メイリオ" panose="020B0604030504040204" pitchFamily="50" charset="-128"/>
                          <a:ea typeface="メイリオ" panose="020B0604030504040204" pitchFamily="50" charset="-128"/>
                        </a:rPr>
                        <a:t>Repl</a:t>
                      </a:r>
                      <a:r>
                        <a:rPr lang="en-US" sz="1200" u="none" strike="noStrike" dirty="0">
                          <a:effectLst/>
                          <a:latin typeface="メイリオ" panose="020B0604030504040204" pitchFamily="50" charset="-128"/>
                          <a:ea typeface="メイリオ" panose="020B0604030504040204" pitchFamily="50" charset="-128"/>
                        </a:rPr>
                        <a:t>-AI</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altLang="ja-JP" sz="1200" u="none" strike="noStrike" dirty="0">
                          <a:effectLst/>
                          <a:latin typeface="メイリオ" panose="020B0604030504040204" pitchFamily="50" charset="-128"/>
                          <a:ea typeface="メイリオ" panose="020B0604030504040204" pitchFamily="50" charset="-128"/>
                        </a:rPr>
                        <a:t>API</a:t>
                      </a:r>
                      <a:r>
                        <a:rPr lang="ja-JP" altLang="en-US" sz="1200" u="none" strike="noStrike" dirty="0">
                          <a:effectLst/>
                          <a:latin typeface="メイリオ" panose="020B0604030504040204" pitchFamily="50" charset="-128"/>
                          <a:ea typeface="メイリオ" panose="020B0604030504040204" pitchFamily="50" charset="-128"/>
                        </a:rPr>
                        <a:t>提供を主としたチャットボットツール</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r h="532977">
                <a:tc>
                  <a:txBody>
                    <a:bodyPr/>
                    <a:lstStyle/>
                    <a:p>
                      <a:pPr algn="l" fontAlgn="ctr"/>
                      <a:r>
                        <a:rPr lang="en-US" sz="1200" u="none" strike="noStrike" dirty="0">
                          <a:effectLst/>
                          <a:latin typeface="メイリオ" panose="020B0604030504040204" pitchFamily="50" charset="-128"/>
                          <a:ea typeface="メイリオ" panose="020B0604030504040204" pitchFamily="50" charset="-128"/>
                        </a:rPr>
                        <a:t>AI </a:t>
                      </a:r>
                      <a:r>
                        <a:rPr lang="en-US" sz="1200" u="none" strike="noStrike" dirty="0" err="1">
                          <a:effectLst/>
                          <a:latin typeface="メイリオ" panose="020B0604030504040204" pitchFamily="50" charset="-128"/>
                          <a:ea typeface="メイリオ" panose="020B0604030504040204" pitchFamily="50" charset="-128"/>
                        </a:rPr>
                        <a:t>Messanger</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ja-JP" altLang="en-US" sz="1200" u="none" strike="noStrike" dirty="0">
                          <a:effectLst/>
                          <a:latin typeface="メイリオ" panose="020B0604030504040204" pitchFamily="50" charset="-128"/>
                          <a:ea typeface="メイリオ" panose="020B0604030504040204" pitchFamily="50" charset="-128"/>
                        </a:rPr>
                        <a:t>スタートアップ</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sz="1200" u="none" strike="noStrike" dirty="0">
                          <a:effectLst/>
                          <a:latin typeface="メイリオ" panose="020B0604030504040204" pitchFamily="50" charset="-128"/>
                          <a:ea typeface="メイリオ" panose="020B0604030504040204" pitchFamily="50" charset="-128"/>
                        </a:rPr>
                        <a:t>AI </a:t>
                      </a:r>
                      <a:r>
                        <a:rPr lang="en-US" sz="1200" u="none" strike="noStrike" dirty="0" err="1">
                          <a:effectLst/>
                          <a:latin typeface="メイリオ" panose="020B0604030504040204" pitchFamily="50" charset="-128"/>
                          <a:ea typeface="メイリオ" panose="020B0604030504040204" pitchFamily="50" charset="-128"/>
                        </a:rPr>
                        <a:t>Messanger</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l" fontAlgn="ctr"/>
                      <a:r>
                        <a:rPr lang="en-US" altLang="ja-JP" sz="1200" u="none" strike="noStrike" dirty="0">
                          <a:effectLst/>
                          <a:latin typeface="メイリオ" panose="020B0604030504040204" pitchFamily="50" charset="-128"/>
                          <a:ea typeface="メイリオ" panose="020B0604030504040204" pitchFamily="50" charset="-128"/>
                        </a:rPr>
                        <a:t>Web</a:t>
                      </a:r>
                      <a:r>
                        <a:rPr lang="ja-JP" altLang="en-US" sz="1200" u="none" strike="noStrike" dirty="0">
                          <a:effectLst/>
                          <a:latin typeface="メイリオ" panose="020B0604030504040204" pitchFamily="50" charset="-128"/>
                          <a:ea typeface="メイリオ" panose="020B0604030504040204" pitchFamily="50" charset="-128"/>
                        </a:rPr>
                        <a:t>サイトへの導入に特化したチャットツール</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en-US" altLang="ja-JP" sz="1200" u="none" strike="noStrike">
                          <a:effectLst/>
                          <a:latin typeface="メイリオ" panose="020B0604030504040204" pitchFamily="50" charset="-128"/>
                          <a:ea typeface="メイリオ" panose="020B0604030504040204" pitchFamily="50" charset="-128"/>
                        </a:rPr>
                        <a:t>×</a:t>
                      </a:r>
                      <a:endParaRPr lang="en-US" altLang="ja-JP"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〇</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a:effectLst/>
                          <a:latin typeface="メイリオ" panose="020B0604030504040204" pitchFamily="50" charset="-128"/>
                          <a:ea typeface="メイリオ" panose="020B0604030504040204" pitchFamily="50" charset="-128"/>
                        </a:rPr>
                        <a:t>？</a:t>
                      </a:r>
                      <a:endParaRPr lang="ja-JP" altLang="en-US" sz="1200" b="0" i="0" u="none" strike="noStrike">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200" u="none" strike="noStrike" dirty="0">
                          <a:effectLst/>
                          <a:latin typeface="メイリオ" panose="020B0604030504040204" pitchFamily="50" charset="-128"/>
                          <a:ea typeface="メイリオ" panose="020B0604030504040204" pitchFamily="50" charset="-128"/>
                        </a:rPr>
                        <a:t>〇</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bl>
          </a:graphicData>
        </a:graphic>
      </p:graphicFrame>
    </p:spTree>
    <p:extLst>
      <p:ext uri="{BB962C8B-B14F-4D97-AF65-F5344CB8AC3E}">
        <p14:creationId xmlns:p14="http://schemas.microsoft.com/office/powerpoint/2010/main" val="568015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10</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dirty="0"/>
              <a:t>製品</a:t>
            </a:r>
            <a:r>
              <a:rPr lang="ja-JP" altLang="en-US" sz="2800" b="1" dirty="0" smtClean="0"/>
              <a:t>戦略</a:t>
            </a:r>
            <a:endParaRPr lang="ja-JP" sz="2800" b="1" i="0" u="none" strike="noStrike" cap="none" dirty="0">
              <a:solidFill>
                <a:schemeClr val="dk1"/>
              </a:solidFill>
              <a:sym typeface="Arial"/>
            </a:endParaRPr>
          </a:p>
        </p:txBody>
      </p:sp>
      <p:sp>
        <p:nvSpPr>
          <p:cNvPr id="5" name="テキスト プレースホルダー 1"/>
          <p:cNvSpPr txBox="1">
            <a:spLocks/>
          </p:cNvSpPr>
          <p:nvPr/>
        </p:nvSpPr>
        <p:spPr>
          <a:xfrm>
            <a:off x="560512" y="980728"/>
            <a:ext cx="8257036" cy="6480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800" dirty="0" smtClean="0">
                <a:solidFill>
                  <a:schemeClr val="bg2"/>
                </a:solidFill>
                <a:latin typeface="メイリオ" panose="020B0604030504040204" pitchFamily="50" charset="-128"/>
                <a:ea typeface="メイリオ" panose="020B0604030504040204" pitchFamily="50" charset="-128"/>
              </a:rPr>
              <a:t>当社製品の強み</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455447604"/>
              </p:ext>
            </p:extLst>
          </p:nvPr>
        </p:nvGraphicFramePr>
        <p:xfrm>
          <a:off x="871811" y="2018720"/>
          <a:ext cx="8257653" cy="978232"/>
        </p:xfrm>
        <a:graphic>
          <a:graphicData uri="http://schemas.openxmlformats.org/drawingml/2006/table">
            <a:tbl>
              <a:tblPr firstRow="1">
                <a:tableStyleId>{5C22544A-7EE6-4342-B048-85BDC9FD1C3A}</a:tableStyleId>
              </a:tblPr>
              <a:tblGrid>
                <a:gridCol w="2608147"/>
                <a:gridCol w="894381"/>
                <a:gridCol w="1021650"/>
                <a:gridCol w="1109959"/>
                <a:gridCol w="900787"/>
                <a:gridCol w="828348"/>
                <a:gridCol w="894381"/>
              </a:tblGrid>
              <a:tr h="474979">
                <a:tc>
                  <a:txBody>
                    <a:bodyPr/>
                    <a:lstStyle/>
                    <a:p>
                      <a:pPr algn="l" fontAlgn="ctr"/>
                      <a:r>
                        <a:rPr lang="ja-JP" altLang="en-US" sz="1400" b="1" i="0" u="none" strike="noStrike" dirty="0" smtClean="0">
                          <a:solidFill>
                            <a:schemeClr val="lt1"/>
                          </a:solidFill>
                          <a:effectLst/>
                          <a:latin typeface="メイリオ" panose="020B0604030504040204" pitchFamily="50" charset="-128"/>
                          <a:ea typeface="メイリオ" panose="020B0604030504040204" pitchFamily="50" charset="-128"/>
                        </a:rPr>
                        <a:t>製品</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400" u="none" strike="noStrike" dirty="0">
                          <a:effectLst/>
                          <a:latin typeface="メイリオ" panose="020B0604030504040204" pitchFamily="50" charset="-128"/>
                          <a:ea typeface="メイリオ" panose="020B0604030504040204" pitchFamily="50" charset="-128"/>
                        </a:rPr>
                        <a:t>独自</a:t>
                      </a:r>
                      <a:r>
                        <a:rPr lang="en-US" sz="1400" u="none" strike="noStrike" dirty="0">
                          <a:effectLst/>
                          <a:latin typeface="メイリオ" panose="020B0604030504040204" pitchFamily="50" charset="-128"/>
                          <a:ea typeface="メイリオ" panose="020B0604030504040204" pitchFamily="50" charset="-128"/>
                        </a:rPr>
                        <a:t>UI</a:t>
                      </a:r>
                      <a:endParaRPr 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400" u="none" strike="noStrike" dirty="0" smtClean="0">
                          <a:effectLst/>
                          <a:latin typeface="メイリオ" panose="020B0604030504040204" pitchFamily="50" charset="-128"/>
                          <a:ea typeface="メイリオ" panose="020B0604030504040204" pitchFamily="50" charset="-128"/>
                        </a:rPr>
                        <a:t>マルチ</a:t>
                      </a:r>
                      <a:endParaRPr lang="en-US" altLang="ja-JP" sz="14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400" u="none" strike="noStrike" dirty="0" smtClean="0">
                          <a:effectLst/>
                          <a:latin typeface="メイリオ" panose="020B0604030504040204" pitchFamily="50" charset="-128"/>
                          <a:ea typeface="メイリオ" panose="020B0604030504040204" pitchFamily="50" charset="-128"/>
                        </a:rPr>
                        <a:t>チャネル</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400" u="none" strike="noStrike" dirty="0" smtClean="0">
                          <a:effectLst/>
                          <a:latin typeface="メイリオ" panose="020B0604030504040204" pitchFamily="50" charset="-128"/>
                          <a:ea typeface="メイリオ" panose="020B0604030504040204" pitchFamily="50" charset="-128"/>
                        </a:rPr>
                        <a:t>対話</a:t>
                      </a:r>
                      <a:endParaRPr lang="en-US" altLang="ja-JP" sz="14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400" u="none" strike="noStrike" dirty="0" smtClean="0">
                          <a:effectLst/>
                          <a:latin typeface="メイリオ" panose="020B0604030504040204" pitchFamily="50" charset="-128"/>
                          <a:ea typeface="メイリオ" panose="020B0604030504040204" pitchFamily="50" charset="-128"/>
                        </a:rPr>
                        <a:t>定義</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en-US" sz="1400" u="none" strike="noStrike" dirty="0" smtClean="0">
                          <a:effectLst/>
                          <a:latin typeface="メイリオ" panose="020B0604030504040204" pitchFamily="50" charset="-128"/>
                          <a:ea typeface="メイリオ" panose="020B0604030504040204" pitchFamily="50" charset="-128"/>
                        </a:rPr>
                        <a:t>AI</a:t>
                      </a:r>
                    </a:p>
                    <a:p>
                      <a:pPr algn="ctr" fontAlgn="ctr"/>
                      <a:r>
                        <a:rPr lang="en-US" sz="1400" b="1" i="0" u="none" strike="noStrike" dirty="0" smtClean="0">
                          <a:solidFill>
                            <a:schemeClr val="lt1"/>
                          </a:solidFill>
                          <a:effectLst/>
                          <a:latin typeface="メイリオ" panose="020B0604030504040204" pitchFamily="50" charset="-128"/>
                          <a:ea typeface="メイリオ" panose="020B0604030504040204" pitchFamily="50" charset="-128"/>
                        </a:rPr>
                        <a:t>FAQ</a:t>
                      </a:r>
                      <a:endParaRPr 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en-US" sz="1400" u="none" strike="noStrike" dirty="0">
                          <a:effectLst/>
                          <a:latin typeface="メイリオ" panose="020B0604030504040204" pitchFamily="50" charset="-128"/>
                          <a:ea typeface="メイリオ" panose="020B0604030504040204" pitchFamily="50" charset="-128"/>
                        </a:rPr>
                        <a:t>AI </a:t>
                      </a:r>
                      <a:endParaRPr lang="en-US" sz="14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400" u="none" strike="noStrike" dirty="0" smtClean="0">
                          <a:effectLst/>
                          <a:latin typeface="メイリオ" panose="020B0604030504040204" pitchFamily="50" charset="-128"/>
                          <a:ea typeface="メイリオ" panose="020B0604030504040204" pitchFamily="50" charset="-128"/>
                        </a:rPr>
                        <a:t>表現学習</a:t>
                      </a:r>
                      <a:endParaRPr lang="en-US" altLang="ja-JP"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c>
                  <a:txBody>
                    <a:bodyPr/>
                    <a:lstStyle/>
                    <a:p>
                      <a:pPr algn="ctr" fontAlgn="ctr"/>
                      <a:r>
                        <a:rPr lang="ja-JP" altLang="en-US" sz="1400" u="none" strike="noStrike" dirty="0" smtClean="0">
                          <a:effectLst/>
                          <a:latin typeface="メイリオ" panose="020B0604030504040204" pitchFamily="50" charset="-128"/>
                          <a:ea typeface="メイリオ" panose="020B0604030504040204" pitchFamily="50" charset="-128"/>
                        </a:rPr>
                        <a:t>ハイブ</a:t>
                      </a:r>
                      <a:endParaRPr lang="en-US" altLang="ja-JP" sz="1400" u="none" strike="noStrike" dirty="0" smtClean="0">
                        <a:effectLst/>
                        <a:latin typeface="メイリオ" panose="020B0604030504040204" pitchFamily="50" charset="-128"/>
                        <a:ea typeface="メイリオ" panose="020B0604030504040204" pitchFamily="50" charset="-128"/>
                      </a:endParaRPr>
                    </a:p>
                    <a:p>
                      <a:pPr algn="ctr" fontAlgn="ctr"/>
                      <a:r>
                        <a:rPr lang="ja-JP" altLang="en-US" sz="1400" u="none" strike="noStrike" dirty="0" smtClean="0">
                          <a:effectLst/>
                          <a:latin typeface="メイリオ" panose="020B0604030504040204" pitchFamily="50" charset="-128"/>
                          <a:ea typeface="メイリオ" panose="020B0604030504040204" pitchFamily="50" charset="-128"/>
                        </a:rPr>
                        <a:t>リット</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solidFill>
                      <a:schemeClr val="bg2"/>
                    </a:solidFill>
                  </a:tcPr>
                </a:tc>
              </a:tr>
              <a:tr h="503253">
                <a:tc>
                  <a:txBody>
                    <a:bodyPr/>
                    <a:lstStyle/>
                    <a:p>
                      <a:pPr algn="l" fontAlgn="ctr"/>
                      <a:r>
                        <a:rPr lang="ja-JP" altLang="en-US" sz="1400" b="0" i="0" u="none" strike="noStrike" dirty="0" smtClean="0">
                          <a:solidFill>
                            <a:schemeClr val="dk1"/>
                          </a:solidFill>
                          <a:effectLst/>
                          <a:latin typeface="メイリオ" panose="020B0604030504040204" pitchFamily="50" charset="-128"/>
                          <a:ea typeface="メイリオ" panose="020B0604030504040204" pitchFamily="50" charset="-128"/>
                        </a:rPr>
                        <a:t>当社製品</a:t>
                      </a:r>
                      <a:endParaRPr 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400" u="none" strike="noStrike" dirty="0">
                          <a:effectLst/>
                          <a:latin typeface="メイリオ" panose="020B0604030504040204" pitchFamily="50" charset="-128"/>
                          <a:ea typeface="メイリオ" panose="020B0604030504040204" pitchFamily="50" charset="-128"/>
                        </a:rPr>
                        <a:t>〇</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400" u="none" strike="noStrike" dirty="0" smtClean="0">
                          <a:effectLst/>
                          <a:latin typeface="メイリオ" panose="020B0604030504040204" pitchFamily="50" charset="-128"/>
                          <a:ea typeface="メイリオ" panose="020B0604030504040204" pitchFamily="50" charset="-128"/>
                        </a:rPr>
                        <a:t>〇</a:t>
                      </a:r>
                      <a:endParaRPr lang="en-US" altLang="ja-JP"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400" u="none" strike="noStrike" dirty="0" smtClean="0">
                          <a:effectLst/>
                          <a:latin typeface="メイリオ" panose="020B0604030504040204" pitchFamily="50" charset="-128"/>
                          <a:ea typeface="メイリオ" panose="020B0604030504040204" pitchFamily="50" charset="-128"/>
                        </a:rPr>
                        <a:t>〇</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400" u="none" strike="noStrike" dirty="0">
                          <a:effectLst/>
                          <a:latin typeface="メイリオ" panose="020B0604030504040204" pitchFamily="50" charset="-128"/>
                          <a:ea typeface="メイリオ" panose="020B0604030504040204" pitchFamily="50" charset="-128"/>
                        </a:rPr>
                        <a:t>〇</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400" u="none" strike="noStrike" dirty="0">
                          <a:effectLst/>
                          <a:latin typeface="メイリオ" panose="020B0604030504040204" pitchFamily="50" charset="-128"/>
                          <a:ea typeface="メイリオ" panose="020B0604030504040204" pitchFamily="50" charset="-128"/>
                        </a:rPr>
                        <a:t>〇</a:t>
                      </a:r>
                      <a:endParaRPr lang="ja-JP" altLang="en-US"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c>
                  <a:txBody>
                    <a:bodyPr/>
                    <a:lstStyle/>
                    <a:p>
                      <a:pPr algn="ctr" fontAlgn="ctr"/>
                      <a:r>
                        <a:rPr lang="ja-JP" altLang="en-US" sz="1400" u="none" strike="noStrike" dirty="0" smtClean="0">
                          <a:effectLst/>
                          <a:latin typeface="メイリオ" panose="020B0604030504040204" pitchFamily="50" charset="-128"/>
                          <a:ea typeface="メイリオ" panose="020B0604030504040204" pitchFamily="50" charset="-128"/>
                        </a:rPr>
                        <a:t>〇</a:t>
                      </a:r>
                      <a:endParaRPr lang="en-US" altLang="ja-JP" sz="1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285" marR="3285" marT="3285" marB="0" anchor="ctr"/>
                </a:tc>
              </a:tr>
            </a:tbl>
          </a:graphicData>
        </a:graphic>
      </p:graphicFrame>
      <p:sp>
        <p:nvSpPr>
          <p:cNvPr id="3" name="テキスト ボックス 2"/>
          <p:cNvSpPr txBox="1"/>
          <p:nvPr/>
        </p:nvSpPr>
        <p:spPr>
          <a:xfrm>
            <a:off x="704528" y="1628800"/>
            <a:ext cx="4968552" cy="369332"/>
          </a:xfrm>
          <a:prstGeom prst="rect">
            <a:avLst/>
          </a:prstGeom>
          <a:noFill/>
        </p:spPr>
        <p:txBody>
          <a:bodyPr wrap="square" rtlCol="0">
            <a:spAutoFit/>
          </a:bodyPr>
          <a:lstStyle/>
          <a:p>
            <a:r>
              <a:rPr kumimoji="1" lang="ja-JP" altLang="en-US" sz="1800" dirty="0" smtClean="0">
                <a:latin typeface="メイリオ" panose="020B0604030504040204" pitchFamily="50" charset="-128"/>
                <a:ea typeface="メイリオ" panose="020B0604030504040204" pitchFamily="50" charset="-128"/>
              </a:rPr>
              <a:t>１</a:t>
            </a:r>
            <a:r>
              <a:rPr kumimoji="1" lang="en-US" altLang="ja-JP" sz="1800" dirty="0" smtClean="0">
                <a:latin typeface="メイリオ" panose="020B0604030504040204" pitchFamily="50" charset="-128"/>
                <a:ea typeface="メイリオ" panose="020B0604030504040204" pitchFamily="50" charset="-128"/>
              </a:rPr>
              <a:t>.</a:t>
            </a:r>
            <a:r>
              <a:rPr kumimoji="1" lang="ja-JP" altLang="en-US" sz="1800" dirty="0" smtClean="0">
                <a:latin typeface="メイリオ" panose="020B0604030504040204" pitchFamily="50" charset="-128"/>
                <a:ea typeface="メイリオ" panose="020B0604030504040204" pitchFamily="50" charset="-128"/>
              </a:rPr>
              <a:t>汎用型のチャットボットエンジン</a:t>
            </a:r>
            <a:endParaRPr kumimoji="1" lang="ja-JP" altLang="en-US" sz="18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765423" y="3284984"/>
            <a:ext cx="8375153" cy="923330"/>
          </a:xfrm>
          <a:prstGeom prst="rect">
            <a:avLst/>
          </a:prstGeom>
          <a:noFill/>
        </p:spPr>
        <p:txBody>
          <a:bodyPr wrap="square" rtlCol="0">
            <a:spAutoFit/>
          </a:bodyPr>
          <a:lstStyle/>
          <a:p>
            <a:r>
              <a:rPr kumimoji="1" lang="ja-JP" altLang="en-US" sz="1800" dirty="0">
                <a:latin typeface="メイリオ" panose="020B0604030504040204" pitchFamily="50" charset="-128"/>
                <a:ea typeface="メイリオ" panose="020B0604030504040204" pitchFamily="50" charset="-128"/>
              </a:rPr>
              <a:t>２</a:t>
            </a:r>
            <a:r>
              <a:rPr kumimoji="1" lang="en-US" altLang="ja-JP" sz="1800" dirty="0" smtClean="0">
                <a:latin typeface="メイリオ" panose="020B0604030504040204" pitchFamily="50" charset="-128"/>
                <a:ea typeface="メイリオ" panose="020B0604030504040204" pitchFamily="50" charset="-128"/>
              </a:rPr>
              <a:t>.</a:t>
            </a:r>
            <a:r>
              <a:rPr kumimoji="1" lang="ja-JP" altLang="en-US" sz="1800" dirty="0" smtClean="0">
                <a:latin typeface="メイリオ" panose="020B0604030504040204" pitchFamily="50" charset="-128"/>
                <a:ea typeface="メイリオ" panose="020B0604030504040204" pitchFamily="50" charset="-128"/>
              </a:rPr>
              <a:t>内製化にも有効</a:t>
            </a:r>
            <a:endParaRPr kumimoji="1" lang="en-US" altLang="ja-JP" sz="1800" dirty="0" smtClean="0">
              <a:latin typeface="メイリオ" panose="020B0604030504040204" pitchFamily="50" charset="-128"/>
              <a:ea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endParaRPr>
          </a:p>
          <a:p>
            <a:r>
              <a:rPr kumimoji="1" lang="ja-JP" altLang="en-US" sz="1800" dirty="0" smtClean="0">
                <a:latin typeface="メイリオ" panose="020B0604030504040204" pitchFamily="50" charset="-128"/>
                <a:ea typeface="メイリオ" panose="020B0604030504040204" pitchFamily="50" charset="-128"/>
              </a:rPr>
              <a:t>　対話定義をユーザーでも簡単に実施でき、内製化支援ツールとして有効</a:t>
            </a:r>
            <a:endParaRPr kumimoji="1" lang="ja-JP" altLang="en-US" sz="18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76536" y="4725144"/>
            <a:ext cx="8375153" cy="1477328"/>
          </a:xfrm>
          <a:prstGeom prst="rect">
            <a:avLst/>
          </a:prstGeom>
          <a:noFill/>
        </p:spPr>
        <p:txBody>
          <a:bodyPr wrap="square" rtlCol="0">
            <a:spAutoFit/>
          </a:bodyPr>
          <a:lstStyle/>
          <a:p>
            <a:r>
              <a:rPr kumimoji="1" lang="en-US" altLang="ja-JP" sz="1800" dirty="0" smtClean="0">
                <a:latin typeface="メイリオ" panose="020B0604030504040204" pitchFamily="50" charset="-128"/>
                <a:ea typeface="メイリオ" panose="020B0604030504040204" pitchFamily="50" charset="-128"/>
              </a:rPr>
              <a:t>3.</a:t>
            </a:r>
            <a:r>
              <a:rPr kumimoji="1" lang="ja-JP" altLang="en-US" sz="1800" dirty="0">
                <a:latin typeface="メイリオ" panose="020B0604030504040204" pitchFamily="50" charset="-128"/>
                <a:ea typeface="メイリオ" panose="020B0604030504040204" pitchFamily="50" charset="-128"/>
              </a:rPr>
              <a:t>自然</a:t>
            </a:r>
            <a:r>
              <a:rPr kumimoji="1" lang="ja-JP" altLang="en-US" sz="1800" dirty="0" smtClean="0">
                <a:latin typeface="メイリオ" panose="020B0604030504040204" pitchFamily="50" charset="-128"/>
                <a:ea typeface="メイリオ" panose="020B0604030504040204" pitchFamily="50" charset="-128"/>
              </a:rPr>
              <a:t>言語処理</a:t>
            </a:r>
            <a:endParaRPr kumimoji="1" lang="en-US" altLang="ja-JP" sz="1800" dirty="0" smtClean="0">
              <a:latin typeface="メイリオ" panose="020B0604030504040204" pitchFamily="50" charset="-128"/>
              <a:ea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endParaRPr>
          </a:p>
          <a:p>
            <a:r>
              <a:rPr kumimoji="1" lang="ja-JP" altLang="en-US" sz="1800" dirty="0" smtClean="0">
                <a:latin typeface="メイリオ" panose="020B0604030504040204" pitchFamily="50" charset="-128"/>
                <a:ea typeface="メイリオ" panose="020B0604030504040204" pitchFamily="50" charset="-128"/>
              </a:rPr>
              <a:t>　提携しているレトリバの世界トップレベルの日本語自然言語処理技術を活用</a:t>
            </a:r>
            <a:endParaRPr kumimoji="1" lang="en-US" altLang="ja-JP" sz="1800" dirty="0" smtClean="0">
              <a:latin typeface="メイリオ" panose="020B0604030504040204" pitchFamily="50" charset="-128"/>
              <a:ea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endParaRPr>
          </a:p>
          <a:p>
            <a:r>
              <a:rPr kumimoji="1" lang="ja-JP" altLang="en-US" sz="1800" dirty="0" smtClean="0">
                <a:latin typeface="メイリオ" panose="020B0604030504040204" pitchFamily="50" charset="-128"/>
                <a:ea typeface="メイリオ" panose="020B0604030504040204" pitchFamily="50" charset="-128"/>
              </a:rPr>
              <a:t>　⇒金融</a:t>
            </a:r>
            <a:r>
              <a:rPr kumimoji="1" lang="en-US" altLang="ja-JP" sz="1800" dirty="0" smtClean="0">
                <a:latin typeface="メイリオ" panose="020B0604030504040204" pitchFamily="50" charset="-128"/>
                <a:ea typeface="メイリオ" panose="020B0604030504040204" pitchFamily="50" charset="-128"/>
              </a:rPr>
              <a:t>C</a:t>
            </a:r>
            <a:r>
              <a:rPr kumimoji="1" lang="ja-JP" altLang="en-US" sz="1800" dirty="0" smtClean="0">
                <a:latin typeface="メイリオ" panose="020B0604030504040204" pitchFamily="50" charset="-128"/>
                <a:ea typeface="メイリオ" panose="020B0604030504040204" pitchFamily="50" charset="-128"/>
              </a:rPr>
              <a:t>でも外国語をターゲットとした自然言語解析を研究し反映していく</a:t>
            </a:r>
            <a:endParaRPr kumimoji="1" lang="en-US" altLang="ja-JP" sz="1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66059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11</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dirty="0"/>
              <a:t>製品</a:t>
            </a:r>
            <a:r>
              <a:rPr lang="ja-JP" altLang="en-US" sz="2800" b="1" dirty="0" smtClean="0"/>
              <a:t>戦略</a:t>
            </a:r>
            <a:endParaRPr lang="ja-JP" sz="2800" b="1" i="0" u="none" strike="noStrike" cap="none" dirty="0">
              <a:solidFill>
                <a:schemeClr val="dk1"/>
              </a:solidFill>
              <a:sym typeface="Arial"/>
            </a:endParaRPr>
          </a:p>
        </p:txBody>
      </p:sp>
      <p:sp>
        <p:nvSpPr>
          <p:cNvPr id="5" name="テキスト プレースホルダー 1"/>
          <p:cNvSpPr txBox="1">
            <a:spLocks/>
          </p:cNvSpPr>
          <p:nvPr/>
        </p:nvSpPr>
        <p:spPr>
          <a:xfrm>
            <a:off x="560512" y="980728"/>
            <a:ext cx="8257036" cy="6480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800" dirty="0" smtClean="0">
                <a:solidFill>
                  <a:schemeClr val="bg2"/>
                </a:solidFill>
                <a:latin typeface="メイリオ" panose="020B0604030504040204" pitchFamily="50" charset="-128"/>
                <a:ea typeface="メイリオ" panose="020B0604030504040204" pitchFamily="50" charset="-128"/>
              </a:rPr>
              <a:t>展開戦略</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807466" y="1668066"/>
            <a:ext cx="8375153" cy="830997"/>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汎用チャットボットエンジンをコアとして、</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ユースケースを開発し提案営業をメインとする。</a:t>
            </a:r>
            <a:endParaRPr kumimoji="1" lang="ja-JP" altLang="en-US" sz="2400" dirty="0">
              <a:latin typeface="メイリオ" panose="020B0604030504040204" pitchFamily="50" charset="-128"/>
              <a:ea typeface="メイリオ" panose="020B0604030504040204" pitchFamily="50" charset="-128"/>
            </a:endParaRPr>
          </a:p>
        </p:txBody>
      </p:sp>
      <p:pic>
        <p:nvPicPr>
          <p:cNvPr id="2054" name="Picture 6" descr="C:\Users\tkanegae\Desktop\lgi01a2014110409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864" y="3212976"/>
            <a:ext cx="2143522" cy="214352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160912" y="4951040"/>
            <a:ext cx="1368152" cy="307777"/>
          </a:xfrm>
          <a:prstGeom prst="rect">
            <a:avLst/>
          </a:prstGeom>
          <a:noFill/>
        </p:spPr>
        <p:txBody>
          <a:bodyPr wrap="square" rtlCol="0">
            <a:spAutoFit/>
          </a:bodyPr>
          <a:lstStyle/>
          <a:p>
            <a:pPr algn="ctr"/>
            <a:r>
              <a:rPr kumimoji="1" lang="ja-JP" altLang="en-US" dirty="0" smtClean="0"/>
              <a:t>コアエンジン</a:t>
            </a:r>
            <a:endParaRPr kumimoji="1" lang="ja-JP" altLang="en-US" dirty="0"/>
          </a:p>
        </p:txBody>
      </p:sp>
      <p:sp>
        <p:nvSpPr>
          <p:cNvPr id="4" name="角丸四角形 3"/>
          <p:cNvSpPr/>
          <p:nvPr/>
        </p:nvSpPr>
        <p:spPr>
          <a:xfrm>
            <a:off x="6734348" y="2780928"/>
            <a:ext cx="2448272" cy="86409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個社課題に対する</a:t>
            </a:r>
            <a:endParaRPr kumimoji="1" lang="en-US" altLang="ja-JP" sz="16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rPr>
              <a:t>SI</a:t>
            </a:r>
            <a:r>
              <a:rPr kumimoji="1" lang="ja-JP" altLang="en-US" sz="1600" dirty="0" smtClean="0">
                <a:solidFill>
                  <a:schemeClr val="bg1"/>
                </a:solidFill>
                <a:latin typeface="メイリオ" panose="020B0604030504040204" pitchFamily="50" charset="-128"/>
                <a:ea typeface="メイリオ" panose="020B0604030504040204" pitchFamily="50" charset="-128"/>
              </a:rPr>
              <a:t>提案</a:t>
            </a:r>
            <a:endParaRPr kumimoji="1" lang="ja-JP" altLang="en-US" sz="1600" dirty="0">
              <a:solidFill>
                <a:schemeClr val="bg1"/>
              </a:solidFill>
              <a:latin typeface="メイリオ" panose="020B0604030504040204" pitchFamily="50" charset="-128"/>
              <a:ea typeface="メイリオ" panose="020B0604030504040204" pitchFamily="50" charset="-128"/>
            </a:endParaRPr>
          </a:p>
        </p:txBody>
      </p:sp>
      <p:sp>
        <p:nvSpPr>
          <p:cNvPr id="17" name="角丸四角形 16"/>
          <p:cNvSpPr/>
          <p:nvPr/>
        </p:nvSpPr>
        <p:spPr>
          <a:xfrm>
            <a:off x="6753200" y="4672880"/>
            <a:ext cx="2448272" cy="86409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個別業務課題に対する</a:t>
            </a:r>
            <a:endParaRPr kumimoji="1" lang="en-US" altLang="ja-JP" sz="1600"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ソリューション営業</a:t>
            </a:r>
            <a:endParaRPr kumimoji="1" lang="ja-JP" altLang="en-US" sz="1600" dirty="0">
              <a:solidFill>
                <a:schemeClr val="bg1"/>
              </a:solidFill>
              <a:latin typeface="メイリオ" panose="020B0604030504040204" pitchFamily="50" charset="-128"/>
              <a:ea typeface="メイリオ" panose="020B0604030504040204" pitchFamily="50" charset="-128"/>
            </a:endParaRPr>
          </a:p>
        </p:txBody>
      </p:sp>
      <p:sp>
        <p:nvSpPr>
          <p:cNvPr id="18" name="角丸四角形 17"/>
          <p:cNvSpPr/>
          <p:nvPr/>
        </p:nvSpPr>
        <p:spPr>
          <a:xfrm>
            <a:off x="707356" y="2787402"/>
            <a:ext cx="2448272" cy="86409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他外部サービスとの</a:t>
            </a:r>
            <a:endParaRPr kumimoji="1" lang="en-US" altLang="ja-JP" sz="1600"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連携</a:t>
            </a:r>
            <a:r>
              <a:rPr kumimoji="1" lang="ja-JP" altLang="en-US" sz="1600" dirty="0">
                <a:solidFill>
                  <a:schemeClr val="bg1"/>
                </a:solidFill>
                <a:latin typeface="メイリオ" panose="020B0604030504040204" pitchFamily="50" charset="-128"/>
                <a:ea typeface="メイリオ" panose="020B0604030504040204" pitchFamily="50" charset="-128"/>
              </a:rPr>
              <a:t>に</a:t>
            </a:r>
            <a:r>
              <a:rPr kumimoji="1" lang="ja-JP" altLang="en-US" sz="1600" dirty="0" smtClean="0">
                <a:solidFill>
                  <a:schemeClr val="bg1"/>
                </a:solidFill>
                <a:latin typeface="メイリオ" panose="020B0604030504040204" pitchFamily="50" charset="-128"/>
                <a:ea typeface="メイリオ" panose="020B0604030504040204" pitchFamily="50" charset="-128"/>
              </a:rPr>
              <a:t>よる</a:t>
            </a:r>
            <a:endParaRPr kumimoji="1" lang="en-US" altLang="ja-JP" sz="1600"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ソリューション</a:t>
            </a:r>
            <a:endParaRPr kumimoji="1" lang="ja-JP" altLang="en-US" sz="1600" dirty="0">
              <a:solidFill>
                <a:schemeClr val="bg1"/>
              </a:solidFill>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687937" y="5589240"/>
            <a:ext cx="2873575" cy="738664"/>
          </a:xfrm>
          <a:prstGeom prst="rect">
            <a:avLst/>
          </a:prstGeom>
          <a:noFill/>
        </p:spPr>
        <p:txBody>
          <a:bodyPr wrap="square" rtlCol="0">
            <a:spAutoFit/>
          </a:bodyPr>
          <a:lstStyle/>
          <a:p>
            <a:r>
              <a:rPr kumimoji="1" lang="ja-JP" altLang="en-US" dirty="0" smtClean="0"/>
              <a:t>例）</a:t>
            </a:r>
            <a:endParaRPr kumimoji="1" lang="en-US" altLang="ja-JP" dirty="0" smtClean="0"/>
          </a:p>
          <a:p>
            <a:r>
              <a:rPr kumimoji="1" lang="ja-JP" altLang="en-US" dirty="0" smtClean="0"/>
              <a:t>・会議予約システム</a:t>
            </a:r>
            <a:endParaRPr kumimoji="1" lang="en-US" altLang="ja-JP" dirty="0" smtClean="0"/>
          </a:p>
          <a:p>
            <a:r>
              <a:rPr kumimoji="1" lang="ja-JP" altLang="en-US" dirty="0" smtClean="0"/>
              <a:t>・簡易ワークフロー</a:t>
            </a:r>
            <a:endParaRPr kumimoji="1" lang="en-US" altLang="ja-JP" dirty="0" smtClean="0"/>
          </a:p>
        </p:txBody>
      </p:sp>
      <p:sp>
        <p:nvSpPr>
          <p:cNvPr id="20" name="テキスト ボックス 19"/>
          <p:cNvSpPr txBox="1"/>
          <p:nvPr/>
        </p:nvSpPr>
        <p:spPr>
          <a:xfrm>
            <a:off x="6753200" y="3789040"/>
            <a:ext cx="2873575" cy="738664"/>
          </a:xfrm>
          <a:prstGeom prst="rect">
            <a:avLst/>
          </a:prstGeom>
          <a:noFill/>
        </p:spPr>
        <p:txBody>
          <a:bodyPr wrap="square" rtlCol="0">
            <a:spAutoFit/>
          </a:bodyPr>
          <a:lstStyle/>
          <a:p>
            <a:r>
              <a:rPr kumimoji="1" lang="ja-JP" altLang="en-US" dirty="0" smtClean="0"/>
              <a:t>例）</a:t>
            </a:r>
            <a:endParaRPr kumimoji="1" lang="en-US" altLang="ja-JP" dirty="0" smtClean="0"/>
          </a:p>
          <a:p>
            <a:r>
              <a:rPr kumimoji="1" lang="ja-JP" altLang="en-US" dirty="0" smtClean="0"/>
              <a:t>・インターネットバンキングの</a:t>
            </a:r>
            <a:endParaRPr kumimoji="1" lang="en-US" altLang="ja-JP" dirty="0" smtClean="0"/>
          </a:p>
          <a:p>
            <a:r>
              <a:rPr kumimoji="1" lang="ja-JP" altLang="en-US" dirty="0"/>
              <a:t>　</a:t>
            </a:r>
            <a:r>
              <a:rPr kumimoji="1" lang="ja-JP" altLang="en-US" dirty="0" smtClean="0"/>
              <a:t>チャットボット化提案</a:t>
            </a:r>
            <a:endParaRPr kumimoji="1" lang="ja-JP" altLang="en-US" dirty="0"/>
          </a:p>
        </p:txBody>
      </p:sp>
      <p:sp>
        <p:nvSpPr>
          <p:cNvPr id="21" name="角丸四角形 20"/>
          <p:cNvSpPr/>
          <p:nvPr/>
        </p:nvSpPr>
        <p:spPr>
          <a:xfrm>
            <a:off x="707356" y="4581277"/>
            <a:ext cx="2448272" cy="86409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latin typeface="メイリオ" panose="020B0604030504040204" pitchFamily="50" charset="-128"/>
                <a:ea typeface="メイリオ" panose="020B0604030504040204" pitchFamily="50" charset="-128"/>
              </a:rPr>
              <a:t>内製化ツールとして</a:t>
            </a:r>
            <a:endParaRPr kumimoji="1" lang="ja-JP" altLang="en-US" sz="1600" dirty="0">
              <a:solidFill>
                <a:schemeClr val="bg1"/>
              </a:solidFill>
              <a:latin typeface="メイリオ" panose="020B0604030504040204" pitchFamily="50" charset="-128"/>
              <a:ea typeface="メイリオ" panose="020B0604030504040204" pitchFamily="50" charset="-128"/>
            </a:endParaRPr>
          </a:p>
        </p:txBody>
      </p:sp>
      <p:sp>
        <p:nvSpPr>
          <p:cNvPr id="7" name="下矢印 6"/>
          <p:cNvSpPr/>
          <p:nvPr/>
        </p:nvSpPr>
        <p:spPr>
          <a:xfrm rot="14037247">
            <a:off x="5969713" y="3183902"/>
            <a:ext cx="648072" cy="43204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rot="18282080">
            <a:off x="5948296" y="4687836"/>
            <a:ext cx="648072" cy="43204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49313" y="5609530"/>
            <a:ext cx="2873575" cy="523220"/>
          </a:xfrm>
          <a:prstGeom prst="rect">
            <a:avLst/>
          </a:prstGeom>
          <a:noFill/>
        </p:spPr>
        <p:txBody>
          <a:bodyPr wrap="square" rtlCol="0">
            <a:spAutoFit/>
          </a:bodyPr>
          <a:lstStyle/>
          <a:p>
            <a:r>
              <a:rPr kumimoji="1" lang="ja-JP" altLang="en-US" dirty="0"/>
              <a:t>エンジン</a:t>
            </a:r>
            <a:r>
              <a:rPr kumimoji="1" lang="ja-JP" altLang="en-US" dirty="0" smtClean="0"/>
              <a:t>をそのまま利用することで内製化可能</a:t>
            </a:r>
            <a:endParaRPr kumimoji="1" lang="en-US" altLang="ja-JP" dirty="0" smtClean="0"/>
          </a:p>
        </p:txBody>
      </p:sp>
      <p:sp>
        <p:nvSpPr>
          <p:cNvPr id="26" name="テキスト ボックス 25"/>
          <p:cNvSpPr txBox="1"/>
          <p:nvPr/>
        </p:nvSpPr>
        <p:spPr>
          <a:xfrm>
            <a:off x="632520" y="3789040"/>
            <a:ext cx="2873575" cy="738664"/>
          </a:xfrm>
          <a:prstGeom prst="rect">
            <a:avLst/>
          </a:prstGeom>
          <a:noFill/>
        </p:spPr>
        <p:txBody>
          <a:bodyPr wrap="square" rtlCol="0">
            <a:spAutoFit/>
          </a:bodyPr>
          <a:lstStyle/>
          <a:p>
            <a:r>
              <a:rPr kumimoji="1" lang="ja-JP" altLang="en-US" dirty="0" smtClean="0"/>
              <a:t>例）</a:t>
            </a:r>
            <a:endParaRPr kumimoji="1" lang="en-US" altLang="ja-JP" dirty="0" smtClean="0"/>
          </a:p>
          <a:p>
            <a:r>
              <a:rPr kumimoji="1" lang="ja-JP" altLang="en-US" dirty="0" smtClean="0"/>
              <a:t>・</a:t>
            </a:r>
            <a:r>
              <a:rPr kumimoji="1" lang="en-US" altLang="ja-JP" dirty="0" smtClean="0"/>
              <a:t>Bloomberg</a:t>
            </a:r>
            <a:r>
              <a:rPr kumimoji="1" lang="ja-JP" altLang="en-US" dirty="0" smtClean="0"/>
              <a:t>などの金融情報資源</a:t>
            </a:r>
            <a:endParaRPr kumimoji="1" lang="en-US" altLang="ja-JP" dirty="0" smtClean="0"/>
          </a:p>
          <a:p>
            <a:r>
              <a:rPr kumimoji="1" lang="ja-JP" altLang="en-US" dirty="0" smtClean="0"/>
              <a:t>・電話システムとの連携</a:t>
            </a:r>
            <a:endParaRPr kumimoji="1" lang="en-US" altLang="ja-JP" dirty="0" smtClean="0"/>
          </a:p>
        </p:txBody>
      </p:sp>
      <p:sp>
        <p:nvSpPr>
          <p:cNvPr id="27" name="下矢印 26"/>
          <p:cNvSpPr/>
          <p:nvPr/>
        </p:nvSpPr>
        <p:spPr>
          <a:xfrm rot="3701626">
            <a:off x="3060984" y="4797300"/>
            <a:ext cx="648072" cy="43204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下矢印 27"/>
          <p:cNvSpPr/>
          <p:nvPr/>
        </p:nvSpPr>
        <p:spPr>
          <a:xfrm rot="7638453">
            <a:off x="3085358" y="3097588"/>
            <a:ext cx="648072" cy="43204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8968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12</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金融</a:t>
            </a:r>
            <a:r>
              <a:rPr lang="en-US" altLang="ja-JP" sz="2800" b="1" i="0" u="none" strike="noStrike" cap="none" dirty="0" smtClean="0">
                <a:solidFill>
                  <a:schemeClr val="dk1"/>
                </a:solidFill>
                <a:sym typeface="Arial"/>
              </a:rPr>
              <a:t>C</a:t>
            </a:r>
            <a:r>
              <a:rPr lang="ja-JP" altLang="en-US" sz="2800" b="1" i="0" u="none" strike="noStrike" cap="none" dirty="0" smtClean="0">
                <a:solidFill>
                  <a:schemeClr val="dk1"/>
                </a:solidFill>
                <a:sym typeface="Arial"/>
              </a:rPr>
              <a:t>としての意義</a:t>
            </a:r>
            <a:endParaRPr lang="ja-JP" sz="2800" b="1" i="0" u="none" strike="noStrike" cap="none" dirty="0">
              <a:solidFill>
                <a:schemeClr val="dk1"/>
              </a:solidFill>
              <a:sym typeface="Arial"/>
            </a:endParaRPr>
          </a:p>
        </p:txBody>
      </p:sp>
      <p:sp>
        <p:nvSpPr>
          <p:cNvPr id="5" name="テキスト プレースホルダー 1"/>
          <p:cNvSpPr txBox="1">
            <a:spLocks/>
          </p:cNvSpPr>
          <p:nvPr/>
        </p:nvSpPr>
        <p:spPr>
          <a:xfrm>
            <a:off x="704528" y="1169839"/>
            <a:ext cx="8257036" cy="5309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金融機関のチャットボット化はこれから</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sp>
        <p:nvSpPr>
          <p:cNvPr id="9" name="テキスト プレースホルダー 1"/>
          <p:cNvSpPr txBox="1">
            <a:spLocks/>
          </p:cNvSpPr>
          <p:nvPr/>
        </p:nvSpPr>
        <p:spPr>
          <a:xfrm>
            <a:off x="704528" y="2708920"/>
            <a:ext cx="8257036" cy="5309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製品があることの強み</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sp>
        <p:nvSpPr>
          <p:cNvPr id="11" name="テキスト プレースホルダー 1"/>
          <p:cNvSpPr txBox="1">
            <a:spLocks/>
          </p:cNvSpPr>
          <p:nvPr/>
        </p:nvSpPr>
        <p:spPr>
          <a:xfrm>
            <a:off x="799652" y="4860449"/>
            <a:ext cx="8257036" cy="5309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最新</a:t>
            </a:r>
            <a:r>
              <a:rPr kumimoji="1" lang="en-US" altLang="ja-JP" sz="2400" dirty="0" smtClean="0">
                <a:solidFill>
                  <a:schemeClr val="bg2"/>
                </a:solidFill>
                <a:latin typeface="メイリオ" panose="020B0604030504040204" pitchFamily="50" charset="-128"/>
                <a:ea typeface="メイリオ" panose="020B0604030504040204" pitchFamily="50" charset="-128"/>
              </a:rPr>
              <a:t>AI</a:t>
            </a:r>
            <a:r>
              <a:rPr kumimoji="1" lang="ja-JP" altLang="en-US" sz="2400" dirty="0" smtClean="0">
                <a:solidFill>
                  <a:schemeClr val="bg2"/>
                </a:solidFill>
                <a:latin typeface="メイリオ" panose="020B0604030504040204" pitchFamily="50" charset="-128"/>
                <a:ea typeface="メイリオ" panose="020B0604030504040204" pitchFamily="50" charset="-128"/>
              </a:rPr>
              <a:t>技術を反映させていくことで益々発展</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568624" y="1700809"/>
            <a:ext cx="6984776" cy="584775"/>
          </a:xfrm>
          <a:prstGeom prst="rect">
            <a:avLst/>
          </a:prstGeom>
          <a:noFill/>
        </p:spPr>
        <p:txBody>
          <a:bodyPr wrap="square" rtlCol="0">
            <a:spAutoFit/>
          </a:bodyPr>
          <a:lstStyle/>
          <a:p>
            <a:r>
              <a:rPr kumimoji="1" lang="ja-JP" altLang="en-US" sz="1600" dirty="0" smtClean="0">
                <a:latin typeface="ＭＳ 明朝" panose="02020609040205080304" pitchFamily="17" charset="-128"/>
                <a:ea typeface="ＭＳ 明朝" panose="02020609040205080304" pitchFamily="17" charset="-128"/>
              </a:rPr>
              <a:t>対話</a:t>
            </a:r>
            <a:r>
              <a:rPr kumimoji="1" lang="en-US" altLang="ja-JP" sz="1600" dirty="0" smtClean="0">
                <a:latin typeface="ＭＳ 明朝" panose="02020609040205080304" pitchFamily="17" charset="-128"/>
                <a:ea typeface="ＭＳ 明朝" panose="02020609040205080304" pitchFamily="17" charset="-128"/>
              </a:rPr>
              <a:t>IF</a:t>
            </a:r>
            <a:r>
              <a:rPr kumimoji="1" lang="ja-JP" altLang="en-US" sz="1600" dirty="0" smtClean="0">
                <a:latin typeface="ＭＳ 明朝" panose="02020609040205080304" pitchFamily="17" charset="-128"/>
                <a:ea typeface="ＭＳ 明朝" panose="02020609040205080304" pitchFamily="17" charset="-128"/>
              </a:rPr>
              <a:t>の手頃さから、金融サービスも少しずつボット化（そのうち音声）の試みが進んでいるが、本格導入はこれからであるため参入の余地あり。</a:t>
            </a:r>
            <a:endParaRPr kumimoji="1" lang="en-US" altLang="ja-JP" sz="1600" dirty="0" smtClean="0">
              <a:latin typeface="ＭＳ 明朝" panose="02020609040205080304" pitchFamily="17" charset="-128"/>
              <a:ea typeface="ＭＳ 明朝" panose="02020609040205080304" pitchFamily="17" charset="-128"/>
            </a:endParaRPr>
          </a:p>
        </p:txBody>
      </p:sp>
      <p:sp>
        <p:nvSpPr>
          <p:cNvPr id="13" name="テキスト ボックス 12"/>
          <p:cNvSpPr txBox="1"/>
          <p:nvPr/>
        </p:nvSpPr>
        <p:spPr>
          <a:xfrm>
            <a:off x="1568624" y="3356992"/>
            <a:ext cx="6984776" cy="1569660"/>
          </a:xfrm>
          <a:prstGeom prst="rect">
            <a:avLst/>
          </a:prstGeom>
          <a:noFill/>
        </p:spPr>
        <p:txBody>
          <a:bodyPr wrap="square" rtlCol="0">
            <a:spAutoFit/>
          </a:bodyPr>
          <a:lstStyle/>
          <a:p>
            <a:r>
              <a:rPr kumimoji="1" lang="ja-JP" altLang="en-US" sz="1600" dirty="0" smtClean="0">
                <a:latin typeface="ＭＳ 明朝" panose="02020609040205080304" pitchFamily="17" charset="-128"/>
                <a:ea typeface="ＭＳ 明朝" panose="02020609040205080304" pitchFamily="17" charset="-128"/>
              </a:rPr>
              <a:t>対話</a:t>
            </a:r>
            <a:r>
              <a:rPr kumimoji="1" lang="en-US" altLang="ja-JP" sz="1600" dirty="0" smtClean="0">
                <a:latin typeface="ＭＳ 明朝" panose="02020609040205080304" pitchFamily="17" charset="-128"/>
                <a:ea typeface="ＭＳ 明朝" panose="02020609040205080304" pitchFamily="17" charset="-128"/>
              </a:rPr>
              <a:t>IF</a:t>
            </a:r>
            <a:r>
              <a:rPr kumimoji="1" lang="ja-JP" altLang="en-US" sz="1600" dirty="0" smtClean="0">
                <a:latin typeface="ＭＳ 明朝" panose="02020609040205080304" pitchFamily="17" charset="-128"/>
                <a:ea typeface="ＭＳ 明朝" panose="02020609040205080304" pitchFamily="17" charset="-128"/>
              </a:rPr>
              <a:t>の発展はシステムの在り方を大きく変える可能性がある。具体的には、全</a:t>
            </a:r>
            <a:r>
              <a:rPr kumimoji="1" lang="en-US" altLang="ja-JP" sz="1600" dirty="0" smtClean="0">
                <a:latin typeface="ＭＳ 明朝" panose="02020609040205080304" pitchFamily="17" charset="-128"/>
                <a:ea typeface="ＭＳ 明朝" panose="02020609040205080304" pitchFamily="17" charset="-128"/>
              </a:rPr>
              <a:t>API</a:t>
            </a:r>
            <a:r>
              <a:rPr kumimoji="1" lang="ja-JP" altLang="en-US" sz="1600" dirty="0" smtClean="0">
                <a:latin typeface="ＭＳ 明朝" panose="02020609040205080304" pitchFamily="17" charset="-128"/>
                <a:ea typeface="ＭＳ 明朝" panose="02020609040205080304" pitchFamily="17" charset="-128"/>
              </a:rPr>
              <a:t>化によるシステム連携を促進する。（</a:t>
            </a:r>
            <a:r>
              <a:rPr kumimoji="1" lang="en-US" altLang="ja-JP" sz="1600" dirty="0" smtClean="0">
                <a:latin typeface="ＭＳ 明朝" panose="02020609040205080304" pitchFamily="17" charset="-128"/>
                <a:ea typeface="ＭＳ 明朝" panose="02020609040205080304" pitchFamily="17" charset="-128"/>
              </a:rPr>
              <a:t>RPA</a:t>
            </a:r>
            <a:r>
              <a:rPr kumimoji="1" lang="ja-JP" altLang="en-US" sz="1600" dirty="0" smtClean="0">
                <a:latin typeface="ＭＳ 明朝" panose="02020609040205080304" pitchFamily="17" charset="-128"/>
                <a:ea typeface="ＭＳ 明朝" panose="02020609040205080304" pitchFamily="17" charset="-128"/>
              </a:rPr>
              <a:t>の次の方向性）</a:t>
            </a:r>
            <a:r>
              <a:rPr kumimoji="1" lang="en-US" altLang="ja-JP" sz="1600" dirty="0" smtClean="0">
                <a:latin typeface="ＭＳ 明朝" panose="02020609040205080304" pitchFamily="17" charset="-128"/>
                <a:ea typeface="ＭＳ 明朝" panose="02020609040205080304" pitchFamily="17" charset="-128"/>
              </a:rPr>
              <a:t/>
            </a:r>
            <a:br>
              <a:rPr kumimoji="1" lang="en-US" altLang="ja-JP" sz="1600" dirty="0" smtClean="0">
                <a:latin typeface="ＭＳ 明朝" panose="02020609040205080304" pitchFamily="17" charset="-128"/>
                <a:ea typeface="ＭＳ 明朝" panose="02020609040205080304" pitchFamily="17" charset="-128"/>
              </a:rPr>
            </a:br>
            <a:r>
              <a:rPr kumimoji="1" lang="ja-JP" altLang="en-US" sz="1600" dirty="0" smtClean="0">
                <a:latin typeface="ＭＳ 明朝" panose="02020609040205080304" pitchFamily="17" charset="-128"/>
                <a:ea typeface="ＭＳ 明朝" panose="02020609040205080304" pitchFamily="17" charset="-128"/>
              </a:rPr>
              <a:t>その時に、</a:t>
            </a:r>
            <a:r>
              <a:rPr kumimoji="1" lang="ja-JP" altLang="en-US" sz="1600" dirty="0">
                <a:latin typeface="ＭＳ 明朝" panose="02020609040205080304" pitchFamily="17" charset="-128"/>
                <a:ea typeface="ＭＳ 明朝" panose="02020609040205080304" pitchFamily="17" charset="-128"/>
              </a:rPr>
              <a:t>具体的</a:t>
            </a:r>
            <a:r>
              <a:rPr kumimoji="1" lang="ja-JP" altLang="en-US" sz="1600" dirty="0" smtClean="0">
                <a:latin typeface="ＭＳ 明朝" panose="02020609040205080304" pitchFamily="17" charset="-128"/>
                <a:ea typeface="ＭＳ 明朝" panose="02020609040205080304" pitchFamily="17" charset="-128"/>
              </a:rPr>
              <a:t>な製品を保持していることは大きな強みとなる。</a:t>
            </a:r>
            <a:endParaRPr kumimoji="1" lang="en-US" altLang="ja-JP" sz="1600" dirty="0" smtClean="0">
              <a:latin typeface="ＭＳ 明朝" panose="02020609040205080304" pitchFamily="17" charset="-128"/>
              <a:ea typeface="ＭＳ 明朝" panose="02020609040205080304" pitchFamily="17" charset="-128"/>
            </a:endParaRPr>
          </a:p>
          <a:p>
            <a:r>
              <a:rPr kumimoji="1" lang="en-US" altLang="ja-JP" sz="1600" dirty="0" smtClean="0">
                <a:latin typeface="ＭＳ 明朝" panose="02020609040205080304" pitchFamily="17" charset="-128"/>
                <a:ea typeface="ＭＳ 明朝" panose="02020609040205080304" pitchFamily="17" charset="-128"/>
              </a:rPr>
              <a:t>※</a:t>
            </a:r>
            <a:r>
              <a:rPr kumimoji="1" lang="ja-JP" altLang="en-US" sz="1600" dirty="0" smtClean="0">
                <a:latin typeface="ＭＳ 明朝" panose="02020609040205080304" pitchFamily="17" charset="-128"/>
                <a:ea typeface="ＭＳ 明朝" panose="02020609040205080304" pitchFamily="17" charset="-128"/>
              </a:rPr>
              <a:t>現段階では、チャットボット基盤を開発することは容易であるため、</a:t>
            </a:r>
            <a:endParaRPr kumimoji="1" lang="en-US" altLang="ja-JP" sz="1600" dirty="0" smtClean="0">
              <a:latin typeface="ＭＳ 明朝" panose="02020609040205080304" pitchFamily="17" charset="-128"/>
              <a:ea typeface="ＭＳ 明朝" panose="02020609040205080304" pitchFamily="17" charset="-128"/>
            </a:endParaRPr>
          </a:p>
          <a:p>
            <a:r>
              <a:rPr kumimoji="1" lang="ja-JP" altLang="en-US" sz="1600" dirty="0">
                <a:latin typeface="ＭＳ 明朝" panose="02020609040205080304" pitchFamily="17" charset="-128"/>
                <a:ea typeface="ＭＳ 明朝" panose="02020609040205080304" pitchFamily="17" charset="-128"/>
              </a:rPr>
              <a:t>　</a:t>
            </a:r>
            <a:r>
              <a:rPr kumimoji="1" lang="ja-JP" altLang="en-US" sz="1600" dirty="0" smtClean="0">
                <a:latin typeface="ＭＳ 明朝" panose="02020609040205080304" pitchFamily="17" charset="-128"/>
                <a:ea typeface="ＭＳ 明朝" panose="02020609040205080304" pitchFamily="17" charset="-128"/>
              </a:rPr>
              <a:t>開発するなら今がチャンス。</a:t>
            </a:r>
            <a:endParaRPr kumimoji="1" lang="en-US" altLang="ja-JP" sz="1600" dirty="0" smtClean="0">
              <a:latin typeface="ＭＳ 明朝" panose="02020609040205080304" pitchFamily="17" charset="-128"/>
              <a:ea typeface="ＭＳ 明朝" panose="02020609040205080304" pitchFamily="17" charset="-128"/>
            </a:endParaRPr>
          </a:p>
          <a:p>
            <a:r>
              <a:rPr kumimoji="1" lang="ja-JP" altLang="en-US" sz="1600" dirty="0">
                <a:latin typeface="ＭＳ 明朝" panose="02020609040205080304" pitchFamily="17" charset="-128"/>
                <a:ea typeface="ＭＳ 明朝" panose="02020609040205080304" pitchFamily="17" charset="-128"/>
              </a:rPr>
              <a:t>　</a:t>
            </a:r>
            <a:endParaRPr kumimoji="1" lang="en-US" altLang="ja-JP" sz="1600" dirty="0" smtClean="0">
              <a:latin typeface="ＭＳ 明朝" panose="02020609040205080304" pitchFamily="17" charset="-128"/>
              <a:ea typeface="ＭＳ 明朝" panose="02020609040205080304" pitchFamily="17" charset="-128"/>
            </a:endParaRPr>
          </a:p>
        </p:txBody>
      </p:sp>
      <p:sp>
        <p:nvSpPr>
          <p:cNvPr id="14" name="テキスト ボックス 13"/>
          <p:cNvSpPr txBox="1"/>
          <p:nvPr/>
        </p:nvSpPr>
        <p:spPr>
          <a:xfrm>
            <a:off x="1604442" y="5508521"/>
            <a:ext cx="6984776" cy="830997"/>
          </a:xfrm>
          <a:prstGeom prst="rect">
            <a:avLst/>
          </a:prstGeom>
          <a:noFill/>
        </p:spPr>
        <p:txBody>
          <a:bodyPr wrap="square" rtlCol="0">
            <a:spAutoFit/>
          </a:bodyPr>
          <a:lstStyle/>
          <a:p>
            <a:r>
              <a:rPr kumimoji="1" lang="ja-JP" altLang="en-US" sz="1600" dirty="0" smtClean="0">
                <a:latin typeface="ＭＳ 明朝" panose="02020609040205080304" pitchFamily="17" charset="-128"/>
                <a:ea typeface="ＭＳ 明朝" panose="02020609040205080304" pitchFamily="17" charset="-128"/>
              </a:rPr>
              <a:t>対話</a:t>
            </a:r>
            <a:r>
              <a:rPr kumimoji="1" lang="en-US" altLang="ja-JP" sz="1600" dirty="0" smtClean="0">
                <a:latin typeface="ＭＳ 明朝" panose="02020609040205080304" pitchFamily="17" charset="-128"/>
                <a:ea typeface="ＭＳ 明朝" panose="02020609040205080304" pitchFamily="17" charset="-128"/>
              </a:rPr>
              <a:t>IF</a:t>
            </a:r>
            <a:r>
              <a:rPr kumimoji="1" lang="ja-JP" altLang="en-US" sz="1600" dirty="0" smtClean="0">
                <a:latin typeface="ＭＳ 明朝" panose="02020609040205080304" pitchFamily="17" charset="-128"/>
                <a:ea typeface="ＭＳ 明朝" panose="02020609040205080304" pitchFamily="17" charset="-128"/>
              </a:rPr>
              <a:t>エンジンには、音声認識・画像認識・自然言語・データ分析などの各種</a:t>
            </a:r>
            <a:r>
              <a:rPr kumimoji="1" lang="en-US" altLang="ja-JP" sz="1600" dirty="0" smtClean="0">
                <a:latin typeface="ＭＳ 明朝" panose="02020609040205080304" pitchFamily="17" charset="-128"/>
                <a:ea typeface="ＭＳ 明朝" panose="02020609040205080304" pitchFamily="17" charset="-128"/>
              </a:rPr>
              <a:t>AI</a:t>
            </a:r>
            <a:r>
              <a:rPr kumimoji="1" lang="ja-JP" altLang="en-US" sz="1600" dirty="0" smtClean="0">
                <a:latin typeface="ＭＳ 明朝" panose="02020609040205080304" pitchFamily="17" charset="-128"/>
                <a:ea typeface="ＭＳ 明朝" panose="02020609040205080304" pitchFamily="17" charset="-128"/>
              </a:rPr>
              <a:t>技術を反映させていくことで、どんどん発展させていくことが可能。</a:t>
            </a:r>
            <a:endParaRPr kumimoji="1" lang="en-US" altLang="ja-JP" sz="1600" dirty="0" smtClean="0">
              <a:latin typeface="ＭＳ 明朝" panose="02020609040205080304" pitchFamily="17" charset="-128"/>
              <a:ea typeface="ＭＳ 明朝" panose="02020609040205080304" pitchFamily="17" charset="-128"/>
            </a:endParaRPr>
          </a:p>
          <a:p>
            <a:r>
              <a:rPr kumimoji="1" lang="ja-JP" altLang="en-US" sz="1600" dirty="0" smtClean="0">
                <a:latin typeface="ＭＳ 明朝" panose="02020609040205080304" pitchFamily="17" charset="-128"/>
                <a:ea typeface="ＭＳ 明朝" panose="02020609040205080304" pitchFamily="17" charset="-128"/>
              </a:rPr>
              <a:t>さらに対話ログの蓄積によるデータ収集も可能。</a:t>
            </a:r>
            <a:endParaRPr kumimoji="1" lang="en-US" altLang="ja-JP" sz="1600" dirty="0" smtClean="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108695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60512" y="2132856"/>
            <a:ext cx="7164796" cy="2736304"/>
          </a:xfrm>
        </p:spPr>
        <p:txBody>
          <a:bodyPr/>
          <a:lstStyle/>
          <a:p>
            <a:r>
              <a:rPr kumimoji="1" lang="ja-JP" altLang="en-US" sz="4400" dirty="0" smtClean="0">
                <a:latin typeface="メイリオ" panose="020B0604030504040204" pitchFamily="50" charset="-128"/>
                <a:ea typeface="メイリオ" panose="020B0604030504040204" pitchFamily="50" charset="-128"/>
              </a:rPr>
              <a:t>出展製品　概要</a:t>
            </a:r>
            <a:endParaRPr kumimoji="1" lang="ja-JP" altLang="en-US" sz="4400" dirty="0">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altLang="ja-JP" sz="1000" b="1" smtClean="0">
                <a:solidFill>
                  <a:srgbClr val="4D4D4D"/>
                </a:solidFill>
                <a:latin typeface="Arial"/>
                <a:ea typeface="Arial"/>
                <a:cs typeface="Arial"/>
                <a:sym typeface="Arial"/>
              </a:rPr>
              <a:t>13</a:t>
            </a:fld>
            <a:endParaRPr lang="ja-JP" sz="1000" b="1">
              <a:solidFill>
                <a:srgbClr val="4D4D4D"/>
              </a:solidFill>
              <a:latin typeface="Arial"/>
              <a:ea typeface="Arial"/>
              <a:cs typeface="Arial"/>
              <a:sym typeface="Arial"/>
            </a:endParaRPr>
          </a:p>
        </p:txBody>
      </p:sp>
    </p:spTree>
    <p:extLst>
      <p:ext uri="{BB962C8B-B14F-4D97-AF65-F5344CB8AC3E}">
        <p14:creationId xmlns:p14="http://schemas.microsoft.com/office/powerpoint/2010/main" val="3288419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解決したい課題</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14</a:t>
            </a:fld>
            <a:endParaRPr lang="ja-JP" sz="1000" b="1">
              <a:solidFill>
                <a:srgbClr val="4D4D4D"/>
              </a:solidFill>
              <a:latin typeface="Arial"/>
              <a:ea typeface="Arial"/>
              <a:cs typeface="Arial"/>
              <a:sym typeface="Arial"/>
            </a:endParaRPr>
          </a:p>
        </p:txBody>
      </p:sp>
      <p:pic>
        <p:nvPicPr>
          <p:cNvPr id="1026" name="Picture 2" descr="C:\Users\tkanegae\Desktop\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932" y="1211687"/>
            <a:ext cx="1800200" cy="14088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kanegae\Desktop\oh_no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208" y="2805066"/>
            <a:ext cx="1676271" cy="13118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kanegae\Desktop\worrier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576" y="4509120"/>
            <a:ext cx="1728192" cy="1352498"/>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3368824" y="1124025"/>
            <a:ext cx="5545335" cy="792088"/>
          </a:xfrm>
          <a:prstGeom prst="wedgeRoundRectCallout">
            <a:avLst>
              <a:gd name="adj1" fmla="val -53211"/>
              <a:gd name="adj2" fmla="val 113607"/>
              <a:gd name="adj3" fmla="val 16667"/>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chemeClr val="bg2"/>
                </a:solidFill>
                <a:latin typeface="メイリオ" panose="020B0604030504040204" pitchFamily="50" charset="-128"/>
                <a:ea typeface="メイリオ" panose="020B0604030504040204" pitchFamily="50" charset="-128"/>
              </a:rPr>
              <a:t>顧客チャネルにチャットボットを導入したいけど、いろいろあってどこをターゲットにすればいいかわからない。</a:t>
            </a:r>
            <a:endParaRPr kumimoji="1" lang="en-US" altLang="ja-JP" sz="1600" b="1" dirty="0">
              <a:solidFill>
                <a:schemeClr val="bg2"/>
              </a:solidFill>
              <a:latin typeface="メイリオ" panose="020B0604030504040204" pitchFamily="50" charset="-128"/>
              <a:ea typeface="メイリオ" panose="020B0604030504040204" pitchFamily="50" charset="-128"/>
            </a:endParaRPr>
          </a:p>
        </p:txBody>
      </p:sp>
      <p:sp>
        <p:nvSpPr>
          <p:cNvPr id="16" name="角丸四角形吹き出し 15"/>
          <p:cNvSpPr/>
          <p:nvPr/>
        </p:nvSpPr>
        <p:spPr>
          <a:xfrm>
            <a:off x="920552" y="3064954"/>
            <a:ext cx="5545335" cy="792088"/>
          </a:xfrm>
          <a:prstGeom prst="wedgeRoundRectCallout">
            <a:avLst>
              <a:gd name="adj1" fmla="val 47787"/>
              <a:gd name="adj2" fmla="val 70917"/>
              <a:gd name="adj3" fmla="val 16667"/>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chemeClr val="bg2"/>
                </a:solidFill>
                <a:latin typeface="メイリオ" panose="020B0604030504040204" pitchFamily="50" charset="-128"/>
                <a:ea typeface="メイリオ" panose="020B0604030504040204" pitchFamily="50" charset="-128"/>
              </a:rPr>
              <a:t>定型な問合せ業務を効率化したいけど、ハードルが高そう。</a:t>
            </a:r>
            <a:endParaRPr kumimoji="1" lang="en-US" altLang="ja-JP" sz="1600" b="1" dirty="0">
              <a:solidFill>
                <a:schemeClr val="bg2"/>
              </a:solidFill>
              <a:latin typeface="メイリオ" panose="020B0604030504040204" pitchFamily="50" charset="-128"/>
              <a:ea typeface="メイリオ" panose="020B0604030504040204" pitchFamily="50" charset="-128"/>
            </a:endParaRPr>
          </a:p>
        </p:txBody>
      </p:sp>
      <p:sp>
        <p:nvSpPr>
          <p:cNvPr id="17" name="角丸四角形吹き出し 16"/>
          <p:cNvSpPr/>
          <p:nvPr/>
        </p:nvSpPr>
        <p:spPr>
          <a:xfrm>
            <a:off x="3296816" y="4789325"/>
            <a:ext cx="5832648" cy="792088"/>
          </a:xfrm>
          <a:prstGeom prst="wedgeRoundRectCallout">
            <a:avLst>
              <a:gd name="adj1" fmla="val -52610"/>
              <a:gd name="adj2" fmla="val 73923"/>
              <a:gd name="adj3" fmla="val 16667"/>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chemeClr val="bg2"/>
                </a:solidFill>
                <a:latin typeface="メイリオ" panose="020B0604030504040204" pitchFamily="50" charset="-128"/>
                <a:ea typeface="メイリオ" panose="020B0604030504040204" pitchFamily="50" charset="-128"/>
              </a:rPr>
              <a:t>チャットボット（対話シナリオ）の開発・保守が大変そう。</a:t>
            </a:r>
            <a:endParaRPr kumimoji="1" lang="en-US" altLang="ja-JP" sz="1600" b="1" dirty="0">
              <a:solidFill>
                <a:schemeClr val="bg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83704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機能の特長</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15</a:t>
            </a:fld>
            <a:endParaRPr lang="ja-JP" sz="1000" b="1">
              <a:solidFill>
                <a:srgbClr val="4D4D4D"/>
              </a:solidFill>
              <a:latin typeface="Arial"/>
              <a:ea typeface="Arial"/>
              <a:cs typeface="Arial"/>
              <a:sym typeface="Arial"/>
            </a:endParaRPr>
          </a:p>
        </p:txBody>
      </p:sp>
      <p:grpSp>
        <p:nvGrpSpPr>
          <p:cNvPr id="7" name="グループ化 6"/>
          <p:cNvGrpSpPr/>
          <p:nvPr/>
        </p:nvGrpSpPr>
        <p:grpSpPr>
          <a:xfrm>
            <a:off x="3692860" y="2564904"/>
            <a:ext cx="2520280" cy="2664296"/>
            <a:chOff x="3656856" y="2420888"/>
            <a:chExt cx="2520280" cy="2664296"/>
          </a:xfrm>
        </p:grpSpPr>
        <p:sp>
          <p:nvSpPr>
            <p:cNvPr id="5" name="正方形/長方形 4"/>
            <p:cNvSpPr/>
            <p:nvPr/>
          </p:nvSpPr>
          <p:spPr>
            <a:xfrm>
              <a:off x="3656856" y="2420888"/>
              <a:ext cx="2520280" cy="720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8" name="正方形/長方形 17"/>
            <p:cNvSpPr/>
            <p:nvPr/>
          </p:nvSpPr>
          <p:spPr>
            <a:xfrm>
              <a:off x="3656856" y="2492896"/>
              <a:ext cx="2520280"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3656856" y="4293096"/>
              <a:ext cx="2520280" cy="7920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2"/>
                  </a:solidFill>
                  <a:latin typeface="メイリオ" panose="020B0604030504040204" pitchFamily="50" charset="-128"/>
                  <a:ea typeface="メイリオ" panose="020B0604030504040204" pitchFamily="50" charset="-128"/>
                </a:rPr>
                <a:t>機械</a:t>
              </a:r>
              <a:r>
                <a:rPr kumimoji="1" lang="ja-JP" altLang="en-US" sz="1600" b="1" dirty="0" smtClean="0">
                  <a:solidFill>
                    <a:schemeClr val="bg2"/>
                  </a:solidFill>
                  <a:latin typeface="メイリオ" panose="020B0604030504040204" pitchFamily="50" charset="-128"/>
                  <a:ea typeface="メイリオ" panose="020B0604030504040204" pitchFamily="50" charset="-128"/>
                </a:rPr>
                <a:t>学習による</a:t>
              </a: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a:p>
              <a:pPr algn="ctr"/>
              <a:r>
                <a:rPr kumimoji="1" lang="ja-JP" altLang="en-US" sz="1600" b="1" dirty="0">
                  <a:solidFill>
                    <a:schemeClr val="bg2"/>
                  </a:solidFill>
                  <a:latin typeface="メイリオ" panose="020B0604030504040204" pitchFamily="50" charset="-128"/>
                  <a:ea typeface="メイリオ" panose="020B0604030504040204" pitchFamily="50" charset="-128"/>
                </a:rPr>
                <a:t>自然</a:t>
              </a:r>
              <a:r>
                <a:rPr kumimoji="1" lang="ja-JP" altLang="en-US" sz="1600" b="1" dirty="0" smtClean="0">
                  <a:solidFill>
                    <a:schemeClr val="bg2"/>
                  </a:solidFill>
                  <a:latin typeface="メイリオ" panose="020B0604030504040204" pitchFamily="50" charset="-128"/>
                  <a:ea typeface="メイリオ" panose="020B0604030504040204" pitchFamily="50" charset="-128"/>
                </a:rPr>
                <a:t>言語</a:t>
              </a:r>
              <a:r>
                <a:rPr kumimoji="1" lang="en-US" altLang="ja-JP" sz="1600" b="1" dirty="0" smtClean="0">
                  <a:solidFill>
                    <a:schemeClr val="bg2"/>
                  </a:solidFill>
                  <a:latin typeface="メイリオ" panose="020B0604030504040204" pitchFamily="50" charset="-128"/>
                  <a:ea typeface="メイリオ" panose="020B0604030504040204" pitchFamily="50" charset="-128"/>
                </a:rPr>
                <a:t>Q&amp;A</a:t>
              </a:r>
              <a:r>
                <a:rPr kumimoji="1" lang="ja-JP" altLang="en-US" sz="1600" b="1" dirty="0" smtClean="0">
                  <a:solidFill>
                    <a:schemeClr val="bg2"/>
                  </a:solidFill>
                  <a:latin typeface="メイリオ" panose="020B0604030504040204" pitchFamily="50" charset="-128"/>
                  <a:ea typeface="メイリオ" panose="020B0604030504040204" pitchFamily="50" charset="-128"/>
                </a:rPr>
                <a:t>エンジン</a:t>
              </a: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p:txBody>
        </p:sp>
      </p:grpSp>
      <p:grpSp>
        <p:nvGrpSpPr>
          <p:cNvPr id="22" name="グループ化 21"/>
          <p:cNvGrpSpPr/>
          <p:nvPr/>
        </p:nvGrpSpPr>
        <p:grpSpPr>
          <a:xfrm>
            <a:off x="849313" y="2564557"/>
            <a:ext cx="2591519" cy="2664296"/>
            <a:chOff x="3656856" y="2420888"/>
            <a:chExt cx="2520280" cy="2664296"/>
          </a:xfrm>
        </p:grpSpPr>
        <p:sp>
          <p:nvSpPr>
            <p:cNvPr id="23" name="正方形/長方形 22"/>
            <p:cNvSpPr/>
            <p:nvPr/>
          </p:nvSpPr>
          <p:spPr>
            <a:xfrm>
              <a:off x="3656856" y="2420888"/>
              <a:ext cx="2520280" cy="720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4" name="正方形/長方形 23"/>
            <p:cNvSpPr/>
            <p:nvPr/>
          </p:nvSpPr>
          <p:spPr>
            <a:xfrm>
              <a:off x="3656856" y="2492896"/>
              <a:ext cx="2520280"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3656856" y="4293096"/>
              <a:ext cx="2520280" cy="7920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bg2"/>
                  </a:solidFill>
                  <a:latin typeface="メイリオ" panose="020B0604030504040204" pitchFamily="50" charset="-128"/>
                  <a:ea typeface="メイリオ" panose="020B0604030504040204" pitchFamily="50" charset="-128"/>
                </a:rPr>
                <a:t>マルチチャネル対応</a:t>
              </a: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p:txBody>
        </p:sp>
      </p:grpSp>
      <p:pic>
        <p:nvPicPr>
          <p:cNvPr id="2052" name="Picture 4" descr="C:\Users\tkanegae\Desktop\1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214" y="2708573"/>
            <a:ext cx="1656184" cy="165618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グループ化 26"/>
          <p:cNvGrpSpPr/>
          <p:nvPr/>
        </p:nvGrpSpPr>
        <p:grpSpPr>
          <a:xfrm>
            <a:off x="6537176" y="2559213"/>
            <a:ext cx="2520280" cy="2664296"/>
            <a:chOff x="3656856" y="2420888"/>
            <a:chExt cx="2520280" cy="2664296"/>
          </a:xfrm>
        </p:grpSpPr>
        <p:sp>
          <p:nvSpPr>
            <p:cNvPr id="28" name="正方形/長方形 27"/>
            <p:cNvSpPr/>
            <p:nvPr/>
          </p:nvSpPr>
          <p:spPr>
            <a:xfrm>
              <a:off x="3656856" y="2420888"/>
              <a:ext cx="2520280" cy="720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9" name="正方形/長方形 28"/>
            <p:cNvSpPr/>
            <p:nvPr/>
          </p:nvSpPr>
          <p:spPr>
            <a:xfrm>
              <a:off x="3656856" y="2492896"/>
              <a:ext cx="2520280"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3656856" y="4293096"/>
              <a:ext cx="2520280" cy="7920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bg2"/>
                  </a:solidFill>
                  <a:latin typeface="メイリオ" panose="020B0604030504040204" pitchFamily="50" charset="-128"/>
                  <a:ea typeface="メイリオ" panose="020B0604030504040204" pitchFamily="50" charset="-128"/>
                </a:rPr>
                <a:t>プログラミングレス</a:t>
              </a:r>
              <a:r>
                <a:rPr kumimoji="1" lang="ja-JP" altLang="en-US" sz="1600" b="1" dirty="0" smtClean="0">
                  <a:solidFill>
                    <a:schemeClr val="bg2"/>
                  </a:solidFill>
                  <a:latin typeface="メイリオ" panose="020B0604030504040204" pitchFamily="50" charset="-128"/>
                  <a:ea typeface="メイリオ" panose="020B0604030504040204" pitchFamily="50" charset="-128"/>
                </a:rPr>
                <a:t>の</a:t>
              </a: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a:p>
              <a:pPr algn="ctr"/>
              <a:r>
                <a:rPr kumimoji="1" lang="ja-JP" altLang="en-US" sz="1600" b="1" dirty="0" smtClean="0">
                  <a:solidFill>
                    <a:schemeClr val="bg2"/>
                  </a:solidFill>
                  <a:latin typeface="メイリオ" panose="020B0604030504040204" pitchFamily="50" charset="-128"/>
                  <a:ea typeface="メイリオ" panose="020B0604030504040204" pitchFamily="50" charset="-128"/>
                </a:rPr>
                <a:t>チャットボット開発</a:t>
              </a:r>
              <a:endParaRPr kumimoji="1" lang="en-US" altLang="ja-JP" sz="1600" b="1" dirty="0" smtClean="0">
                <a:solidFill>
                  <a:schemeClr val="bg2"/>
                </a:solidFill>
                <a:latin typeface="メイリオ" panose="020B0604030504040204" pitchFamily="50" charset="-128"/>
                <a:ea typeface="メイリオ" panose="020B0604030504040204" pitchFamily="50" charset="-128"/>
              </a:endParaRPr>
            </a:p>
          </p:txBody>
        </p:sp>
      </p:grpSp>
      <p:pic>
        <p:nvPicPr>
          <p:cNvPr id="2054" name="Picture 6" descr="C:\Users\tkanegae\Desktop\rss-1160293_960_7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224" y="2749294"/>
            <a:ext cx="1626557" cy="1626557"/>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プレースホルダー 1"/>
          <p:cNvSpPr txBox="1">
            <a:spLocks/>
          </p:cNvSpPr>
          <p:nvPr/>
        </p:nvSpPr>
        <p:spPr>
          <a:xfrm>
            <a:off x="799652" y="1124744"/>
            <a:ext cx="8257036" cy="10081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800" dirty="0" smtClean="0">
                <a:solidFill>
                  <a:schemeClr val="bg2"/>
                </a:solidFill>
                <a:latin typeface="メイリオ" panose="020B0604030504040204" pitchFamily="50" charset="-128"/>
                <a:ea typeface="メイリオ" panose="020B0604030504040204" pitchFamily="50" charset="-128"/>
              </a:rPr>
              <a:t>チャットボットの導入をマルチチャネルで</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a:p>
            <a:r>
              <a:rPr kumimoji="1" lang="ja-JP" altLang="en-US" sz="2800" dirty="0" smtClean="0">
                <a:solidFill>
                  <a:schemeClr val="bg2"/>
                </a:solidFill>
                <a:latin typeface="メイリオ" panose="020B0604030504040204" pitchFamily="50" charset="-128"/>
                <a:ea typeface="メイリオ" panose="020B0604030504040204" pitchFamily="50" charset="-128"/>
              </a:rPr>
              <a:t>迅速に！</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859026"/>
            <a:ext cx="569974" cy="56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6736" y="3717032"/>
            <a:ext cx="627678" cy="452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5539" y="3838086"/>
            <a:ext cx="575295" cy="533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tkanegae\Desktop\sgi01a20130920010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8608" y="2654501"/>
            <a:ext cx="582563" cy="58256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0126" y="2678621"/>
            <a:ext cx="1716087" cy="1716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182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64" name="角丸四角形 63"/>
          <p:cNvSpPr/>
          <p:nvPr/>
        </p:nvSpPr>
        <p:spPr>
          <a:xfrm>
            <a:off x="6794317" y="1196753"/>
            <a:ext cx="2551171" cy="4945218"/>
          </a:xfrm>
          <a:prstGeom prst="roundRect">
            <a:avLst>
              <a:gd name="adj" fmla="val 0"/>
            </a:avLst>
          </a:prstGeom>
          <a:solidFill>
            <a:srgbClr val="F2F2F2">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560512" y="1124744"/>
            <a:ext cx="2448272" cy="3656988"/>
          </a:xfrm>
          <a:prstGeom prst="roundRect">
            <a:avLst>
              <a:gd name="adj" fmla="val 0"/>
            </a:avLst>
          </a:prstGeom>
          <a:solidFill>
            <a:srgbClr val="F2F2F2">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システムイメージ</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16</a:t>
            </a:fld>
            <a:endParaRPr lang="ja-JP" sz="1000" b="1">
              <a:solidFill>
                <a:srgbClr val="4D4D4D"/>
              </a:solidFill>
              <a:latin typeface="Arial"/>
              <a:ea typeface="Arial"/>
              <a:cs typeface="Arial"/>
              <a:sym typeface="Arial"/>
            </a:endParaRPr>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52" y="3619972"/>
            <a:ext cx="930014" cy="930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785" y="3645024"/>
            <a:ext cx="899868" cy="81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6" descr="C:\Users\tkanegae\Desktop\sgi01a2013092001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154" y="2529752"/>
            <a:ext cx="899248" cy="8992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448" y="1330917"/>
            <a:ext cx="1045147" cy="96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角丸四角形 1"/>
          <p:cNvSpPr/>
          <p:nvPr/>
        </p:nvSpPr>
        <p:spPr>
          <a:xfrm>
            <a:off x="3512270" y="1196752"/>
            <a:ext cx="3025055" cy="4968552"/>
          </a:xfrm>
          <a:prstGeom prst="roundRect">
            <a:avLst>
              <a:gd name="adj" fmla="val 0"/>
            </a:avLst>
          </a:prstGeom>
          <a:solidFill>
            <a:srgbClr val="F2F2F2">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kanegae\Desktop\blueprint-gear-icon-vector_smal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8520" y="3349698"/>
            <a:ext cx="596534" cy="58659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560512" y="4869161"/>
            <a:ext cx="2448272" cy="1296144"/>
          </a:xfrm>
          <a:prstGeom prst="roundRect">
            <a:avLst>
              <a:gd name="adj" fmla="val 0"/>
            </a:avLst>
          </a:prstGeom>
          <a:solidFill>
            <a:srgbClr val="F2F2F2">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1" name="Picture 3" descr="C:\Users\tkanegae\Desktop\pc-blue-71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627" y="5237264"/>
            <a:ext cx="772955" cy="78402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60512" y="2276872"/>
            <a:ext cx="1742060" cy="307777"/>
          </a:xfrm>
          <a:prstGeom prst="rect">
            <a:avLst/>
          </a:prstGeom>
          <a:noFill/>
        </p:spPr>
        <p:txBody>
          <a:bodyPr wrap="square" rtlCol="0">
            <a:spAutoFit/>
          </a:bodyPr>
          <a:lstStyle/>
          <a:p>
            <a:r>
              <a:rPr kumimoji="1" lang="ja-JP" altLang="en-US" dirty="0" smtClean="0">
                <a:solidFill>
                  <a:schemeClr val="bg1">
                    <a:lumMod val="50000"/>
                  </a:schemeClr>
                </a:solidFill>
                <a:latin typeface="メイリオ" panose="020B0604030504040204" pitchFamily="50" charset="-128"/>
                <a:ea typeface="メイリオ" panose="020B0604030504040204" pitchFamily="50" charset="-128"/>
              </a:rPr>
              <a:t>自社の</a:t>
            </a:r>
            <a:r>
              <a:rPr kumimoji="1" lang="en-US" altLang="ja-JP" dirty="0" smtClean="0">
                <a:solidFill>
                  <a:schemeClr val="bg1">
                    <a:lumMod val="50000"/>
                  </a:schemeClr>
                </a:solidFill>
                <a:latin typeface="メイリオ" panose="020B0604030504040204" pitchFamily="50" charset="-128"/>
                <a:ea typeface="メイリオ" panose="020B0604030504040204" pitchFamily="50" charset="-128"/>
              </a:rPr>
              <a:t>Web</a:t>
            </a:r>
            <a:r>
              <a:rPr kumimoji="1" lang="ja-JP" altLang="en-US" dirty="0" smtClean="0">
                <a:solidFill>
                  <a:schemeClr val="bg1">
                    <a:lumMod val="50000"/>
                  </a:schemeClr>
                </a:solidFill>
                <a:latin typeface="メイリオ" panose="020B0604030504040204" pitchFamily="50" charset="-128"/>
                <a:ea typeface="メイリオ" panose="020B0604030504040204" pitchFamily="50" charset="-128"/>
              </a:rPr>
              <a:t>サイト</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611510" y="3160713"/>
            <a:ext cx="1742060" cy="307777"/>
          </a:xfrm>
          <a:prstGeom prst="rect">
            <a:avLst/>
          </a:prstGeom>
          <a:noFill/>
        </p:spPr>
        <p:txBody>
          <a:bodyPr wrap="square" rtlCol="0">
            <a:spAutoFit/>
          </a:bodyPr>
          <a:lstStyle/>
          <a:p>
            <a:r>
              <a:rPr kumimoji="1" lang="ja-JP" altLang="en-US" dirty="0" smtClean="0">
                <a:solidFill>
                  <a:schemeClr val="bg1">
                    <a:lumMod val="50000"/>
                  </a:schemeClr>
                </a:solidFill>
                <a:latin typeface="メイリオ" panose="020B0604030504040204" pitchFamily="50" charset="-128"/>
                <a:ea typeface="メイリオ" panose="020B0604030504040204" pitchFamily="50" charset="-128"/>
              </a:rPr>
              <a:t>独自アプリ</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618651" y="4473955"/>
            <a:ext cx="2150001" cy="307777"/>
          </a:xfrm>
          <a:prstGeom prst="rect">
            <a:avLst/>
          </a:prstGeom>
          <a:noFill/>
        </p:spPr>
        <p:txBody>
          <a:bodyPr wrap="square" rtlCol="0">
            <a:spAutoFit/>
          </a:bodyPr>
          <a:lstStyle/>
          <a:p>
            <a:r>
              <a:rPr kumimoji="1" lang="en-US" altLang="ja-JP" dirty="0" smtClean="0">
                <a:solidFill>
                  <a:schemeClr val="bg1">
                    <a:lumMod val="50000"/>
                  </a:schemeClr>
                </a:solidFill>
                <a:latin typeface="メイリオ" panose="020B0604030504040204" pitchFamily="50" charset="-128"/>
                <a:ea typeface="メイリオ" panose="020B0604030504040204" pitchFamily="50" charset="-128"/>
              </a:rPr>
              <a:t>SNS</a:t>
            </a:r>
            <a:r>
              <a:rPr kumimoji="1" lang="ja-JP" altLang="en-US" dirty="0" smtClean="0">
                <a:solidFill>
                  <a:schemeClr val="bg1">
                    <a:lumMod val="50000"/>
                  </a:schemeClr>
                </a:solidFill>
                <a:latin typeface="メイリオ" panose="020B0604030504040204" pitchFamily="50" charset="-128"/>
                <a:ea typeface="メイリオ" panose="020B0604030504040204" pitchFamily="50" charset="-128"/>
              </a:rPr>
              <a:t>メッセンジャー</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4" name="正方形/長方形 3"/>
          <p:cNvSpPr/>
          <p:nvPr/>
        </p:nvSpPr>
        <p:spPr>
          <a:xfrm>
            <a:off x="560512" y="980728"/>
            <a:ext cx="2448272" cy="28803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メイリオ" panose="020B0604030504040204" pitchFamily="50" charset="-128"/>
                <a:ea typeface="メイリオ" panose="020B0604030504040204" pitchFamily="50" charset="-128"/>
              </a:rPr>
              <a:t>顧客向けマルチチャネル</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560512" y="4869160"/>
            <a:ext cx="2448272" cy="28803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メイリオ" panose="020B0604030504040204" pitchFamily="50" charset="-128"/>
                <a:ea typeface="メイリオ" panose="020B0604030504040204" pitchFamily="50" charset="-128"/>
              </a:rPr>
              <a:t>社内向けシステム</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4253390" y="3349698"/>
            <a:ext cx="2067762" cy="6021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チャットボット</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シナリオ</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4253390" y="4835808"/>
            <a:ext cx="2067762" cy="6021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機械学習による</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b="1" dirty="0" smtClean="0">
                <a:solidFill>
                  <a:schemeClr val="bg1"/>
                </a:solidFill>
                <a:latin typeface="メイリオ" panose="020B0604030504040204" pitchFamily="50" charset="-128"/>
                <a:ea typeface="メイリオ" panose="020B0604030504040204" pitchFamily="50" charset="-128"/>
              </a:rPr>
              <a:t>Q&amp;A</a:t>
            </a:r>
            <a:r>
              <a:rPr kumimoji="1" lang="ja-JP" altLang="en-US" b="1" dirty="0" smtClean="0">
                <a:solidFill>
                  <a:schemeClr val="bg1"/>
                </a:solidFill>
                <a:latin typeface="メイリオ" panose="020B0604030504040204" pitchFamily="50" charset="-128"/>
                <a:ea typeface="メイリオ" panose="020B0604030504040204" pitchFamily="50" charset="-128"/>
              </a:rPr>
              <a:t>学習モデル</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pic>
        <p:nvPicPr>
          <p:cNvPr id="9" name="Picture 4" descr="C:\Users\tkanegae\Desktop\thODLX8K3Y.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9216" y="4836920"/>
            <a:ext cx="601010" cy="60101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4235378" y="1890774"/>
            <a:ext cx="2067762" cy="6021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マルチチャネル</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対話エンジン</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pic>
        <p:nvPicPr>
          <p:cNvPr id="45" name="Picture 4" descr="C:\Users\tkanegae\Desktop\133.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3201" y="1896550"/>
            <a:ext cx="596346" cy="596346"/>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pic>
        <p:nvPicPr>
          <p:cNvPr id="2053" name="Picture 5" descr="C:\Users\tkanegae\Desktop\operator-of-callcenter-on-laptop-screen_318-6491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6519" y="1600035"/>
            <a:ext cx="984614" cy="98461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7689303" y="3094743"/>
            <a:ext cx="1152128" cy="1093149"/>
            <a:chOff x="7407990" y="3040342"/>
            <a:chExt cx="1684801" cy="1684801"/>
          </a:xfrm>
        </p:grpSpPr>
        <p:pic>
          <p:nvPicPr>
            <p:cNvPr id="10" name="Picture 6" descr="C:\Users\tkanegae\Desktop\th3EAV01B3.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07990" y="3040342"/>
              <a:ext cx="1684801" cy="168480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33320" y="3609021"/>
              <a:ext cx="576064" cy="411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グループ化 12"/>
          <p:cNvGrpSpPr/>
          <p:nvPr/>
        </p:nvGrpSpPr>
        <p:grpSpPr>
          <a:xfrm>
            <a:off x="7727225" y="4630422"/>
            <a:ext cx="1159479" cy="1174842"/>
            <a:chOff x="7560390" y="3192742"/>
            <a:chExt cx="1684801" cy="1684801"/>
          </a:xfrm>
        </p:grpSpPr>
        <p:pic>
          <p:nvPicPr>
            <p:cNvPr id="48" name="Picture 6" descr="C:\Users\tkanegae\Desktop\th3EAV01B3.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0390" y="3192742"/>
              <a:ext cx="1684801" cy="168480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36" y="3710397"/>
              <a:ext cx="480559" cy="510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テキスト ボックス 16"/>
          <p:cNvSpPr txBox="1"/>
          <p:nvPr/>
        </p:nvSpPr>
        <p:spPr>
          <a:xfrm>
            <a:off x="6825208" y="2584649"/>
            <a:ext cx="2088232" cy="523220"/>
          </a:xfrm>
          <a:prstGeom prst="rect">
            <a:avLst/>
          </a:prstGeom>
          <a:noFill/>
        </p:spPr>
        <p:txBody>
          <a:bodyPr wrap="square" rtlCol="0">
            <a:spAutoFit/>
          </a:bodyPr>
          <a:lstStyle/>
          <a:p>
            <a:r>
              <a:rPr kumimoji="1" lang="en-US" altLang="ja-JP" dirty="0" smtClean="0">
                <a:solidFill>
                  <a:schemeClr val="bg1">
                    <a:lumMod val="50000"/>
                  </a:schemeClr>
                </a:solidFill>
              </a:rPr>
              <a:t>Bot</a:t>
            </a:r>
            <a:r>
              <a:rPr kumimoji="1" lang="ja-JP" altLang="en-US" dirty="0" smtClean="0">
                <a:solidFill>
                  <a:schemeClr val="bg1">
                    <a:lumMod val="50000"/>
                  </a:schemeClr>
                </a:solidFill>
              </a:rPr>
              <a:t>で対応できないものはコールセンターへ</a:t>
            </a:r>
            <a:endParaRPr kumimoji="1" lang="en-US" altLang="ja-JP" dirty="0" smtClean="0">
              <a:solidFill>
                <a:schemeClr val="bg1">
                  <a:lumMod val="50000"/>
                </a:schemeClr>
              </a:solidFill>
            </a:endParaRPr>
          </a:p>
        </p:txBody>
      </p:sp>
      <p:sp>
        <p:nvSpPr>
          <p:cNvPr id="58" name="左右矢印 57"/>
          <p:cNvSpPr/>
          <p:nvPr/>
        </p:nvSpPr>
        <p:spPr>
          <a:xfrm>
            <a:off x="2968217" y="2010397"/>
            <a:ext cx="544053" cy="420363"/>
          </a:xfrm>
          <a:prstGeom prst="leftRightArrow">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左右矢印 58"/>
          <p:cNvSpPr/>
          <p:nvPr/>
        </p:nvSpPr>
        <p:spPr>
          <a:xfrm>
            <a:off x="2986559" y="5243279"/>
            <a:ext cx="544053" cy="420363"/>
          </a:xfrm>
          <a:prstGeom prst="leftRightArrow">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6831260" y="4166178"/>
            <a:ext cx="2298204" cy="307777"/>
          </a:xfrm>
          <a:prstGeom prst="rect">
            <a:avLst/>
          </a:prstGeom>
          <a:noFill/>
        </p:spPr>
        <p:txBody>
          <a:bodyPr wrap="square" rtlCol="0">
            <a:spAutoFit/>
          </a:bodyPr>
          <a:lstStyle/>
          <a:p>
            <a:r>
              <a:rPr kumimoji="1" lang="en-US" altLang="ja-JP" dirty="0" smtClean="0">
                <a:solidFill>
                  <a:schemeClr val="bg1">
                    <a:lumMod val="50000"/>
                  </a:schemeClr>
                </a:solidFill>
              </a:rPr>
              <a:t>GUI</a:t>
            </a:r>
            <a:r>
              <a:rPr kumimoji="1" lang="ja-JP" altLang="en-US" dirty="0" smtClean="0">
                <a:solidFill>
                  <a:schemeClr val="bg1">
                    <a:lumMod val="50000"/>
                  </a:schemeClr>
                </a:solidFill>
              </a:rPr>
              <a:t>によるシナリオ設定</a:t>
            </a:r>
            <a:endParaRPr kumimoji="1" lang="ja-JP" altLang="en-US" dirty="0">
              <a:solidFill>
                <a:schemeClr val="bg1">
                  <a:lumMod val="50000"/>
                </a:schemeClr>
              </a:solidFill>
            </a:endParaRPr>
          </a:p>
        </p:txBody>
      </p:sp>
      <p:sp>
        <p:nvSpPr>
          <p:cNvPr id="61" name="テキスト ボックス 60"/>
          <p:cNvSpPr txBox="1"/>
          <p:nvPr/>
        </p:nvSpPr>
        <p:spPr>
          <a:xfrm>
            <a:off x="6825208" y="5834194"/>
            <a:ext cx="2298204" cy="307777"/>
          </a:xfrm>
          <a:prstGeom prst="rect">
            <a:avLst/>
          </a:prstGeom>
          <a:noFill/>
        </p:spPr>
        <p:txBody>
          <a:bodyPr wrap="square" rtlCol="0">
            <a:spAutoFit/>
          </a:bodyPr>
          <a:lstStyle/>
          <a:p>
            <a:r>
              <a:rPr kumimoji="1" lang="en-US" altLang="ja-JP" dirty="0" smtClean="0">
                <a:solidFill>
                  <a:schemeClr val="bg1">
                    <a:lumMod val="50000"/>
                  </a:schemeClr>
                </a:solidFill>
              </a:rPr>
              <a:t>Q&amp;A</a:t>
            </a:r>
            <a:r>
              <a:rPr kumimoji="1" lang="ja-JP" altLang="en-US" dirty="0" smtClean="0">
                <a:solidFill>
                  <a:schemeClr val="bg1">
                    <a:lumMod val="50000"/>
                  </a:schemeClr>
                </a:solidFill>
              </a:rPr>
              <a:t>学習モデルの管理</a:t>
            </a:r>
            <a:endParaRPr kumimoji="1" lang="ja-JP" altLang="en-US" dirty="0">
              <a:solidFill>
                <a:schemeClr val="bg1">
                  <a:lumMod val="50000"/>
                </a:schemeClr>
              </a:solidFill>
            </a:endParaRPr>
          </a:p>
        </p:txBody>
      </p:sp>
      <p:sp>
        <p:nvSpPr>
          <p:cNvPr id="62" name="正方形/長方形 61"/>
          <p:cNvSpPr/>
          <p:nvPr/>
        </p:nvSpPr>
        <p:spPr>
          <a:xfrm>
            <a:off x="3512271" y="980728"/>
            <a:ext cx="3025054" cy="28803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メイリオ" panose="020B0604030504040204" pitchFamily="50" charset="-128"/>
                <a:ea typeface="メイリオ" panose="020B0604030504040204" pitchFamily="50" charset="-128"/>
              </a:rPr>
              <a:t>チャットボット基盤</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6795905" y="980728"/>
            <a:ext cx="2549583" cy="28803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メイリオ" panose="020B0604030504040204" pitchFamily="50" charset="-128"/>
                <a:ea typeface="メイリオ" panose="020B0604030504040204" pitchFamily="50" charset="-128"/>
              </a:rPr>
              <a:t>システム管理</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66" name="右矢印 65"/>
          <p:cNvSpPr/>
          <p:nvPr/>
        </p:nvSpPr>
        <p:spPr>
          <a:xfrm rot="10800000">
            <a:off x="6401540" y="3483325"/>
            <a:ext cx="495676" cy="43204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右矢印 66"/>
          <p:cNvSpPr/>
          <p:nvPr/>
        </p:nvSpPr>
        <p:spPr>
          <a:xfrm rot="10800000">
            <a:off x="6401542" y="4899736"/>
            <a:ext cx="495674" cy="43204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左右矢印 67"/>
          <p:cNvSpPr/>
          <p:nvPr/>
        </p:nvSpPr>
        <p:spPr>
          <a:xfrm>
            <a:off x="6401541" y="1981653"/>
            <a:ext cx="495675" cy="420363"/>
          </a:xfrm>
          <a:prstGeom prst="leftRightArrow">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2589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機能概要（マルチチャネル対応）</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17</a:t>
            </a:fld>
            <a:endParaRPr lang="ja-JP" sz="1000" b="1">
              <a:solidFill>
                <a:srgbClr val="4D4D4D"/>
              </a:solidFill>
              <a:latin typeface="Arial"/>
              <a:ea typeface="Arial"/>
              <a:cs typeface="Arial"/>
              <a:sym typeface="Arial"/>
            </a:endParaRPr>
          </a:p>
        </p:txBody>
      </p:sp>
      <p:sp>
        <p:nvSpPr>
          <p:cNvPr id="7" name="テキスト プレースホルダー 1"/>
          <p:cNvSpPr txBox="1">
            <a:spLocks/>
          </p:cNvSpPr>
          <p:nvPr/>
        </p:nvSpPr>
        <p:spPr>
          <a:xfrm>
            <a:off x="632520" y="1124744"/>
            <a:ext cx="8424168" cy="25202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対話シナリオを一度定義するだけで、マルチチャネル化</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a:solidFill>
                <a:schemeClr val="bg2"/>
              </a:solidFill>
              <a:latin typeface="メイリオ" panose="020B0604030504040204" pitchFamily="50" charset="-128"/>
              <a:ea typeface="メイリオ" panose="020B0604030504040204" pitchFamily="50" charset="-128"/>
            </a:endParaRPr>
          </a:p>
          <a:p>
            <a:r>
              <a:rPr kumimoji="1" lang="ja-JP" altLang="en-US" sz="2400" dirty="0" smtClean="0">
                <a:solidFill>
                  <a:schemeClr val="bg2"/>
                </a:solidFill>
                <a:latin typeface="メイリオ" panose="020B0604030504040204" pitchFamily="50" charset="-128"/>
                <a:ea typeface="メイリオ" panose="020B0604030504040204" pitchFamily="50" charset="-128"/>
              </a:rPr>
              <a:t>✔　各チャネルの対話履歴を一元管理</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a:solidFill>
                <a:schemeClr val="bg2"/>
              </a:solidFill>
              <a:latin typeface="メイリオ" panose="020B0604030504040204" pitchFamily="50" charset="-128"/>
              <a:ea typeface="メイリオ" panose="020B0604030504040204" pitchFamily="50" charset="-128"/>
            </a:endParaRPr>
          </a:p>
          <a:p>
            <a:r>
              <a:rPr kumimoji="1" lang="ja-JP" altLang="en-US" sz="2400" dirty="0" smtClean="0">
                <a:solidFill>
                  <a:schemeClr val="bg2"/>
                </a:solidFill>
                <a:latin typeface="メイリオ" panose="020B0604030504040204" pitchFamily="50" charset="-128"/>
                <a:ea typeface="メイリオ" panose="020B0604030504040204" pitchFamily="50" charset="-128"/>
              </a:rPr>
              <a:t>✔　</a:t>
            </a:r>
            <a:r>
              <a:rPr kumimoji="1" lang="en-US" altLang="ja-JP" sz="2400" dirty="0" smtClean="0">
                <a:solidFill>
                  <a:schemeClr val="bg2"/>
                </a:solidFill>
                <a:latin typeface="メイリオ" panose="020B0604030504040204" pitchFamily="50" charset="-128"/>
                <a:ea typeface="メイリオ" panose="020B0604030504040204" pitchFamily="50" charset="-128"/>
              </a:rPr>
              <a:t>Bot</a:t>
            </a:r>
            <a:r>
              <a:rPr kumimoji="1" lang="ja-JP" altLang="en-US" sz="2400" dirty="0" smtClean="0">
                <a:solidFill>
                  <a:schemeClr val="bg2"/>
                </a:solidFill>
                <a:latin typeface="メイリオ" panose="020B0604030504040204" pitchFamily="50" charset="-128"/>
                <a:ea typeface="メイリオ" panose="020B0604030504040204" pitchFamily="50" charset="-128"/>
              </a:rPr>
              <a:t>で対応できないシナリオはコールセンターに接続</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r>
              <a:rPr kumimoji="1" lang="ja-JP" altLang="en-US" sz="2400" dirty="0">
                <a:solidFill>
                  <a:schemeClr val="bg2"/>
                </a:solidFill>
                <a:latin typeface="メイリオ" panose="020B0604030504040204" pitchFamily="50" charset="-128"/>
                <a:ea typeface="メイリオ" panose="020B0604030504040204" pitchFamily="50" charset="-128"/>
              </a:rPr>
              <a:t>　</a:t>
            </a:r>
            <a:r>
              <a:rPr kumimoji="1" lang="ja-JP" altLang="en-US" sz="2400" dirty="0" smtClean="0">
                <a:solidFill>
                  <a:schemeClr val="bg2"/>
                </a:solidFill>
                <a:latin typeface="メイリオ" panose="020B0604030504040204" pitchFamily="50" charset="-128"/>
                <a:ea typeface="メイリオ" panose="020B0604030504040204" pitchFamily="50" charset="-128"/>
              </a:rPr>
              <a:t>　（チャネル別に分類する必要はありません）</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pic>
        <p:nvPicPr>
          <p:cNvPr id="8" name="Picture 2" descr="C:\Users\tkanegae\Desktop\blueprint-gear-icon-vector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2" y="4239090"/>
            <a:ext cx="1080120" cy="106211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フローチャート : 書類 4"/>
          <p:cNvSpPr/>
          <p:nvPr/>
        </p:nvSpPr>
        <p:spPr>
          <a:xfrm>
            <a:off x="3080792" y="3717032"/>
            <a:ext cx="2304256" cy="648072"/>
          </a:xfrm>
          <a:prstGeom prst="flowChartDocumen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Line</a:t>
            </a:r>
            <a:r>
              <a:rPr kumimoji="1" lang="ja-JP" altLang="en-US" dirty="0">
                <a:solidFill>
                  <a:schemeClr val="bg1"/>
                </a:solidFill>
              </a:rPr>
              <a:t> </a:t>
            </a:r>
            <a:r>
              <a:rPr kumimoji="1" lang="en-US" altLang="ja-JP" dirty="0" smtClean="0">
                <a:solidFill>
                  <a:schemeClr val="bg1"/>
                </a:solidFill>
              </a:rPr>
              <a:t>Bot</a:t>
            </a:r>
            <a:r>
              <a:rPr kumimoji="1" lang="ja-JP" altLang="en-US" dirty="0" smtClean="0">
                <a:solidFill>
                  <a:schemeClr val="bg1"/>
                </a:solidFill>
              </a:rPr>
              <a:t>用プログラム</a:t>
            </a:r>
            <a:endParaRPr kumimoji="1" lang="ja-JP" altLang="en-US" dirty="0">
              <a:solidFill>
                <a:schemeClr val="bg1"/>
              </a:solidFill>
            </a:endParaRPr>
          </a:p>
        </p:txBody>
      </p:sp>
      <p:sp>
        <p:nvSpPr>
          <p:cNvPr id="11" name="フローチャート : 書類 10"/>
          <p:cNvSpPr/>
          <p:nvPr/>
        </p:nvSpPr>
        <p:spPr>
          <a:xfrm>
            <a:off x="3080792" y="4437112"/>
            <a:ext cx="2344266" cy="648072"/>
          </a:xfrm>
          <a:prstGeom prst="flowChartDocumen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bg1"/>
                </a:solidFill>
              </a:rPr>
              <a:t>FaceBook</a:t>
            </a:r>
            <a:r>
              <a:rPr kumimoji="1" lang="ja-JP" altLang="en-US" dirty="0" smtClean="0">
                <a:solidFill>
                  <a:schemeClr val="bg1"/>
                </a:solidFill>
              </a:rPr>
              <a:t> </a:t>
            </a:r>
            <a:r>
              <a:rPr kumimoji="1" lang="en-US" altLang="ja-JP" dirty="0" smtClean="0">
                <a:solidFill>
                  <a:schemeClr val="bg1"/>
                </a:solidFill>
              </a:rPr>
              <a:t>Bot</a:t>
            </a:r>
            <a:r>
              <a:rPr kumimoji="1" lang="ja-JP" altLang="en-US" dirty="0" smtClean="0">
                <a:solidFill>
                  <a:schemeClr val="bg1"/>
                </a:solidFill>
              </a:rPr>
              <a:t>用プログラム</a:t>
            </a:r>
            <a:endParaRPr kumimoji="1" lang="ja-JP" altLang="en-US" dirty="0">
              <a:solidFill>
                <a:schemeClr val="bg1"/>
              </a:solidFill>
            </a:endParaRPr>
          </a:p>
        </p:txBody>
      </p:sp>
      <p:sp>
        <p:nvSpPr>
          <p:cNvPr id="12" name="フローチャート : 書類 11"/>
          <p:cNvSpPr/>
          <p:nvPr/>
        </p:nvSpPr>
        <p:spPr>
          <a:xfrm>
            <a:off x="3080792" y="5250042"/>
            <a:ext cx="2344266" cy="648072"/>
          </a:xfrm>
          <a:prstGeom prst="flowChartDocumen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自社</a:t>
            </a:r>
            <a:r>
              <a:rPr kumimoji="1" lang="en-US" altLang="ja-JP" dirty="0" smtClean="0">
                <a:solidFill>
                  <a:schemeClr val="bg1"/>
                </a:solidFill>
              </a:rPr>
              <a:t>Bot</a:t>
            </a:r>
            <a:r>
              <a:rPr kumimoji="1" lang="ja-JP" altLang="en-US" dirty="0" smtClean="0">
                <a:solidFill>
                  <a:schemeClr val="bg1"/>
                </a:solidFill>
              </a:rPr>
              <a:t>アプリ用プログラム</a:t>
            </a:r>
            <a:endParaRPr kumimoji="1" lang="ja-JP" altLang="en-US" dirty="0">
              <a:solidFill>
                <a:schemeClr val="bg1"/>
              </a:solidFill>
            </a:endParaRPr>
          </a:p>
        </p:txBody>
      </p:sp>
      <p:sp>
        <p:nvSpPr>
          <p:cNvPr id="13" name="テキスト ボックス 12"/>
          <p:cNvSpPr txBox="1"/>
          <p:nvPr/>
        </p:nvSpPr>
        <p:spPr>
          <a:xfrm>
            <a:off x="704528" y="3847675"/>
            <a:ext cx="1584176" cy="307777"/>
          </a:xfrm>
          <a:prstGeom prst="rect">
            <a:avLst/>
          </a:prstGeom>
          <a:noFill/>
        </p:spPr>
        <p:txBody>
          <a:bodyPr wrap="square" rtlCol="0">
            <a:spAutoFit/>
          </a:bodyPr>
          <a:lstStyle/>
          <a:p>
            <a:r>
              <a:rPr kumimoji="1" lang="ja-JP" altLang="en-US" dirty="0" smtClean="0"/>
              <a:t>対話シナリオ</a:t>
            </a:r>
            <a:endParaRPr kumimoji="1" lang="ja-JP" altLang="en-US" dirty="0"/>
          </a:p>
        </p:txBody>
      </p:sp>
      <p:cxnSp>
        <p:nvCxnSpPr>
          <p:cNvPr id="15" name="直線矢印コネクタ 14"/>
          <p:cNvCxnSpPr>
            <a:stCxn id="8" idx="3"/>
            <a:endCxn id="5" idx="1"/>
          </p:cNvCxnSpPr>
          <p:nvPr/>
        </p:nvCxnSpPr>
        <p:spPr>
          <a:xfrm flipV="1">
            <a:off x="2000672" y="4041068"/>
            <a:ext cx="1080120" cy="729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8" idx="3"/>
            <a:endCxn id="11" idx="1"/>
          </p:cNvCxnSpPr>
          <p:nvPr/>
        </p:nvCxnSpPr>
        <p:spPr>
          <a:xfrm flipV="1">
            <a:off x="2000672" y="4761148"/>
            <a:ext cx="1080120" cy="90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3"/>
            <a:endCxn id="12" idx="1"/>
          </p:cNvCxnSpPr>
          <p:nvPr/>
        </p:nvCxnSpPr>
        <p:spPr>
          <a:xfrm>
            <a:off x="2000672" y="4770149"/>
            <a:ext cx="1080120" cy="8039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820652" y="5208215"/>
            <a:ext cx="936104" cy="307777"/>
          </a:xfrm>
          <a:prstGeom prst="rect">
            <a:avLst/>
          </a:prstGeom>
          <a:noFill/>
        </p:spPr>
        <p:txBody>
          <a:bodyPr wrap="square" rtlCol="0">
            <a:spAutoFit/>
          </a:bodyPr>
          <a:lstStyle/>
          <a:p>
            <a:r>
              <a:rPr kumimoji="1" lang="ja-JP" altLang="en-US" dirty="0" smtClean="0">
                <a:solidFill>
                  <a:schemeClr val="bg2"/>
                </a:solidFill>
              </a:rPr>
              <a:t>自動生成</a:t>
            </a:r>
            <a:endParaRPr kumimoji="1" lang="ja-JP" altLang="en-US" dirty="0">
              <a:solidFill>
                <a:schemeClr val="bg2"/>
              </a:solidFill>
            </a:endParaRPr>
          </a:p>
        </p:txBody>
      </p:sp>
      <p:sp>
        <p:nvSpPr>
          <p:cNvPr id="23" name="フローチャート : 磁気ディスク 22"/>
          <p:cNvSpPr/>
          <p:nvPr/>
        </p:nvSpPr>
        <p:spPr>
          <a:xfrm>
            <a:off x="6393160" y="4240140"/>
            <a:ext cx="1080120" cy="1008112"/>
          </a:xfrm>
          <a:prstGeom prst="flowChartMagneticDisk">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a:stCxn id="5" idx="3"/>
            <a:endCxn id="23" idx="2"/>
          </p:cNvCxnSpPr>
          <p:nvPr/>
        </p:nvCxnSpPr>
        <p:spPr>
          <a:xfrm>
            <a:off x="5385048" y="4041068"/>
            <a:ext cx="1008112" cy="703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1" idx="3"/>
            <a:endCxn id="23" idx="2"/>
          </p:cNvCxnSpPr>
          <p:nvPr/>
        </p:nvCxnSpPr>
        <p:spPr>
          <a:xfrm flipV="1">
            <a:off x="5425058" y="4744196"/>
            <a:ext cx="968102" cy="169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2" idx="3"/>
            <a:endCxn id="23" idx="2"/>
          </p:cNvCxnSpPr>
          <p:nvPr/>
        </p:nvCxnSpPr>
        <p:spPr>
          <a:xfrm flipV="1">
            <a:off x="5425058" y="4744196"/>
            <a:ext cx="968102" cy="8298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631160" y="5248252"/>
            <a:ext cx="936104" cy="307777"/>
          </a:xfrm>
          <a:prstGeom prst="rect">
            <a:avLst/>
          </a:prstGeom>
          <a:noFill/>
        </p:spPr>
        <p:txBody>
          <a:bodyPr wrap="square" rtlCol="0">
            <a:spAutoFit/>
          </a:bodyPr>
          <a:lstStyle/>
          <a:p>
            <a:r>
              <a:rPr kumimoji="1" lang="ja-JP" altLang="en-US" dirty="0" smtClean="0">
                <a:solidFill>
                  <a:schemeClr val="bg2"/>
                </a:solidFill>
              </a:rPr>
              <a:t>　集約</a:t>
            </a:r>
            <a:endParaRPr kumimoji="1" lang="ja-JP" altLang="en-US" dirty="0">
              <a:solidFill>
                <a:schemeClr val="bg2"/>
              </a:solidFill>
            </a:endParaRPr>
          </a:p>
        </p:txBody>
      </p:sp>
      <p:pic>
        <p:nvPicPr>
          <p:cNvPr id="45" name="Picture 5" descr="C:\Users\tkanegae\Desktop\operator-of-callcenter-on-laptop-screen_318-649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344" y="4265428"/>
            <a:ext cx="984614" cy="984614"/>
          </a:xfrm>
          <a:prstGeom prst="rect">
            <a:avLst/>
          </a:prstGeom>
          <a:noFill/>
          <a:extLst>
            <a:ext uri="{909E8E84-426E-40DD-AFC4-6F175D3DCCD1}">
              <a14:hiddenFill xmlns:a14="http://schemas.microsoft.com/office/drawing/2010/main">
                <a:solidFill>
                  <a:srgbClr val="FFFFFF"/>
                </a:solidFill>
              </a14:hiddenFill>
            </a:ext>
          </a:extLst>
        </p:spPr>
      </p:pic>
      <p:sp>
        <p:nvSpPr>
          <p:cNvPr id="46" name="左右矢印 45"/>
          <p:cNvSpPr/>
          <p:nvPr/>
        </p:nvSpPr>
        <p:spPr>
          <a:xfrm>
            <a:off x="7534023" y="4534014"/>
            <a:ext cx="495675" cy="420363"/>
          </a:xfrm>
          <a:prstGeom prst="leftRightArrow">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7977336" y="3913311"/>
            <a:ext cx="1080120" cy="307777"/>
          </a:xfrm>
          <a:prstGeom prst="rect">
            <a:avLst/>
          </a:prstGeom>
          <a:noFill/>
        </p:spPr>
        <p:txBody>
          <a:bodyPr wrap="square" rtlCol="0">
            <a:spAutoFit/>
          </a:bodyPr>
          <a:lstStyle/>
          <a:p>
            <a:r>
              <a:rPr kumimoji="1" lang="ja-JP" altLang="en-US" dirty="0" smtClean="0"/>
              <a:t>１元管理</a:t>
            </a:r>
            <a:endParaRPr kumimoji="1" lang="ja-JP" altLang="en-US" dirty="0"/>
          </a:p>
        </p:txBody>
      </p:sp>
    </p:spTree>
    <p:extLst>
      <p:ext uri="{BB962C8B-B14F-4D97-AF65-F5344CB8AC3E}">
        <p14:creationId xmlns:p14="http://schemas.microsoft.com/office/powerpoint/2010/main" val="2340461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機能概要（チャットシナリオ作成）</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18</a:t>
            </a:fld>
            <a:endParaRPr lang="ja-JP" sz="1000" b="1">
              <a:solidFill>
                <a:srgbClr val="4D4D4D"/>
              </a:solidFill>
              <a:latin typeface="Arial"/>
              <a:ea typeface="Arial"/>
              <a:cs typeface="Arial"/>
              <a:sym typeface="Arial"/>
            </a:endParaRPr>
          </a:p>
        </p:txBody>
      </p:sp>
      <p:sp>
        <p:nvSpPr>
          <p:cNvPr id="7" name="テキスト プレースホルダー 1"/>
          <p:cNvSpPr txBox="1">
            <a:spLocks/>
          </p:cNvSpPr>
          <p:nvPr/>
        </p:nvSpPr>
        <p:spPr>
          <a:xfrm>
            <a:off x="632520" y="1124744"/>
            <a:ext cx="8424168" cy="13681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対話シナリオを</a:t>
            </a:r>
            <a:r>
              <a:rPr kumimoji="1" lang="en-US" altLang="ja-JP" sz="2400" dirty="0" smtClean="0">
                <a:solidFill>
                  <a:schemeClr val="bg2"/>
                </a:solidFill>
                <a:latin typeface="メイリオ" panose="020B0604030504040204" pitchFamily="50" charset="-128"/>
                <a:ea typeface="メイリオ" panose="020B0604030504040204" pitchFamily="50" charset="-128"/>
              </a:rPr>
              <a:t>GUI</a:t>
            </a:r>
            <a:r>
              <a:rPr kumimoji="1" lang="ja-JP" altLang="en-US" sz="2400" dirty="0" smtClean="0">
                <a:solidFill>
                  <a:schemeClr val="bg2"/>
                </a:solidFill>
                <a:latin typeface="メイリオ" panose="020B0604030504040204" pitchFamily="50" charset="-128"/>
                <a:ea typeface="メイリオ" panose="020B0604030504040204" pitchFamily="50" charset="-128"/>
              </a:rPr>
              <a:t>で定義（プログラムレス</a:t>
            </a:r>
            <a:r>
              <a:rPr kumimoji="1" lang="ja-JP" altLang="en-US" sz="2400" dirty="0">
                <a:solidFill>
                  <a:schemeClr val="bg2"/>
                </a:solidFill>
                <a:latin typeface="メイリオ" panose="020B0604030504040204" pitchFamily="50" charset="-128"/>
                <a:ea typeface="メイリオ" panose="020B0604030504040204" pitchFamily="50" charset="-128"/>
              </a:rPr>
              <a:t>）</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a:solidFill>
                <a:schemeClr val="bg2"/>
              </a:solidFill>
              <a:latin typeface="メイリオ" panose="020B0604030504040204" pitchFamily="50" charset="-128"/>
              <a:ea typeface="メイリオ" panose="020B0604030504040204" pitchFamily="50" charset="-128"/>
            </a:endParaRPr>
          </a:p>
          <a:p>
            <a:r>
              <a:rPr kumimoji="1" lang="ja-JP" altLang="en-US" sz="2400" dirty="0" smtClean="0">
                <a:solidFill>
                  <a:schemeClr val="bg2"/>
                </a:solidFill>
                <a:latin typeface="メイリオ" panose="020B0604030504040204" pitchFamily="50" charset="-128"/>
                <a:ea typeface="メイリオ" panose="020B0604030504040204" pitchFamily="50" charset="-128"/>
              </a:rPr>
              <a:t>✔　</a:t>
            </a:r>
            <a:r>
              <a:rPr kumimoji="1" lang="en-US" altLang="ja-JP" sz="2400" dirty="0" smtClean="0">
                <a:solidFill>
                  <a:schemeClr val="bg2"/>
                </a:solidFill>
                <a:latin typeface="メイリオ" panose="020B0604030504040204" pitchFamily="50" charset="-128"/>
                <a:ea typeface="メイリオ" panose="020B0604030504040204" pitchFamily="50" charset="-128"/>
              </a:rPr>
              <a:t>API</a:t>
            </a:r>
            <a:r>
              <a:rPr kumimoji="1" lang="ja-JP" altLang="en-US" sz="2400" dirty="0">
                <a:solidFill>
                  <a:schemeClr val="bg2"/>
                </a:solidFill>
                <a:latin typeface="メイリオ" panose="020B0604030504040204" pitchFamily="50" charset="-128"/>
                <a:ea typeface="メイリオ" panose="020B0604030504040204" pitchFamily="50" charset="-128"/>
              </a:rPr>
              <a:t>に</a:t>
            </a:r>
            <a:r>
              <a:rPr kumimoji="1" lang="ja-JP" altLang="en-US" sz="2400" dirty="0" smtClean="0">
                <a:solidFill>
                  <a:schemeClr val="bg2"/>
                </a:solidFill>
                <a:latin typeface="メイリオ" panose="020B0604030504040204" pitchFamily="50" charset="-128"/>
                <a:ea typeface="メイリオ" panose="020B0604030504040204" pitchFamily="50" charset="-128"/>
              </a:rPr>
              <a:t>よる外部システムからのデータ取得も可能</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28" y="2468314"/>
            <a:ext cx="3683147"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854" y="3284984"/>
            <a:ext cx="347247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172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60512" y="2132856"/>
            <a:ext cx="7164796" cy="2736304"/>
          </a:xfrm>
        </p:spPr>
        <p:txBody>
          <a:bodyPr/>
          <a:lstStyle/>
          <a:p>
            <a:r>
              <a:rPr kumimoji="1" lang="en-US" altLang="ja-JP" sz="4400" dirty="0" smtClean="0">
                <a:latin typeface="メイリオ" panose="020B0604030504040204" pitchFamily="50" charset="-128"/>
                <a:ea typeface="メイリオ" panose="020B0604030504040204" pitchFamily="50" charset="-128"/>
              </a:rPr>
              <a:t>IT</a:t>
            </a:r>
            <a:r>
              <a:rPr kumimoji="1" lang="ja-JP" altLang="en-US" sz="4400" dirty="0" smtClean="0">
                <a:latin typeface="メイリオ" panose="020B0604030504040204" pitchFamily="50" charset="-128"/>
                <a:ea typeface="メイリオ" panose="020B0604030504040204" pitchFamily="50" charset="-128"/>
              </a:rPr>
              <a:t> </a:t>
            </a:r>
            <a:r>
              <a:rPr kumimoji="1" lang="en-US" altLang="ja-JP" sz="4400" dirty="0" smtClean="0">
                <a:latin typeface="メイリオ" panose="020B0604030504040204" pitchFamily="50" charset="-128"/>
                <a:ea typeface="メイリオ" panose="020B0604030504040204" pitchFamily="50" charset="-128"/>
              </a:rPr>
              <a:t>Week 2017</a:t>
            </a:r>
            <a:r>
              <a:rPr kumimoji="1" lang="ja-JP" altLang="en-US" sz="4400" dirty="0" smtClean="0">
                <a:latin typeface="メイリオ" panose="020B0604030504040204" pitchFamily="50" charset="-128"/>
                <a:ea typeface="メイリオ" panose="020B0604030504040204" pitchFamily="50" charset="-128"/>
              </a:rPr>
              <a:t>秋　概要</a:t>
            </a:r>
            <a:endParaRPr kumimoji="1" lang="ja-JP" altLang="en-US" sz="4400" dirty="0">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altLang="ja-JP" sz="1000" b="1" smtClean="0">
                <a:solidFill>
                  <a:srgbClr val="4D4D4D"/>
                </a:solidFill>
                <a:latin typeface="Arial"/>
                <a:ea typeface="Arial"/>
                <a:cs typeface="Arial"/>
                <a:sym typeface="Arial"/>
              </a:rPr>
              <a:t>1</a:t>
            </a:fld>
            <a:endParaRPr lang="ja-JP" sz="1000" b="1">
              <a:solidFill>
                <a:srgbClr val="4D4D4D"/>
              </a:solidFill>
              <a:latin typeface="Arial"/>
              <a:ea typeface="Arial"/>
              <a:cs typeface="Arial"/>
              <a:sym typeface="Arial"/>
            </a:endParaRPr>
          </a:p>
        </p:txBody>
      </p:sp>
    </p:spTree>
    <p:extLst>
      <p:ext uri="{BB962C8B-B14F-4D97-AF65-F5344CB8AC3E}">
        <p14:creationId xmlns:p14="http://schemas.microsoft.com/office/powerpoint/2010/main" val="3325506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機能概要（</a:t>
            </a:r>
            <a:r>
              <a:rPr lang="en-US" altLang="ja-JP" sz="2800" b="1" i="0" u="none" strike="noStrike" cap="none" dirty="0" smtClean="0">
                <a:solidFill>
                  <a:schemeClr val="dk1"/>
                </a:solidFill>
                <a:sym typeface="Arial"/>
              </a:rPr>
              <a:t>Q&amp;A</a:t>
            </a:r>
            <a:r>
              <a:rPr lang="ja-JP" altLang="en-US" sz="2800" b="1" i="0" u="none" strike="noStrike" cap="none" dirty="0" smtClean="0">
                <a:solidFill>
                  <a:schemeClr val="dk1"/>
                </a:solidFill>
                <a:sym typeface="Arial"/>
              </a:rPr>
              <a:t>学習モデル）</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19</a:t>
            </a:fld>
            <a:endParaRPr lang="ja-JP" sz="1000" b="1">
              <a:solidFill>
                <a:srgbClr val="4D4D4D"/>
              </a:solidFill>
              <a:latin typeface="Arial"/>
              <a:ea typeface="Arial"/>
              <a:cs typeface="Arial"/>
              <a:sym typeface="Arial"/>
            </a:endParaRPr>
          </a:p>
        </p:txBody>
      </p:sp>
      <p:sp>
        <p:nvSpPr>
          <p:cNvPr id="7" name="テキスト プレースホルダー 1"/>
          <p:cNvSpPr txBox="1">
            <a:spLocks/>
          </p:cNvSpPr>
          <p:nvPr/>
        </p:nvSpPr>
        <p:spPr>
          <a:xfrm>
            <a:off x="632520" y="1124744"/>
            <a:ext cx="8424168" cy="13681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自然文による</a:t>
            </a:r>
            <a:r>
              <a:rPr kumimoji="1" lang="en-US" altLang="ja-JP" sz="2400" dirty="0" smtClean="0">
                <a:solidFill>
                  <a:schemeClr val="bg2"/>
                </a:solidFill>
                <a:latin typeface="メイリオ" panose="020B0604030504040204" pitchFamily="50" charset="-128"/>
                <a:ea typeface="メイリオ" panose="020B0604030504040204" pitchFamily="50" charset="-128"/>
              </a:rPr>
              <a:t>QA</a:t>
            </a:r>
            <a:r>
              <a:rPr kumimoji="1" lang="ja-JP" altLang="en-US" sz="2400" dirty="0" smtClean="0">
                <a:solidFill>
                  <a:schemeClr val="bg2"/>
                </a:solidFill>
                <a:latin typeface="メイリオ" panose="020B0604030504040204" pitchFamily="50" charset="-128"/>
                <a:ea typeface="メイリオ" panose="020B0604030504040204" pitchFamily="50" charset="-128"/>
              </a:rPr>
              <a:t>回答</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r>
              <a:rPr kumimoji="1" lang="ja-JP" altLang="en-US" sz="2400" dirty="0" smtClean="0">
                <a:solidFill>
                  <a:schemeClr val="bg2"/>
                </a:solidFill>
                <a:latin typeface="メイリオ" panose="020B0604030504040204" pitchFamily="50" charset="-128"/>
                <a:ea typeface="メイリオ" panose="020B0604030504040204" pitchFamily="50" charset="-128"/>
              </a:rPr>
              <a:t>✔　</a:t>
            </a:r>
            <a:r>
              <a:rPr kumimoji="1" lang="en-US" altLang="ja-JP" sz="2400" dirty="0" smtClean="0">
                <a:solidFill>
                  <a:schemeClr val="bg2"/>
                </a:solidFill>
                <a:latin typeface="メイリオ" panose="020B0604030504040204" pitchFamily="50" charset="-128"/>
                <a:ea typeface="メイリオ" panose="020B0604030504040204" pitchFamily="50" charset="-128"/>
              </a:rPr>
              <a:t>QA</a:t>
            </a:r>
            <a:r>
              <a:rPr kumimoji="1" lang="ja-JP" altLang="en-US" sz="2400" dirty="0" smtClean="0">
                <a:solidFill>
                  <a:schemeClr val="bg2"/>
                </a:solidFill>
                <a:latin typeface="メイリオ" panose="020B0604030504040204" pitchFamily="50" charset="-128"/>
                <a:ea typeface="メイリオ" panose="020B0604030504040204" pitchFamily="50" charset="-128"/>
              </a:rPr>
              <a:t>学習モデル管理機能も提供し日々学習する</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2" y="2708920"/>
            <a:ext cx="3384376" cy="291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944" y="3140968"/>
            <a:ext cx="4752528" cy="221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088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en-US" altLang="ja-JP" sz="2800" b="1" i="0" u="none" strike="noStrike" cap="none" dirty="0" smtClean="0">
                <a:solidFill>
                  <a:schemeClr val="dk1"/>
                </a:solidFill>
                <a:sym typeface="Arial"/>
              </a:rPr>
              <a:t>【</a:t>
            </a:r>
            <a:r>
              <a:rPr lang="ja-JP" altLang="en-US" sz="2800" b="1" i="0" u="none" strike="noStrike" cap="none" dirty="0" smtClean="0">
                <a:solidFill>
                  <a:schemeClr val="dk1"/>
                </a:solidFill>
                <a:sym typeface="Arial"/>
              </a:rPr>
              <a:t>事例</a:t>
            </a:r>
            <a:r>
              <a:rPr lang="en-US" altLang="ja-JP" sz="2800" b="1" i="0" u="none" strike="noStrike" cap="none" dirty="0" smtClean="0">
                <a:solidFill>
                  <a:schemeClr val="dk1"/>
                </a:solidFill>
                <a:sym typeface="Arial"/>
              </a:rPr>
              <a:t>1】Web</a:t>
            </a:r>
            <a:r>
              <a:rPr lang="ja-JP" altLang="en-US" sz="2800" b="1" i="0" u="none" strike="noStrike" cap="none" dirty="0" smtClean="0">
                <a:solidFill>
                  <a:schemeClr val="dk1"/>
                </a:solidFill>
                <a:sym typeface="Arial"/>
              </a:rPr>
              <a:t>サイトへの導入</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20</a:t>
            </a:fld>
            <a:endParaRPr lang="ja-JP" sz="1000" b="1">
              <a:solidFill>
                <a:srgbClr val="4D4D4D"/>
              </a:solidFill>
              <a:latin typeface="Arial"/>
              <a:ea typeface="Arial"/>
              <a:cs typeface="Arial"/>
              <a:sym typeface="Arial"/>
            </a:endParaRPr>
          </a:p>
        </p:txBody>
      </p:sp>
      <p:sp>
        <p:nvSpPr>
          <p:cNvPr id="4" name="テキスト プレースホルダー 1"/>
          <p:cNvSpPr txBox="1">
            <a:spLocks/>
          </p:cNvSpPr>
          <p:nvPr/>
        </p:nvSpPr>
        <p:spPr>
          <a:xfrm>
            <a:off x="632520" y="1124744"/>
            <a:ext cx="8928992" cy="13681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貴社の</a:t>
            </a:r>
            <a:r>
              <a:rPr kumimoji="1" lang="en-US" altLang="ja-JP" sz="2400" dirty="0" smtClean="0">
                <a:solidFill>
                  <a:schemeClr val="bg2"/>
                </a:solidFill>
                <a:latin typeface="メイリオ" panose="020B0604030504040204" pitchFamily="50" charset="-128"/>
                <a:ea typeface="メイリオ" panose="020B0604030504040204" pitchFamily="50" charset="-128"/>
              </a:rPr>
              <a:t>Web</a:t>
            </a:r>
            <a:r>
              <a:rPr kumimoji="1" lang="ja-JP" altLang="en-US" sz="2400" dirty="0" smtClean="0">
                <a:solidFill>
                  <a:schemeClr val="bg2"/>
                </a:solidFill>
                <a:latin typeface="メイリオ" panose="020B0604030504040204" pitchFamily="50" charset="-128"/>
                <a:ea typeface="メイリオ" panose="020B0604030504040204" pitchFamily="50" charset="-128"/>
              </a:rPr>
              <a:t>サイトに、数行の</a:t>
            </a:r>
            <a:r>
              <a:rPr kumimoji="1" lang="en-US" altLang="ja-JP" sz="2400" dirty="0" err="1" smtClean="0">
                <a:solidFill>
                  <a:schemeClr val="bg2"/>
                </a:solidFill>
                <a:latin typeface="メイリオ" panose="020B0604030504040204" pitchFamily="50" charset="-128"/>
                <a:ea typeface="メイリオ" panose="020B0604030504040204" pitchFamily="50" charset="-128"/>
              </a:rPr>
              <a:t>javascript</a:t>
            </a:r>
            <a:r>
              <a:rPr kumimoji="1" lang="ja-JP" altLang="en-US" sz="2400" dirty="0" smtClean="0">
                <a:solidFill>
                  <a:schemeClr val="bg2"/>
                </a:solidFill>
                <a:latin typeface="メイリオ" panose="020B0604030504040204" pitchFamily="50" charset="-128"/>
                <a:ea typeface="メイリオ" panose="020B0604030504040204" pitchFamily="50" charset="-128"/>
              </a:rPr>
              <a:t>コードを入れる</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r>
              <a:rPr kumimoji="1" lang="ja-JP" altLang="en-US" sz="2400" dirty="0">
                <a:solidFill>
                  <a:schemeClr val="bg2"/>
                </a:solidFill>
                <a:latin typeface="メイリオ" panose="020B0604030504040204" pitchFamily="50" charset="-128"/>
                <a:ea typeface="メイリオ" panose="020B0604030504040204" pitchFamily="50" charset="-128"/>
              </a:rPr>
              <a:t>　</a:t>
            </a:r>
            <a:r>
              <a:rPr kumimoji="1" lang="ja-JP" altLang="en-US" sz="2400" dirty="0" smtClean="0">
                <a:solidFill>
                  <a:schemeClr val="bg2"/>
                </a:solidFill>
                <a:latin typeface="メイリオ" panose="020B0604030504040204" pitchFamily="50" charset="-128"/>
                <a:ea typeface="メイリオ" panose="020B0604030504040204" pitchFamily="50" charset="-128"/>
              </a:rPr>
              <a:t>　だけで、</a:t>
            </a:r>
            <a:r>
              <a:rPr kumimoji="1" lang="en-US" altLang="ja-JP" sz="2400" dirty="0" smtClean="0">
                <a:solidFill>
                  <a:schemeClr val="bg2"/>
                </a:solidFill>
                <a:latin typeface="メイリオ" panose="020B0604030504040204" pitchFamily="50" charset="-128"/>
                <a:ea typeface="メイリオ" panose="020B0604030504040204" pitchFamily="50" charset="-128"/>
              </a:rPr>
              <a:t>Web</a:t>
            </a:r>
            <a:r>
              <a:rPr kumimoji="1" lang="ja-JP" altLang="en-US" sz="2400" dirty="0">
                <a:solidFill>
                  <a:schemeClr val="bg2"/>
                </a:solidFill>
                <a:latin typeface="メイリオ" panose="020B0604030504040204" pitchFamily="50" charset="-128"/>
                <a:ea typeface="メイリオ" panose="020B0604030504040204" pitchFamily="50" charset="-128"/>
              </a:rPr>
              <a:t>上</a:t>
            </a:r>
            <a:r>
              <a:rPr kumimoji="1" lang="ja-JP" altLang="en-US" sz="2400" dirty="0" smtClean="0">
                <a:solidFill>
                  <a:schemeClr val="bg2"/>
                </a:solidFill>
                <a:latin typeface="メイリオ" panose="020B0604030504040204" pitchFamily="50" charset="-128"/>
                <a:ea typeface="メイリオ" panose="020B0604030504040204" pitchFamily="50" charset="-128"/>
              </a:rPr>
              <a:t>チャットボットを開始できます</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844" y="2204864"/>
            <a:ext cx="2763763" cy="36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040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en-US" altLang="ja-JP" sz="2800" b="1" i="0" u="none" strike="noStrike" cap="none" dirty="0" smtClean="0">
                <a:solidFill>
                  <a:schemeClr val="dk1"/>
                </a:solidFill>
                <a:sym typeface="Arial"/>
              </a:rPr>
              <a:t>【</a:t>
            </a:r>
            <a:r>
              <a:rPr lang="ja-JP" altLang="en-US" sz="2800" b="1" i="0" u="none" strike="noStrike" cap="none" dirty="0" smtClean="0">
                <a:solidFill>
                  <a:schemeClr val="dk1"/>
                </a:solidFill>
                <a:sym typeface="Arial"/>
              </a:rPr>
              <a:t>事例</a:t>
            </a:r>
            <a:r>
              <a:rPr lang="en-US" altLang="ja-JP" sz="2800" b="1" dirty="0" smtClean="0"/>
              <a:t>2</a:t>
            </a:r>
            <a:r>
              <a:rPr lang="en-US" altLang="ja-JP" sz="2800" b="1" i="0" u="none" strike="noStrike" cap="none" dirty="0" smtClean="0">
                <a:solidFill>
                  <a:schemeClr val="dk1"/>
                </a:solidFill>
                <a:sym typeface="Arial"/>
              </a:rPr>
              <a:t>】</a:t>
            </a:r>
            <a:r>
              <a:rPr lang="ja-JP" altLang="en-US" sz="2800" b="1" i="0" u="none" strike="noStrike" cap="none" dirty="0" smtClean="0">
                <a:solidFill>
                  <a:schemeClr val="dk1"/>
                </a:solidFill>
                <a:sym typeface="Arial"/>
              </a:rPr>
              <a:t>社内問合せ対応</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21</a:t>
            </a:fld>
            <a:endParaRPr lang="ja-JP" sz="1000" b="1">
              <a:solidFill>
                <a:srgbClr val="4D4D4D"/>
              </a:solidFill>
              <a:latin typeface="Arial"/>
              <a:ea typeface="Arial"/>
              <a:cs typeface="Arial"/>
              <a:sym typeface="Arial"/>
            </a:endParaRPr>
          </a:p>
        </p:txBody>
      </p:sp>
      <p:sp>
        <p:nvSpPr>
          <p:cNvPr id="4" name="テキスト プレースホルダー 1"/>
          <p:cNvSpPr txBox="1">
            <a:spLocks/>
          </p:cNvSpPr>
          <p:nvPr/>
        </p:nvSpPr>
        <p:spPr>
          <a:xfrm>
            <a:off x="632520" y="1124744"/>
            <a:ext cx="8928992" cy="11521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社内問合せ業務を</a:t>
            </a:r>
            <a:r>
              <a:rPr kumimoji="1" lang="en-US" altLang="ja-JP" sz="2400" dirty="0" smtClean="0">
                <a:solidFill>
                  <a:schemeClr val="bg2"/>
                </a:solidFill>
                <a:latin typeface="メイリオ" panose="020B0604030504040204" pitchFamily="50" charset="-128"/>
                <a:ea typeface="メイリオ" panose="020B0604030504040204" pitchFamily="50" charset="-128"/>
              </a:rPr>
              <a:t>AI</a:t>
            </a:r>
            <a:r>
              <a:rPr kumimoji="1" lang="ja-JP" altLang="en-US" sz="2400" dirty="0" smtClean="0">
                <a:solidFill>
                  <a:schemeClr val="bg2"/>
                </a:solidFill>
                <a:latin typeface="メイリオ" panose="020B0604030504040204" pitchFamily="50" charset="-128"/>
                <a:ea typeface="メイリオ" panose="020B0604030504040204" pitchFamily="50" charset="-128"/>
              </a:rPr>
              <a:t> </a:t>
            </a:r>
            <a:r>
              <a:rPr kumimoji="1" lang="en-US" altLang="ja-JP" sz="2400" dirty="0" smtClean="0">
                <a:solidFill>
                  <a:schemeClr val="bg2"/>
                </a:solidFill>
                <a:latin typeface="メイリオ" panose="020B0604030504040204" pitchFamily="50" charset="-128"/>
                <a:ea typeface="メイリオ" panose="020B0604030504040204" pitchFamily="50" charset="-128"/>
              </a:rPr>
              <a:t>Q&amp;A</a:t>
            </a:r>
            <a:r>
              <a:rPr kumimoji="1" lang="ja-JP" altLang="en-US" sz="2400" dirty="0" smtClean="0">
                <a:solidFill>
                  <a:schemeClr val="bg2"/>
                </a:solidFill>
                <a:latin typeface="メイリオ" panose="020B0604030504040204" pitchFamily="50" charset="-128"/>
                <a:ea typeface="メイリオ" panose="020B0604030504040204" pitchFamily="50" charset="-128"/>
              </a:rPr>
              <a:t>学習エンジンにより自動化</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a:solidFill>
                <a:schemeClr val="bg2"/>
              </a:solidFill>
              <a:latin typeface="メイリオ" panose="020B0604030504040204" pitchFamily="50" charset="-128"/>
              <a:ea typeface="メイリオ" panose="020B0604030504040204" pitchFamily="50" charset="-128"/>
            </a:endParaRPr>
          </a:p>
          <a:p>
            <a:r>
              <a:rPr kumimoji="1" lang="ja-JP" altLang="en-US" sz="2400" dirty="0" smtClean="0">
                <a:solidFill>
                  <a:schemeClr val="bg2"/>
                </a:solidFill>
                <a:latin typeface="メイリオ" panose="020B0604030504040204" pitchFamily="50" charset="-128"/>
                <a:ea typeface="メイリオ" panose="020B0604030504040204" pitchFamily="50" charset="-128"/>
              </a:rPr>
              <a:t>✔　慣れ親しんだ、チャット</a:t>
            </a:r>
            <a:r>
              <a:rPr kumimoji="1" lang="en-US" altLang="ja-JP" sz="2400" dirty="0" smtClean="0">
                <a:solidFill>
                  <a:schemeClr val="bg2"/>
                </a:solidFill>
                <a:latin typeface="メイリオ" panose="020B0604030504040204" pitchFamily="50" charset="-128"/>
                <a:ea typeface="メイリオ" panose="020B0604030504040204" pitchFamily="50" charset="-128"/>
              </a:rPr>
              <a:t>IF</a:t>
            </a:r>
            <a:r>
              <a:rPr kumimoji="1" lang="ja-JP" altLang="en-US" sz="2400" dirty="0" smtClean="0">
                <a:solidFill>
                  <a:schemeClr val="bg2"/>
                </a:solidFill>
                <a:latin typeface="メイリオ" panose="020B0604030504040204" pitchFamily="50" charset="-128"/>
                <a:ea typeface="メイリオ" panose="020B0604030504040204" pitchFamily="50" charset="-128"/>
              </a:rPr>
              <a:t>により問合せ自動化</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r>
              <a:rPr kumimoji="1" lang="ja-JP" altLang="en-US" sz="2400" dirty="0">
                <a:solidFill>
                  <a:schemeClr val="bg2"/>
                </a:solidFill>
                <a:latin typeface="メイリオ" panose="020B0604030504040204" pitchFamily="50" charset="-128"/>
                <a:ea typeface="メイリオ" panose="020B0604030504040204" pitchFamily="50" charset="-128"/>
              </a:rPr>
              <a:t>　</a:t>
            </a:r>
            <a:r>
              <a:rPr kumimoji="1" lang="ja-JP" altLang="en-US" sz="2400" dirty="0" smtClean="0">
                <a:solidFill>
                  <a:schemeClr val="bg2"/>
                </a:solidFill>
                <a:latin typeface="メイリオ" panose="020B0604030504040204" pitchFamily="50" charset="-128"/>
                <a:ea typeface="メイリオ" panose="020B0604030504040204" pitchFamily="50" charset="-128"/>
              </a:rPr>
              <a:t>　</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graphicFrame>
        <p:nvGraphicFramePr>
          <p:cNvPr id="2" name="図表 1"/>
          <p:cNvGraphicFramePr/>
          <p:nvPr>
            <p:extLst>
              <p:ext uri="{D42A27DB-BD31-4B8C-83A1-F6EECF244321}">
                <p14:modId xmlns:p14="http://schemas.microsoft.com/office/powerpoint/2010/main" val="4273184781"/>
              </p:ext>
            </p:extLst>
          </p:nvPr>
        </p:nvGraphicFramePr>
        <p:xfrm>
          <a:off x="1640632" y="5229200"/>
          <a:ext cx="6912768"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592" y="2462212"/>
            <a:ext cx="58674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プレースホルダー 1"/>
          <p:cNvSpPr txBox="1">
            <a:spLocks/>
          </p:cNvSpPr>
          <p:nvPr/>
        </p:nvSpPr>
        <p:spPr>
          <a:xfrm>
            <a:off x="867023" y="4589661"/>
            <a:ext cx="8928992" cy="42366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accent2">
                    <a:lumMod val="60000"/>
                    <a:lumOff val="40000"/>
                  </a:schemeClr>
                </a:solidFill>
                <a:latin typeface="メイリオ" panose="020B0604030504040204" pitchFamily="50" charset="-128"/>
                <a:ea typeface="メイリオ" panose="020B0604030504040204" pitchFamily="50" charset="-128"/>
              </a:rPr>
              <a:t>導入フロー</a:t>
            </a:r>
            <a:r>
              <a:rPr kumimoji="1" lang="ja-JP" altLang="en-US" sz="2400" dirty="0">
                <a:solidFill>
                  <a:schemeClr val="accent2">
                    <a:lumMod val="60000"/>
                    <a:lumOff val="40000"/>
                  </a:schemeClr>
                </a:solidFill>
                <a:latin typeface="メイリオ" panose="020B0604030504040204" pitchFamily="50" charset="-128"/>
                <a:ea typeface="メイリオ" panose="020B0604030504040204" pitchFamily="50" charset="-128"/>
              </a:rPr>
              <a:t>　</a:t>
            </a:r>
            <a:r>
              <a:rPr kumimoji="1" lang="ja-JP" altLang="en-US" sz="2400" dirty="0" smtClean="0">
                <a:solidFill>
                  <a:schemeClr val="accent2">
                    <a:lumMod val="60000"/>
                    <a:lumOff val="40000"/>
                  </a:schemeClr>
                </a:solidFill>
                <a:latin typeface="メイリオ" panose="020B0604030504040204" pitchFamily="50" charset="-128"/>
                <a:ea typeface="メイリオ" panose="020B0604030504040204" pitchFamily="50" charset="-128"/>
              </a:rPr>
              <a:t>　</a:t>
            </a:r>
            <a:endParaRPr kumimoji="1" lang="en-US" altLang="ja-JP" sz="2400" dirty="0" smtClean="0">
              <a:solidFill>
                <a:schemeClr val="accent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0557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00472" y="152635"/>
            <a:ext cx="6192688"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en-US" altLang="ja-JP" sz="2800" b="1" i="0" u="none" strike="noStrike" cap="none" dirty="0" smtClean="0">
                <a:solidFill>
                  <a:schemeClr val="dk1"/>
                </a:solidFill>
                <a:sym typeface="Arial"/>
              </a:rPr>
              <a:t>【</a:t>
            </a:r>
            <a:r>
              <a:rPr lang="ja-JP" altLang="en-US" sz="2800" b="1" i="0" u="none" strike="noStrike" cap="none" dirty="0" smtClean="0">
                <a:solidFill>
                  <a:schemeClr val="dk1"/>
                </a:solidFill>
                <a:sym typeface="Arial"/>
              </a:rPr>
              <a:t>事例</a:t>
            </a:r>
            <a:r>
              <a:rPr lang="en-US" altLang="ja-JP" sz="2800" b="1" dirty="0" smtClean="0"/>
              <a:t>3</a:t>
            </a:r>
            <a:r>
              <a:rPr lang="en-US" altLang="ja-JP" sz="2800" b="1" i="0" u="none" strike="noStrike" cap="none" dirty="0" smtClean="0">
                <a:solidFill>
                  <a:schemeClr val="dk1"/>
                </a:solidFill>
                <a:sym typeface="Arial"/>
              </a:rPr>
              <a:t>】</a:t>
            </a:r>
            <a:r>
              <a:rPr lang="ja-JP" altLang="en-US" sz="2800" b="1" i="0" u="none" strike="noStrike" cap="none" dirty="0" smtClean="0">
                <a:solidFill>
                  <a:schemeClr val="dk1"/>
                </a:solidFill>
                <a:sym typeface="Arial"/>
              </a:rPr>
              <a:t>社内システム連携</a:t>
            </a:r>
            <a:endParaRPr lang="ja-JP" sz="2800" b="1" i="0" u="none" strike="noStrike" cap="none" dirty="0">
              <a:solidFill>
                <a:schemeClr val="dk1"/>
              </a:solidFill>
              <a:sym typeface="Arial"/>
            </a:endParaRPr>
          </a:p>
        </p:txBody>
      </p:sp>
      <p:sp>
        <p:nvSpPr>
          <p:cNvPr id="6"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22</a:t>
            </a:fld>
            <a:endParaRPr lang="ja-JP" sz="1000" b="1">
              <a:solidFill>
                <a:srgbClr val="4D4D4D"/>
              </a:solidFill>
              <a:latin typeface="Arial"/>
              <a:ea typeface="Arial"/>
              <a:cs typeface="Arial"/>
              <a:sym typeface="Arial"/>
            </a:endParaRPr>
          </a:p>
        </p:txBody>
      </p:sp>
      <p:sp>
        <p:nvSpPr>
          <p:cNvPr id="4" name="テキスト プレースホルダー 1"/>
          <p:cNvSpPr txBox="1">
            <a:spLocks/>
          </p:cNvSpPr>
          <p:nvPr/>
        </p:nvSpPr>
        <p:spPr>
          <a:xfrm>
            <a:off x="632520" y="1124744"/>
            <a:ext cx="8928992" cy="11521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400" dirty="0" smtClean="0">
                <a:solidFill>
                  <a:schemeClr val="bg2"/>
                </a:solidFill>
                <a:latin typeface="メイリオ" panose="020B0604030504040204" pitchFamily="50" charset="-128"/>
                <a:ea typeface="メイリオ" panose="020B0604030504040204" pitchFamily="50" charset="-128"/>
              </a:rPr>
              <a:t>✔　対話型</a:t>
            </a:r>
            <a:r>
              <a:rPr kumimoji="1" lang="en-US" altLang="ja-JP" sz="2400" dirty="0" smtClean="0">
                <a:solidFill>
                  <a:schemeClr val="bg2"/>
                </a:solidFill>
                <a:latin typeface="メイリオ" panose="020B0604030504040204" pitchFamily="50" charset="-128"/>
                <a:ea typeface="メイリオ" panose="020B0604030504040204" pitchFamily="50" charset="-128"/>
              </a:rPr>
              <a:t>IF</a:t>
            </a:r>
            <a:r>
              <a:rPr kumimoji="1" lang="ja-JP" altLang="en-US" sz="2400" dirty="0" smtClean="0">
                <a:solidFill>
                  <a:schemeClr val="bg2"/>
                </a:solidFill>
                <a:latin typeface="メイリオ" panose="020B0604030504040204" pitchFamily="50" charset="-128"/>
                <a:ea typeface="メイリオ" panose="020B0604030504040204" pitchFamily="50" charset="-128"/>
              </a:rPr>
              <a:t>によるシステムで業務高速化を実現</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400" dirty="0">
              <a:solidFill>
                <a:schemeClr val="bg2"/>
              </a:solidFill>
              <a:latin typeface="メイリオ" panose="020B0604030504040204" pitchFamily="50" charset="-128"/>
              <a:ea typeface="メイリオ" panose="020B0604030504040204" pitchFamily="50" charset="-128"/>
            </a:endParaRPr>
          </a:p>
          <a:p>
            <a:r>
              <a:rPr kumimoji="1" lang="ja-JP" altLang="en-US" sz="2400" dirty="0" smtClean="0">
                <a:solidFill>
                  <a:schemeClr val="bg2"/>
                </a:solidFill>
                <a:latin typeface="メイリオ" panose="020B0604030504040204" pitchFamily="50" charset="-128"/>
                <a:ea typeface="メイリオ" panose="020B0604030504040204" pitchFamily="50" charset="-128"/>
              </a:rPr>
              <a:t>✔　本製品には例として会議室予約システムを搭載</a:t>
            </a:r>
            <a:endParaRPr kumimoji="1" lang="en-US" altLang="ja-JP" sz="2400" dirty="0" smtClean="0">
              <a:solidFill>
                <a:schemeClr val="bg2"/>
              </a:solidFill>
              <a:latin typeface="メイリオ" panose="020B0604030504040204" pitchFamily="50" charset="-128"/>
              <a:ea typeface="メイリオ" panose="020B0604030504040204" pitchFamily="50" charset="-128"/>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3307538"/>
            <a:ext cx="3470523" cy="2980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785" y="3284984"/>
            <a:ext cx="3522910" cy="3170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704528" y="2617747"/>
            <a:ext cx="3672410" cy="523220"/>
          </a:xfrm>
          <a:prstGeom prst="rect">
            <a:avLst/>
          </a:prstGeom>
          <a:solidFill>
            <a:schemeClr val="bg2">
              <a:lumMod val="20000"/>
              <a:lumOff val="80000"/>
            </a:schemeClr>
          </a:solidFill>
        </p:spPr>
        <p:txBody>
          <a:bodyPr wrap="square" rtlCol="0">
            <a:spAutoFit/>
          </a:bodyPr>
          <a:lstStyle/>
          <a:p>
            <a:r>
              <a:rPr kumimoji="1" lang="ja-JP" altLang="en-US" dirty="0" smtClean="0">
                <a:solidFill>
                  <a:schemeClr val="bg2"/>
                </a:solidFill>
              </a:rPr>
              <a:t>会議室の予約状況、</a:t>
            </a:r>
            <a:r>
              <a:rPr kumimoji="1" lang="en-US" altLang="ja-JP" dirty="0" smtClean="0">
                <a:solidFill>
                  <a:schemeClr val="bg2"/>
                </a:solidFill>
              </a:rPr>
              <a:t>Outlook</a:t>
            </a:r>
            <a:r>
              <a:rPr kumimoji="1" lang="ja-JP" altLang="en-US" dirty="0" smtClean="0">
                <a:solidFill>
                  <a:schemeClr val="bg2"/>
                </a:solidFill>
              </a:rPr>
              <a:t>の予定表をすべて確認し、空いている時間を提案</a:t>
            </a:r>
            <a:endParaRPr kumimoji="1" lang="ja-JP" altLang="en-US" dirty="0">
              <a:solidFill>
                <a:schemeClr val="bg2"/>
              </a:solidFill>
            </a:endParaRPr>
          </a:p>
        </p:txBody>
      </p:sp>
      <p:sp>
        <p:nvSpPr>
          <p:cNvPr id="8" name="テキスト ボックス 7"/>
          <p:cNvSpPr txBox="1"/>
          <p:nvPr/>
        </p:nvSpPr>
        <p:spPr>
          <a:xfrm>
            <a:off x="5241032" y="2617748"/>
            <a:ext cx="3744416" cy="523220"/>
          </a:xfrm>
          <a:prstGeom prst="rect">
            <a:avLst/>
          </a:prstGeom>
          <a:solidFill>
            <a:schemeClr val="bg2">
              <a:lumMod val="20000"/>
              <a:lumOff val="80000"/>
            </a:schemeClr>
          </a:solidFill>
        </p:spPr>
        <p:txBody>
          <a:bodyPr wrap="square" rtlCol="0">
            <a:spAutoFit/>
          </a:bodyPr>
          <a:lstStyle/>
          <a:p>
            <a:r>
              <a:rPr kumimoji="1" lang="ja-JP" altLang="en-US" dirty="0" smtClean="0">
                <a:solidFill>
                  <a:schemeClr val="bg2"/>
                </a:solidFill>
              </a:rPr>
              <a:t>大量に予約していたりキャンセルが多い予約については、キャンセル確認を自動化</a:t>
            </a:r>
            <a:endParaRPr kumimoji="1" lang="ja-JP" altLang="en-US" dirty="0">
              <a:solidFill>
                <a:schemeClr val="bg2"/>
              </a:solidFill>
            </a:endParaRPr>
          </a:p>
        </p:txBody>
      </p:sp>
    </p:spTree>
    <p:extLst>
      <p:ext uri="{BB962C8B-B14F-4D97-AF65-F5344CB8AC3E}">
        <p14:creationId xmlns:p14="http://schemas.microsoft.com/office/powerpoint/2010/main" val="18272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2</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en-US" altLang="ja-JP" sz="2800" b="1" i="0" u="none" strike="noStrike" cap="none" dirty="0" smtClean="0">
                <a:solidFill>
                  <a:schemeClr val="dk1"/>
                </a:solidFill>
                <a:sym typeface="Arial"/>
              </a:rPr>
              <a:t>IT</a:t>
            </a:r>
            <a:r>
              <a:rPr lang="ja-JP" altLang="en-US" sz="2800" b="1" i="0" u="none" strike="noStrike" cap="none" dirty="0" smtClean="0">
                <a:solidFill>
                  <a:schemeClr val="dk1"/>
                </a:solidFill>
                <a:sym typeface="Arial"/>
              </a:rPr>
              <a:t> </a:t>
            </a:r>
            <a:r>
              <a:rPr lang="en-US" altLang="ja-JP" sz="2800" b="1" i="0" u="none" strike="noStrike" cap="none" dirty="0" smtClean="0">
                <a:solidFill>
                  <a:schemeClr val="dk1"/>
                </a:solidFill>
                <a:sym typeface="Arial"/>
              </a:rPr>
              <a:t>Week 2017</a:t>
            </a:r>
            <a:r>
              <a:rPr lang="ja-JP" altLang="en-US" sz="2800" b="1" dirty="0" smtClean="0"/>
              <a:t>秋概要</a:t>
            </a:r>
            <a:endParaRPr lang="ja-JP" sz="2800" b="1" i="0" u="none" strike="noStrike" cap="none" dirty="0">
              <a:solidFill>
                <a:schemeClr val="dk1"/>
              </a:solidFill>
              <a:sym typeface="Aria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36" y="1484784"/>
            <a:ext cx="8280152" cy="465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角丸四角形 2"/>
          <p:cNvSpPr/>
          <p:nvPr/>
        </p:nvSpPr>
        <p:spPr>
          <a:xfrm>
            <a:off x="4916612" y="5517232"/>
            <a:ext cx="4140076" cy="618902"/>
          </a:xfrm>
          <a:prstGeom prst="roundRect">
            <a:avLst/>
          </a:prstGeom>
          <a:no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
          <p:cNvSpPr txBox="1">
            <a:spLocks/>
          </p:cNvSpPr>
          <p:nvPr/>
        </p:nvSpPr>
        <p:spPr>
          <a:xfrm>
            <a:off x="344488" y="908001"/>
            <a:ext cx="8257036" cy="10081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800" dirty="0" smtClean="0">
                <a:solidFill>
                  <a:schemeClr val="bg2"/>
                </a:solidFill>
                <a:latin typeface="メイリオ" panose="020B0604030504040204" pitchFamily="50" charset="-128"/>
                <a:ea typeface="メイリオ" panose="020B0604030504040204" pitchFamily="50" charset="-128"/>
              </a:rPr>
              <a:t>「第一回　</a:t>
            </a:r>
            <a:r>
              <a:rPr kumimoji="1" lang="en-US" altLang="ja-JP" sz="2800" dirty="0" smtClean="0">
                <a:solidFill>
                  <a:schemeClr val="bg2"/>
                </a:solidFill>
                <a:latin typeface="メイリオ" panose="020B0604030504040204" pitchFamily="50" charset="-128"/>
                <a:ea typeface="メイリオ" panose="020B0604030504040204" pitchFamily="50" charset="-128"/>
              </a:rPr>
              <a:t>AI</a:t>
            </a:r>
            <a:r>
              <a:rPr kumimoji="1" lang="ja-JP" altLang="en-US" sz="2800" dirty="0" smtClean="0">
                <a:solidFill>
                  <a:schemeClr val="bg2"/>
                </a:solidFill>
                <a:latin typeface="メイリオ" panose="020B0604030504040204" pitchFamily="50" charset="-128"/>
                <a:ea typeface="メイリオ" panose="020B0604030504040204" pitchFamily="50" charset="-128"/>
              </a:rPr>
              <a:t>・業務自動化　展」に出展</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81894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3</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en-US" altLang="ja-JP" sz="2800" b="1" i="0" u="none" strike="noStrike" cap="none" dirty="0" smtClean="0">
                <a:solidFill>
                  <a:schemeClr val="dk1"/>
                </a:solidFill>
                <a:sym typeface="Arial"/>
              </a:rPr>
              <a:t>IT</a:t>
            </a:r>
            <a:r>
              <a:rPr lang="ja-JP" altLang="en-US" sz="2800" b="1" i="0" u="none" strike="noStrike" cap="none" dirty="0" smtClean="0">
                <a:solidFill>
                  <a:schemeClr val="dk1"/>
                </a:solidFill>
                <a:sym typeface="Arial"/>
              </a:rPr>
              <a:t> </a:t>
            </a:r>
            <a:r>
              <a:rPr lang="en-US" altLang="ja-JP" sz="2800" b="1" i="0" u="none" strike="noStrike" cap="none" dirty="0" smtClean="0">
                <a:solidFill>
                  <a:schemeClr val="dk1"/>
                </a:solidFill>
                <a:sym typeface="Arial"/>
              </a:rPr>
              <a:t>Week 2017 </a:t>
            </a:r>
            <a:r>
              <a:rPr lang="ja-JP" altLang="en-US" sz="2800" b="1" i="0" u="none" strike="noStrike" cap="none" dirty="0" smtClean="0">
                <a:solidFill>
                  <a:schemeClr val="dk1"/>
                </a:solidFill>
                <a:sym typeface="Arial"/>
              </a:rPr>
              <a:t>秋　（</a:t>
            </a:r>
            <a:r>
              <a:rPr lang="en-US" altLang="ja-JP" sz="2800" b="1" i="0" u="none" strike="noStrike" cap="none" dirty="0" smtClean="0">
                <a:solidFill>
                  <a:schemeClr val="dk1"/>
                </a:solidFill>
                <a:sym typeface="Arial"/>
              </a:rPr>
              <a:t>AI</a:t>
            </a:r>
            <a:r>
              <a:rPr lang="ja-JP" altLang="en-US" sz="2800" b="1" i="0" u="none" strike="noStrike" cap="none" dirty="0" smtClean="0">
                <a:solidFill>
                  <a:schemeClr val="dk1"/>
                </a:solidFill>
                <a:sym typeface="Arial"/>
              </a:rPr>
              <a:t>・業務自動化展）</a:t>
            </a:r>
            <a:endParaRPr lang="ja-JP" sz="2800" b="1" i="0" u="none" strike="noStrike" cap="none" dirty="0">
              <a:solidFill>
                <a:schemeClr val="dk1"/>
              </a:solidFill>
              <a:sym typeface="Aria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9" y="4257116"/>
            <a:ext cx="3614093" cy="201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プレースホルダー 1"/>
          <p:cNvSpPr txBox="1">
            <a:spLocks/>
          </p:cNvSpPr>
          <p:nvPr/>
        </p:nvSpPr>
        <p:spPr>
          <a:xfrm>
            <a:off x="344488" y="908001"/>
            <a:ext cx="8257036" cy="10081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800" dirty="0" smtClean="0">
                <a:solidFill>
                  <a:schemeClr val="bg2"/>
                </a:solidFill>
                <a:latin typeface="メイリオ" panose="020B0604030504040204" pitchFamily="50" charset="-128"/>
                <a:ea typeface="メイリオ" panose="020B0604030504040204" pitchFamily="50" charset="-128"/>
              </a:rPr>
              <a:t>「第一回　</a:t>
            </a:r>
            <a:r>
              <a:rPr kumimoji="1" lang="en-US" altLang="ja-JP" sz="2800" dirty="0" smtClean="0">
                <a:solidFill>
                  <a:schemeClr val="bg2"/>
                </a:solidFill>
                <a:latin typeface="メイリオ" panose="020B0604030504040204" pitchFamily="50" charset="-128"/>
                <a:ea typeface="メイリオ" panose="020B0604030504040204" pitchFamily="50" charset="-128"/>
              </a:rPr>
              <a:t>AI</a:t>
            </a:r>
            <a:r>
              <a:rPr kumimoji="1" lang="ja-JP" altLang="en-US" sz="2800" dirty="0" smtClean="0">
                <a:solidFill>
                  <a:schemeClr val="bg2"/>
                </a:solidFill>
                <a:latin typeface="メイリオ" panose="020B0604030504040204" pitchFamily="50" charset="-128"/>
                <a:ea typeface="メイリオ" panose="020B0604030504040204" pitchFamily="50" charset="-128"/>
              </a:rPr>
              <a:t>・業務自動化　展」の開催経緯</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61876" y="1700808"/>
            <a:ext cx="8640191" cy="1569660"/>
          </a:xfrm>
          <a:prstGeom prst="rect">
            <a:avLst/>
          </a:prstGeom>
          <a:noFill/>
        </p:spPr>
        <p:txBody>
          <a:bodyPr wrap="square" rtlCol="0">
            <a:spAutoFit/>
          </a:bodyPr>
          <a:lstStyle/>
          <a:p>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・当初予定されていなかったが、</a:t>
            </a:r>
            <a:r>
              <a:rPr kumimoji="1" lang="en-US" altLang="ja-JP" sz="2400" dirty="0" smtClean="0">
                <a:solidFill>
                  <a:schemeClr val="bg1">
                    <a:lumMod val="50000"/>
                  </a:schemeClr>
                </a:solidFill>
                <a:latin typeface="メイリオ" panose="020B0604030504040204" pitchFamily="50" charset="-128"/>
                <a:ea typeface="メイリオ" panose="020B0604030504040204" pitchFamily="50" charset="-128"/>
              </a:rPr>
              <a:t>AI Expo</a:t>
            </a:r>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にて、企業で導入できる</a:t>
            </a:r>
            <a:r>
              <a:rPr kumimoji="1" lang="en-US" altLang="ja-JP" sz="2400" dirty="0" smtClean="0">
                <a:solidFill>
                  <a:schemeClr val="bg1">
                    <a:lumMod val="50000"/>
                  </a:schemeClr>
                </a:solidFill>
                <a:latin typeface="メイリオ" panose="020B0604030504040204" pitchFamily="50" charset="-128"/>
                <a:ea typeface="メイリオ" panose="020B0604030504040204" pitchFamily="50" charset="-128"/>
              </a:rPr>
              <a:t>AI</a:t>
            </a:r>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製品はないのかとの要望が殺到し</a:t>
            </a:r>
            <a:r>
              <a:rPr kumimoji="1" lang="ja-JP" altLang="en-US" sz="2400" dirty="0">
                <a:solidFill>
                  <a:schemeClr val="bg1">
                    <a:lumMod val="50000"/>
                  </a:schemeClr>
                </a:solidFill>
                <a:latin typeface="メイリオ" panose="020B0604030504040204" pitchFamily="50" charset="-128"/>
                <a:ea typeface="メイリオ" panose="020B0604030504040204" pitchFamily="50" charset="-128"/>
              </a:rPr>
              <a:t>急遽</a:t>
            </a:r>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開催が決まる</a:t>
            </a:r>
            <a:endParaRPr kumimoji="1" lang="en-US" altLang="ja-JP" sz="2400" dirty="0" smtClean="0">
              <a:solidFill>
                <a:schemeClr val="bg1">
                  <a:lumMod val="50000"/>
                </a:schemeClr>
              </a:solidFill>
              <a:latin typeface="メイリオ" panose="020B0604030504040204" pitchFamily="50" charset="-128"/>
              <a:ea typeface="メイリオ" panose="020B0604030504040204" pitchFamily="50" charset="-128"/>
            </a:endParaRPr>
          </a:p>
          <a:p>
            <a:endParaRPr kumimoji="1" lang="en-US" altLang="ja-JP" sz="2400" dirty="0">
              <a:solidFill>
                <a:schemeClr val="bg1">
                  <a:lumMod val="50000"/>
                </a:schemeClr>
              </a:solidFill>
              <a:latin typeface="メイリオ" panose="020B0604030504040204" pitchFamily="50" charset="-128"/>
              <a:ea typeface="メイリオ" panose="020B0604030504040204" pitchFamily="50" charset="-128"/>
            </a:endParaRPr>
          </a:p>
          <a:p>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・金融</a:t>
            </a:r>
            <a:r>
              <a:rPr kumimoji="1" lang="en-US" altLang="ja-JP" sz="2400" dirty="0" smtClean="0">
                <a:solidFill>
                  <a:schemeClr val="bg1">
                    <a:lumMod val="50000"/>
                  </a:schemeClr>
                </a:solidFill>
                <a:latin typeface="メイリオ" panose="020B0604030504040204" pitchFamily="50" charset="-128"/>
                <a:ea typeface="メイリオ" panose="020B0604030504040204" pitchFamily="50" charset="-128"/>
              </a:rPr>
              <a:t>C</a:t>
            </a:r>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でも</a:t>
            </a:r>
            <a:r>
              <a:rPr kumimoji="1" lang="en-US" altLang="ja-JP" sz="2400" dirty="0" smtClean="0">
                <a:solidFill>
                  <a:schemeClr val="bg1">
                    <a:lumMod val="50000"/>
                  </a:schemeClr>
                </a:solidFill>
                <a:latin typeface="メイリオ" panose="020B0604030504040204" pitchFamily="50" charset="-128"/>
                <a:ea typeface="メイリオ" panose="020B0604030504040204" pitchFamily="50" charset="-128"/>
              </a:rPr>
              <a:t>AI</a:t>
            </a:r>
            <a:r>
              <a:rPr kumimoji="1" lang="ja-JP" altLang="en-US" sz="2400" dirty="0" smtClean="0">
                <a:solidFill>
                  <a:schemeClr val="bg1">
                    <a:lumMod val="50000"/>
                  </a:schemeClr>
                </a:solidFill>
                <a:latin typeface="メイリオ" panose="020B0604030504040204" pitchFamily="50" charset="-128"/>
                <a:ea typeface="メイリオ" panose="020B0604030504040204" pitchFamily="50" charset="-128"/>
              </a:rPr>
              <a:t>を推進の一環として出展を決定</a:t>
            </a:r>
            <a:endParaRPr kumimoji="1" lang="en-US" altLang="ja-JP" sz="2400" dirty="0" smtClean="0">
              <a:solidFill>
                <a:schemeClr val="bg1">
                  <a:lumMod val="50000"/>
                </a:schemeClr>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776536" y="3576363"/>
            <a:ext cx="3888432" cy="830997"/>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出展ブース１区画</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（約</a:t>
            </a:r>
            <a:r>
              <a:rPr kumimoji="1" lang="en-US" altLang="ja-JP" sz="2400" dirty="0" smtClean="0">
                <a:latin typeface="メイリオ" panose="020B0604030504040204" pitchFamily="50" charset="-128"/>
                <a:ea typeface="メイリオ" panose="020B0604030504040204" pitchFamily="50" charset="-128"/>
              </a:rPr>
              <a:t>6m×3m)</a:t>
            </a:r>
            <a:r>
              <a:rPr kumimoji="1" lang="ja-JP" altLang="en-US" sz="2400" dirty="0" smtClean="0">
                <a:latin typeface="メイリオ" panose="020B0604030504040204" pitchFamily="50" charset="-128"/>
                <a:ea typeface="メイリオ" panose="020B0604030504040204" pitchFamily="50" charset="-128"/>
              </a:rPr>
              <a:t>を予約</a:t>
            </a:r>
            <a:endParaRPr kumimoji="1" lang="ja-JP" altLang="en-US" sz="2400" dirty="0">
              <a:latin typeface="メイリオ" panose="020B0604030504040204" pitchFamily="50" charset="-128"/>
              <a:ea typeface="メイリオ" panose="020B0604030504040204" pitchFamily="50" charset="-128"/>
            </a:endParaRPr>
          </a:p>
        </p:txBody>
      </p:sp>
      <p:pic>
        <p:nvPicPr>
          <p:cNvPr id="1026" name="Picture 2" descr="C:\Users\tkanegae\Desktop\img_about_hr20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981" y="3553296"/>
            <a:ext cx="45085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061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4</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lvl="0">
              <a:buSzPct val="25000"/>
            </a:pPr>
            <a:r>
              <a:rPr lang="en-US" altLang="ja-JP" sz="2800" b="1" dirty="0"/>
              <a:t>IT</a:t>
            </a:r>
            <a:r>
              <a:rPr lang="ja-JP" altLang="en-US" sz="2800" b="1" dirty="0"/>
              <a:t> </a:t>
            </a:r>
            <a:r>
              <a:rPr lang="en-US" altLang="ja-JP" sz="2800" b="1" dirty="0"/>
              <a:t>Week 2017</a:t>
            </a:r>
            <a:r>
              <a:rPr lang="ja-JP" altLang="en-US" sz="2800" b="1" dirty="0" smtClean="0"/>
              <a:t>秋　出展製品</a:t>
            </a:r>
            <a:r>
              <a:rPr lang="ja-JP" altLang="en-US" sz="2800" b="1" dirty="0"/>
              <a:t>サマリ</a:t>
            </a:r>
            <a:endParaRPr lang="ja-JP" sz="2800" b="1" i="0" u="none" strike="noStrike" cap="none" dirty="0">
              <a:solidFill>
                <a:schemeClr val="dk1"/>
              </a:solidFill>
              <a:sym typeface="Arial"/>
            </a:endParaRPr>
          </a:p>
        </p:txBody>
      </p:sp>
      <p:sp>
        <p:nvSpPr>
          <p:cNvPr id="2" name="角丸四角形 1"/>
          <p:cNvSpPr/>
          <p:nvPr/>
        </p:nvSpPr>
        <p:spPr>
          <a:xfrm>
            <a:off x="708388" y="1196752"/>
            <a:ext cx="3636441" cy="7920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u="sng" dirty="0" smtClean="0">
                <a:solidFill>
                  <a:schemeClr val="bg1">
                    <a:lumMod val="50000"/>
                  </a:schemeClr>
                </a:solidFill>
                <a:latin typeface="メイリオ" panose="020B0604030504040204" pitchFamily="50" charset="-128"/>
                <a:ea typeface="メイリオ" panose="020B0604030504040204" pitchFamily="50" charset="-128"/>
              </a:rPr>
              <a:t>出展製品</a:t>
            </a:r>
            <a:endParaRPr kumimoji="1" lang="ja-JP" altLang="en-US" sz="2800" b="1" u="sng"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83567" y="2276872"/>
            <a:ext cx="8640191" cy="1015663"/>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・機械学習を搭載した対話型</a:t>
            </a:r>
            <a:r>
              <a:rPr kumimoji="1" lang="en-US" altLang="ja-JP" sz="2000" dirty="0" smtClean="0">
                <a:latin typeface="メイリオ" panose="020B0604030504040204" pitchFamily="50" charset="-128"/>
                <a:ea typeface="メイリオ" panose="020B0604030504040204" pitchFamily="50" charset="-128"/>
              </a:rPr>
              <a:t>UI</a:t>
            </a:r>
            <a:r>
              <a:rPr kumimoji="1" lang="ja-JP" altLang="en-US" sz="2000" dirty="0" smtClean="0">
                <a:latin typeface="メイリオ" panose="020B0604030504040204" pitchFamily="50" charset="-128"/>
                <a:ea typeface="メイリオ" panose="020B0604030504040204" pitchFamily="50" charset="-128"/>
              </a:rPr>
              <a:t>（チャット</a:t>
            </a:r>
            <a:r>
              <a:rPr kumimoji="1" lang="en-US" altLang="ja-JP" sz="2000" dirty="0" smtClean="0">
                <a:latin typeface="メイリオ" panose="020B0604030504040204" pitchFamily="50" charset="-128"/>
                <a:ea typeface="メイリオ" panose="020B0604030504040204" pitchFamily="50" charset="-128"/>
              </a:rPr>
              <a:t>Bot</a:t>
            </a:r>
            <a:r>
              <a:rPr kumimoji="1" lang="ja-JP" altLang="en-US" sz="2000" dirty="0" smtClean="0">
                <a:latin typeface="メイリオ" panose="020B0604030504040204" pitchFamily="50" charset="-128"/>
                <a:ea typeface="メイリオ" panose="020B0604030504040204" pitchFamily="50" charset="-128"/>
              </a:rPr>
              <a:t>）開発ツール</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・対話型</a:t>
            </a:r>
            <a:r>
              <a:rPr kumimoji="1" lang="en-US" altLang="ja-JP" sz="2000" dirty="0" smtClean="0">
                <a:latin typeface="メイリオ" panose="020B0604030504040204" pitchFamily="50" charset="-128"/>
                <a:ea typeface="メイリオ" panose="020B0604030504040204" pitchFamily="50" charset="-128"/>
              </a:rPr>
              <a:t>UI</a:t>
            </a:r>
            <a:r>
              <a:rPr kumimoji="1" lang="ja-JP" altLang="en-US" sz="2000" dirty="0" smtClean="0">
                <a:latin typeface="メイリオ" panose="020B0604030504040204" pitchFamily="50" charset="-128"/>
                <a:ea typeface="メイリオ" panose="020B0604030504040204" pitchFamily="50" charset="-128"/>
              </a:rPr>
              <a:t>システムの例として「会議室予約システム」を搭載</a:t>
            </a:r>
            <a:endParaRPr kumimoji="1" lang="en-US" altLang="ja-JP" sz="2000" dirty="0" smtClean="0">
              <a:latin typeface="メイリオ" panose="020B0604030504040204" pitchFamily="50" charset="-128"/>
              <a:ea typeface="メイリオ" panose="020B0604030504040204" pitchFamily="50" charset="-128"/>
            </a:endParaRPr>
          </a:p>
        </p:txBody>
      </p:sp>
      <p:sp>
        <p:nvSpPr>
          <p:cNvPr id="8" name="角丸四角形 7"/>
          <p:cNvSpPr/>
          <p:nvPr/>
        </p:nvSpPr>
        <p:spPr>
          <a:xfrm>
            <a:off x="740495" y="3884656"/>
            <a:ext cx="3636441" cy="7920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u="sng" dirty="0" smtClean="0">
                <a:solidFill>
                  <a:schemeClr val="bg1">
                    <a:lumMod val="50000"/>
                  </a:schemeClr>
                </a:solidFill>
                <a:latin typeface="メイリオ" panose="020B0604030504040204" pitchFamily="50" charset="-128"/>
                <a:ea typeface="メイリオ" panose="020B0604030504040204" pitchFamily="50" charset="-128"/>
              </a:rPr>
              <a:t>製品</a:t>
            </a:r>
            <a:r>
              <a:rPr kumimoji="1" lang="ja-JP" altLang="en-US" sz="2800" b="1" u="sng" dirty="0">
                <a:solidFill>
                  <a:schemeClr val="bg1">
                    <a:lumMod val="50000"/>
                  </a:schemeClr>
                </a:solidFill>
                <a:latin typeface="メイリオ" panose="020B0604030504040204" pitchFamily="50" charset="-128"/>
                <a:ea typeface="メイリオ" panose="020B0604030504040204" pitchFamily="50" charset="-128"/>
              </a:rPr>
              <a:t>コンセプト</a:t>
            </a:r>
          </a:p>
        </p:txBody>
      </p:sp>
      <p:sp>
        <p:nvSpPr>
          <p:cNvPr id="9" name="テキスト ボックス 8"/>
          <p:cNvSpPr txBox="1"/>
          <p:nvPr/>
        </p:nvSpPr>
        <p:spPr>
          <a:xfrm>
            <a:off x="849313" y="4703483"/>
            <a:ext cx="8640191" cy="707886"/>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・マルチチャネルのチャットボット開発を</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簡単</a:t>
            </a:r>
            <a:r>
              <a:rPr kumimoji="1" lang="ja-JP" altLang="en-US" sz="2000" dirty="0" smtClean="0">
                <a:latin typeface="メイリオ" panose="020B0604030504040204" pitchFamily="50" charset="-128"/>
                <a:ea typeface="メイリオ" panose="020B0604030504040204" pitchFamily="50" charset="-128"/>
              </a:rPr>
              <a:t>に内製化！</a:t>
            </a:r>
            <a:endParaRPr kumimoji="1" lang="en-US" altLang="ja-JP" sz="2000" dirty="0" smtClean="0">
              <a:latin typeface="メイリオ" panose="020B0604030504040204" pitchFamily="50" charset="-128"/>
              <a:ea typeface="メイリオ" panose="020B0604030504040204" pitchFamily="50" charset="-128"/>
            </a:endParaRPr>
          </a:p>
        </p:txBody>
      </p:sp>
      <p:pic>
        <p:nvPicPr>
          <p:cNvPr id="1026" name="Picture 2" descr="C:\Users\tkanegae\Desktop\thJJ6EM8U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350" y="3573016"/>
            <a:ext cx="2289077" cy="228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454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60512" y="2132856"/>
            <a:ext cx="7164796" cy="2736304"/>
          </a:xfrm>
        </p:spPr>
        <p:txBody>
          <a:bodyPr/>
          <a:lstStyle/>
          <a:p>
            <a:r>
              <a:rPr kumimoji="1" lang="ja-JP" altLang="en-US" sz="4400" dirty="0" smtClean="0">
                <a:latin typeface="メイリオ" panose="020B0604030504040204" pitchFamily="50" charset="-128"/>
                <a:ea typeface="メイリオ" panose="020B0604030504040204" pitchFamily="50" charset="-128"/>
              </a:rPr>
              <a:t>チャットボット市場</a:t>
            </a:r>
            <a:endParaRPr kumimoji="1" lang="ja-JP" altLang="en-US" sz="4400" dirty="0">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altLang="ja-JP" sz="1000" b="1" smtClean="0">
                <a:solidFill>
                  <a:srgbClr val="4D4D4D"/>
                </a:solidFill>
                <a:latin typeface="Arial"/>
                <a:ea typeface="Arial"/>
                <a:cs typeface="Arial"/>
                <a:sym typeface="Arial"/>
              </a:rPr>
              <a:t>5</a:t>
            </a:fld>
            <a:endParaRPr lang="ja-JP" sz="1000" b="1">
              <a:solidFill>
                <a:srgbClr val="4D4D4D"/>
              </a:solidFill>
              <a:latin typeface="Arial"/>
              <a:ea typeface="Arial"/>
              <a:cs typeface="Arial"/>
              <a:sym typeface="Arial"/>
            </a:endParaRPr>
          </a:p>
        </p:txBody>
      </p:sp>
    </p:spTree>
    <p:extLst>
      <p:ext uri="{BB962C8B-B14F-4D97-AF65-F5344CB8AC3E}">
        <p14:creationId xmlns:p14="http://schemas.microsoft.com/office/powerpoint/2010/main" val="380841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6</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チャットボット国内市場規模見通し</a:t>
            </a:r>
            <a:endParaRPr lang="ja-JP" sz="2800" b="1" i="0" u="none" strike="noStrike" cap="none" dirty="0">
              <a:solidFill>
                <a:schemeClr val="dk1"/>
              </a:solidFill>
              <a:sym typeface="Arial"/>
            </a:endParaRPr>
          </a:p>
        </p:txBody>
      </p:sp>
      <p:sp>
        <p:nvSpPr>
          <p:cNvPr id="5" name="テキスト プレースホルダー 1"/>
          <p:cNvSpPr txBox="1">
            <a:spLocks/>
          </p:cNvSpPr>
          <p:nvPr/>
        </p:nvSpPr>
        <p:spPr>
          <a:xfrm>
            <a:off x="799652" y="1124744"/>
            <a:ext cx="8257036" cy="21602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en-US" altLang="ja-JP" sz="2800" dirty="0" smtClean="0">
                <a:solidFill>
                  <a:schemeClr val="bg2"/>
                </a:solidFill>
                <a:latin typeface="メイリオ" panose="020B0604030504040204" pitchFamily="50" charset="-128"/>
                <a:ea typeface="メイリオ" panose="020B0604030504040204" pitchFamily="50" charset="-128"/>
              </a:rPr>
              <a:t>2017</a:t>
            </a:r>
            <a:r>
              <a:rPr kumimoji="1" lang="ja-JP" altLang="en-US" sz="2800" dirty="0" smtClean="0">
                <a:solidFill>
                  <a:schemeClr val="bg2"/>
                </a:solidFill>
                <a:latin typeface="メイリオ" panose="020B0604030504040204" pitchFamily="50" charset="-128"/>
                <a:ea typeface="メイリオ" panose="020B0604030504040204" pitchFamily="50" charset="-128"/>
              </a:rPr>
              <a:t>年 世界の市場は</a:t>
            </a:r>
            <a:r>
              <a:rPr kumimoji="1" lang="en-US" altLang="ja-JP" sz="2800" dirty="0" smtClean="0">
                <a:solidFill>
                  <a:schemeClr val="bg2"/>
                </a:solidFill>
                <a:latin typeface="メイリオ" panose="020B0604030504040204" pitchFamily="50" charset="-128"/>
                <a:ea typeface="メイリオ" panose="020B0604030504040204" pitchFamily="50" charset="-128"/>
              </a:rPr>
              <a:t>7</a:t>
            </a:r>
            <a:r>
              <a:rPr kumimoji="1" lang="ja-JP" altLang="en-US" sz="2800" dirty="0" smtClean="0">
                <a:solidFill>
                  <a:schemeClr val="bg2"/>
                </a:solidFill>
                <a:latin typeface="メイリオ" panose="020B0604030504040204" pitchFamily="50" charset="-128"/>
                <a:ea typeface="メイリオ" panose="020B0604030504040204" pitchFamily="50" charset="-128"/>
              </a:rPr>
              <a:t>億ドル</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a:p>
            <a:r>
              <a:rPr kumimoji="1" lang="en-US" altLang="ja-JP" sz="1600" dirty="0" smtClean="0">
                <a:solidFill>
                  <a:schemeClr val="bg2"/>
                </a:solidFill>
                <a:latin typeface="メイリオ" panose="020B0604030504040204" pitchFamily="50" charset="-128"/>
                <a:ea typeface="メイリオ" panose="020B0604030504040204" pitchFamily="50" charset="-128"/>
              </a:rPr>
              <a:t>※</a:t>
            </a:r>
            <a:r>
              <a:rPr kumimoji="1" lang="ja-JP" altLang="en-US" sz="1600" dirty="0" smtClean="0">
                <a:solidFill>
                  <a:schemeClr val="bg2"/>
                </a:solidFill>
                <a:latin typeface="メイリオ" panose="020B0604030504040204" pitchFamily="50" charset="-128"/>
                <a:ea typeface="メイリオ" panose="020B0604030504040204" pitchFamily="50" charset="-128"/>
              </a:rPr>
              <a:t>国内市場は</a:t>
            </a:r>
            <a:r>
              <a:rPr kumimoji="1" lang="en-US" altLang="ja-JP" sz="1600" dirty="0" smtClean="0">
                <a:solidFill>
                  <a:schemeClr val="bg2"/>
                </a:solidFill>
                <a:latin typeface="メイリオ" panose="020B0604030504040204" pitchFamily="50" charset="-128"/>
                <a:ea typeface="メイリオ" panose="020B0604030504040204" pitchFamily="50" charset="-128"/>
              </a:rPr>
              <a:t>20</a:t>
            </a:r>
            <a:r>
              <a:rPr kumimoji="1" lang="ja-JP" altLang="en-US" sz="1600" dirty="0" smtClean="0">
                <a:solidFill>
                  <a:schemeClr val="bg2"/>
                </a:solidFill>
                <a:latin typeface="メイリオ" panose="020B0604030504040204" pitchFamily="50" charset="-128"/>
                <a:ea typeface="メイリオ" panose="020B0604030504040204" pitchFamily="50" charset="-128"/>
              </a:rPr>
              <a:t>分の</a:t>
            </a:r>
            <a:r>
              <a:rPr kumimoji="1" lang="en-US" altLang="ja-JP" sz="1600" dirty="0" smtClean="0">
                <a:solidFill>
                  <a:schemeClr val="bg2"/>
                </a:solidFill>
                <a:latin typeface="メイリオ" panose="020B0604030504040204" pitchFamily="50" charset="-128"/>
                <a:ea typeface="メイリオ" panose="020B0604030504040204" pitchFamily="50" charset="-128"/>
              </a:rPr>
              <a:t>1</a:t>
            </a:r>
            <a:r>
              <a:rPr kumimoji="1" lang="ja-JP" altLang="en-US" sz="1600" dirty="0" smtClean="0">
                <a:solidFill>
                  <a:schemeClr val="bg2"/>
                </a:solidFill>
                <a:latin typeface="メイリオ" panose="020B0604030504040204" pitchFamily="50" charset="-128"/>
                <a:ea typeface="メイリオ" panose="020B0604030504040204" pitchFamily="50" charset="-128"/>
              </a:rPr>
              <a:t>で試算（</a:t>
            </a:r>
            <a:r>
              <a:rPr kumimoji="1" lang="en-US" altLang="ja-JP" sz="1600" dirty="0" smtClean="0">
                <a:solidFill>
                  <a:schemeClr val="bg2"/>
                </a:solidFill>
                <a:latin typeface="メイリオ" panose="020B0604030504040204" pitchFamily="50" charset="-128"/>
                <a:ea typeface="メイリオ" panose="020B0604030504040204" pitchFamily="50" charset="-128"/>
              </a:rPr>
              <a:t>AI</a:t>
            </a:r>
            <a:r>
              <a:rPr kumimoji="1" lang="ja-JP" altLang="en-US" sz="1600" dirty="0" smtClean="0">
                <a:solidFill>
                  <a:schemeClr val="bg2"/>
                </a:solidFill>
                <a:latin typeface="メイリオ" panose="020B0604030504040204" pitchFamily="50" charset="-128"/>
                <a:ea typeface="メイリオ" panose="020B0604030504040204" pitchFamily="50" charset="-128"/>
              </a:rPr>
              <a:t>市場割合から）</a:t>
            </a:r>
            <a:endParaRPr kumimoji="1" lang="en-US" altLang="ja-JP" sz="16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a:p>
            <a:r>
              <a:rPr kumimoji="1" lang="ja-JP" altLang="en-US" sz="2800" dirty="0">
                <a:solidFill>
                  <a:schemeClr val="bg2"/>
                </a:solidFill>
                <a:latin typeface="メイリオ" panose="020B0604030504040204" pitchFamily="50" charset="-128"/>
                <a:ea typeface="メイリオ" panose="020B0604030504040204" pitchFamily="50" charset="-128"/>
              </a:rPr>
              <a:t>年</a:t>
            </a:r>
            <a:r>
              <a:rPr kumimoji="1" lang="ja-JP" altLang="en-US" sz="2800" dirty="0" smtClean="0">
                <a:solidFill>
                  <a:schemeClr val="bg2"/>
                </a:solidFill>
                <a:latin typeface="メイリオ" panose="020B0604030504040204" pitchFamily="50" charset="-128"/>
                <a:ea typeface="メイリオ" panose="020B0604030504040204" pitchFamily="50" charset="-128"/>
              </a:rPr>
              <a:t>平均</a:t>
            </a:r>
            <a:r>
              <a:rPr kumimoji="1" lang="en-US" altLang="ja-JP" sz="2800" dirty="0">
                <a:solidFill>
                  <a:schemeClr val="bg2"/>
                </a:solidFill>
                <a:latin typeface="メイリオ" panose="020B0604030504040204" pitchFamily="50" charset="-128"/>
                <a:ea typeface="メイリオ" panose="020B0604030504040204" pitchFamily="50" charset="-128"/>
              </a:rPr>
              <a:t>35.2</a:t>
            </a:r>
            <a:r>
              <a:rPr kumimoji="1" lang="ja-JP" altLang="en-US" sz="2800" dirty="0" smtClean="0">
                <a:solidFill>
                  <a:schemeClr val="bg2"/>
                </a:solidFill>
                <a:latin typeface="メイリオ" panose="020B0604030504040204" pitchFamily="50" charset="-128"/>
                <a:ea typeface="メイリオ" panose="020B0604030504040204" pitchFamily="50" charset="-128"/>
              </a:rPr>
              <a:t>％の成長率予測</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800" dirty="0">
              <a:solidFill>
                <a:schemeClr val="bg2"/>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1208584" y="4653136"/>
            <a:ext cx="1008112" cy="1296144"/>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2"/>
                </a:solidFill>
              </a:rPr>
              <a:t>30</a:t>
            </a:r>
            <a:r>
              <a:rPr kumimoji="1" lang="ja-JP" altLang="en-US" sz="2800" dirty="0" smtClean="0">
                <a:solidFill>
                  <a:schemeClr val="accent2"/>
                </a:solidFill>
              </a:rPr>
              <a:t>億</a:t>
            </a:r>
            <a:endParaRPr kumimoji="1" lang="ja-JP" altLang="en-US" sz="2800" dirty="0">
              <a:solidFill>
                <a:schemeClr val="accent2"/>
              </a:solidFill>
            </a:endParaRPr>
          </a:p>
        </p:txBody>
      </p:sp>
      <p:sp>
        <p:nvSpPr>
          <p:cNvPr id="9" name="正方形/長方形 8"/>
          <p:cNvSpPr/>
          <p:nvPr/>
        </p:nvSpPr>
        <p:spPr>
          <a:xfrm>
            <a:off x="3368824" y="4149080"/>
            <a:ext cx="1008112" cy="18002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2"/>
                </a:solidFill>
              </a:rPr>
              <a:t>40</a:t>
            </a:r>
            <a:r>
              <a:rPr kumimoji="1" lang="ja-JP" altLang="en-US" sz="2800" dirty="0" smtClean="0">
                <a:solidFill>
                  <a:schemeClr val="accent2"/>
                </a:solidFill>
              </a:rPr>
              <a:t>億</a:t>
            </a:r>
            <a:endParaRPr kumimoji="1" lang="ja-JP" altLang="en-US" sz="2800" dirty="0">
              <a:solidFill>
                <a:schemeClr val="accent2"/>
              </a:solidFill>
            </a:endParaRPr>
          </a:p>
        </p:txBody>
      </p:sp>
      <p:sp>
        <p:nvSpPr>
          <p:cNvPr id="14" name="正方形/長方形 13"/>
          <p:cNvSpPr/>
          <p:nvPr/>
        </p:nvSpPr>
        <p:spPr>
          <a:xfrm>
            <a:off x="5442570" y="3149600"/>
            <a:ext cx="1008112" cy="2799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2"/>
                </a:solidFill>
              </a:rPr>
              <a:t>56</a:t>
            </a:r>
            <a:r>
              <a:rPr kumimoji="1" lang="ja-JP" altLang="en-US" sz="2800" dirty="0" smtClean="0">
                <a:solidFill>
                  <a:schemeClr val="accent2"/>
                </a:solidFill>
              </a:rPr>
              <a:t>億</a:t>
            </a:r>
            <a:endParaRPr kumimoji="1" lang="ja-JP" altLang="en-US" sz="2800" dirty="0">
              <a:solidFill>
                <a:schemeClr val="accent2"/>
              </a:solidFill>
            </a:endParaRPr>
          </a:p>
        </p:txBody>
      </p:sp>
      <p:sp>
        <p:nvSpPr>
          <p:cNvPr id="15" name="正方形/長方形 14"/>
          <p:cNvSpPr/>
          <p:nvPr/>
        </p:nvSpPr>
        <p:spPr>
          <a:xfrm>
            <a:off x="7378576" y="1942876"/>
            <a:ext cx="1008112" cy="4006404"/>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accent2"/>
                </a:solidFill>
              </a:rPr>
              <a:t>76</a:t>
            </a:r>
            <a:r>
              <a:rPr kumimoji="1" lang="ja-JP" altLang="en-US" sz="2800" b="1" dirty="0" smtClean="0">
                <a:solidFill>
                  <a:schemeClr val="accent2"/>
                </a:solidFill>
              </a:rPr>
              <a:t>億</a:t>
            </a:r>
            <a:endParaRPr kumimoji="1" lang="ja-JP" altLang="en-US" sz="2800" b="1" dirty="0">
              <a:solidFill>
                <a:schemeClr val="accent2"/>
              </a:solidFill>
            </a:endParaRPr>
          </a:p>
        </p:txBody>
      </p:sp>
      <p:sp>
        <p:nvSpPr>
          <p:cNvPr id="16" name="テキスト ボックス 15"/>
          <p:cNvSpPr txBox="1"/>
          <p:nvPr/>
        </p:nvSpPr>
        <p:spPr>
          <a:xfrm>
            <a:off x="1136576" y="4211796"/>
            <a:ext cx="1102816" cy="369332"/>
          </a:xfrm>
          <a:prstGeom prst="rect">
            <a:avLst/>
          </a:prstGeom>
          <a:noFill/>
        </p:spPr>
        <p:txBody>
          <a:bodyPr wrap="square" rtlCol="0">
            <a:spAutoFit/>
          </a:bodyPr>
          <a:lstStyle/>
          <a:p>
            <a:pPr algn="ctr"/>
            <a:r>
              <a:rPr kumimoji="1" lang="en-US" altLang="ja-JP" sz="1800" dirty="0" smtClean="0">
                <a:latin typeface="メイリオ" panose="020B0604030504040204" pitchFamily="50" charset="-128"/>
                <a:ea typeface="メイリオ" panose="020B0604030504040204" pitchFamily="50" charset="-128"/>
              </a:rPr>
              <a:t>2017</a:t>
            </a:r>
            <a:r>
              <a:rPr kumimoji="1" lang="ja-JP" altLang="en-US" sz="1800" dirty="0" smtClean="0">
                <a:latin typeface="メイリオ" panose="020B0604030504040204" pitchFamily="50" charset="-128"/>
                <a:ea typeface="メイリオ" panose="020B0604030504040204" pitchFamily="50" charset="-128"/>
              </a:rPr>
              <a:t>年</a:t>
            </a:r>
            <a:endParaRPr kumimoji="1" lang="ja-JP" altLang="en-US" sz="1800" dirty="0">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274120" y="3583964"/>
            <a:ext cx="1102816" cy="369332"/>
          </a:xfrm>
          <a:prstGeom prst="rect">
            <a:avLst/>
          </a:prstGeom>
          <a:noFill/>
        </p:spPr>
        <p:txBody>
          <a:bodyPr wrap="square" rtlCol="0">
            <a:spAutoFit/>
          </a:bodyPr>
          <a:lstStyle/>
          <a:p>
            <a:pPr algn="ctr"/>
            <a:r>
              <a:rPr kumimoji="1" lang="en-US" altLang="ja-JP" sz="1800" dirty="0" smtClean="0">
                <a:latin typeface="メイリオ" panose="020B0604030504040204" pitchFamily="50" charset="-128"/>
                <a:ea typeface="メイリオ" panose="020B0604030504040204" pitchFamily="50" charset="-128"/>
              </a:rPr>
              <a:t>2018</a:t>
            </a:r>
            <a:r>
              <a:rPr kumimoji="1" lang="ja-JP" altLang="en-US" sz="1800" dirty="0" smtClean="0">
                <a:latin typeface="メイリオ" panose="020B0604030504040204" pitchFamily="50" charset="-128"/>
                <a:ea typeface="メイリオ" panose="020B0604030504040204" pitchFamily="50" charset="-128"/>
              </a:rPr>
              <a:t>年</a:t>
            </a:r>
            <a:endParaRPr kumimoji="1" lang="ja-JP" altLang="en-US" sz="1800" dirty="0">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5362352" y="2636912"/>
            <a:ext cx="1102816" cy="369332"/>
          </a:xfrm>
          <a:prstGeom prst="rect">
            <a:avLst/>
          </a:prstGeom>
          <a:noFill/>
        </p:spPr>
        <p:txBody>
          <a:bodyPr wrap="square" rtlCol="0">
            <a:spAutoFit/>
          </a:bodyPr>
          <a:lstStyle/>
          <a:p>
            <a:pPr algn="ctr"/>
            <a:r>
              <a:rPr kumimoji="1" lang="en-US" altLang="ja-JP" sz="1800" dirty="0" smtClean="0">
                <a:latin typeface="メイリオ" panose="020B0604030504040204" pitchFamily="50" charset="-128"/>
                <a:ea typeface="メイリオ" panose="020B0604030504040204" pitchFamily="50" charset="-128"/>
              </a:rPr>
              <a:t>2019</a:t>
            </a:r>
            <a:r>
              <a:rPr kumimoji="1" lang="ja-JP" altLang="en-US" sz="1800" dirty="0" smtClean="0">
                <a:latin typeface="メイリオ" panose="020B0604030504040204" pitchFamily="50" charset="-128"/>
                <a:ea typeface="メイリオ" panose="020B0604030504040204" pitchFamily="50" charset="-128"/>
              </a:rPr>
              <a:t>年</a:t>
            </a:r>
            <a:endParaRPr kumimoji="1" lang="ja-JP" altLang="en-US" sz="18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7378576" y="1444134"/>
            <a:ext cx="1102816" cy="369332"/>
          </a:xfrm>
          <a:prstGeom prst="rect">
            <a:avLst/>
          </a:prstGeom>
          <a:noFill/>
        </p:spPr>
        <p:txBody>
          <a:bodyPr wrap="square" rtlCol="0">
            <a:spAutoFit/>
          </a:bodyPr>
          <a:lstStyle/>
          <a:p>
            <a:pPr algn="ctr"/>
            <a:r>
              <a:rPr kumimoji="1" lang="en-US" altLang="ja-JP" sz="1800" dirty="0" smtClean="0">
                <a:latin typeface="メイリオ" panose="020B0604030504040204" pitchFamily="50" charset="-128"/>
                <a:ea typeface="メイリオ" panose="020B0604030504040204" pitchFamily="50" charset="-128"/>
              </a:rPr>
              <a:t>2020</a:t>
            </a:r>
            <a:r>
              <a:rPr kumimoji="1" lang="ja-JP" altLang="en-US" sz="1800" dirty="0" smtClean="0">
                <a:latin typeface="メイリオ" panose="020B0604030504040204" pitchFamily="50" charset="-128"/>
                <a:ea typeface="メイリオ" panose="020B0604030504040204" pitchFamily="50" charset="-128"/>
              </a:rPr>
              <a:t>年</a:t>
            </a:r>
            <a:endParaRPr kumimoji="1" lang="ja-JP" altLang="en-US" sz="18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849313" y="3284984"/>
            <a:ext cx="2424807" cy="307777"/>
          </a:xfrm>
          <a:prstGeom prst="rect">
            <a:avLst/>
          </a:prstGeom>
          <a:noFill/>
        </p:spPr>
        <p:txBody>
          <a:bodyPr wrap="square" rtlCol="0">
            <a:spAutoFit/>
          </a:bodyPr>
          <a:lstStyle/>
          <a:p>
            <a:r>
              <a:rPr kumimoji="1" lang="en-US" altLang="ja-JP" dirty="0" err="1" smtClean="0">
                <a:solidFill>
                  <a:schemeClr val="bg1">
                    <a:lumMod val="65000"/>
                  </a:schemeClr>
                </a:solidFill>
              </a:rPr>
              <a:t>ReportsnReports</a:t>
            </a:r>
            <a:r>
              <a:rPr kumimoji="1" lang="ja-JP" altLang="en-US" dirty="0" smtClean="0">
                <a:solidFill>
                  <a:schemeClr val="bg1">
                    <a:lumMod val="65000"/>
                  </a:schemeClr>
                </a:solidFill>
              </a:rPr>
              <a:t>社調査</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82978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7</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日本におけるチャットボット事例</a:t>
            </a:r>
            <a:endParaRPr lang="ja-JP" sz="2800" b="1" i="0" u="none" strike="noStrike" cap="none" dirty="0">
              <a:solidFill>
                <a:schemeClr val="dk1"/>
              </a:solidFill>
              <a:sym typeface="Arial"/>
            </a:endParaRPr>
          </a:p>
        </p:txBody>
      </p:sp>
      <p:graphicFrame>
        <p:nvGraphicFramePr>
          <p:cNvPr id="8" name="表 7"/>
          <p:cNvGraphicFramePr>
            <a:graphicFrameLocks noGrp="1"/>
          </p:cNvGraphicFramePr>
          <p:nvPr>
            <p:extLst>
              <p:ext uri="{D42A27DB-BD31-4B8C-83A1-F6EECF244321}">
                <p14:modId xmlns:p14="http://schemas.microsoft.com/office/powerpoint/2010/main" val="3533027633"/>
              </p:ext>
            </p:extLst>
          </p:nvPr>
        </p:nvGraphicFramePr>
        <p:xfrm>
          <a:off x="849311" y="983000"/>
          <a:ext cx="8280153" cy="4960560"/>
        </p:xfrm>
        <a:graphic>
          <a:graphicData uri="http://schemas.openxmlformats.org/drawingml/2006/table">
            <a:tbl>
              <a:tblPr>
                <a:tableStyleId>{2D5ABB26-0587-4C30-8999-92F81FD0307C}</a:tableStyleId>
              </a:tblPr>
              <a:tblGrid>
                <a:gridCol w="1655417"/>
                <a:gridCol w="5429474"/>
                <a:gridCol w="1195262"/>
              </a:tblGrid>
              <a:tr h="864096">
                <a:tc>
                  <a:txBody>
                    <a:bodyPr/>
                    <a:lstStyle/>
                    <a:p>
                      <a:r>
                        <a:rPr lang="ja-JP" altLang="en-US" sz="2000" b="0" dirty="0" smtClean="0">
                          <a:latin typeface="メイリオ" panose="020B0604030504040204" pitchFamily="50" charset="-128"/>
                          <a:ea typeface="メイリオ" panose="020B0604030504040204" pitchFamily="50" charset="-128"/>
                        </a:rPr>
                        <a:t>アスクル</a:t>
                      </a:r>
                      <a:endParaRPr lang="en-US" altLang="ja-JP" sz="2000" b="0" dirty="0" smtClean="0">
                        <a:latin typeface="メイリオ" panose="020B0604030504040204" pitchFamily="50" charset="-128"/>
                        <a:ea typeface="メイリオ" panose="020B0604030504040204" pitchFamily="50" charset="-128"/>
                      </a:endParaRPr>
                    </a:p>
                    <a:p>
                      <a:r>
                        <a:rPr lang="ja-JP" altLang="en-US" sz="2000" b="0" dirty="0" smtClean="0">
                          <a:latin typeface="メイリオ" panose="020B0604030504040204" pitchFamily="50" charset="-128"/>
                          <a:ea typeface="メイリオ" panose="020B0604030504040204" pitchFamily="50" charset="-128"/>
                        </a:rPr>
                        <a:t>株式会社</a:t>
                      </a:r>
                      <a:endParaRPr kumimoji="1" lang="ja-JP" altLang="en-US" sz="2000" b="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200" b="1" u="sng" dirty="0" smtClean="0"/>
                        <a:t>インターネット通販サービス「</a:t>
                      </a:r>
                      <a:r>
                        <a:rPr lang="en-US" altLang="ja-JP" sz="1200" b="1" u="sng" dirty="0" smtClean="0"/>
                        <a:t>LOHACO</a:t>
                      </a:r>
                      <a:r>
                        <a:rPr lang="ja-JP" altLang="en-US" sz="1200" b="1" u="sng" dirty="0" smtClean="0"/>
                        <a:t>」</a:t>
                      </a:r>
                      <a:endParaRPr kumimoji="1" lang="en-US" altLang="ja-JP" sz="1200" b="1" u="sng" dirty="0" smtClean="0">
                        <a:latin typeface="メイリオ" panose="020B0604030504040204" pitchFamily="50" charset="-128"/>
                        <a:ea typeface="メイリオ" panose="020B0604030504040204" pitchFamily="50" charset="-128"/>
                      </a:endParaRPr>
                    </a:p>
                    <a:p>
                      <a:r>
                        <a:rPr lang="ja-JP" altLang="en-US" sz="1200" b="0" dirty="0" smtClean="0">
                          <a:latin typeface="メイリオ" panose="020B0604030504040204" pitchFamily="50" charset="-128"/>
                          <a:ea typeface="メイリオ" panose="020B0604030504040204" pitchFamily="50" charset="-128"/>
                        </a:rPr>
                        <a:t>お問い合わせの</a:t>
                      </a:r>
                      <a:r>
                        <a:rPr lang="en-US" altLang="ja-JP" sz="1200" b="0" dirty="0" smtClean="0">
                          <a:latin typeface="メイリオ" panose="020B0604030504040204" pitchFamily="50" charset="-128"/>
                          <a:ea typeface="メイリオ" panose="020B0604030504040204" pitchFamily="50" charset="-128"/>
                        </a:rPr>
                        <a:t>3</a:t>
                      </a:r>
                      <a:r>
                        <a:rPr lang="ja-JP" altLang="en-US" sz="1200" b="0" dirty="0" smtClean="0">
                          <a:latin typeface="メイリオ" panose="020B0604030504040204" pitchFamily="50" charset="-128"/>
                          <a:ea typeface="メイリオ" panose="020B0604030504040204" pitchFamily="50" charset="-128"/>
                        </a:rPr>
                        <a:t>分の</a:t>
                      </a:r>
                      <a:r>
                        <a:rPr lang="en-US" altLang="ja-JP" sz="1200" b="0" dirty="0" smtClean="0">
                          <a:latin typeface="メイリオ" panose="020B0604030504040204" pitchFamily="50" charset="-128"/>
                          <a:ea typeface="メイリオ" panose="020B0604030504040204" pitchFamily="50" charset="-128"/>
                        </a:rPr>
                        <a:t>1</a:t>
                      </a:r>
                      <a:r>
                        <a:rPr lang="ja-JP" altLang="en-US" sz="1200" b="0" dirty="0" smtClean="0">
                          <a:latin typeface="メイリオ" panose="020B0604030504040204" pitchFamily="50" charset="-128"/>
                          <a:ea typeface="メイリオ" panose="020B0604030504040204" pitchFamily="50" charset="-128"/>
                        </a:rPr>
                        <a:t>をチャットボットのマナミさんが対応していて、</a:t>
                      </a:r>
                      <a:r>
                        <a:rPr lang="en-US" altLang="ja-JP" sz="1200" b="0" dirty="0" smtClean="0">
                          <a:latin typeface="メイリオ" panose="020B0604030504040204" pitchFamily="50" charset="-128"/>
                          <a:ea typeface="メイリオ" panose="020B0604030504040204" pitchFamily="50" charset="-128"/>
                        </a:rPr>
                        <a:t>6.5</a:t>
                      </a:r>
                      <a:r>
                        <a:rPr lang="ja-JP" altLang="en-US" sz="1200" b="0" dirty="0" smtClean="0">
                          <a:latin typeface="メイリオ" panose="020B0604030504040204" pitchFamily="50" charset="-128"/>
                          <a:ea typeface="メイリオ" panose="020B0604030504040204" pitchFamily="50" charset="-128"/>
                        </a:rPr>
                        <a:t>人分の人件費削減を実現した。会話エンジンには、「</a:t>
                      </a:r>
                      <a:r>
                        <a:rPr lang="en-US" altLang="ja-JP" sz="1200" b="0" dirty="0" smtClean="0">
                          <a:latin typeface="メイリオ" panose="020B0604030504040204" pitchFamily="50" charset="-128"/>
                          <a:ea typeface="メイリオ" panose="020B0604030504040204" pitchFamily="50" charset="-128"/>
                        </a:rPr>
                        <a:t>IBM </a:t>
                      </a:r>
                      <a:r>
                        <a:rPr lang="en-US" altLang="ja-JP" sz="1200" b="0" dirty="0" err="1" smtClean="0">
                          <a:latin typeface="メイリオ" panose="020B0604030504040204" pitchFamily="50" charset="-128"/>
                          <a:ea typeface="メイリオ" panose="020B0604030504040204" pitchFamily="50" charset="-128"/>
                        </a:rPr>
                        <a:t>Watoson</a:t>
                      </a:r>
                      <a:r>
                        <a:rPr lang="ja-JP" altLang="en-US" sz="1200" b="0" dirty="0" smtClean="0">
                          <a:latin typeface="メイリオ" panose="020B0604030504040204" pitchFamily="50" charset="-128"/>
                          <a:ea typeface="メイリオ" panose="020B0604030504040204" pitchFamily="50" charset="-128"/>
                        </a:rPr>
                        <a:t>」をエンジンに利用する</a:t>
                      </a:r>
                      <a:r>
                        <a:rPr lang="en-US" altLang="ja-JP" sz="1200" b="0" dirty="0" smtClean="0">
                          <a:latin typeface="メイリオ" panose="020B0604030504040204" pitchFamily="50" charset="-128"/>
                          <a:ea typeface="メイリオ" panose="020B0604030504040204" pitchFamily="50" charset="-128"/>
                        </a:rPr>
                        <a:t>Virtual Agent</a:t>
                      </a:r>
                      <a:r>
                        <a:rPr lang="ja-JP" altLang="en-US" sz="1200" b="0" dirty="0" smtClean="0">
                          <a:latin typeface="メイリオ" panose="020B0604030504040204" pitchFamily="50" charset="-128"/>
                          <a:ea typeface="メイリオ" panose="020B0604030504040204" pitchFamily="50" charset="-128"/>
                        </a:rPr>
                        <a:t>を利用</a:t>
                      </a:r>
                      <a:endParaRPr lang="en-US" altLang="ja-JP" sz="1200" b="0" dirty="0" smtClean="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latin typeface="メイリオ" panose="020B0604030504040204" pitchFamily="50" charset="-128"/>
                          <a:ea typeface="メイリオ" panose="020B0604030504040204" pitchFamily="50" charset="-128"/>
                        </a:rPr>
                        <a:t>Virtual Agent</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864096">
                <a:tc>
                  <a:txBody>
                    <a:bodyPr/>
                    <a:lstStyle/>
                    <a:p>
                      <a:r>
                        <a:rPr kumimoji="1" lang="ja-JP" altLang="en-US" sz="2000" dirty="0" smtClean="0">
                          <a:latin typeface="メイリオ" panose="020B0604030504040204" pitchFamily="50" charset="-128"/>
                          <a:ea typeface="メイリオ" panose="020B0604030504040204" pitchFamily="50" charset="-128"/>
                        </a:rPr>
                        <a:t>株式会社</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大京</a:t>
                      </a:r>
                      <a:endParaRPr kumimoji="1" lang="en-US" altLang="ja-JP" sz="2000" dirty="0" smtClean="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b="1" u="sng" dirty="0" smtClean="0">
                          <a:latin typeface="メイリオ" panose="020B0604030504040204" pitchFamily="50" charset="-128"/>
                          <a:ea typeface="メイリオ" panose="020B0604030504040204" pitchFamily="50" charset="-128"/>
                        </a:rPr>
                        <a:t>社内の</a:t>
                      </a:r>
                      <a:r>
                        <a:rPr kumimoji="1" lang="en-US" altLang="ja-JP" sz="1200" b="1" u="sng" dirty="0" smtClean="0">
                          <a:latin typeface="メイリオ" panose="020B0604030504040204" pitchFamily="50" charset="-128"/>
                          <a:ea typeface="メイリオ" panose="020B0604030504040204" pitchFamily="50" charset="-128"/>
                        </a:rPr>
                        <a:t>IT</a:t>
                      </a:r>
                      <a:r>
                        <a:rPr kumimoji="1" lang="ja-JP" altLang="en-US" sz="1200" b="1" u="sng" dirty="0" smtClean="0">
                          <a:latin typeface="メイリオ" panose="020B0604030504040204" pitchFamily="50" charset="-128"/>
                          <a:ea typeface="メイリオ" panose="020B0604030504040204" pitchFamily="50" charset="-128"/>
                        </a:rPr>
                        <a:t>ヘルプデスク業務</a:t>
                      </a:r>
                      <a:endParaRPr kumimoji="1" lang="en-US" altLang="ja-JP" sz="1200" b="1" u="sng" dirty="0" smtClean="0">
                        <a:latin typeface="メイリオ" panose="020B0604030504040204" pitchFamily="50" charset="-128"/>
                        <a:ea typeface="メイリオ" panose="020B0604030504040204" pitchFamily="50" charset="-128"/>
                      </a:endParaRPr>
                    </a:p>
                    <a:p>
                      <a:r>
                        <a:rPr kumimoji="1" lang="ja-JP" altLang="en-US" sz="1200" b="0" u="none" dirty="0" smtClean="0">
                          <a:latin typeface="メイリオ" panose="020B0604030504040204" pitchFamily="50" charset="-128"/>
                          <a:ea typeface="メイリオ" panose="020B0604030504040204" pitchFamily="50" charset="-128"/>
                        </a:rPr>
                        <a:t>定型な社内</a:t>
                      </a:r>
                      <a:r>
                        <a:rPr kumimoji="1" lang="en-US" altLang="ja-JP" sz="1200" b="0" u="none" dirty="0" smtClean="0">
                          <a:latin typeface="メイリオ" panose="020B0604030504040204" pitchFamily="50" charset="-128"/>
                          <a:ea typeface="メイリオ" panose="020B0604030504040204" pitchFamily="50" charset="-128"/>
                        </a:rPr>
                        <a:t>IT</a:t>
                      </a:r>
                      <a:r>
                        <a:rPr kumimoji="1" lang="ja-JP" altLang="en-US" sz="1200" b="0" u="none" dirty="0" smtClean="0">
                          <a:latin typeface="メイリオ" panose="020B0604030504040204" pitchFamily="50" charset="-128"/>
                          <a:ea typeface="メイリオ" panose="020B0604030504040204" pitchFamily="50" charset="-128"/>
                        </a:rPr>
                        <a:t>ヘルプデスク業務に不動産業界では初めて導入し、</a:t>
                      </a:r>
                      <a:endParaRPr kumimoji="1" lang="en-US" altLang="ja-JP" sz="1200" b="0" u="none" dirty="0" smtClean="0">
                        <a:latin typeface="メイリオ" panose="020B0604030504040204" pitchFamily="50" charset="-128"/>
                        <a:ea typeface="メイリオ" panose="020B0604030504040204" pitchFamily="50" charset="-128"/>
                      </a:endParaRPr>
                    </a:p>
                    <a:p>
                      <a:r>
                        <a:rPr kumimoji="1" lang="ja-JP" altLang="en-US" sz="1200" b="0" u="none" dirty="0" smtClean="0">
                          <a:latin typeface="メイリオ" panose="020B0604030504040204" pitchFamily="50" charset="-128"/>
                          <a:ea typeface="メイリオ" panose="020B0604030504040204" pitchFamily="50" charset="-128"/>
                        </a:rPr>
                        <a:t>業務効率化を実現</a:t>
                      </a:r>
                      <a:endParaRPr kumimoji="1" lang="en-US" altLang="ja-JP" sz="1200" b="0" u="none" dirty="0" smtClean="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ja-JP" sz="1200" dirty="0" err="1" smtClean="0"/>
                        <a:t>hitTO</a:t>
                      </a:r>
                      <a:endParaRPr kumimoji="1" lang="en-US" altLang="ja-JP" sz="1200" dirty="0" smtClean="0">
                        <a:latin typeface="メイリオ" panose="020B0604030504040204" pitchFamily="50" charset="-128"/>
                        <a:ea typeface="メイリオ" panose="020B0604030504040204" pitchFamily="50" charset="-128"/>
                      </a:endParaRPr>
                    </a:p>
                    <a:p>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864096">
                <a:tc>
                  <a:txBody>
                    <a:bodyPr/>
                    <a:lstStyle/>
                    <a:p>
                      <a:r>
                        <a:rPr kumimoji="1" lang="ja-JP" altLang="en-US" sz="2000" dirty="0" smtClean="0">
                          <a:latin typeface="メイリオ" panose="020B0604030504040204" pitchFamily="50" charset="-128"/>
                          <a:ea typeface="メイリオ" panose="020B0604030504040204" pitchFamily="50" charset="-128"/>
                        </a:rPr>
                        <a:t>ライフネット生命</a:t>
                      </a:r>
                      <a:endParaRPr kumimoji="1" lang="ja-JP" altLang="en-US" sz="20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b="1" u="sng" dirty="0" smtClean="0">
                          <a:latin typeface="メイリオ" panose="020B0604030504040204" pitchFamily="50" charset="-128"/>
                          <a:ea typeface="メイリオ" panose="020B0604030504040204" pitchFamily="50" charset="-128"/>
                        </a:rPr>
                        <a:t>問合せ対応全般を</a:t>
                      </a:r>
                      <a:r>
                        <a:rPr kumimoji="1" lang="en-US" altLang="ja-JP" sz="1200" b="1" u="sng" dirty="0" err="1" smtClean="0">
                          <a:latin typeface="メイリオ" panose="020B0604030504040204" pitchFamily="50" charset="-128"/>
                          <a:ea typeface="メイリオ" panose="020B0604030504040204" pitchFamily="50" charset="-128"/>
                        </a:rPr>
                        <a:t>Line,Facebook</a:t>
                      </a:r>
                      <a:r>
                        <a:rPr kumimoji="1" lang="ja-JP" altLang="en-US" sz="1200" b="1" u="sng" dirty="0" err="1" smtClean="0">
                          <a:latin typeface="メイリオ" panose="020B0604030504040204" pitchFamily="50" charset="-128"/>
                          <a:ea typeface="メイリオ" panose="020B0604030504040204" pitchFamily="50" charset="-128"/>
                        </a:rPr>
                        <a:t>にて</a:t>
                      </a:r>
                      <a:endParaRPr kumimoji="1" lang="en-US" altLang="ja-JP" sz="1200" b="1" u="sng" dirty="0" smtClean="0">
                        <a:latin typeface="メイリオ" panose="020B0604030504040204" pitchFamily="50" charset="-128"/>
                        <a:ea typeface="メイリオ" panose="020B0604030504040204" pitchFamily="50" charset="-128"/>
                      </a:endParaRPr>
                    </a:p>
                    <a:p>
                      <a:r>
                        <a:rPr lang="en-US" altLang="ja-JP" sz="1200" b="0" dirty="0" smtClean="0">
                          <a:latin typeface="メイリオ" panose="020B0604030504040204" pitchFamily="50" charset="-128"/>
                          <a:ea typeface="メイリオ" panose="020B0604030504040204" pitchFamily="50" charset="-128"/>
                        </a:rPr>
                        <a:t>reply.ai</a:t>
                      </a:r>
                      <a:r>
                        <a:rPr lang="ja-JP" altLang="en-US" sz="1200" b="0" dirty="0" smtClean="0">
                          <a:latin typeface="メイリオ" panose="020B0604030504040204" pitchFamily="50" charset="-128"/>
                          <a:ea typeface="メイリオ" panose="020B0604030504040204" pitchFamily="50" charset="-128"/>
                        </a:rPr>
                        <a:t>を使って、</a:t>
                      </a:r>
                      <a:r>
                        <a:rPr lang="en-US" altLang="ja-JP" sz="1200" b="0" dirty="0" smtClean="0">
                          <a:latin typeface="メイリオ" panose="020B0604030504040204" pitchFamily="50" charset="-128"/>
                          <a:ea typeface="メイリオ" panose="020B0604030504040204" pitchFamily="50" charset="-128"/>
                        </a:rPr>
                        <a:t>LINE</a:t>
                      </a:r>
                      <a:r>
                        <a:rPr lang="ja-JP" altLang="en-US" sz="1200" b="0" dirty="0" smtClean="0">
                          <a:latin typeface="メイリオ" panose="020B0604030504040204" pitchFamily="50" charset="-128"/>
                          <a:ea typeface="メイリオ" panose="020B0604030504040204" pitchFamily="50" charset="-128"/>
                        </a:rPr>
                        <a:t>および</a:t>
                      </a:r>
                      <a:r>
                        <a:rPr lang="en-US" altLang="ja-JP" sz="1200" b="0" dirty="0" smtClean="0">
                          <a:latin typeface="メイリオ" panose="020B0604030504040204" pitchFamily="50" charset="-128"/>
                          <a:ea typeface="メイリオ" panose="020B0604030504040204" pitchFamily="50" charset="-128"/>
                        </a:rPr>
                        <a:t>Facebook Messenger</a:t>
                      </a:r>
                      <a:r>
                        <a:rPr lang="ja-JP" altLang="en-US" sz="1200" b="0" dirty="0" err="1" smtClean="0">
                          <a:latin typeface="メイリオ" panose="020B0604030504040204" pitchFamily="50" charset="-128"/>
                          <a:ea typeface="メイリオ" panose="020B0604030504040204" pitchFamily="50" charset="-128"/>
                        </a:rPr>
                        <a:t>での</a:t>
                      </a:r>
                      <a:r>
                        <a:rPr lang="ja-JP" altLang="en-US" sz="1200" b="0" dirty="0" smtClean="0">
                          <a:latin typeface="メイリオ" panose="020B0604030504040204" pitchFamily="50" charset="-128"/>
                          <a:ea typeface="メイリオ" panose="020B0604030504040204" pitchFamily="50" charset="-128"/>
                        </a:rPr>
                        <a:t>チャットボットを運用。チャットによる自動応答と、有人対応をうまく切り替えるハイブリッド型でより効率的にサービスを提供。</a:t>
                      </a:r>
                      <a:endParaRPr kumimoji="1" lang="ja-JP" altLang="en-US" sz="1200" b="0" u="sng"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latin typeface="メイリオ" panose="020B0604030504040204" pitchFamily="50" charset="-128"/>
                          <a:ea typeface="メイリオ" panose="020B0604030504040204" pitchFamily="50" charset="-128"/>
                        </a:rPr>
                        <a:t>reply.ai</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41744">
                <a:tc>
                  <a:txBody>
                    <a:bodyPr/>
                    <a:lstStyle/>
                    <a:p>
                      <a:r>
                        <a:rPr kumimoji="1" lang="ja-JP" altLang="en-US" sz="2000" dirty="0" smtClean="0">
                          <a:latin typeface="メイリオ" panose="020B0604030504040204" pitchFamily="50" charset="-128"/>
                          <a:ea typeface="メイリオ" panose="020B0604030504040204" pitchFamily="50" charset="-128"/>
                        </a:rPr>
                        <a:t>横浜市</a:t>
                      </a:r>
                      <a:endParaRPr kumimoji="1" lang="ja-JP" altLang="en-US" sz="20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b="1" u="sng" dirty="0" smtClean="0">
                          <a:latin typeface="メイリオ" panose="020B0604030504040204" pitchFamily="50" charset="-128"/>
                          <a:ea typeface="メイリオ" panose="020B0604030504040204" pitchFamily="50" charset="-128"/>
                        </a:rPr>
                        <a:t>ごみ分別の案内</a:t>
                      </a:r>
                      <a:endParaRPr kumimoji="1" lang="en-US" altLang="ja-JP" sz="1200" b="1" u="sng"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ゴミの分別を案内してくれる</a:t>
                      </a:r>
                      <a:r>
                        <a:rPr lang="en-US" altLang="ja-JP" sz="1200" dirty="0" smtClean="0">
                          <a:latin typeface="メイリオ" panose="020B0604030504040204" pitchFamily="50" charset="-128"/>
                          <a:ea typeface="メイリオ" panose="020B0604030504040204" pitchFamily="50" charset="-128"/>
                        </a:rPr>
                        <a:t>FAQ</a:t>
                      </a:r>
                      <a:r>
                        <a:rPr lang="ja-JP" altLang="en-US" sz="1200" dirty="0" smtClean="0">
                          <a:latin typeface="メイリオ" panose="020B0604030504040204" pitchFamily="50" charset="-128"/>
                          <a:ea typeface="メイリオ" panose="020B0604030504040204" pitchFamily="50" charset="-128"/>
                        </a:rPr>
                        <a:t>チャットボットを</a:t>
                      </a:r>
                      <a:r>
                        <a:rPr lang="en-US" altLang="ja-JP" sz="1200" dirty="0" smtClean="0">
                          <a:latin typeface="メイリオ" panose="020B0604030504040204" pitchFamily="50" charset="-128"/>
                          <a:ea typeface="メイリオ" panose="020B0604030504040204" pitchFamily="50" charset="-128"/>
                        </a:rPr>
                        <a:t>Web</a:t>
                      </a:r>
                      <a:r>
                        <a:rPr lang="ja-JP" altLang="en-US" sz="1200" dirty="0" smtClean="0">
                          <a:latin typeface="メイリオ" panose="020B0604030504040204" pitchFamily="50" charset="-128"/>
                          <a:ea typeface="メイリオ" panose="020B0604030504040204" pitchFamily="50" charset="-128"/>
                        </a:rPr>
                        <a:t>サイトに導入。</a:t>
                      </a:r>
                      <a:endParaRPr lang="en-US" altLang="ja-JP" sz="1200" dirty="0" smtClean="0">
                        <a:latin typeface="メイリオ" panose="020B0604030504040204" pitchFamily="50" charset="-128"/>
                        <a:ea typeface="メイリオ" panose="020B0604030504040204" pitchFamily="50" charset="-128"/>
                      </a:endParaRPr>
                    </a:p>
                    <a:p>
                      <a:endParaRPr kumimoji="1" lang="en-US" altLang="ja-JP" sz="1200" b="1" u="sng" dirty="0" smtClean="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ja-JP" sz="1200" b="0" dirty="0" err="1" smtClean="0"/>
                        <a:t>Repl</a:t>
                      </a:r>
                      <a:r>
                        <a:rPr lang="en-US" altLang="ja-JP" sz="1200" b="0" dirty="0" smtClean="0"/>
                        <a:t>-AI</a:t>
                      </a:r>
                      <a:endParaRPr kumimoji="1" lang="ja-JP" altLang="en-US" sz="1200" b="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864096">
                <a:tc>
                  <a:txBody>
                    <a:bodyPr/>
                    <a:lstStyle/>
                    <a:p>
                      <a:r>
                        <a:rPr kumimoji="1" lang="ja-JP" altLang="en-US" sz="2000" dirty="0" smtClean="0">
                          <a:latin typeface="メイリオ" panose="020B0604030504040204" pitchFamily="50" charset="-128"/>
                          <a:ea typeface="メイリオ" panose="020B0604030504040204" pitchFamily="50" charset="-128"/>
                        </a:rPr>
                        <a:t>ヤマト運輸</a:t>
                      </a:r>
                      <a:endParaRPr kumimoji="1" lang="ja-JP" altLang="en-US" sz="20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b="1" u="sng" dirty="0" smtClean="0">
                          <a:latin typeface="メイリオ" panose="020B0604030504040204" pitchFamily="50" charset="-128"/>
                          <a:ea typeface="メイリオ" panose="020B0604030504040204" pitchFamily="50" charset="-128"/>
                        </a:rPr>
                        <a:t>荷物配送状況問合せを</a:t>
                      </a:r>
                      <a:r>
                        <a:rPr kumimoji="1" lang="en-US" altLang="ja-JP" sz="1200" b="1" u="sng" dirty="0" smtClean="0">
                          <a:latin typeface="メイリオ" panose="020B0604030504040204" pitchFamily="50" charset="-128"/>
                          <a:ea typeface="メイリオ" panose="020B0604030504040204" pitchFamily="50" charset="-128"/>
                        </a:rPr>
                        <a:t>bot</a:t>
                      </a:r>
                      <a:r>
                        <a:rPr kumimoji="1" lang="ja-JP" altLang="en-US" sz="1200" b="1" u="sng" dirty="0" smtClean="0">
                          <a:latin typeface="メイリオ" panose="020B0604030504040204" pitchFamily="50" charset="-128"/>
                          <a:ea typeface="メイリオ" panose="020B0604030504040204" pitchFamily="50" charset="-128"/>
                        </a:rPr>
                        <a:t>化</a:t>
                      </a:r>
                      <a:endParaRPr kumimoji="1" lang="en-US" altLang="ja-JP" sz="1200" b="1" u="sng" dirty="0" smtClean="0">
                        <a:latin typeface="メイリオ" panose="020B0604030504040204" pitchFamily="50" charset="-128"/>
                        <a:ea typeface="メイリオ" panose="020B0604030504040204" pitchFamily="50" charset="-128"/>
                      </a:endParaRPr>
                    </a:p>
                    <a:p>
                      <a:r>
                        <a:rPr lang="en-US" altLang="ja-JP" sz="1200" u="none" dirty="0" smtClean="0">
                          <a:effectLst/>
                          <a:latin typeface="メイリオ" panose="020B0604030504040204" pitchFamily="50" charset="-128"/>
                          <a:ea typeface="メイリオ" panose="020B0604030504040204" pitchFamily="50" charset="-128"/>
                        </a:rPr>
                        <a:t>Line Bot</a:t>
                      </a:r>
                      <a:r>
                        <a:rPr lang="ja-JP" altLang="en-US" sz="1200" u="none" dirty="0" smtClean="0">
                          <a:effectLst/>
                          <a:latin typeface="メイリオ" panose="020B0604030504040204" pitchFamily="50" charset="-128"/>
                          <a:ea typeface="メイリオ" panose="020B0604030504040204" pitchFamily="50" charset="-128"/>
                        </a:rPr>
                        <a:t>からの問合せをすることで、</a:t>
                      </a:r>
                      <a:r>
                        <a:rPr lang="en-US" altLang="ja-JP" sz="1200" u="none" dirty="0" smtClean="0">
                          <a:effectLst/>
                          <a:latin typeface="メイリオ" panose="020B0604030504040204" pitchFamily="50" charset="-128"/>
                          <a:ea typeface="メイリオ" panose="020B0604030504040204" pitchFamily="50" charset="-128"/>
                        </a:rPr>
                        <a:t>Web</a:t>
                      </a:r>
                      <a:r>
                        <a:rPr lang="ja-JP" altLang="en-US" sz="1200" u="none" dirty="0" smtClean="0">
                          <a:effectLst/>
                          <a:latin typeface="メイリオ" panose="020B0604030504040204" pitchFamily="50" charset="-128"/>
                          <a:ea typeface="メイリオ" panose="020B0604030504040204" pitchFamily="50" charset="-128"/>
                        </a:rPr>
                        <a:t>サイトへアクセスするわずらわしさを解消し、顧客満足度を向上させてる取組として導入。配達状況の確認から日時変更まですべて</a:t>
                      </a:r>
                      <a:r>
                        <a:rPr lang="en-US" altLang="ja-JP" sz="1200" u="none" dirty="0" smtClean="0">
                          <a:effectLst/>
                          <a:latin typeface="メイリオ" panose="020B0604030504040204" pitchFamily="50" charset="-128"/>
                          <a:ea typeface="メイリオ" panose="020B0604030504040204" pitchFamily="50" charset="-128"/>
                        </a:rPr>
                        <a:t>Line</a:t>
                      </a:r>
                      <a:r>
                        <a:rPr lang="ja-JP" altLang="en-US" sz="1200" u="none" dirty="0" smtClean="0">
                          <a:effectLst/>
                          <a:latin typeface="メイリオ" panose="020B0604030504040204" pitchFamily="50" charset="-128"/>
                          <a:ea typeface="メイリオ" panose="020B0604030504040204" pitchFamily="50" charset="-128"/>
                        </a:rPr>
                        <a:t> </a:t>
                      </a:r>
                      <a:r>
                        <a:rPr lang="en-US" altLang="ja-JP" sz="1200" u="none" dirty="0" smtClean="0">
                          <a:effectLst/>
                          <a:latin typeface="メイリオ" panose="020B0604030504040204" pitchFamily="50" charset="-128"/>
                          <a:ea typeface="メイリオ" panose="020B0604030504040204" pitchFamily="50" charset="-128"/>
                        </a:rPr>
                        <a:t>Bot</a:t>
                      </a:r>
                      <a:r>
                        <a:rPr lang="ja-JP" altLang="en-US" sz="1200" u="none" dirty="0" smtClean="0">
                          <a:effectLst/>
                          <a:latin typeface="メイリオ" panose="020B0604030504040204" pitchFamily="50" charset="-128"/>
                          <a:ea typeface="メイリオ" panose="020B0604030504040204" pitchFamily="50" charset="-128"/>
                        </a:rPr>
                        <a:t>で完結。</a:t>
                      </a:r>
                      <a:endParaRPr lang="en-US" altLang="ja-JP" sz="1200" u="none" dirty="0" smtClean="0">
                        <a:effectLst/>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err="1" smtClean="0">
                          <a:latin typeface="メイリオ" panose="020B0604030504040204" pitchFamily="50" charset="-128"/>
                          <a:ea typeface="メイリオ" panose="020B0604030504040204" pitchFamily="50" charset="-128"/>
                        </a:rPr>
                        <a:t>Linebot</a:t>
                      </a:r>
                      <a:r>
                        <a:rPr kumimoji="1" lang="ja-JP" altLang="en-US" sz="1200" dirty="0" smtClean="0">
                          <a:latin typeface="メイリオ" panose="020B0604030504040204" pitchFamily="50" charset="-128"/>
                          <a:ea typeface="メイリオ" panose="020B0604030504040204" pitchFamily="50" charset="-128"/>
                        </a:rPr>
                        <a:t>の</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自社開発</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864096">
                <a:tc>
                  <a:txBody>
                    <a:bodyPr/>
                    <a:lstStyle/>
                    <a:p>
                      <a:r>
                        <a:rPr kumimoji="1" lang="ja-JP" altLang="en-US" sz="2000" dirty="0" smtClean="0">
                          <a:latin typeface="メイリオ" panose="020B0604030504040204" pitchFamily="50" charset="-128"/>
                          <a:ea typeface="メイリオ" panose="020B0604030504040204" pitchFamily="50" charset="-128"/>
                        </a:rPr>
                        <a:t>その他</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金融機関</a:t>
                      </a:r>
                      <a:endParaRPr kumimoji="1" lang="ja-JP" altLang="en-US" sz="20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200" b="1" u="sng" dirty="0" smtClean="0"/>
                        <a:t>残高照会や契約内容紹介</a:t>
                      </a:r>
                      <a:endParaRPr lang="en-US" altLang="ja-JP" sz="1200" b="1" u="sng" dirty="0" smtClean="0"/>
                    </a:p>
                    <a:p>
                      <a:r>
                        <a:rPr kumimoji="1" lang="en-US" altLang="ja-JP" sz="1200" b="0" u="none" dirty="0" smtClean="0">
                          <a:latin typeface="メイリオ" panose="020B0604030504040204" pitchFamily="50" charset="-128"/>
                          <a:ea typeface="メイリオ" panose="020B0604030504040204" pitchFamily="50" charset="-128"/>
                        </a:rPr>
                        <a:t>Web</a:t>
                      </a:r>
                      <a:r>
                        <a:rPr kumimoji="1" lang="ja-JP" altLang="en-US" sz="1200" b="0" u="none" dirty="0" smtClean="0">
                          <a:latin typeface="メイリオ" panose="020B0604030504040204" pitchFamily="50" charset="-128"/>
                          <a:ea typeface="メイリオ" panose="020B0604030504040204" pitchFamily="50" charset="-128"/>
                        </a:rPr>
                        <a:t>サイトの</a:t>
                      </a:r>
                      <a:r>
                        <a:rPr kumimoji="1" lang="en-US" altLang="ja-JP" sz="1200" b="0" u="none" dirty="0" err="1" smtClean="0">
                          <a:latin typeface="メイリオ" panose="020B0604030504040204" pitchFamily="50" charset="-128"/>
                          <a:ea typeface="メイリオ" panose="020B0604030504040204" pitchFamily="50" charset="-128"/>
                        </a:rPr>
                        <a:t>MyPage</a:t>
                      </a:r>
                      <a:r>
                        <a:rPr kumimoji="1" lang="ja-JP" altLang="en-US" sz="1200" b="0" u="none" dirty="0" smtClean="0">
                          <a:latin typeface="メイリオ" panose="020B0604030504040204" pitchFamily="50" charset="-128"/>
                          <a:ea typeface="メイリオ" panose="020B0604030504040204" pitchFamily="50" charset="-128"/>
                        </a:rPr>
                        <a:t>もしくはコールセンターに問合せる必要があった業務を、</a:t>
                      </a:r>
                      <a:r>
                        <a:rPr kumimoji="1" lang="en-US" altLang="ja-JP" sz="1200" b="0" u="none" dirty="0" smtClean="0">
                          <a:latin typeface="メイリオ" panose="020B0604030504040204" pitchFamily="50" charset="-128"/>
                          <a:ea typeface="メイリオ" panose="020B0604030504040204" pitchFamily="50" charset="-128"/>
                        </a:rPr>
                        <a:t>Line</a:t>
                      </a:r>
                      <a:r>
                        <a:rPr kumimoji="1" lang="ja-JP" altLang="en-US" sz="1200" b="0" u="none" dirty="0" smtClean="0">
                          <a:latin typeface="メイリオ" panose="020B0604030504040204" pitchFamily="50" charset="-128"/>
                          <a:ea typeface="メイリオ" panose="020B0604030504040204" pitchFamily="50" charset="-128"/>
                        </a:rPr>
                        <a:t> </a:t>
                      </a:r>
                      <a:r>
                        <a:rPr kumimoji="1" lang="en-US" altLang="ja-JP" sz="1200" b="0" u="none" dirty="0" smtClean="0">
                          <a:latin typeface="メイリオ" panose="020B0604030504040204" pitchFamily="50" charset="-128"/>
                          <a:ea typeface="メイリオ" panose="020B0604030504040204" pitchFamily="50" charset="-128"/>
                        </a:rPr>
                        <a:t>Bot</a:t>
                      </a:r>
                      <a:r>
                        <a:rPr kumimoji="1" lang="ja-JP" altLang="en-US" sz="1200" b="0" u="none" dirty="0" smtClean="0">
                          <a:latin typeface="メイリオ" panose="020B0604030504040204" pitchFamily="50" charset="-128"/>
                          <a:ea typeface="メイリオ" panose="020B0604030504040204" pitchFamily="50" charset="-128"/>
                        </a:rPr>
                        <a:t>などで簡単に確認できる。</a:t>
                      </a:r>
                      <a:endParaRPr kumimoji="1" lang="ja-JP" altLang="en-US" sz="1200" b="0" u="none"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dirty="0" smtClean="0">
                          <a:latin typeface="メイリオ" panose="020B0604030504040204" pitchFamily="50" charset="-128"/>
                          <a:ea typeface="メイリオ" panose="020B0604030504040204" pitchFamily="50" charset="-128"/>
                        </a:rPr>
                        <a:t>独自開発</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48804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7437275" y="6592267"/>
            <a:ext cx="2311400" cy="257113"/>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altLang="ja-JP" sz="1000" b="1">
                <a:solidFill>
                  <a:srgbClr val="4D4D4D"/>
                </a:solidFill>
                <a:latin typeface="Arial"/>
                <a:ea typeface="Arial"/>
                <a:cs typeface="Arial"/>
                <a:sym typeface="Arial"/>
              </a:rPr>
              <a:t>8</a:t>
            </a:fld>
            <a:endParaRPr lang="ja-JP" sz="1000" b="1">
              <a:solidFill>
                <a:srgbClr val="4D4D4D"/>
              </a:solidFill>
              <a:latin typeface="Arial"/>
              <a:ea typeface="Arial"/>
              <a:cs typeface="Arial"/>
              <a:sym typeface="Arial"/>
            </a:endParaRPr>
          </a:p>
        </p:txBody>
      </p:sp>
      <p:sp>
        <p:nvSpPr>
          <p:cNvPr id="140" name="Shape 140"/>
          <p:cNvSpPr txBox="1">
            <a:spLocks noGrp="1"/>
          </p:cNvSpPr>
          <p:nvPr>
            <p:ph type="title"/>
          </p:nvPr>
        </p:nvSpPr>
        <p:spPr>
          <a:xfrm>
            <a:off x="272480" y="152635"/>
            <a:ext cx="7164796" cy="396043"/>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Arial"/>
              <a:buNone/>
            </a:pPr>
            <a:r>
              <a:rPr lang="ja-JP" altLang="en-US" sz="2800" b="1" i="0" u="none" strike="noStrike" cap="none" dirty="0" smtClean="0">
                <a:solidFill>
                  <a:schemeClr val="dk1"/>
                </a:solidFill>
                <a:sym typeface="Arial"/>
              </a:rPr>
              <a:t>チャットボットの可能性</a:t>
            </a:r>
            <a:endParaRPr lang="ja-JP" sz="2800" b="1" i="0" u="none" strike="noStrike" cap="none" dirty="0">
              <a:solidFill>
                <a:schemeClr val="dk1"/>
              </a:solidFill>
              <a:sym typeface="Arial"/>
            </a:endParaRPr>
          </a:p>
        </p:txBody>
      </p:sp>
      <p:sp>
        <p:nvSpPr>
          <p:cNvPr id="5" name="テキスト プレースホルダー 1"/>
          <p:cNvSpPr txBox="1">
            <a:spLocks/>
          </p:cNvSpPr>
          <p:nvPr/>
        </p:nvSpPr>
        <p:spPr>
          <a:xfrm>
            <a:off x="818804" y="1100138"/>
            <a:ext cx="8237884" cy="153677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kumimoji="1" lang="ja-JP" altLang="en-US" sz="2800" dirty="0" smtClean="0">
                <a:solidFill>
                  <a:schemeClr val="bg2"/>
                </a:solidFill>
                <a:latin typeface="メイリオ" panose="020B0604030504040204" pitchFamily="50" charset="-128"/>
                <a:ea typeface="メイリオ" panose="020B0604030504040204" pitchFamily="50" charset="-128"/>
              </a:rPr>
              <a:t>✔　日常で対話</a:t>
            </a:r>
            <a:r>
              <a:rPr kumimoji="1" lang="en-US" altLang="ja-JP" sz="2800" dirty="0" smtClean="0">
                <a:solidFill>
                  <a:schemeClr val="bg2"/>
                </a:solidFill>
                <a:latin typeface="メイリオ" panose="020B0604030504040204" pitchFamily="50" charset="-128"/>
                <a:ea typeface="メイリオ" panose="020B0604030504040204" pitchFamily="50" charset="-128"/>
              </a:rPr>
              <a:t>IF</a:t>
            </a:r>
            <a:r>
              <a:rPr kumimoji="1" lang="ja-JP" altLang="en-US" sz="2800" dirty="0" smtClean="0">
                <a:solidFill>
                  <a:schemeClr val="bg2"/>
                </a:solidFill>
                <a:latin typeface="メイリオ" panose="020B0604030504040204" pitchFamily="50" charset="-128"/>
                <a:ea typeface="メイリオ" panose="020B0604030504040204" pitchFamily="50" charset="-128"/>
              </a:rPr>
              <a:t>が当たり前になる可能性が高い</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a:p>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a:p>
            <a:r>
              <a:rPr kumimoji="1" lang="ja-JP" altLang="en-US" sz="2800" dirty="0" smtClean="0">
                <a:solidFill>
                  <a:schemeClr val="bg2"/>
                </a:solidFill>
                <a:latin typeface="メイリオ" panose="020B0604030504040204" pitchFamily="50" charset="-128"/>
                <a:ea typeface="メイリオ" panose="020B0604030504040204" pitchFamily="50" charset="-128"/>
              </a:rPr>
              <a:t>✔　</a:t>
            </a:r>
            <a:r>
              <a:rPr kumimoji="1" lang="en-US" altLang="ja-JP" sz="2800" dirty="0" smtClean="0">
                <a:solidFill>
                  <a:schemeClr val="bg2"/>
                </a:solidFill>
                <a:latin typeface="メイリオ" panose="020B0604030504040204" pitchFamily="50" charset="-128"/>
                <a:ea typeface="メイリオ" panose="020B0604030504040204" pitchFamily="50" charset="-128"/>
              </a:rPr>
              <a:t>AI</a:t>
            </a:r>
            <a:r>
              <a:rPr kumimoji="1" lang="ja-JP" altLang="en-US" sz="2800" dirty="0" smtClean="0">
                <a:solidFill>
                  <a:schemeClr val="bg2"/>
                </a:solidFill>
                <a:latin typeface="メイリオ" panose="020B0604030504040204" pitchFamily="50" charset="-128"/>
                <a:ea typeface="メイリオ" panose="020B0604030504040204" pitchFamily="50" charset="-128"/>
              </a:rPr>
              <a:t>技術の発展により高度な対話が実現する</a:t>
            </a:r>
            <a:endParaRPr kumimoji="1" lang="en-US" altLang="ja-JP" sz="2800" dirty="0" smtClean="0">
              <a:solidFill>
                <a:schemeClr val="bg2"/>
              </a:solidFill>
              <a:latin typeface="メイリオ" panose="020B0604030504040204" pitchFamily="50" charset="-128"/>
              <a:ea typeface="メイリオ" panose="020B0604030504040204" pitchFamily="50" charset="-128"/>
            </a:endParaRPr>
          </a:p>
        </p:txBody>
      </p:sp>
      <p:pic>
        <p:nvPicPr>
          <p:cNvPr id="2051" name="Picture 3" descr="C:\Users\tkanegae\Desktop\Amazon-Ech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94" y="3545803"/>
            <a:ext cx="2590800" cy="175540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848544" y="3017141"/>
            <a:ext cx="2604270" cy="523220"/>
          </a:xfrm>
          <a:prstGeom prst="rect">
            <a:avLst/>
          </a:prstGeom>
          <a:solidFill>
            <a:schemeClr val="bg2"/>
          </a:solidFill>
          <a:ln>
            <a:solidFill>
              <a:schemeClr val="bg2"/>
            </a:solidFill>
          </a:ln>
        </p:spPr>
        <p:txBody>
          <a:bodyPr wrap="square" rtlCol="0">
            <a:spAutoFit/>
          </a:bodyPr>
          <a:lstStyle/>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音声認識技術</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の発展</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3656856" y="3017141"/>
            <a:ext cx="2604270" cy="523220"/>
          </a:xfrm>
          <a:prstGeom prst="rect">
            <a:avLst/>
          </a:prstGeom>
          <a:solidFill>
            <a:schemeClr val="bg2"/>
          </a:solidFill>
          <a:ln>
            <a:solidFill>
              <a:schemeClr val="bg2"/>
            </a:solidFill>
          </a:ln>
        </p:spPr>
        <p:txBody>
          <a:bodyPr wrap="square" rtlCol="0">
            <a:spAutoFit/>
          </a:bodyPr>
          <a:lstStyle/>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自然言語処理技術</a:t>
            </a:r>
          </a:p>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の発展</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pic>
        <p:nvPicPr>
          <p:cNvPr id="2050" name="Picture 2" descr="C:\Users\tkanegae\Desktop\20141215_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206" y="3540362"/>
            <a:ext cx="2597920" cy="1760846"/>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6537176" y="3017141"/>
            <a:ext cx="2604270" cy="523220"/>
          </a:xfrm>
          <a:prstGeom prst="rect">
            <a:avLst/>
          </a:prstGeom>
          <a:solidFill>
            <a:schemeClr val="bg2"/>
          </a:solidFill>
          <a:ln>
            <a:solidFill>
              <a:schemeClr val="bg2"/>
            </a:solidFill>
          </a:ln>
        </p:spPr>
        <p:txBody>
          <a:bodyPr wrap="square" rtlCol="0">
            <a:spAutoFit/>
          </a:bodyPr>
          <a:lstStyle/>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対話ロボット</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bg1"/>
                </a:solidFill>
                <a:latin typeface="メイリオ" panose="020B0604030504040204" pitchFamily="50" charset="-128"/>
                <a:ea typeface="メイリオ" panose="020B0604030504040204" pitchFamily="50" charset="-128"/>
              </a:rPr>
              <a:t>の普及</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p:txBody>
      </p:sp>
      <p:pic>
        <p:nvPicPr>
          <p:cNvPr id="2" name="Picture 3" descr="C:\Users\tkanegae\Desktop\pepp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808" y="3552391"/>
            <a:ext cx="2592288" cy="1727473"/>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713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17797</TotalTime>
  <Words>1142</Words>
  <Application>Microsoft Office PowerPoint</Application>
  <PresentationFormat>A4 210 x 297 mm</PresentationFormat>
  <Paragraphs>335</Paragraphs>
  <Slides>23</Slides>
  <Notes>20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PowerPoint Design</vt:lpstr>
      <vt:lpstr>IT Week 2017秋  AI・業務自動化ブース出展内容 -チャットボット開発基盤- </vt:lpstr>
      <vt:lpstr>IT Week 2017秋　概要</vt:lpstr>
      <vt:lpstr>IT Week 2017秋概要</vt:lpstr>
      <vt:lpstr>IT Week 2017 秋　（AI・業務自動化展）</vt:lpstr>
      <vt:lpstr>IT Week 2017秋　出展製品サマリ</vt:lpstr>
      <vt:lpstr>チャットボット市場</vt:lpstr>
      <vt:lpstr>チャットボット国内市場規模見通し</vt:lpstr>
      <vt:lpstr>日本におけるチャットボット事例</vt:lpstr>
      <vt:lpstr>チャットボットの可能性</vt:lpstr>
      <vt:lpstr>競合製品/機能</vt:lpstr>
      <vt:lpstr>製品戦略</vt:lpstr>
      <vt:lpstr>製品戦略</vt:lpstr>
      <vt:lpstr>金融Cとしての意義</vt:lpstr>
      <vt:lpstr>出展製品　概要</vt:lpstr>
      <vt:lpstr>解決したい課題</vt:lpstr>
      <vt:lpstr>機能の特長</vt:lpstr>
      <vt:lpstr>システムイメージ</vt:lpstr>
      <vt:lpstr>機能概要（マルチチャネル対応）</vt:lpstr>
      <vt:lpstr>機能概要（チャットシナリオ作成）</vt:lpstr>
      <vt:lpstr>機能概要（Q&amp;A学習モデル）</vt:lpstr>
      <vt:lpstr>【事例1】Webサイトへの導入</vt:lpstr>
      <vt:lpstr>【事例2】社内問合せ対応</vt:lpstr>
      <vt:lpstr>【事例3】社内システム連携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株式会社シーエーシー　金融カンパニー 新規事業検討方針</dc:title>
  <dc:creator>鐘ケ江 孝幸</dc:creator>
  <cp:lastModifiedBy>鐘ケ江 孝幸</cp:lastModifiedBy>
  <cp:revision>418</cp:revision>
  <dcterms:modified xsi:type="dcterms:W3CDTF">2017-08-23T04:21:20Z</dcterms:modified>
</cp:coreProperties>
</file>