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9" r:id="rId2"/>
    <p:sldId id="275" r:id="rId3"/>
    <p:sldId id="256" r:id="rId4"/>
    <p:sldId id="257" r:id="rId5"/>
    <p:sldId id="258" r:id="rId6"/>
    <p:sldId id="259" r:id="rId7"/>
    <p:sldId id="261" r:id="rId8"/>
    <p:sldId id="262" r:id="rId9"/>
    <p:sldId id="263" r:id="rId10"/>
    <p:sldId id="277" r:id="rId11"/>
    <p:sldId id="264" r:id="rId12"/>
    <p:sldId id="260" r:id="rId13"/>
    <p:sldId id="265" r:id="rId14"/>
    <p:sldId id="266"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312AB50-1B52-4671-9562-43E79D8FFAF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1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4119E-8644-467F-A9CF-535CDDFF352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5426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00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38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2923935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44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356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624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4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382167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4119E-8644-467F-A9CF-535CDDFF352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2AB50-1B52-4671-9562-43E79D8FFAF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78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94119E-8644-467F-A9CF-535CDDFF352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207055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94119E-8644-467F-A9CF-535CDDFF3523}"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2AB50-1B52-4671-9562-43E79D8FFAF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55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94119E-8644-467F-A9CF-535CDDFF3523}"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2AB50-1B52-4671-9562-43E79D8FFA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55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4119E-8644-467F-A9CF-535CDDFF3523}"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320583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4119E-8644-467F-A9CF-535CDDFF352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2AB50-1B52-4671-9562-43E79D8FFAF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2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4119E-8644-467F-A9CF-535CDDFF352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2AB50-1B52-4671-9562-43E79D8FFAF2}" type="slidenum">
              <a:rPr lang="en-US" smtClean="0"/>
              <a:t>‹#›</a:t>
            </a:fld>
            <a:endParaRPr lang="en-US"/>
          </a:p>
        </p:txBody>
      </p:sp>
    </p:spTree>
    <p:extLst>
      <p:ext uri="{BB962C8B-B14F-4D97-AF65-F5344CB8AC3E}">
        <p14:creationId xmlns:p14="http://schemas.microsoft.com/office/powerpoint/2010/main" val="364998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94119E-8644-467F-A9CF-535CDDFF3523}" type="datetimeFigureOut">
              <a:rPr lang="en-US" smtClean="0"/>
              <a:t>3/14/2017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12AB50-1B52-4671-9562-43E79D8FFAF2}" type="slidenum">
              <a:rPr lang="en-US" smtClean="0"/>
              <a:t>‹#›</a:t>
            </a:fld>
            <a:endParaRPr lang="en-US"/>
          </a:p>
        </p:txBody>
      </p:sp>
    </p:spTree>
    <p:extLst>
      <p:ext uri="{BB962C8B-B14F-4D97-AF65-F5344CB8AC3E}">
        <p14:creationId xmlns:p14="http://schemas.microsoft.com/office/powerpoint/2010/main" val="23263108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153"/>
            <a:ext cx="9144000" cy="1171978"/>
          </a:xfrm>
        </p:spPr>
        <p:txBody>
          <a:bodyPr/>
          <a:lstStyle/>
          <a:p>
            <a:r>
              <a:rPr lang="en-US" dirty="0" err="1" smtClean="0">
                <a:solidFill>
                  <a:schemeClr val="accent4"/>
                </a:solidFill>
                <a:latin typeface="Times New Roman" panose="02020603050405020304" pitchFamily="18" charset="0"/>
                <a:cs typeface="Times New Roman" panose="02020603050405020304" pitchFamily="18" charset="0"/>
              </a:rPr>
              <a:t>Nhóm</a:t>
            </a:r>
            <a:r>
              <a:rPr lang="en-US" dirty="0" smtClean="0">
                <a:solidFill>
                  <a:schemeClr val="accent4"/>
                </a:solidFill>
                <a:latin typeface="Times New Roman" panose="02020603050405020304" pitchFamily="18" charset="0"/>
                <a:cs typeface="Times New Roman" panose="02020603050405020304" pitchFamily="18" charset="0"/>
              </a:rPr>
              <a:t> 4:</a:t>
            </a: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24258" y="1468192"/>
            <a:ext cx="7263685" cy="3789608"/>
          </a:xfrm>
        </p:spPr>
        <p:txBody>
          <a:bodyPr>
            <a:normAutofit fontScale="85000" lnSpcReduction="20000"/>
          </a:bodyPr>
          <a:lstStyle/>
          <a:p>
            <a:r>
              <a:rPr lang="en-US" sz="4400" dirty="0" err="1" smtClean="0">
                <a:solidFill>
                  <a:schemeClr val="accent5"/>
                </a:solidFill>
                <a:latin typeface="Times New Roman" panose="02020603050405020304" pitchFamily="18" charset="0"/>
                <a:cs typeface="Times New Roman" panose="02020603050405020304" pitchFamily="18" charset="0"/>
              </a:rPr>
              <a:t>Thành</a:t>
            </a:r>
            <a:r>
              <a:rPr lang="en-US" sz="4400" dirty="0" smtClean="0">
                <a:solidFill>
                  <a:schemeClr val="accent5"/>
                </a:solidFill>
                <a:latin typeface="Times New Roman" panose="02020603050405020304" pitchFamily="18" charset="0"/>
                <a:cs typeface="Times New Roman" panose="02020603050405020304" pitchFamily="18" charset="0"/>
              </a:rPr>
              <a:t> </a:t>
            </a:r>
            <a:r>
              <a:rPr lang="en-US" sz="4400" dirty="0" err="1" smtClean="0">
                <a:solidFill>
                  <a:schemeClr val="accent5"/>
                </a:solidFill>
                <a:latin typeface="Times New Roman" panose="02020603050405020304" pitchFamily="18" charset="0"/>
                <a:cs typeface="Times New Roman" panose="02020603050405020304" pitchFamily="18" charset="0"/>
              </a:rPr>
              <a:t>Viên</a:t>
            </a:r>
            <a:r>
              <a:rPr lang="en-US" sz="4400" dirty="0" smtClean="0">
                <a:solidFill>
                  <a:schemeClr val="accent5"/>
                </a:solidFill>
                <a:latin typeface="Times New Roman" panose="02020603050405020304" pitchFamily="18" charset="0"/>
                <a:cs typeface="Times New Roman" panose="02020603050405020304" pitchFamily="18" charset="0"/>
              </a:rPr>
              <a:t> </a:t>
            </a:r>
            <a:r>
              <a:rPr lang="en-US" sz="4400" dirty="0" err="1" smtClean="0">
                <a:solidFill>
                  <a:schemeClr val="accent5"/>
                </a:solidFill>
                <a:latin typeface="Times New Roman" panose="02020603050405020304" pitchFamily="18" charset="0"/>
                <a:cs typeface="Times New Roman" panose="02020603050405020304" pitchFamily="18" charset="0"/>
              </a:rPr>
              <a:t>Trong</a:t>
            </a:r>
            <a:r>
              <a:rPr lang="en-US" sz="4400" dirty="0" smtClean="0">
                <a:solidFill>
                  <a:schemeClr val="accent5"/>
                </a:solidFill>
                <a:latin typeface="Times New Roman" panose="02020603050405020304" pitchFamily="18" charset="0"/>
                <a:cs typeface="Times New Roman" panose="02020603050405020304" pitchFamily="18" charset="0"/>
              </a:rPr>
              <a:t> </a:t>
            </a:r>
            <a:r>
              <a:rPr lang="en-US" sz="4400" dirty="0" err="1" smtClean="0">
                <a:solidFill>
                  <a:schemeClr val="accent5"/>
                </a:solidFill>
                <a:latin typeface="Times New Roman" panose="02020603050405020304" pitchFamily="18" charset="0"/>
                <a:cs typeface="Times New Roman" panose="02020603050405020304" pitchFamily="18" charset="0"/>
              </a:rPr>
              <a:t>nhóm</a:t>
            </a:r>
            <a:r>
              <a:rPr lang="en-US" sz="4400" dirty="0" smtClean="0">
                <a:solidFill>
                  <a:schemeClr val="accent5"/>
                </a:solidFill>
                <a:latin typeface="Times New Roman" panose="02020603050405020304" pitchFamily="18" charset="0"/>
                <a:cs typeface="Times New Roman" panose="02020603050405020304" pitchFamily="18" charset="0"/>
              </a:rPr>
              <a:t>: </a:t>
            </a:r>
          </a:p>
          <a:p>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Nguyễn</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Cao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Kỳ</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en-US" sz="4400" dirty="0" err="1">
                <a:solidFill>
                  <a:schemeClr val="accent5">
                    <a:lumMod val="50000"/>
                  </a:schemeClr>
                </a:solidFill>
                <a:latin typeface="Times New Roman" panose="02020603050405020304" pitchFamily="18" charset="0"/>
                <a:cs typeface="Times New Roman" panose="02020603050405020304" pitchFamily="18" charset="0"/>
              </a:rPr>
              <a:t>Hoàng</a:t>
            </a:r>
            <a:r>
              <a:rPr lang="en-US" sz="4400" dirty="0">
                <a:solidFill>
                  <a:schemeClr val="accent5">
                    <a:lumMod val="50000"/>
                  </a:schemeClr>
                </a:solidFill>
                <a:latin typeface="Times New Roman" panose="02020603050405020304" pitchFamily="18" charset="0"/>
                <a:cs typeface="Times New Roman" panose="02020603050405020304" pitchFamily="18" charset="0"/>
              </a:rPr>
              <a:t> Minh </a:t>
            </a:r>
            <a:r>
              <a:rPr lang="en-US" sz="4400" dirty="0" err="1">
                <a:solidFill>
                  <a:schemeClr val="accent5">
                    <a:lumMod val="50000"/>
                  </a:schemeClr>
                </a:solidFill>
                <a:latin typeface="Times New Roman" panose="02020603050405020304" pitchFamily="18" charset="0"/>
                <a:cs typeface="Times New Roman" panose="02020603050405020304" pitchFamily="18" charset="0"/>
              </a:rPr>
              <a:t>Luân</a:t>
            </a:r>
            <a:endParaRPr lang="en-US" sz="4400">
              <a:solidFill>
                <a:schemeClr val="accent5">
                  <a:lumMod val="50000"/>
                </a:schemeClr>
              </a:solidFill>
              <a:latin typeface="Times New Roman" panose="02020603050405020304" pitchFamily="18" charset="0"/>
              <a:cs typeface="Times New Roman" panose="02020603050405020304" pitchFamily="18" charset="0"/>
            </a:endParaRPr>
          </a:p>
          <a:p>
            <a:endParaRPr lang="en-US" sz="4400" dirty="0" smtClean="0">
              <a:solidFill>
                <a:schemeClr val="accent5">
                  <a:lumMod val="50000"/>
                </a:schemeClr>
              </a:solidFill>
              <a:latin typeface="Times New Roman" panose="02020603050405020304" pitchFamily="18" charset="0"/>
              <a:cs typeface="Times New Roman" panose="02020603050405020304" pitchFamily="18" charset="0"/>
            </a:endParaRPr>
          </a:p>
          <a:p>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Trần</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Đình</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Hiếu</a:t>
            </a:r>
            <a:endParaRPr lang="en-US" sz="4400" dirty="0" smtClean="0">
              <a:solidFill>
                <a:schemeClr val="accent5">
                  <a:lumMod val="50000"/>
                </a:schemeClr>
              </a:solidFill>
              <a:latin typeface="Times New Roman" panose="02020603050405020304" pitchFamily="18" charset="0"/>
              <a:cs typeface="Times New Roman" panose="02020603050405020304" pitchFamily="18" charset="0"/>
            </a:endParaRPr>
          </a:p>
          <a:p>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Trịnh</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Hoàng</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Gia</a:t>
            </a:r>
            <a:r>
              <a:rPr lang="en-US" sz="44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4400" dirty="0" err="1" smtClean="0">
                <a:solidFill>
                  <a:schemeClr val="accent5">
                    <a:lumMod val="50000"/>
                  </a:schemeClr>
                </a:solidFill>
                <a:latin typeface="Times New Roman" panose="02020603050405020304" pitchFamily="18" charset="0"/>
                <a:cs typeface="Times New Roman" panose="02020603050405020304" pitchFamily="18" charset="0"/>
              </a:rPr>
              <a:t>Bảo</a:t>
            </a:r>
            <a:endParaRPr lang="en-US" sz="44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26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437"/>
            <a:ext cx="9144000" cy="568651"/>
          </a:xfrm>
        </p:spPr>
        <p:txBody>
          <a:bodyPr>
            <a:noAutofit/>
          </a:bodyPr>
          <a:lstStyle/>
          <a:p>
            <a:r>
              <a:rPr lang="en-US" sz="3600" dirty="0" err="1">
                <a:solidFill>
                  <a:schemeClr val="accent2"/>
                </a:solidFill>
                <a:latin typeface="Times New Roman" panose="02020603050405020304" pitchFamily="18" charset="0"/>
                <a:cs typeface="Times New Roman" panose="02020603050405020304" pitchFamily="18" charset="0"/>
              </a:rPr>
              <a:t>Bạn</a:t>
            </a:r>
            <a:r>
              <a:rPr lang="en-US" sz="3600" dirty="0">
                <a:solidFill>
                  <a:schemeClr val="accent2"/>
                </a:solidFill>
                <a:latin typeface="Times New Roman" panose="02020603050405020304" pitchFamily="18" charset="0"/>
                <a:cs typeface="Times New Roman" panose="02020603050405020304" pitchFamily="18" charset="0"/>
              </a:rPr>
              <a:t> KHÔNG </a:t>
            </a:r>
            <a:r>
              <a:rPr lang="en-US" sz="3600" dirty="0" err="1">
                <a:solidFill>
                  <a:schemeClr val="accent2"/>
                </a:solidFill>
                <a:latin typeface="Times New Roman" panose="02020603050405020304" pitchFamily="18" charset="0"/>
                <a:cs typeface="Times New Roman" panose="02020603050405020304" pitchFamily="18" charset="0"/>
              </a:rPr>
              <a:t>nên</a:t>
            </a:r>
            <a:r>
              <a:rPr lang="en-US" sz="3600" dirty="0">
                <a:solidFill>
                  <a:schemeClr val="accent2"/>
                </a:solidFill>
                <a:latin typeface="Times New Roman" panose="02020603050405020304" pitchFamily="18" charset="0"/>
                <a:cs typeface="Times New Roman" panose="02020603050405020304" pitchFamily="18" charset="0"/>
              </a:rPr>
              <a:t> </a:t>
            </a:r>
            <a:r>
              <a:rPr lang="en-US" sz="3600" dirty="0" err="1">
                <a:solidFill>
                  <a:schemeClr val="accent2"/>
                </a:solidFill>
                <a:latin typeface="Times New Roman" panose="02020603050405020304" pitchFamily="18" charset="0"/>
                <a:cs typeface="Times New Roman" panose="02020603050405020304" pitchFamily="18" charset="0"/>
              </a:rPr>
              <a:t>sử</a:t>
            </a:r>
            <a:r>
              <a:rPr lang="en-US" sz="3600" dirty="0">
                <a:solidFill>
                  <a:schemeClr val="accent2"/>
                </a:solidFill>
                <a:latin typeface="Times New Roman" panose="02020603050405020304" pitchFamily="18" charset="0"/>
                <a:cs typeface="Times New Roman" panose="02020603050405020304" pitchFamily="18" charset="0"/>
              </a:rPr>
              <a:t> </a:t>
            </a:r>
            <a:r>
              <a:rPr lang="en-US" sz="3600" dirty="0" err="1">
                <a:solidFill>
                  <a:schemeClr val="accent2"/>
                </a:solidFill>
                <a:latin typeface="Times New Roman" panose="02020603050405020304" pitchFamily="18" charset="0"/>
                <a:cs typeface="Times New Roman" panose="02020603050405020304" pitchFamily="18" charset="0"/>
              </a:rPr>
              <a:t>dụng</a:t>
            </a:r>
            <a:r>
              <a:rPr lang="en-US" sz="3600" dirty="0">
                <a:solidFill>
                  <a:schemeClr val="accent2"/>
                </a:solidFill>
                <a:latin typeface="Times New Roman" panose="02020603050405020304" pitchFamily="18" charset="0"/>
                <a:cs typeface="Times New Roman" panose="02020603050405020304" pitchFamily="18" charset="0"/>
              </a:rPr>
              <a:t> Node.js </a:t>
            </a:r>
            <a:r>
              <a:rPr lang="en-US" sz="3600" dirty="0" err="1" smtClean="0">
                <a:solidFill>
                  <a:schemeClr val="accent2"/>
                </a:solidFill>
                <a:latin typeface="Times New Roman" panose="02020603050405020304" pitchFamily="18" charset="0"/>
                <a:cs typeface="Times New Roman" panose="02020603050405020304" pitchFamily="18" charset="0"/>
              </a:rPr>
              <a:t>khi</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69713" y="1635618"/>
            <a:ext cx="7452574" cy="154546"/>
          </a:xfrm>
        </p:spPr>
        <p:txBody>
          <a:bodyPr>
            <a:noAutofit/>
          </a:bodyPr>
          <a:lstStyle/>
          <a:p>
            <a:r>
              <a:rPr lang="en-US" sz="2000" dirty="0" err="1" smtClean="0">
                <a:solidFill>
                  <a:schemeClr val="tx2"/>
                </a:solidFill>
                <a:latin typeface="Times New Roman" panose="02020603050405020304" pitchFamily="18" charset="0"/>
                <a:cs typeface="Times New Roman" panose="02020603050405020304" pitchFamily="18" charset="0"/>
              </a:rPr>
              <a:t>Bạn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cần</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sự</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ổn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định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bạn</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a:solidFill>
                  <a:schemeClr val="tx2"/>
                </a:solidFill>
              </a:rPr>
              <a:t/>
            </a:r>
            <a:br>
              <a:rPr lang="en-US" sz="2000" dirty="0">
                <a:solidFill>
                  <a:schemeClr val="tx2"/>
                </a:solidFill>
              </a:rPr>
            </a:br>
            <a:r>
              <a:rPr lang="en-US" sz="2000" dirty="0" err="1">
                <a:solidFill>
                  <a:schemeClr val="tx2"/>
                </a:solidFill>
                <a:latin typeface="Times New Roman" panose="02020603050405020304" pitchFamily="18" charset="0"/>
                <a:cs typeface="Times New Roman" panose="02020603050405020304" pitchFamily="18" charset="0"/>
              </a:rPr>
              <a:t>Chỉ</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với</a:t>
            </a:r>
            <a:r>
              <a:rPr lang="en-US" sz="2000" dirty="0">
                <a:solidFill>
                  <a:schemeClr val="tx2"/>
                </a:solidFill>
                <a:latin typeface="Times New Roman" panose="02020603050405020304" pitchFamily="18" charset="0"/>
                <a:cs typeface="Times New Roman" panose="02020603050405020304" pitchFamily="18" charset="0"/>
              </a:rPr>
              <a:t> 4 </a:t>
            </a:r>
            <a:r>
              <a:rPr lang="en-US" sz="2000" dirty="0" err="1">
                <a:solidFill>
                  <a:schemeClr val="tx2"/>
                </a:solidFill>
                <a:latin typeface="Times New Roman" panose="02020603050405020304" pitchFamily="18" charset="0"/>
                <a:cs typeface="Times New Roman" panose="02020603050405020304" pitchFamily="18" charset="0"/>
              </a:rPr>
              <a:t>năm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phát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triển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mình</a:t>
            </a:r>
            <a:r>
              <a:rPr lang="en-US" sz="2000" dirty="0">
                <a:solidFill>
                  <a:schemeClr val="tx2"/>
                </a:solidFill>
                <a:latin typeface="Times New Roman" panose="02020603050405020304" pitchFamily="18" charset="0"/>
                <a:cs typeface="Times New Roman" panose="02020603050405020304" pitchFamily="18" charset="0"/>
              </a:rPr>
              <a:t> (2009-2013), version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Node.js </a:t>
            </a:r>
            <a:r>
              <a:rPr lang="en-US" sz="2000" dirty="0" err="1">
                <a:solidFill>
                  <a:schemeClr val="tx2"/>
                </a:solidFill>
                <a:latin typeface="Times New Roman" panose="02020603050405020304" pitchFamily="18" charset="0"/>
                <a:cs typeface="Times New Roman" panose="02020603050405020304" pitchFamily="18" charset="0"/>
              </a:rPr>
              <a:t>đã</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0.10.15.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document </a:t>
            </a:r>
            <a:r>
              <a:rPr lang="en-US" sz="2000" dirty="0" err="1">
                <a:solidFill>
                  <a:schemeClr val="tx2"/>
                </a:solidFill>
                <a:latin typeface="Times New Roman" panose="02020603050405020304" pitchFamily="18" charset="0"/>
                <a:cs typeface="Times New Roman" panose="02020603050405020304" pitchFamily="18" charset="0"/>
              </a:rPr>
              <a:t>của</a:t>
            </a:r>
            <a:r>
              <a:rPr lang="en-US" sz="2000" dirty="0">
                <a:solidFill>
                  <a:schemeClr val="tx2"/>
                </a:solidFill>
                <a:latin typeface="Times New Roman" panose="02020603050405020304" pitchFamily="18" charset="0"/>
                <a:cs typeface="Times New Roman" panose="02020603050405020304" pitchFamily="18" charset="0"/>
              </a:rPr>
              <a:t> Node.js </a:t>
            </a:r>
            <a:r>
              <a:rPr lang="en-US" sz="2000" dirty="0" err="1">
                <a:solidFill>
                  <a:schemeClr val="tx2"/>
                </a:solidFill>
                <a:latin typeface="Times New Roman" panose="02020603050405020304" pitchFamily="18" charset="0"/>
                <a:cs typeface="Times New Roman" panose="02020603050405020304" pitchFamily="18" charset="0"/>
              </a:rPr>
              <a:t>còn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cả</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mục</a:t>
            </a:r>
            <a:r>
              <a:rPr lang="en-US" sz="2000" dirty="0">
                <a:solidFill>
                  <a:schemeClr val="tx2"/>
                </a:solidFill>
                <a:latin typeface="Times New Roman" panose="02020603050405020304" pitchFamily="18" charset="0"/>
                <a:cs typeface="Times New Roman" panose="02020603050405020304" pitchFamily="18" charset="0"/>
              </a:rPr>
              <a:t> API stable: </a:t>
            </a:r>
            <a:r>
              <a:rPr lang="en-US" sz="2000" dirty="0" err="1">
                <a:solidFill>
                  <a:schemeClr val="tx2"/>
                </a:solidFill>
                <a:latin typeface="Times New Roman" panose="02020603050405020304" pitchFamily="18" charset="0"/>
                <a:cs typeface="Times New Roman" panose="02020603050405020304" pitchFamily="18" charset="0"/>
              </a:rPr>
              <a:t>đánh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số</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từ</a:t>
            </a:r>
            <a:r>
              <a:rPr lang="en-US" sz="2000" dirty="0">
                <a:solidFill>
                  <a:schemeClr val="tx2"/>
                </a:solidFill>
                <a:latin typeface="Times New Roman" panose="02020603050405020304" pitchFamily="18" charset="0"/>
                <a:cs typeface="Times New Roman" panose="02020603050405020304" pitchFamily="18" charset="0"/>
              </a:rPr>
              <a:t> 1-5. </a:t>
            </a:r>
            <a:r>
              <a:rPr lang="en-US" sz="2000" dirty="0" err="1">
                <a:solidFill>
                  <a:schemeClr val="tx2"/>
                </a:solidFill>
                <a:latin typeface="Times New Roman" panose="02020603050405020304" pitchFamily="18" charset="0"/>
                <a:cs typeface="Times New Roman" panose="02020603050405020304" pitchFamily="18" charset="0"/>
              </a:rPr>
              <a:t>Tức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mọi</a:t>
            </a:r>
            <a:r>
              <a:rPr lang="en-US" sz="2000" dirty="0">
                <a:solidFill>
                  <a:schemeClr val="tx2"/>
                </a:solidFill>
                <a:latin typeface="Times New Roman" panose="02020603050405020304" pitchFamily="18" charset="0"/>
                <a:cs typeface="Times New Roman" panose="02020603050405020304" pitchFamily="18" charset="0"/>
              </a:rPr>
              <a:t> API </a:t>
            </a:r>
            <a:r>
              <a:rPr lang="en-US" sz="2000" dirty="0" err="1">
                <a:solidFill>
                  <a:schemeClr val="tx2"/>
                </a:solidFill>
                <a:latin typeface="Times New Roman" panose="02020603050405020304" pitchFamily="18" charset="0"/>
                <a:cs typeface="Times New Roman" panose="02020603050405020304" pitchFamily="18" charset="0"/>
              </a:rPr>
              <a:t>đều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thay</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smtClean="0">
                <a:solidFill>
                  <a:schemeClr val="tx2"/>
                </a:solidFill>
                <a:latin typeface="Times New Roman" panose="02020603050405020304" pitchFamily="18" charset="0"/>
                <a:cs typeface="Times New Roman" panose="02020603050405020304" pitchFamily="18" charset="0"/>
              </a:rPr>
              <a:t>đổi</a:t>
            </a:r>
            <a:r>
              <a:rPr lang="en-US" sz="2000" dirty="0" smtClean="0">
                <a:solidFill>
                  <a:schemeClr val="tx2"/>
                </a:solidFill>
                <a:latin typeface="Times New Roman" panose="02020603050405020304" pitchFamily="18" charset="0"/>
                <a:cs typeface="Times New Roman" panose="02020603050405020304" pitchFamily="18" charset="0"/>
              </a:rPr>
              <a:t>.</a:t>
            </a:r>
          </a:p>
          <a:p>
            <a:endParaRPr lang="en-US" sz="2000" dirty="0">
              <a:solidFill>
                <a:schemeClr val="tx2"/>
              </a:solidFill>
              <a:latin typeface="Times New Roman" panose="02020603050405020304" pitchFamily="18" charset="0"/>
              <a:cs typeface="Times New Roman" panose="02020603050405020304" pitchFamily="18" charset="0"/>
            </a:endParaRPr>
          </a:p>
          <a:p>
            <a:r>
              <a:rPr lang="vi-VN" sz="2000" dirty="0" smtClean="0">
                <a:solidFill>
                  <a:schemeClr val="tx2"/>
                </a:solidFill>
                <a:cs typeface="Times New Roman" panose="02020603050405020304" pitchFamily="18" charset="0"/>
              </a:rPr>
              <a:t>Quan </a:t>
            </a:r>
            <a:r>
              <a:rPr lang="vi-VN" sz="2000" dirty="0">
                <a:solidFill>
                  <a:schemeClr val="tx2"/>
                </a:solidFill>
                <a:cs typeface="Times New Roman" panose="02020603050405020304" pitchFamily="18" charset="0"/>
              </a:rPr>
              <a:t>trọng nhất: Bạn chưa hiểu hết về Node.js</a:t>
            </a:r>
            <a:br>
              <a:rPr lang="vi-VN" sz="2000" dirty="0">
                <a:solidFill>
                  <a:schemeClr val="tx2"/>
                </a:solidFill>
                <a:cs typeface="Times New Roman" panose="02020603050405020304" pitchFamily="18" charset="0"/>
              </a:rPr>
            </a:br>
            <a:r>
              <a:rPr lang="vi-VN" sz="2000" dirty="0">
                <a:solidFill>
                  <a:schemeClr val="tx2"/>
                </a:solidFill>
                <a:cs typeface="Times New Roman" panose="02020603050405020304" pitchFamily="18" charset="0"/>
              </a:rPr>
              <a:t>Với phần lớn các API hoạt động theo phương thức non-blocking/async việc không hiểu rõ vấn đề sẽ làm cho việc xuất hiện những error mà thậm chí bạn không biết nó xuất phát từ đâu</a:t>
            </a:r>
            <a:r>
              <a:rPr lang="en-US" sz="2000" dirty="0">
                <a:solidFill>
                  <a:schemeClr val="tx2"/>
                </a:solidFill>
                <a:latin typeface="Times New Roman" panose="02020603050405020304" pitchFamily="18" charset="0"/>
                <a:cs typeface="Times New Roman" panose="02020603050405020304" pitchFamily="18" charset="0"/>
              </a:rPr>
              <a:t>.</a:t>
            </a:r>
            <a:r>
              <a:rPr lang="vi-VN" sz="2000" dirty="0">
                <a:solidFill>
                  <a:schemeClr val="tx2"/>
                </a:solidFill>
                <a:cs typeface="Times New Roman" panose="02020603050405020304" pitchFamily="18" charset="0"/>
              </a:rPr>
              <a:t> </a:t>
            </a:r>
            <a:r>
              <a:rPr lang="vi-VN" sz="2000" dirty="0" smtClean="0">
                <a:solidFill>
                  <a:schemeClr val="tx2"/>
                </a:solidFill>
                <a:cs typeface="Times New Roman" panose="02020603050405020304" pitchFamily="18" charset="0"/>
              </a:rPr>
              <a:t>và </a:t>
            </a:r>
            <a:r>
              <a:rPr lang="vi-VN" sz="2000" dirty="0">
                <a:solidFill>
                  <a:schemeClr val="tx2"/>
                </a:solidFill>
                <a:cs typeface="Times New Roman" panose="02020603050405020304" pitchFamily="18" charset="0"/>
              </a:rPr>
              <a:t>sẽ ít có sự support từ cộng đồng. </a:t>
            </a:r>
            <a:endParaRPr lang="en-US" sz="2000" dirty="0">
              <a:solidFill>
                <a:schemeClr val="tx2"/>
              </a:solidFill>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83996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120"/>
            <a:ext cx="9144000" cy="656332"/>
          </a:xfrm>
        </p:spPr>
        <p:txBody>
          <a:bodyPr>
            <a:noAutofit/>
          </a:bodyPr>
          <a:lstStyle/>
          <a:p>
            <a:r>
              <a:rPr lang="en-US" sz="4400" dirty="0" err="1">
                <a:solidFill>
                  <a:schemeClr val="accent2"/>
                </a:solidFill>
                <a:latin typeface="Times New Roman" panose="02020603050405020304" pitchFamily="18" charset="0"/>
                <a:cs typeface="Times New Roman" panose="02020603050405020304" pitchFamily="18" charset="0"/>
              </a:rPr>
              <a:t>B</a:t>
            </a:r>
            <a:r>
              <a:rPr lang="en-US" sz="4400" dirty="0" err="1" smtClean="0">
                <a:solidFill>
                  <a:schemeClr val="accent2"/>
                </a:solidFill>
                <a:latin typeface="Times New Roman" panose="02020603050405020304" pitchFamily="18" charset="0"/>
                <a:cs typeface="Times New Roman" panose="02020603050405020304" pitchFamily="18" charset="0"/>
              </a:rPr>
              <a:t>ạn</a:t>
            </a:r>
            <a:r>
              <a:rPr lang="en-US" sz="4400" dirty="0" smtClean="0">
                <a:solidFill>
                  <a:schemeClr val="accent2"/>
                </a:solidFill>
                <a:latin typeface="Times New Roman" panose="02020603050405020304" pitchFamily="18" charset="0"/>
                <a:cs typeface="Times New Roman" panose="02020603050405020304" pitchFamily="18" charset="0"/>
              </a:rPr>
              <a:t> </a:t>
            </a:r>
            <a:r>
              <a:rPr lang="en-US" sz="4400" dirty="0" err="1" smtClean="0">
                <a:solidFill>
                  <a:schemeClr val="accent2"/>
                </a:solidFill>
                <a:latin typeface="Times New Roman" panose="02020603050405020304" pitchFamily="18" charset="0"/>
                <a:cs typeface="Times New Roman" panose="02020603050405020304" pitchFamily="18" charset="0"/>
              </a:rPr>
              <a:t>Nên</a:t>
            </a:r>
            <a:r>
              <a:rPr lang="en-US" sz="4400" b="1" dirty="0">
                <a:solidFill>
                  <a:schemeClr val="accent2"/>
                </a:solidFill>
                <a:latin typeface="Times New Roman" panose="02020603050405020304" pitchFamily="18" charset="0"/>
                <a:cs typeface="Times New Roman" panose="02020603050405020304" pitchFamily="18" charset="0"/>
              </a:rPr>
              <a:t> </a:t>
            </a:r>
            <a:r>
              <a:rPr lang="en-US" sz="4400" dirty="0" err="1">
                <a:solidFill>
                  <a:schemeClr val="accent2"/>
                </a:solidFill>
                <a:latin typeface="Times New Roman" panose="02020603050405020304" pitchFamily="18" charset="0"/>
                <a:cs typeface="Times New Roman" panose="02020603050405020304" pitchFamily="18" charset="0"/>
              </a:rPr>
              <a:t>dùng</a:t>
            </a:r>
            <a:r>
              <a:rPr lang="en-US" sz="4400" b="1" dirty="0">
                <a:solidFill>
                  <a:schemeClr val="accent2"/>
                </a:solidFill>
                <a:latin typeface="Times New Roman" panose="02020603050405020304" pitchFamily="18" charset="0"/>
                <a:cs typeface="Times New Roman" panose="02020603050405020304" pitchFamily="18" charset="0"/>
              </a:rPr>
              <a:t> </a:t>
            </a:r>
            <a:r>
              <a:rPr lang="en-US" sz="4400" dirty="0">
                <a:solidFill>
                  <a:schemeClr val="accent2"/>
                </a:solidFill>
                <a:latin typeface="Times New Roman" panose="02020603050405020304" pitchFamily="18" charset="0"/>
                <a:cs typeface="Times New Roman" panose="02020603050405020304" pitchFamily="18" charset="0"/>
              </a:rPr>
              <a:t>Node.js </a:t>
            </a:r>
            <a:r>
              <a:rPr lang="en-US" sz="4400" dirty="0" err="1">
                <a:solidFill>
                  <a:schemeClr val="accent2"/>
                </a:solidFill>
                <a:latin typeface="Times New Roman" panose="02020603050405020304" pitchFamily="18" charset="0"/>
                <a:cs typeface="Times New Roman" panose="02020603050405020304" pitchFamily="18" charset="0"/>
              </a:rPr>
              <a:t>khi</a:t>
            </a:r>
            <a:endParaRPr lang="en-US" sz="44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4788" y="1562766"/>
            <a:ext cx="7362423" cy="3923634"/>
          </a:xfrm>
        </p:spPr>
        <p:txBody>
          <a:bodyPr/>
          <a:lstStyle/>
          <a:p>
            <a:pPr algn="l"/>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ượ</a:t>
            </a:r>
            <a:r>
              <a:rPr lang="en-US" dirty="0">
                <a:latin typeface="Times New Roman" panose="02020603050405020304" pitchFamily="18" charset="0"/>
                <a:cs typeface="Times New Roman" panose="02020603050405020304" pitchFamily="18" charset="0"/>
              </a:rPr>
              <a:t>c </a:t>
            </a:r>
            <a:r>
              <a:rPr lang="en-US" dirty="0" err="1" smtClean="0">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JavaScript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Node.js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RESTful</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json</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http.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tcp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custom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3. </a:t>
            </a:r>
            <a:r>
              <a:rPr lang="vi-VN" dirty="0">
                <a:latin typeface="Times New Roman" panose="02020603050405020304" pitchFamily="18" charset="0"/>
                <a:cs typeface="Times New Roman" panose="02020603050405020304" pitchFamily="18" charset="0"/>
              </a:rPr>
              <a:t>Những ứng dụng thời gian thực: </a:t>
            </a:r>
            <a:r>
              <a:rPr lang="en-US" dirty="0">
                <a:latin typeface="Times New Roman" panose="02020603050405020304" pitchFamily="18" charset="0"/>
                <a:cs typeface="Times New Roman" panose="02020603050405020304" pitchFamily="18" charset="0"/>
              </a:rPr>
              <a:t>chat, </a:t>
            </a:r>
            <a:r>
              <a:rPr lang="en-US" dirty="0" err="1" smtClean="0">
                <a:latin typeface="Times New Roman" panose="02020603050405020304" pitchFamily="18" charset="0"/>
                <a:cs typeface="Times New Roman" panose="02020603050405020304" pitchFamily="18" charset="0"/>
              </a:rPr>
              <a:t>lịch</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Node.js</a:t>
            </a:r>
            <a:r>
              <a:rPr lang="vi-VN" dirty="0">
                <a:latin typeface="Times New Roman" panose="02020603050405020304" pitchFamily="18" charset="0"/>
                <a:cs typeface="Times New Roman" panose="02020603050405020304" pitchFamily="18" charset="0"/>
              </a:rPr>
              <a:t> dường như sinh ra để làm việc này</a:t>
            </a:r>
            <a:r>
              <a:rPr lang="vi-VN"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stateful</a:t>
            </a:r>
            <a:r>
              <a:rPr lang="en-US" dirty="0">
                <a:latin typeface="Times New Roman" panose="02020603050405020304" pitchFamily="18" charset="0"/>
                <a:cs typeface="Times New Roman" panose="02020603050405020304" pitchFamily="18" charset="0"/>
              </a:rPr>
              <a:t>. Node.js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request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process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130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reetuts.net/upload/tut_post/images/2016/02/23/584/cac-dac-tinh-cua-node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986" y="1590160"/>
            <a:ext cx="4736027" cy="39409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58044"/>
            <a:ext cx="9144000" cy="686561"/>
          </a:xfrm>
        </p:spPr>
        <p:txBody>
          <a:bodyPr>
            <a:noAutofit/>
          </a:bodyPr>
          <a:lstStyle/>
          <a:p>
            <a:r>
              <a:rPr lang="en-US" sz="3200" dirty="0" smtClean="0">
                <a:solidFill>
                  <a:schemeClr val="accent2"/>
                </a:solidFill>
                <a:latin typeface="Times New Roman" panose="02020603050405020304" pitchFamily="18" charset="0"/>
                <a:cs typeface="Times New Roman" panose="02020603050405020304" pitchFamily="18" charset="0"/>
              </a:rPr>
              <a:t>S</a:t>
            </a:r>
            <a:r>
              <a:rPr lang="vi-VN" sz="3200" dirty="0" smtClean="0">
                <a:solidFill>
                  <a:schemeClr val="accent2"/>
                </a:solidFill>
                <a:latin typeface="Times New Roman" panose="02020603050405020304" pitchFamily="18" charset="0"/>
                <a:cs typeface="Times New Roman" panose="02020603050405020304" pitchFamily="18" charset="0"/>
              </a:rPr>
              <a:t>ơ </a:t>
            </a:r>
            <a:r>
              <a:rPr lang="vi-VN" sz="3200" dirty="0">
                <a:solidFill>
                  <a:schemeClr val="accent2"/>
                </a:solidFill>
                <a:latin typeface="Times New Roman" panose="02020603050405020304" pitchFamily="18" charset="0"/>
                <a:cs typeface="Times New Roman" panose="02020603050405020304" pitchFamily="18" charset="0"/>
              </a:rPr>
              <a:t>đồ về các thành phần quan trọng trong NodeJS</a:t>
            </a:r>
            <a:endParaRPr lang="en-US" sz="32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785611"/>
            <a:ext cx="9144000" cy="5550035"/>
          </a:xfrm>
        </p:spPr>
        <p:txBody>
          <a:bodyPr/>
          <a:lstStyle/>
          <a:p>
            <a:r>
              <a:rPr lang="en-US" dirty="0" smtClean="0"/>
              <a:t>   </a:t>
            </a:r>
            <a:endParaRPr lang="en-US" dirty="0"/>
          </a:p>
        </p:txBody>
      </p:sp>
    </p:spTree>
    <p:extLst>
      <p:ext uri="{BB962C8B-B14F-4D97-AF65-F5344CB8AC3E}">
        <p14:creationId xmlns:p14="http://schemas.microsoft.com/office/powerpoint/2010/main" val="346748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862885"/>
          </a:xfrm>
        </p:spPr>
        <p:txBody>
          <a:bodyPr>
            <a:normAutofit/>
          </a:bodyPr>
          <a:lstStyle/>
          <a:p>
            <a:r>
              <a:rPr lang="en-US" sz="4000" dirty="0" err="1" smtClean="0">
                <a:solidFill>
                  <a:schemeClr val="accent2"/>
                </a:solidFill>
                <a:latin typeface="Times New Roman" panose="02020603050405020304" pitchFamily="18" charset="0"/>
                <a:cs typeface="Times New Roman" panose="02020603050405020304" pitchFamily="18" charset="0"/>
              </a:rPr>
              <a:t>Giải</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thích</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về</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sơ</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đồ</a:t>
            </a:r>
            <a:endParaRPr lang="en-US" sz="40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11380" y="1584101"/>
            <a:ext cx="7199290" cy="3618963"/>
          </a:xfrm>
        </p:spPr>
        <p:txBody>
          <a:bodyPr>
            <a:normAutofit/>
          </a:bodyPr>
          <a:lstStyle/>
          <a:p>
            <a:r>
              <a:rPr lang="en-US" dirty="0" smtClean="0">
                <a:solidFill>
                  <a:schemeClr val="tx2"/>
                </a:solidFill>
                <a:latin typeface="Times New Roman" panose="02020603050405020304" pitchFamily="18" charset="0"/>
                <a:cs typeface="Times New Roman" panose="02020603050405020304" pitchFamily="18" charset="0"/>
              </a:rPr>
              <a:t>.S</a:t>
            </a:r>
            <a:r>
              <a:rPr lang="vi-VN" dirty="0" smtClean="0">
                <a:solidFill>
                  <a:schemeClr val="tx2"/>
                </a:solidFill>
                <a:latin typeface="Times New Roman" panose="02020603050405020304" pitchFamily="18" charset="0"/>
                <a:cs typeface="Times New Roman" panose="02020603050405020304" pitchFamily="18" charset="0"/>
              </a:rPr>
              <a:t>tream </a:t>
            </a:r>
            <a:r>
              <a:rPr lang="vi-VN" dirty="0">
                <a:solidFill>
                  <a:schemeClr val="tx2"/>
                </a:solidFill>
                <a:latin typeface="Times New Roman" panose="02020603050405020304" pitchFamily="18" charset="0"/>
                <a:cs typeface="Times New Roman" panose="02020603050405020304" pitchFamily="18" charset="0"/>
              </a:rPr>
              <a:t>được dùng để đọc dữ liệu từ một nguồn nào đó. Nó có thể là </a:t>
            </a:r>
            <a:r>
              <a:rPr lang="vi-VN" dirty="0" smtClean="0">
                <a:solidFill>
                  <a:schemeClr val="tx2"/>
                </a:solidFill>
                <a:latin typeface="Times New Roman" panose="02020603050405020304" pitchFamily="18" charset="0"/>
                <a:cs typeface="Times New Roman" panose="02020603050405020304" pitchFamily="18" charset="0"/>
              </a:rPr>
              <a:t>dữ </a:t>
            </a:r>
            <a:r>
              <a:rPr lang="vi-VN" dirty="0">
                <a:solidFill>
                  <a:schemeClr val="tx2"/>
                </a:solidFill>
                <a:latin typeface="Times New Roman" panose="02020603050405020304" pitchFamily="18" charset="0"/>
                <a:cs typeface="Times New Roman" panose="02020603050405020304" pitchFamily="18" charset="0"/>
              </a:rPr>
              <a:t>liệu từ file hay nhập từ bàn phím</a:t>
            </a:r>
            <a:r>
              <a:rPr lang="vi-VN" dirty="0" smtClean="0">
                <a:solidFill>
                  <a:schemeClr val="tx2"/>
                </a:solidFill>
                <a:latin typeface="Times New Roman" panose="02020603050405020304" pitchFamily="18" charset="0"/>
                <a:cs typeface="Times New Roman" panose="02020603050405020304" pitchFamily="18" charset="0"/>
              </a:rPr>
              <a:t>.</a:t>
            </a:r>
            <a:endParaRPr lang="en-US" dirty="0" smtClean="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a:t>
            </a:r>
            <a:r>
              <a:rPr lang="en-US" dirty="0" err="1" smtClean="0">
                <a:solidFill>
                  <a:schemeClr val="tx2"/>
                </a:solidFill>
                <a:latin typeface="Times New Roman" panose="02020603050405020304" pitchFamily="18" charset="0"/>
                <a:cs typeface="Times New Roman" panose="02020603050405020304" pitchFamily="18" charset="0"/>
              </a:rPr>
              <a:t>Modunles</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trong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Js</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được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dùng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để</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tách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mã</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lệnh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thành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từng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phần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riêng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lẻ</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giúp</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việc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quản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lí</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và</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viết</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lệnh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của</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chương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trình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dễ</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dàng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hơn</a:t>
            </a:r>
            <a:r>
              <a:rPr lang="en-US"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1 </a:t>
            </a:r>
            <a:r>
              <a:rPr lang="en-US" dirty="0" err="1" smtClean="0">
                <a:solidFill>
                  <a:schemeClr val="tx2"/>
                </a:solidFill>
                <a:latin typeface="Times New Roman" panose="02020603050405020304" pitchFamily="18" charset="0"/>
                <a:cs typeface="Times New Roman" panose="02020603050405020304" pitchFamily="18" charset="0"/>
              </a:rPr>
              <a:t>modunle</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có</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thể</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là</a:t>
            </a:r>
            <a:r>
              <a:rPr lang="en-US" dirty="0" smtClean="0">
                <a:solidFill>
                  <a:schemeClr val="tx2"/>
                </a:solidFill>
                <a:latin typeface="Times New Roman" panose="02020603050405020304" pitchFamily="18" charset="0"/>
                <a:cs typeface="Times New Roman" panose="02020603050405020304" pitchFamily="18" charset="0"/>
              </a:rPr>
              <a:t> 1 </a:t>
            </a:r>
            <a:r>
              <a:rPr lang="en-US" dirty="0" err="1" smtClean="0">
                <a:solidFill>
                  <a:schemeClr val="tx2"/>
                </a:solidFill>
                <a:latin typeface="Times New Roman" panose="02020603050405020304" pitchFamily="18" charset="0"/>
                <a:cs typeface="Times New Roman" panose="02020603050405020304" pitchFamily="18" charset="0"/>
              </a:rPr>
              <a:t>hàm</a:t>
            </a:r>
            <a:r>
              <a:rPr lang="en-US" dirty="0" smtClean="0">
                <a:solidFill>
                  <a:schemeClr val="tx2"/>
                </a:solidFill>
                <a:latin typeface="Times New Roman" panose="02020603050405020304" pitchFamily="18" charset="0"/>
                <a:cs typeface="Times New Roman" panose="02020603050405020304" pitchFamily="18" charset="0"/>
              </a:rPr>
              <a:t> hay 1 </a:t>
            </a:r>
            <a:r>
              <a:rPr lang="en-US" dirty="0" err="1" smtClean="0">
                <a:solidFill>
                  <a:schemeClr val="tx2"/>
                </a:solidFill>
                <a:latin typeface="Times New Roman" panose="02020603050405020304" pitchFamily="18" charset="0"/>
                <a:cs typeface="Times New Roman" panose="02020603050405020304" pitchFamily="18" charset="0"/>
              </a:rPr>
              <a:t>đối</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tượng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và</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được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khai</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báo</a:t>
            </a:r>
            <a:r>
              <a:rPr lang="en-US" dirty="0" smtClean="0">
                <a:solidFill>
                  <a:schemeClr val="tx2"/>
                </a:solidFill>
                <a:latin typeface="Times New Roman" panose="02020603050405020304" pitchFamily="18" charset="0"/>
                <a:cs typeface="Times New Roman" panose="02020603050405020304" pitchFamily="18" charset="0"/>
              </a:rPr>
              <a:t> ở 1 tin </a:t>
            </a:r>
            <a:r>
              <a:rPr lang="en-US" dirty="0" err="1" smtClean="0">
                <a:solidFill>
                  <a:schemeClr val="tx2"/>
                </a:solidFill>
                <a:latin typeface="Times New Roman" panose="02020603050405020304" pitchFamily="18" charset="0"/>
                <a:cs typeface="Times New Roman" panose="02020603050405020304" pitchFamily="18" charset="0"/>
              </a:rPr>
              <a:t>riêng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lẻ</a:t>
            </a:r>
            <a:endParaRPr lang="en-US" dirty="0" smtClean="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a:t>
            </a:r>
            <a:r>
              <a:rPr lang="vi-VN" b="1" dirty="0">
                <a:solidFill>
                  <a:schemeClr val="tx2"/>
                </a:solidFill>
                <a:latin typeface="Times New Roman" panose="02020603050405020304" pitchFamily="18" charset="0"/>
                <a:cs typeface="Times New Roman" panose="02020603050405020304" pitchFamily="18" charset="0"/>
              </a:rPr>
              <a:t> DNS (</a:t>
            </a:r>
            <a:r>
              <a:rPr lang="vi-VN" dirty="0">
                <a:solidFill>
                  <a:schemeClr val="tx2"/>
                </a:solidFill>
                <a:latin typeface="Times New Roman" panose="02020603050405020304" pitchFamily="18" charset="0"/>
                <a:cs typeface="Times New Roman" panose="02020603050405020304" pitchFamily="18" charset="0"/>
              </a:rPr>
              <a:t>viết </a:t>
            </a:r>
            <a:r>
              <a:rPr lang="vi-VN" dirty="0" smtClean="0">
                <a:solidFill>
                  <a:schemeClr val="tx2"/>
                </a:solidFill>
                <a:latin typeface="Times New Roman" panose="02020603050405020304" pitchFamily="18" charset="0"/>
                <a:cs typeface="Times New Roman" panose="02020603050405020304" pitchFamily="18" charset="0"/>
              </a:rPr>
              <a:t>tắt</a:t>
            </a:r>
            <a:r>
              <a:rPr lang="vi-VN" dirty="0">
                <a:solidFill>
                  <a:schemeClr val="tx2"/>
                </a:solidFill>
                <a:latin typeface="Times New Roman" panose="02020603050405020304" pitchFamily="18" charset="0"/>
                <a:cs typeface="Times New Roman" panose="02020603050405020304" pitchFamily="18" charset="0"/>
              </a:rPr>
              <a:t> của </a:t>
            </a:r>
            <a:r>
              <a:rPr lang="vi-VN" b="1" i="1" dirty="0">
                <a:solidFill>
                  <a:schemeClr val="tx2"/>
                </a:solidFill>
                <a:latin typeface="Times New Roman" panose="02020603050405020304" pitchFamily="18" charset="0"/>
                <a:cs typeface="Times New Roman" panose="02020603050405020304" pitchFamily="18" charset="0"/>
              </a:rPr>
              <a:t>Domain Name System - Hệ thống tên miền</a:t>
            </a:r>
            <a:r>
              <a:rPr lang="vi-VN" b="1" dirty="0">
                <a:solidFill>
                  <a:schemeClr val="tx2"/>
                </a:solidFill>
                <a:latin typeface="Times New Roman" panose="02020603050405020304" pitchFamily="18" charset="0"/>
                <a:cs typeface="Times New Roman" panose="02020603050405020304" pitchFamily="18" charset="0"/>
              </a:rPr>
              <a:t>)</a:t>
            </a:r>
            <a:r>
              <a:rPr lang="vi-VN" dirty="0">
                <a:solidFill>
                  <a:schemeClr val="tx2"/>
                </a:solidFill>
                <a:latin typeface="Times New Roman" panose="02020603050405020304" pitchFamily="18" charset="0"/>
                <a:cs typeface="Times New Roman" panose="02020603050405020304" pitchFamily="18" charset="0"/>
              </a:rPr>
              <a:t> là một hệ thống cho phép thiết lập tương ứng giữa </a:t>
            </a:r>
            <a:r>
              <a:rPr lang="en-US" dirty="0" err="1" smtClean="0">
                <a:solidFill>
                  <a:schemeClr val="tx2"/>
                </a:solidFill>
                <a:latin typeface="Times New Roman" panose="02020603050405020304" pitchFamily="18" charset="0"/>
                <a:cs typeface="Times New Roman" panose="02020603050405020304" pitchFamily="18" charset="0"/>
              </a:rPr>
              <a:t>địa</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chỉ</a:t>
            </a:r>
            <a:r>
              <a:rPr lang="en-US" dirty="0" smtClean="0">
                <a:solidFill>
                  <a:schemeClr val="tx2"/>
                </a:solidFill>
                <a:latin typeface="Times New Roman" panose="02020603050405020304" pitchFamily="18" charset="0"/>
                <a:cs typeface="Times New Roman" panose="02020603050405020304" pitchFamily="18" charset="0"/>
              </a:rPr>
              <a:t> IP</a:t>
            </a:r>
            <a:r>
              <a:rPr lang="vi-VN" dirty="0">
                <a:solidFill>
                  <a:schemeClr val="tx2"/>
                </a:solidFill>
                <a:latin typeface="Times New Roman" panose="02020603050405020304" pitchFamily="18" charset="0"/>
                <a:cs typeface="Times New Roman" panose="02020603050405020304" pitchFamily="18" charset="0"/>
              </a:rPr>
              <a:t> và </a:t>
            </a:r>
            <a:r>
              <a:rPr lang="en-US" dirty="0" err="1" smtClean="0">
                <a:solidFill>
                  <a:schemeClr val="tx2"/>
                </a:solidFill>
                <a:latin typeface="Times New Roman" panose="02020603050405020304" pitchFamily="18" charset="0"/>
                <a:cs typeface="Times New Roman" panose="02020603050405020304" pitchFamily="18" charset="0"/>
              </a:rPr>
              <a:t>tên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miền</a:t>
            </a:r>
            <a:endParaRPr lang="en-US" dirty="0" smtClean="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4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824248"/>
          </a:xfrm>
        </p:spPr>
        <p:txBody>
          <a:bodyPr>
            <a:normAutofit fontScale="90000"/>
          </a:bodyPr>
          <a:lstStyle/>
          <a:p>
            <a:r>
              <a:rPr lang="en-US" dirty="0" err="1">
                <a:solidFill>
                  <a:schemeClr val="accent2"/>
                </a:solidFill>
              </a:rPr>
              <a:t>Giải</a:t>
            </a:r>
            <a:r>
              <a:rPr lang="en-US" dirty="0">
                <a:solidFill>
                  <a:schemeClr val="accent2"/>
                </a:solidFill>
              </a:rPr>
              <a:t> </a:t>
            </a:r>
            <a:r>
              <a:rPr lang="en-US" dirty="0" err="1">
                <a:solidFill>
                  <a:schemeClr val="accent2"/>
                </a:solidFill>
              </a:rPr>
              <a:t>thích</a:t>
            </a:r>
            <a:r>
              <a:rPr lang="en-US" dirty="0">
                <a:solidFill>
                  <a:schemeClr val="accent2"/>
                </a:solidFill>
              </a:rPr>
              <a:t> </a:t>
            </a:r>
            <a:r>
              <a:rPr lang="en-US" dirty="0" err="1">
                <a:solidFill>
                  <a:schemeClr val="accent2"/>
                </a:solidFill>
              </a:rPr>
              <a:t>về</a:t>
            </a:r>
            <a:r>
              <a:rPr lang="en-US" dirty="0">
                <a:solidFill>
                  <a:schemeClr val="accent2"/>
                </a:solidFill>
              </a:rPr>
              <a:t> </a:t>
            </a:r>
            <a:r>
              <a:rPr lang="en-US" dirty="0" err="1">
                <a:solidFill>
                  <a:schemeClr val="accent2"/>
                </a:solidFill>
              </a:rPr>
              <a:t>sơ</a:t>
            </a:r>
            <a:r>
              <a:rPr lang="en-US" dirty="0">
                <a:solidFill>
                  <a:schemeClr val="accent2"/>
                </a:solidFill>
              </a:rPr>
              <a:t> </a:t>
            </a:r>
            <a:r>
              <a:rPr lang="en-US" dirty="0" err="1">
                <a:solidFill>
                  <a:schemeClr val="accent2"/>
                </a:solidFill>
              </a:rPr>
              <a:t>đồ</a:t>
            </a:r>
            <a:endParaRPr lang="en-US" dirty="0"/>
          </a:p>
        </p:txBody>
      </p:sp>
      <p:sp>
        <p:nvSpPr>
          <p:cNvPr id="3" name="Subtitle 2"/>
          <p:cNvSpPr>
            <a:spLocks noGrp="1"/>
          </p:cNvSpPr>
          <p:nvPr>
            <p:ph type="subTitle" idx="1"/>
          </p:nvPr>
        </p:nvSpPr>
        <p:spPr>
          <a:xfrm>
            <a:off x="2434107" y="1455313"/>
            <a:ext cx="7340958" cy="3802487"/>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a:t>
            </a:r>
            <a:r>
              <a:rPr lang="vi-VN" dirty="0">
                <a:solidFill>
                  <a:schemeClr val="tx2"/>
                </a:solidFill>
                <a:latin typeface="Times New Roman" panose="02020603050405020304" pitchFamily="18" charset="0"/>
                <a:cs typeface="Times New Roman" panose="02020603050405020304" pitchFamily="18" charset="0"/>
              </a:rPr>
              <a:t> </a:t>
            </a:r>
            <a:r>
              <a:rPr lang="vi-VN" b="1" dirty="0">
                <a:solidFill>
                  <a:schemeClr val="tx2"/>
                </a:solidFill>
                <a:latin typeface="Times New Roman" panose="02020603050405020304" pitchFamily="18" charset="0"/>
                <a:cs typeface="Times New Roman" panose="02020603050405020304" pitchFamily="18" charset="0"/>
              </a:rPr>
              <a:t>Callback</a:t>
            </a:r>
            <a:r>
              <a:rPr lang="vi-VN" dirty="0">
                <a:solidFill>
                  <a:schemeClr val="tx2"/>
                </a:solidFill>
                <a:latin typeface="Times New Roman" panose="02020603050405020304" pitchFamily="18" charset="0"/>
                <a:cs typeface="Times New Roman" panose="02020603050405020304" pitchFamily="18" charset="0"/>
              </a:rPr>
              <a:t> có tính chất không đồng bộ tương đương cho một hàm. Một hàm callback được gọi khi hoàn thành một nhiệm vụ cụ thể. Tất cả các API của Node đều được viết theo các cách của hàm callback. trên </a:t>
            </a:r>
            <a:r>
              <a:rPr lang="en-US" dirty="0">
                <a:solidFill>
                  <a:schemeClr val="tx2"/>
                </a:solidFill>
                <a:latin typeface="Times New Roman" panose="02020603050405020304" pitchFamily="18" charset="0"/>
                <a:cs typeface="Times New Roman" panose="02020603050405020304" pitchFamily="18" charset="0"/>
              </a:rPr>
              <a:t>internet</a:t>
            </a:r>
          </a:p>
          <a:p>
            <a:r>
              <a:rPr lang="vi-VN" dirty="0" smtClean="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a:t>
            </a:r>
            <a:r>
              <a:rPr lang="en-US" dirty="0" smtClean="0">
                <a:solidFill>
                  <a:schemeClr val="tx2"/>
                </a:solidFill>
                <a:latin typeface="Times New Roman" panose="02020603050405020304" pitchFamily="18" charset="0"/>
                <a:cs typeface="Times New Roman" panose="02020603050405020304" pitchFamily="18" charset="0"/>
              </a:rPr>
              <a:t> </a:t>
            </a:r>
            <a:r>
              <a:rPr lang="vi-VN" b="1" dirty="0" smtClean="0">
                <a:solidFill>
                  <a:schemeClr val="tx2"/>
                </a:solidFill>
                <a:latin typeface="Times New Roman" panose="02020603050405020304" pitchFamily="18" charset="0"/>
                <a:cs typeface="Times New Roman" panose="02020603050405020304" pitchFamily="18" charset="0"/>
              </a:rPr>
              <a:t>Buffer</a:t>
            </a:r>
            <a:r>
              <a:rPr lang="vi-VN" dirty="0" smtClean="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trong Node.js là các lớp toàn cục và có thể được truy cập trong ứng dụng mà không cần khai báo các Buffer Module bởi phương thức require() như các Module khác.</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 </a:t>
            </a:r>
            <a:r>
              <a:rPr lang="vi-VN" dirty="0" smtClean="0">
                <a:solidFill>
                  <a:schemeClr val="tx2"/>
                </a:solidFill>
                <a:latin typeface="Times New Roman" panose="02020603050405020304" pitchFamily="18" charset="0"/>
                <a:cs typeface="Times New Roman" panose="02020603050405020304" pitchFamily="18" charset="0"/>
              </a:rPr>
              <a:t>Khái </a:t>
            </a:r>
            <a:r>
              <a:rPr lang="vi-VN" dirty="0">
                <a:solidFill>
                  <a:schemeClr val="tx2"/>
                </a:solidFill>
                <a:latin typeface="Times New Roman" panose="02020603050405020304" pitchFamily="18" charset="0"/>
                <a:cs typeface="Times New Roman" panose="02020603050405020304" pitchFamily="18" charset="0"/>
              </a:rPr>
              <a:t>niệm Toàn cục (</a:t>
            </a:r>
            <a:r>
              <a:rPr lang="vi-VN" b="1" dirty="0">
                <a:solidFill>
                  <a:schemeClr val="tx2"/>
                </a:solidFill>
                <a:latin typeface="Times New Roman" panose="02020603050405020304" pitchFamily="18" charset="0"/>
                <a:cs typeface="Times New Roman" panose="02020603050405020304" pitchFamily="18" charset="0"/>
              </a:rPr>
              <a:t>Global</a:t>
            </a:r>
            <a:r>
              <a:rPr lang="vi-VN" dirty="0">
                <a:solidFill>
                  <a:schemeClr val="tx2"/>
                </a:solidFill>
                <a:latin typeface="Times New Roman" panose="02020603050405020304" pitchFamily="18" charset="0"/>
                <a:cs typeface="Times New Roman" panose="02020603050405020304" pitchFamily="18" charset="0"/>
              </a:rPr>
              <a:t>) tức là mọi thứ đều có quyền truy cập đến. Trong Node.js cũng vậy, các đối tượng toàn cục là có sẵn cho tất </a:t>
            </a:r>
            <a:r>
              <a:rPr lang="vi-VN" dirty="0" smtClean="0">
                <a:solidFill>
                  <a:schemeClr val="tx2"/>
                </a:solidFill>
                <a:latin typeface="Times New Roman" panose="02020603050405020304" pitchFamily="18" charset="0"/>
                <a:cs typeface="Times New Roman" panose="02020603050405020304" pitchFamily="18" charset="0"/>
              </a:rPr>
              <a:t>cả Module</a:t>
            </a:r>
            <a:r>
              <a:rPr lang="en-US" dirty="0" smtClean="0">
                <a:solidFill>
                  <a:schemeClr val="tx2"/>
                </a:solidFill>
                <a:latin typeface="Times New Roman" panose="02020603050405020304" pitchFamily="18" charset="0"/>
                <a:cs typeface="Times New Roman" panose="02020603050405020304" pitchFamily="18" charset="0"/>
              </a:rPr>
              <a: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4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888642"/>
          </a:xfrm>
        </p:spPr>
        <p:txBody>
          <a:bodyPr>
            <a:normAutofit fontScale="90000"/>
          </a:bodyPr>
          <a:lstStyle/>
          <a:p>
            <a:r>
              <a:rPr lang="en-US" dirty="0" err="1">
                <a:solidFill>
                  <a:schemeClr val="accent2"/>
                </a:solidFill>
                <a:latin typeface="Times New Roman" panose="02020603050405020304" pitchFamily="18" charset="0"/>
                <a:cs typeface="Times New Roman" panose="02020603050405020304" pitchFamily="18" charset="0"/>
              </a:rPr>
              <a:t>Giải</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thích</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về</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sơ</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đồ</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8349" y="1545465"/>
            <a:ext cx="7392474" cy="3712335"/>
          </a:xfrm>
        </p:spPr>
        <p:txBody>
          <a:bodyPr>
            <a:normAutofit lnSpcReduction="10000"/>
          </a:bodyPr>
          <a:lstStyle/>
          <a:p>
            <a:r>
              <a:rPr lang="vi-VN" dirty="0">
                <a:solidFill>
                  <a:schemeClr val="tx2"/>
                </a:solidFill>
              </a:rPr>
              <a:t> </a:t>
            </a:r>
            <a:r>
              <a:rPr lang="en-US" dirty="0" smtClean="0">
                <a:solidFill>
                  <a:schemeClr val="tx2"/>
                </a:solidFill>
              </a:rPr>
              <a:t>. </a:t>
            </a:r>
            <a:r>
              <a:rPr lang="vi-VN" dirty="0" smtClean="0">
                <a:solidFill>
                  <a:schemeClr val="tx2"/>
                </a:solidFill>
              </a:rPr>
              <a:t>Cluster </a:t>
            </a:r>
            <a:r>
              <a:rPr lang="vi-VN" dirty="0">
                <a:solidFill>
                  <a:schemeClr val="tx2"/>
                </a:solidFill>
              </a:rPr>
              <a:t>là một hệ thống bao gồm nhiều máy chủ được kết nối với nhau theo dạng song song hay phân tán và được sử dụng như một tài nguyên thống nhất</a:t>
            </a:r>
            <a:r>
              <a:rPr lang="vi-VN" dirty="0" smtClean="0">
                <a:solidFill>
                  <a:schemeClr val="tx2"/>
                </a:solidFill>
              </a:rPr>
              <a:t>.</a:t>
            </a:r>
            <a:endParaRPr lang="en-US" dirty="0" smtClean="0">
              <a:solidFill>
                <a:schemeClr val="tx2"/>
              </a:solidFill>
            </a:endParaRPr>
          </a:p>
          <a:p>
            <a:r>
              <a:rPr lang="en-US" dirty="0" smtClean="0">
                <a:solidFill>
                  <a:schemeClr val="tx2"/>
                </a:solidFill>
              </a:rPr>
              <a:t>.</a:t>
            </a:r>
            <a:r>
              <a:rPr lang="vi-VN" dirty="0">
                <a:solidFill>
                  <a:schemeClr val="tx2"/>
                </a:solidFill>
              </a:rPr>
              <a:t> </a:t>
            </a:r>
            <a:r>
              <a:rPr lang="en-US" b="1" dirty="0" smtClean="0">
                <a:solidFill>
                  <a:schemeClr val="tx2"/>
                </a:solidFill>
              </a:rPr>
              <a:t>Add-On</a:t>
            </a:r>
            <a:r>
              <a:rPr lang="en-US" dirty="0" smtClean="0">
                <a:solidFill>
                  <a:schemeClr val="tx2"/>
                </a:solidFill>
              </a:rPr>
              <a:t>: T</a:t>
            </a:r>
            <a:r>
              <a:rPr lang="vi-VN" dirty="0" smtClean="0">
                <a:solidFill>
                  <a:schemeClr val="tx2"/>
                </a:solidFill>
              </a:rPr>
              <a:t>rong </a:t>
            </a:r>
            <a:r>
              <a:rPr lang="vi-VN" dirty="0">
                <a:solidFill>
                  <a:schemeClr val="tx2"/>
                </a:solidFill>
              </a:rPr>
              <a:t>quá trình chạy phải thông qua 1 trình biên dịch của NodeJS nên sẽ lâu hơn 1 </a:t>
            </a:r>
            <a:r>
              <a:rPr lang="vi-VN" dirty="0" smtClean="0">
                <a:solidFill>
                  <a:schemeClr val="tx2"/>
                </a:solidFill>
              </a:rPr>
              <a:t>chút</a:t>
            </a:r>
            <a:r>
              <a:rPr lang="en-US" dirty="0" smtClean="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B</a:t>
            </a:r>
            <a:r>
              <a:rPr lang="en-US" dirty="0" err="1" smtClean="0">
                <a:solidFill>
                  <a:schemeClr val="tx2"/>
                </a:solidFill>
                <a:latin typeface="Times New Roman" panose="02020603050405020304" pitchFamily="18" charset="0"/>
                <a:cs typeface="Times New Roman" panose="02020603050405020304" pitchFamily="18" charset="0"/>
              </a:rPr>
              <a:t>ạn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có</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thể</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viết</a:t>
            </a:r>
            <a:r>
              <a:rPr lang="en-US" dirty="0">
                <a:solidFill>
                  <a:schemeClr val="tx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Addon</a:t>
            </a:r>
            <a:r>
              <a:rPr lang="en-US" dirty="0">
                <a:solidFill>
                  <a:schemeClr val="accent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C++ </a:t>
            </a:r>
            <a:r>
              <a:rPr lang="en-US" dirty="0" err="1">
                <a:solidFill>
                  <a:schemeClr val="tx2"/>
                </a:solidFill>
                <a:latin typeface="Times New Roman" panose="02020603050405020304" pitchFamily="18" charset="0"/>
                <a:cs typeface="Times New Roman" panose="02020603050405020304" pitchFamily="18" charset="0"/>
              </a:rPr>
              <a:t>dùng</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kết</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hợp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với</a:t>
            </a:r>
            <a:r>
              <a:rPr lang="en-US" dirty="0">
                <a:solidFill>
                  <a:schemeClr val="tx2"/>
                </a:solidFill>
                <a:latin typeface="Times New Roman" panose="02020603050405020304" pitchFamily="18" charset="0"/>
                <a:cs typeface="Times New Roman" panose="02020603050405020304" pitchFamily="18" charset="0"/>
              </a:rPr>
              <a:t> </a:t>
            </a:r>
            <a:r>
              <a:rPr lang="en-US" b="1" dirty="0" err="1">
                <a:solidFill>
                  <a:schemeClr val="tx2"/>
                </a:solidFill>
                <a:latin typeface="Times New Roman" panose="02020603050405020304" pitchFamily="18" charset="0"/>
                <a:cs typeface="Times New Roman" panose="02020603050405020304" pitchFamily="18" charset="0"/>
              </a:rPr>
              <a:t>NodeJS</a:t>
            </a:r>
            <a:r>
              <a:rPr lang="en-US" b="1"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nhằm</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tăng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hiệu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suất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tối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đa</a:t>
            </a:r>
            <a:r>
              <a:rPr lang="en-US" dirty="0" smtClean="0">
                <a:solidFill>
                  <a:schemeClr val="tx2"/>
                </a:solidFill>
                <a:latin typeface="Times New Roman" panose="02020603050405020304" pitchFamily="18" charset="0"/>
                <a:cs typeface="Times New Roman" panose="02020603050405020304" pitchFamily="18" charset="0"/>
              </a:rPr>
              <a:t>.</a:t>
            </a:r>
          </a:p>
          <a:p>
            <a:r>
              <a:rPr lang="en-US" dirty="0" smtClean="0">
                <a:solidFill>
                  <a:schemeClr val="tx2"/>
                </a:solidFill>
              </a:rPr>
              <a:t>.</a:t>
            </a:r>
            <a:r>
              <a:rPr lang="vi-VN" dirty="0" smtClean="0">
                <a:solidFill>
                  <a:schemeClr val="tx2"/>
                </a:solidFill>
              </a:rPr>
              <a:t>Lớp </a:t>
            </a:r>
            <a:r>
              <a:rPr lang="vi-VN" b="1" dirty="0" smtClean="0">
                <a:solidFill>
                  <a:schemeClr val="tx2"/>
                </a:solidFill>
              </a:rPr>
              <a:t>Domain</a:t>
            </a:r>
            <a:r>
              <a:rPr lang="vi-VN" dirty="0" smtClean="0">
                <a:solidFill>
                  <a:schemeClr val="tx2"/>
                </a:solidFill>
              </a:rPr>
              <a:t> được sử dụng để cung cấp tính năng định tuyến các Error và Exception tới một đối tượng Domain. Lớp Domain này xử lý các lỗi mà nó bắt được và lắng nghe sự kiện error của nó</a:t>
            </a:r>
          </a:p>
          <a:p>
            <a:r>
              <a:rPr lang="en-US" dirty="0" smtClean="0">
                <a:solidFill>
                  <a:schemeClr val="tx2"/>
                </a:solidFill>
                <a:latin typeface="Times New Roman" panose="02020603050405020304" pitchFamily="18" charset="0"/>
                <a:cs typeface="Times New Roman" panose="02020603050405020304" pitchFamily="18" charset="0"/>
              </a:rPr>
              <a:t>.</a:t>
            </a:r>
            <a:r>
              <a:rPr lang="en-US" dirty="0" smtClean="0">
                <a:solidFill>
                  <a:schemeClr val="tx2"/>
                </a:solidFill>
                <a:latin typeface="Times New Roman" panose="02020603050405020304" pitchFamily="18" charset="0"/>
                <a:cs typeface="Times New Roman" panose="02020603050405020304" pitchFamily="18" charset="0"/>
              </a:rPr>
              <a:t> </a:t>
            </a:r>
            <a:r>
              <a:rPr lang="en-US" b="1" dirty="0" smtClean="0">
                <a:solidFill>
                  <a:schemeClr val="tx2"/>
                </a:solidFill>
                <a:latin typeface="Times New Roman" panose="02020603050405020304" pitchFamily="18" charset="0"/>
                <a:cs typeface="Times New Roman" panose="02020603050405020304" pitchFamily="18" charset="0"/>
              </a:rPr>
              <a:t>Error</a:t>
            </a:r>
            <a:r>
              <a:rPr lang="en-US" dirty="0" smtClean="0">
                <a:solidFill>
                  <a:schemeClr val="tx2"/>
                </a:solidFill>
                <a:latin typeface="Times New Roman" panose="02020603050405020304" pitchFamily="18" charset="0"/>
                <a:cs typeface="Times New Roman" panose="02020603050405020304" pitchFamily="18" charset="0"/>
              </a:rPr>
              <a:t> </a:t>
            </a:r>
            <a:r>
              <a:rPr lang="en-US" b="1" dirty="0" smtClean="0">
                <a:solidFill>
                  <a:schemeClr val="tx2"/>
                </a:solidFill>
                <a:latin typeface="Times New Roman" panose="02020603050405020304" pitchFamily="18" charset="0"/>
                <a:cs typeface="Times New Roman" panose="02020603050405020304" pitchFamily="18" charset="0"/>
              </a:rPr>
              <a:t>Handling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Đây</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là</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các</a:t>
            </a:r>
            <a:r>
              <a:rPr lang="en-US" dirty="0" smtClean="0">
                <a:solidFill>
                  <a:schemeClr val="tx2"/>
                </a:solidFill>
                <a:latin typeface="Times New Roman" panose="02020603050405020304" pitchFamily="18" charset="0"/>
                <a:cs typeface="Times New Roman" panose="02020603050405020304" pitchFamily="18" charset="0"/>
              </a:rPr>
              <a:t> middleware </a:t>
            </a:r>
            <a:r>
              <a:rPr lang="en-US" dirty="0" err="1" smtClean="0">
                <a:solidFill>
                  <a:schemeClr val="tx2"/>
                </a:solidFill>
                <a:latin typeface="Times New Roman" panose="02020603050405020304" pitchFamily="18" charset="0"/>
                <a:cs typeface="Times New Roman" panose="02020603050405020304" pitchFamily="18" charset="0"/>
              </a:rPr>
              <a:t>phục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vụ</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cho</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việc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xử</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lý</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lỗi</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77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978793"/>
          </a:xfrm>
        </p:spPr>
        <p:txBody>
          <a:bodyPr>
            <a:normAutofit/>
          </a:bodyPr>
          <a:lstStyle/>
          <a:p>
            <a:r>
              <a:rPr lang="en-US" dirty="0" err="1">
                <a:solidFill>
                  <a:schemeClr val="accent2"/>
                </a:solidFill>
                <a:latin typeface="Times New Roman" panose="02020603050405020304" pitchFamily="18" charset="0"/>
                <a:cs typeface="Times New Roman" panose="02020603050405020304" pitchFamily="18" charset="0"/>
              </a:rPr>
              <a:t>Giải</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thích</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về</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sơ</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đồ</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8501" y="1725768"/>
            <a:ext cx="7109138" cy="3532031"/>
          </a:xfrm>
        </p:spPr>
        <p:txBody>
          <a:bodyPr>
            <a:normAutofit fontScale="92500"/>
          </a:bodyPr>
          <a:lstStyle/>
          <a:p>
            <a:r>
              <a:rPr lang="en-US" b="1" dirty="0" smtClean="0">
                <a:solidFill>
                  <a:schemeClr val="tx2"/>
                </a:solidFill>
                <a:latin typeface="Times New Roman" panose="02020603050405020304" pitchFamily="18" charset="0"/>
                <a:cs typeface="Times New Roman" panose="02020603050405020304" pitchFamily="18" charset="0"/>
              </a:rPr>
              <a:t>.</a:t>
            </a:r>
            <a:r>
              <a:rPr lang="en-US" b="1" dirty="0" err="1" smtClean="0">
                <a:solidFill>
                  <a:schemeClr val="tx2"/>
                </a:solidFill>
                <a:latin typeface="Times New Roman" panose="02020603050405020304" pitchFamily="18" charset="0"/>
                <a:cs typeface="Times New Roman" panose="02020603050405020304" pitchFamily="18" charset="0"/>
              </a:rPr>
              <a:t>CryptTo</a:t>
            </a:r>
            <a:r>
              <a:rPr lang="en-US" b="1" dirty="0" smtClean="0">
                <a:solidFill>
                  <a:schemeClr val="tx2"/>
                </a:solidFill>
                <a:latin typeface="Times New Roman" panose="02020603050405020304" pitchFamily="18" charset="0"/>
                <a:cs typeface="Times New Roman" panose="02020603050405020304" pitchFamily="18" charset="0"/>
              </a:rPr>
              <a:t>: </a:t>
            </a:r>
            <a:r>
              <a:rPr lang="vi-VN" dirty="0" smtClean="0">
                <a:solidFill>
                  <a:schemeClr val="tx2"/>
                </a:solidFill>
                <a:latin typeface="Times New Roman" panose="02020603050405020304" pitchFamily="18" charset="0"/>
                <a:cs typeface="Times New Roman" panose="02020603050405020304" pitchFamily="18" charset="0"/>
              </a:rPr>
              <a:t>Đôi </a:t>
            </a:r>
            <a:r>
              <a:rPr lang="vi-VN" dirty="0">
                <a:solidFill>
                  <a:schemeClr val="tx2"/>
                </a:solidFill>
                <a:latin typeface="Times New Roman" panose="02020603050405020304" pitchFamily="18" charset="0"/>
                <a:cs typeface="Times New Roman" panose="02020603050405020304" pitchFamily="18" charset="0"/>
              </a:rPr>
              <a:t>khi bạn muốn mã hóa thông tin trước khi lưu vào cơ sở dữ liệu để thông tin được an toàn </a:t>
            </a:r>
            <a:r>
              <a:rPr lang="vi-VN" dirty="0" smtClean="0">
                <a:solidFill>
                  <a:schemeClr val="tx2"/>
                </a:solidFill>
                <a:latin typeface="Times New Roman" panose="02020603050405020304" pitchFamily="18" charset="0"/>
                <a:cs typeface="Times New Roman" panose="02020603050405020304" pitchFamily="18" charset="0"/>
              </a:rPr>
              <a:t>hơn</a:t>
            </a:r>
            <a:r>
              <a:rPr lang="en-US" dirty="0" smtClean="0">
                <a:solidFill>
                  <a:schemeClr val="tx2"/>
                </a:solidFill>
                <a:latin typeface="Times New Roman" panose="02020603050405020304" pitchFamily="18" charset="0"/>
                <a:cs typeface="Times New Roman" panose="02020603050405020304" pitchFamily="18" charset="0"/>
              </a:rPr>
              <a: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Trong</a:t>
            </a:r>
            <a:r>
              <a:rPr lang="en-US" dirty="0">
                <a:solidFill>
                  <a:schemeClr val="tx2"/>
                </a:solidFill>
                <a:latin typeface="Times New Roman" panose="02020603050405020304" pitchFamily="18" charset="0"/>
                <a:cs typeface="Times New Roman" panose="02020603050405020304" pitchFamily="18" charset="0"/>
              </a:rPr>
              <a:t> Crypto </a:t>
            </a:r>
            <a:r>
              <a:rPr lang="en-US" dirty="0" err="1">
                <a:solidFill>
                  <a:schemeClr val="tx2"/>
                </a:solidFill>
                <a:latin typeface="Times New Roman" panose="02020603050405020304" pitchFamily="18" charset="0"/>
                <a:cs typeface="Times New Roman" panose="02020603050405020304" pitchFamily="18" charset="0"/>
              </a:rPr>
              <a:t>có</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rất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nhiều</a:t>
            </a:r>
            <a:r>
              <a:rPr lang="en-US" dirty="0">
                <a:solidFill>
                  <a:schemeClr val="tx2"/>
                </a:solidFill>
                <a:latin typeface="Times New Roman" panose="02020603050405020304" pitchFamily="18" charset="0"/>
                <a:cs typeface="Times New Roman" panose="02020603050405020304" pitchFamily="18" charset="0"/>
              </a:rPr>
              <a:t> module </a:t>
            </a:r>
            <a:r>
              <a:rPr lang="en-US" dirty="0" err="1">
                <a:solidFill>
                  <a:schemeClr val="tx2"/>
                </a:solidFill>
                <a:latin typeface="Times New Roman" panose="02020603050405020304" pitchFamily="18" charset="0"/>
                <a:cs typeface="Times New Roman" panose="02020603050405020304" pitchFamily="18" charset="0"/>
              </a:rPr>
              <a:t>riêng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mỗi</a:t>
            </a:r>
            <a:r>
              <a:rPr lang="en-US" dirty="0">
                <a:solidFill>
                  <a:schemeClr val="tx2"/>
                </a:solidFill>
                <a:latin typeface="Times New Roman" panose="02020603050405020304" pitchFamily="18" charset="0"/>
                <a:cs typeface="Times New Roman" panose="02020603050405020304" pitchFamily="18" charset="0"/>
              </a:rPr>
              <a:t> module </a:t>
            </a:r>
            <a:r>
              <a:rPr lang="en-US" dirty="0" err="1">
                <a:solidFill>
                  <a:schemeClr val="tx2"/>
                </a:solidFill>
                <a:latin typeface="Times New Roman" panose="02020603050405020304" pitchFamily="18" charset="0"/>
                <a:cs typeface="Times New Roman" panose="02020603050405020304" pitchFamily="18" charset="0"/>
              </a:rPr>
              <a:t>là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một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loại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mã</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hóa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khác</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nhau</a:t>
            </a:r>
            <a:endParaRPr lang="en-US" dirty="0" smtClean="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a:t>
            </a:r>
            <a:r>
              <a:rPr lang="vi-VN" dirty="0">
                <a:solidFill>
                  <a:schemeClr val="tx2"/>
                </a:solidFill>
                <a:latin typeface="Times New Roman" panose="02020603050405020304" pitchFamily="18" charset="0"/>
                <a:cs typeface="Times New Roman" panose="02020603050405020304" pitchFamily="18" charset="0"/>
              </a:rPr>
              <a:t> </a:t>
            </a:r>
            <a:r>
              <a:rPr lang="en-US" b="1" dirty="0" err="1" smtClean="0">
                <a:solidFill>
                  <a:schemeClr val="tx2"/>
                </a:solidFill>
                <a:latin typeface="Times New Roman" panose="02020603050405020304" pitchFamily="18" charset="0"/>
                <a:cs typeface="Times New Roman" panose="02020603050405020304" pitchFamily="18" charset="0"/>
              </a:rPr>
              <a:t>Debugner</a:t>
            </a:r>
            <a:r>
              <a:rPr lang="en-US" dirty="0" smtClean="0">
                <a:solidFill>
                  <a:schemeClr val="tx2"/>
                </a:solidFill>
                <a:latin typeface="Times New Roman" panose="02020603050405020304" pitchFamily="18" charset="0"/>
                <a:cs typeface="Times New Roman" panose="02020603050405020304" pitchFamily="18" charset="0"/>
              </a:rPr>
              <a:t>: B</a:t>
            </a:r>
            <a:r>
              <a:rPr lang="vi-VN" dirty="0" smtClean="0">
                <a:solidFill>
                  <a:schemeClr val="tx2"/>
                </a:solidFill>
                <a:latin typeface="Times New Roman" panose="02020603050405020304" pitchFamily="18" charset="0"/>
                <a:cs typeface="Times New Roman" panose="02020603050405020304" pitchFamily="18" charset="0"/>
              </a:rPr>
              <a:t>ao </a:t>
            </a:r>
            <a:r>
              <a:rPr lang="vi-VN" dirty="0">
                <a:solidFill>
                  <a:schemeClr val="tx2"/>
                </a:solidFill>
                <a:latin typeface="Times New Roman" panose="02020603050405020304" pitchFamily="18" charset="0"/>
                <a:cs typeface="Times New Roman" panose="02020603050405020304" pitchFamily="18" charset="0"/>
              </a:rPr>
              <a:t>gồm một tiện ích gỡ lỗi out-of-quá trình truy cập thông qua một </a:t>
            </a:r>
            <a:r>
              <a:rPr lang="en-US" dirty="0" err="1" smtClean="0">
                <a:solidFill>
                  <a:schemeClr val="tx2"/>
                </a:solidFill>
                <a:latin typeface="Times New Roman" panose="02020603050405020304" pitchFamily="18" charset="0"/>
                <a:cs typeface="Times New Roman" panose="02020603050405020304" pitchFamily="18" charset="0"/>
              </a:rPr>
              <a:t>Giao</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Thức</a:t>
            </a:r>
            <a:r>
              <a:rPr lang="en-US" dirty="0" smtClean="0">
                <a:solidFill>
                  <a:schemeClr val="tx2"/>
                </a:solidFill>
                <a:latin typeface="Times New Roman" panose="02020603050405020304" pitchFamily="18" charset="0"/>
                <a:cs typeface="Times New Roman" panose="02020603050405020304" pitchFamily="18" charset="0"/>
              </a:rPr>
              <a:t> TCP </a:t>
            </a:r>
            <a:r>
              <a:rPr lang="vi-VN" dirty="0" smtClean="0">
                <a:solidFill>
                  <a:schemeClr val="tx2"/>
                </a:solidFill>
                <a:latin typeface="Times New Roman" panose="02020603050405020304" pitchFamily="18" charset="0"/>
                <a:cs typeface="Times New Roman" panose="02020603050405020304" pitchFamily="18" charset="0"/>
              </a:rPr>
              <a:t>và </a:t>
            </a:r>
            <a:r>
              <a:rPr lang="vi-VN" dirty="0">
                <a:solidFill>
                  <a:schemeClr val="tx2"/>
                </a:solidFill>
                <a:latin typeface="Times New Roman" panose="02020603050405020304" pitchFamily="18" charset="0"/>
                <a:cs typeface="Times New Roman" panose="02020603050405020304" pitchFamily="18" charset="0"/>
              </a:rPr>
              <a:t>được xây dựng trong gỡ </a:t>
            </a:r>
            <a:r>
              <a:rPr lang="vi-VN" dirty="0" smtClean="0">
                <a:solidFill>
                  <a:schemeClr val="tx2"/>
                </a:solidFill>
                <a:latin typeface="Times New Roman" panose="02020603050405020304" pitchFamily="18" charset="0"/>
                <a:cs typeface="Times New Roman" panose="02020603050405020304" pitchFamily="18" charset="0"/>
              </a:rPr>
              <a:t>lỗi</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a:t>
            </a:r>
            <a:r>
              <a:rPr lang="en-US" b="1" dirty="0" smtClean="0">
                <a:solidFill>
                  <a:schemeClr val="tx2"/>
                </a:solidFill>
                <a:latin typeface="Times New Roman" panose="02020603050405020304" pitchFamily="18" charset="0"/>
                <a:cs typeface="Times New Roman" panose="02020603050405020304" pitchFamily="18" charset="0"/>
              </a:rPr>
              <a:t>Custom</a:t>
            </a:r>
            <a:r>
              <a:rPr lang="en-US" dirty="0" smtClean="0">
                <a:solidFill>
                  <a:schemeClr val="tx2"/>
                </a:solidFill>
                <a:latin typeface="Times New Roman" panose="02020603050405020304" pitchFamily="18" charset="0"/>
                <a:cs typeface="Times New Roman" panose="02020603050405020304" pitchFamily="18" charset="0"/>
              </a:rPr>
              <a:t> </a:t>
            </a:r>
            <a:r>
              <a:rPr lang="en-US" b="1" dirty="0" smtClean="0">
                <a:solidFill>
                  <a:schemeClr val="tx2"/>
                </a:solidFill>
                <a:latin typeface="Times New Roman" panose="02020603050405020304" pitchFamily="18" charset="0"/>
                <a:cs typeface="Times New Roman" panose="02020603050405020304" pitchFamily="18" charset="0"/>
              </a:rPr>
              <a:t>domain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Tên</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miền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tên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gọi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có</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để</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thay</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thế</a:t>
            </a:r>
            <a:r>
              <a:rPr lang="en-US" dirty="0">
                <a:solidFill>
                  <a:schemeClr val="tx2"/>
                </a:solidFill>
                <a:latin typeface="Times New Roman" panose="02020603050405020304" pitchFamily="18" charset="0"/>
                <a:cs typeface="Times New Roman" panose="02020603050405020304" pitchFamily="18" charset="0"/>
              </a:rPr>
              <a:t> 1 </a:t>
            </a:r>
            <a:r>
              <a:rPr lang="en-US" dirty="0" err="1">
                <a:solidFill>
                  <a:schemeClr val="tx2"/>
                </a:solidFill>
                <a:latin typeface="Times New Roman" panose="02020603050405020304" pitchFamily="18" charset="0"/>
                <a:cs typeface="Times New Roman" panose="02020603050405020304" pitchFamily="18" charset="0"/>
              </a:rPr>
              <a:t>địa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chỉ</a:t>
            </a:r>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IP.</a:t>
            </a:r>
          </a:p>
          <a:p>
            <a:r>
              <a:rPr lang="en-US" dirty="0" smtClean="0">
                <a:solidFill>
                  <a:schemeClr val="tx2"/>
                </a:solidFill>
                <a:latin typeface="Times New Roman" panose="02020603050405020304" pitchFamily="18" charset="0"/>
                <a:cs typeface="Times New Roman" panose="02020603050405020304" pitchFamily="18" charset="0"/>
              </a:rPr>
              <a:t>.</a:t>
            </a:r>
            <a:r>
              <a:rPr lang="vi-VN" b="1" dirty="0">
                <a:solidFill>
                  <a:schemeClr val="tx2"/>
                </a:solidFill>
                <a:latin typeface="Times New Roman" panose="02020603050405020304" pitchFamily="18" charset="0"/>
                <a:cs typeface="Times New Roman" panose="02020603050405020304" pitchFamily="18" charset="0"/>
              </a:rPr>
              <a:t> </a:t>
            </a:r>
            <a:r>
              <a:rPr lang="en-US" b="1" dirty="0" smtClean="0">
                <a:solidFill>
                  <a:schemeClr val="tx2"/>
                </a:solidFill>
                <a:latin typeface="Times New Roman" panose="02020603050405020304" pitchFamily="18" charset="0"/>
                <a:cs typeface="Times New Roman" panose="02020603050405020304" pitchFamily="18" charset="0"/>
              </a:rPr>
              <a:t>N</a:t>
            </a:r>
            <a:r>
              <a:rPr lang="vi-VN" b="1" dirty="0" smtClean="0">
                <a:solidFill>
                  <a:schemeClr val="tx2"/>
                </a:solidFill>
                <a:latin typeface="Times New Roman" panose="02020603050405020304" pitchFamily="18" charset="0"/>
                <a:cs typeface="Times New Roman" panose="02020603050405020304" pitchFamily="18" charset="0"/>
              </a:rPr>
              <a:t>et</a:t>
            </a:r>
            <a:r>
              <a:rPr lang="vi-VN" dirty="0">
                <a:solidFill>
                  <a:schemeClr val="tx2"/>
                </a:solidFill>
                <a:latin typeface="Times New Roman" panose="02020603050405020304" pitchFamily="18" charset="0"/>
                <a:cs typeface="Times New Roman" panose="02020603050405020304" pitchFamily="18" charset="0"/>
              </a:rPr>
              <a:t> </a:t>
            </a:r>
            <a:r>
              <a:rPr lang="vi-VN" b="1" dirty="0" smtClean="0">
                <a:solidFill>
                  <a:schemeClr val="tx2"/>
                </a:solidFill>
                <a:latin typeface="Times New Roman" panose="02020603050405020304" pitchFamily="18" charset="0"/>
                <a:cs typeface="Times New Roman" panose="02020603050405020304" pitchFamily="18" charset="0"/>
              </a:rPr>
              <a:t>Module</a:t>
            </a:r>
            <a:r>
              <a:rPr lang="vi-VN" dirty="0" smtClean="0">
                <a:solidFill>
                  <a:schemeClr val="tx2"/>
                </a:solidFill>
                <a:latin typeface="Times New Roman" panose="02020603050405020304" pitchFamily="18" charset="0"/>
                <a:cs typeface="Times New Roman" panose="02020603050405020304" pitchFamily="18" charset="0"/>
              </a:rPr>
              <a:t> trong </a:t>
            </a:r>
            <a:r>
              <a:rPr lang="vi-VN" dirty="0">
                <a:solidFill>
                  <a:schemeClr val="tx2"/>
                </a:solidFill>
                <a:latin typeface="Times New Roman" panose="02020603050405020304" pitchFamily="18" charset="0"/>
                <a:cs typeface="Times New Roman" panose="02020603050405020304" pitchFamily="18" charset="0"/>
              </a:rPr>
              <a:t>Node.js được sử dụng để tạo Server và Client. Module này cung cấp một Network Wrapper không đồng bộ</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5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2592" y="1712887"/>
            <a:ext cx="7289442" cy="1944710"/>
          </a:xfrm>
        </p:spPr>
        <p:txBody>
          <a:bodyPr/>
          <a:lstStyle/>
          <a:p>
            <a:r>
              <a:rPr lang="en-US" dirty="0" err="1" smtClean="0">
                <a:solidFill>
                  <a:schemeClr val="accent3">
                    <a:lumMod val="75000"/>
                  </a:schemeClr>
                </a:solidFill>
              </a:rPr>
              <a:t>Cảm</a:t>
            </a:r>
            <a:r>
              <a:rPr lang="en-US" dirty="0" smtClean="0">
                <a:solidFill>
                  <a:schemeClr val="accent3">
                    <a:lumMod val="75000"/>
                  </a:schemeClr>
                </a:solidFill>
              </a:rPr>
              <a:t> </a:t>
            </a:r>
            <a:r>
              <a:rPr lang="en-US" dirty="0" err="1" smtClean="0">
                <a:solidFill>
                  <a:schemeClr val="accent3">
                    <a:lumMod val="75000"/>
                  </a:schemeClr>
                </a:solidFill>
              </a:rPr>
              <a:t>ơn</a:t>
            </a:r>
            <a:r>
              <a:rPr lang="en-US" dirty="0" smtClean="0">
                <a:solidFill>
                  <a:schemeClr val="accent3">
                    <a:lumMod val="75000"/>
                  </a:schemeClr>
                </a:solidFill>
              </a:rPr>
              <a:t> </a:t>
            </a:r>
            <a:r>
              <a:rPr lang="en-US" dirty="0" err="1">
                <a:solidFill>
                  <a:schemeClr val="accent3">
                    <a:lumMod val="75000"/>
                  </a:schemeClr>
                </a:solidFill>
              </a:rPr>
              <a:t>C</a:t>
            </a:r>
            <a:r>
              <a:rPr lang="en-US" dirty="0" err="1" smtClean="0">
                <a:solidFill>
                  <a:schemeClr val="accent3">
                    <a:lumMod val="75000"/>
                  </a:schemeClr>
                </a:solidFill>
              </a:rPr>
              <a:t>ô</a:t>
            </a:r>
            <a:r>
              <a:rPr lang="en-US" dirty="0" smtClean="0">
                <a:solidFill>
                  <a:schemeClr val="accent3">
                    <a:lumMod val="75000"/>
                  </a:schemeClr>
                </a:solidFill>
              </a:rPr>
              <a:t> </a:t>
            </a:r>
            <a:r>
              <a:rPr lang="en-US" dirty="0" err="1" smtClean="0">
                <a:solidFill>
                  <a:schemeClr val="accent3">
                    <a:lumMod val="75000"/>
                  </a:schemeClr>
                </a:solidFill>
              </a:rPr>
              <a:t>và</a:t>
            </a:r>
            <a:r>
              <a:rPr lang="en-US" dirty="0" smtClean="0">
                <a:solidFill>
                  <a:schemeClr val="accent3">
                    <a:lumMod val="75000"/>
                  </a:schemeClr>
                </a:solidFill>
              </a:rPr>
              <a:t> </a:t>
            </a:r>
            <a:r>
              <a:rPr lang="en-US" dirty="0" err="1" smtClean="0">
                <a:solidFill>
                  <a:schemeClr val="accent3">
                    <a:lumMod val="75000"/>
                  </a:schemeClr>
                </a:solidFill>
              </a:rPr>
              <a:t>các</a:t>
            </a:r>
            <a:r>
              <a:rPr lang="en-US" dirty="0" smtClean="0">
                <a:solidFill>
                  <a:schemeClr val="accent3">
                    <a:lumMod val="75000"/>
                  </a:schemeClr>
                </a:solidFill>
              </a:rPr>
              <a:t> </a:t>
            </a:r>
            <a:r>
              <a:rPr lang="en-US" dirty="0" err="1" smtClean="0">
                <a:solidFill>
                  <a:schemeClr val="accent3">
                    <a:lumMod val="75000"/>
                  </a:schemeClr>
                </a:solidFill>
              </a:rPr>
              <a:t>bạn</a:t>
            </a:r>
            <a:r>
              <a:rPr lang="en-US" dirty="0" smtClean="0">
                <a:solidFill>
                  <a:schemeClr val="accent3">
                    <a:lumMod val="75000"/>
                  </a:schemeClr>
                </a:solidFill>
              </a:rPr>
              <a:t> </a:t>
            </a:r>
            <a:r>
              <a:rPr lang="en-US" dirty="0" err="1" smtClean="0">
                <a:solidFill>
                  <a:schemeClr val="accent3">
                    <a:lumMod val="75000"/>
                  </a:schemeClr>
                </a:solidFill>
              </a:rPr>
              <a:t>đã</a:t>
            </a:r>
            <a:r>
              <a:rPr lang="en-US" dirty="0" smtClean="0">
                <a:solidFill>
                  <a:schemeClr val="accent3">
                    <a:lumMod val="75000"/>
                  </a:schemeClr>
                </a:solidFill>
              </a:rPr>
              <a:t> </a:t>
            </a:r>
            <a:r>
              <a:rPr lang="en-US" dirty="0" err="1" smtClean="0">
                <a:solidFill>
                  <a:schemeClr val="accent3">
                    <a:lumMod val="75000"/>
                  </a:schemeClr>
                </a:solidFill>
              </a:rPr>
              <a:t>theo</a:t>
            </a:r>
            <a:r>
              <a:rPr lang="en-US" dirty="0" smtClean="0">
                <a:solidFill>
                  <a:schemeClr val="accent3">
                    <a:lumMod val="75000"/>
                  </a:schemeClr>
                </a:solidFill>
              </a:rPr>
              <a:t> </a:t>
            </a:r>
            <a:r>
              <a:rPr lang="en-US" dirty="0" err="1" smtClean="0">
                <a:solidFill>
                  <a:schemeClr val="accent3">
                    <a:lumMod val="75000"/>
                  </a:schemeClr>
                </a:solidFill>
              </a:rPr>
              <a:t>dõi</a:t>
            </a:r>
            <a:r>
              <a:rPr lang="en-US" dirty="0" smtClean="0">
                <a:solidFill>
                  <a:schemeClr val="accent3">
                    <a:lumMod val="75000"/>
                  </a:schemeClr>
                </a:solidFill>
              </a:rPr>
              <a:t> </a:t>
            </a:r>
            <a:r>
              <a:rPr lang="en-US" dirty="0" err="1" smtClean="0">
                <a:solidFill>
                  <a:schemeClr val="accent3">
                    <a:lumMod val="75000"/>
                  </a:schemeClr>
                </a:solidFill>
              </a:rPr>
              <a:t>và</a:t>
            </a:r>
            <a:r>
              <a:rPr lang="en-US" dirty="0" smtClean="0">
                <a:solidFill>
                  <a:schemeClr val="accent3">
                    <a:lumMod val="75000"/>
                  </a:schemeClr>
                </a:solidFill>
              </a:rPr>
              <a:t> </a:t>
            </a:r>
            <a:r>
              <a:rPr lang="en-US" dirty="0" err="1" smtClean="0">
                <a:solidFill>
                  <a:schemeClr val="accent3">
                    <a:lumMod val="75000"/>
                  </a:schemeClr>
                </a:solidFill>
              </a:rPr>
              <a:t>lắng</a:t>
            </a:r>
            <a:r>
              <a:rPr lang="en-US" dirty="0" smtClean="0">
                <a:solidFill>
                  <a:schemeClr val="accent3">
                    <a:lumMod val="75000"/>
                  </a:schemeClr>
                </a:solidFill>
              </a:rPr>
              <a:t> </a:t>
            </a:r>
            <a:r>
              <a:rPr lang="en-US" dirty="0" err="1" smtClean="0">
                <a:solidFill>
                  <a:schemeClr val="accent3">
                    <a:lumMod val="75000"/>
                  </a:schemeClr>
                </a:solidFill>
              </a:rPr>
              <a:t>nghe</a:t>
            </a:r>
            <a:r>
              <a:rPr lang="en-US" dirty="0" smtClean="0">
                <a:solidFill>
                  <a:schemeClr val="accent3">
                    <a:lumMod val="75000"/>
                  </a:schemeClr>
                </a:solidFill>
              </a:rPr>
              <a:t>.</a:t>
            </a:r>
            <a:endParaRPr lang="en-US" dirty="0">
              <a:solidFill>
                <a:schemeClr val="accent3">
                  <a:lumMod val="75000"/>
                </a:schemeClr>
              </a:solidFill>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19463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821"/>
            <a:ext cx="9144000" cy="746974"/>
          </a:xfrm>
        </p:spPr>
        <p:txBody>
          <a:bodyPr>
            <a:normAutofit/>
          </a:bodyPr>
          <a:lstStyle/>
          <a:p>
            <a:r>
              <a:rPr lang="en-US" sz="4000" b="1" u="sng" dirty="0" err="1" smtClean="0">
                <a:solidFill>
                  <a:srgbClr val="FF0000"/>
                </a:solidFill>
                <a:latin typeface="Times New Roman" panose="02020603050405020304" pitchFamily="18" charset="0"/>
                <a:cs typeface="Times New Roman" panose="02020603050405020304" pitchFamily="18" charset="0"/>
              </a:rPr>
              <a:t>Mô</a:t>
            </a:r>
            <a:r>
              <a:rPr lang="en-US" sz="4000" b="1" u="sng" dirty="0" smtClean="0">
                <a:solidFill>
                  <a:srgbClr val="FF0000"/>
                </a:solidFill>
                <a:latin typeface="Times New Roman" panose="02020603050405020304" pitchFamily="18" charset="0"/>
                <a:cs typeface="Times New Roman" panose="02020603050405020304" pitchFamily="18" charset="0"/>
              </a:rPr>
              <a:t> </a:t>
            </a:r>
            <a:r>
              <a:rPr lang="en-US" sz="4000" b="1" u="sng" dirty="0" err="1" smtClean="0">
                <a:solidFill>
                  <a:srgbClr val="FF0000"/>
                </a:solidFill>
                <a:latin typeface="Times New Roman" panose="02020603050405020304" pitchFamily="18" charset="0"/>
                <a:cs typeface="Times New Roman" panose="02020603050405020304" pitchFamily="18" charset="0"/>
              </a:rPr>
              <a:t>Hình</a:t>
            </a:r>
            <a:r>
              <a:rPr lang="en-US" sz="4000" b="1" u="sng" dirty="0" smtClean="0">
                <a:solidFill>
                  <a:srgbClr val="FF0000"/>
                </a:solidFill>
                <a:latin typeface="Times New Roman" panose="02020603050405020304" pitchFamily="18" charset="0"/>
                <a:cs typeface="Times New Roman" panose="02020603050405020304" pitchFamily="18" charset="0"/>
              </a:rPr>
              <a:t> </a:t>
            </a:r>
            <a:r>
              <a:rPr lang="en-US" sz="4000" b="1" u="sng" dirty="0" err="1" smtClean="0">
                <a:solidFill>
                  <a:srgbClr val="FF0000"/>
                </a:solidFill>
                <a:latin typeface="Times New Roman" panose="02020603050405020304" pitchFamily="18" charset="0"/>
                <a:cs typeface="Times New Roman" panose="02020603050405020304" pitchFamily="18" charset="0"/>
              </a:rPr>
              <a:t>NodeJS</a:t>
            </a:r>
            <a:endParaRPr lang="en-US" sz="40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824248"/>
            <a:ext cx="9144000" cy="5000223"/>
          </a:xfrm>
        </p:spPr>
        <p:txBody>
          <a:bodyPr>
            <a:normAutofit/>
          </a:bodyPr>
          <a:lstStyle/>
          <a:p>
            <a:r>
              <a:rPr lang="en-US" sz="3200" dirty="0" err="1" smtClean="0">
                <a:solidFill>
                  <a:schemeClr val="accent4"/>
                </a:solidFill>
                <a:latin typeface="Times New Roman" panose="02020603050405020304" pitchFamily="18" charset="0"/>
                <a:cs typeface="Times New Roman" panose="02020603050405020304" pitchFamily="18" charset="0"/>
              </a:rPr>
              <a:t>NodeJs</a:t>
            </a:r>
            <a:r>
              <a:rPr lang="en-US" sz="3200" dirty="0" smtClean="0">
                <a:solidFill>
                  <a:schemeClr val="accent4"/>
                </a:solidFill>
                <a:latin typeface="Times New Roman" panose="02020603050405020304" pitchFamily="18" charset="0"/>
                <a:cs typeface="Times New Roman" panose="02020603050405020304" pitchFamily="18" charset="0"/>
              </a:rPr>
              <a:t> </a:t>
            </a:r>
            <a:r>
              <a:rPr lang="en-US" sz="3200" dirty="0" err="1" smtClean="0">
                <a:solidFill>
                  <a:schemeClr val="accent4"/>
                </a:solidFill>
                <a:latin typeface="Times New Roman" panose="02020603050405020304" pitchFamily="18" charset="0"/>
                <a:cs typeface="Times New Roman" panose="02020603050405020304" pitchFamily="18" charset="0"/>
              </a:rPr>
              <a:t>Là</a:t>
            </a:r>
            <a:r>
              <a:rPr lang="en-US" sz="3200" dirty="0" smtClean="0">
                <a:solidFill>
                  <a:schemeClr val="accent4"/>
                </a:solidFill>
                <a:latin typeface="Times New Roman" panose="02020603050405020304" pitchFamily="18" charset="0"/>
                <a:cs typeface="Times New Roman" panose="02020603050405020304" pitchFamily="18" charset="0"/>
              </a:rPr>
              <a:t> </a:t>
            </a:r>
            <a:r>
              <a:rPr lang="en-US" sz="3200" dirty="0" err="1" smtClean="0">
                <a:solidFill>
                  <a:schemeClr val="accent4"/>
                </a:solidFill>
                <a:latin typeface="Times New Roman" panose="02020603050405020304" pitchFamily="18" charset="0"/>
                <a:cs typeface="Times New Roman" panose="02020603050405020304" pitchFamily="18" charset="0"/>
              </a:rPr>
              <a:t>Gì</a:t>
            </a:r>
            <a:r>
              <a:rPr lang="en-US" sz="3200" dirty="0" smtClean="0">
                <a:solidFill>
                  <a:schemeClr val="accent4"/>
                </a:solidFill>
                <a:latin typeface="Times New Roman" panose="02020603050405020304" pitchFamily="18" charset="0"/>
                <a:cs typeface="Times New Roman" panose="02020603050405020304" pitchFamily="18" charset="0"/>
              </a:rPr>
              <a:t> ?</a:t>
            </a:r>
            <a:endParaRPr lang="en-US" sz="3200" dirty="0" smtClean="0">
              <a:solidFill>
                <a:schemeClr val="accent4"/>
              </a:solidFill>
              <a:latin typeface="Times New Roman" panose="02020603050405020304" pitchFamily="18" charset="0"/>
              <a:cs typeface="Times New Roman" panose="02020603050405020304" pitchFamily="18" charset="0"/>
            </a:endParaRPr>
          </a:p>
        </p:txBody>
      </p:sp>
      <p:pic>
        <p:nvPicPr>
          <p:cNvPr id="1030" name="Picture 6" descr="http://devpro.edu.vn/wp-content/uploads/2015/07/en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5" y="1558344"/>
            <a:ext cx="7250805" cy="378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79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30310"/>
          </a:xfrm>
        </p:spPr>
        <p:txBody>
          <a:bodyPr>
            <a:normAutofit/>
          </a:bodyPr>
          <a:lstStyle/>
          <a:p>
            <a:r>
              <a:rPr lang="en-US" sz="4000" b="1" dirty="0" err="1" smtClean="0">
                <a:solidFill>
                  <a:srgbClr val="FF0000"/>
                </a:solidFill>
                <a:latin typeface="Times New Roman" panose="02020603050405020304" pitchFamily="18" charset="0"/>
                <a:cs typeface="Times New Roman" panose="02020603050405020304" pitchFamily="18" charset="0"/>
              </a:rPr>
              <a:t>Mô</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Hình</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NodeJS</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Là</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Gì</a:t>
            </a:r>
            <a:r>
              <a:rPr lang="en-US" sz="4000" b="1" dirty="0" smtClean="0">
                <a:solidFill>
                  <a:srgbClr val="FF0000"/>
                </a:solidFill>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43954" y="1545465"/>
            <a:ext cx="7534142" cy="3825025"/>
          </a:xfrm>
        </p:spPr>
        <p:txBody>
          <a:bodyPr/>
          <a:lstStyle/>
          <a:p>
            <a:endParaRPr lang="en-US" b="1" dirty="0" smtClean="0">
              <a:solidFill>
                <a:schemeClr val="tx2">
                  <a:lumMod val="75000"/>
                </a:schemeClr>
              </a:solidFill>
            </a:endParaRPr>
          </a:p>
          <a:p>
            <a:r>
              <a:rPr lang="vi-VN" b="1" dirty="0" smtClean="0">
                <a:solidFill>
                  <a:schemeClr val="tx2">
                    <a:lumMod val="75000"/>
                  </a:schemeClr>
                </a:solidFill>
              </a:rPr>
              <a:t>Nodejs</a:t>
            </a:r>
            <a:r>
              <a:rPr lang="vi-VN" dirty="0">
                <a:solidFill>
                  <a:schemeClr val="tx2">
                    <a:lumMod val="75000"/>
                  </a:schemeClr>
                </a:solidFill>
              </a:rPr>
              <a:t> là một nền tảng được phát triển độc lập được xây dựng trên javascript runtime của chrome’s mà chúng ta có thể xây dựng được  ứng dụng mạng nhanh chóng và dễ dàng mở rộng</a:t>
            </a:r>
            <a:r>
              <a:rPr lang="vi-VN" dirty="0" smtClean="0">
                <a:solidFill>
                  <a:schemeClr val="tx2">
                    <a:lumMod val="75000"/>
                  </a:schemeClr>
                </a:solidFill>
              </a:rPr>
              <a:t>.</a:t>
            </a:r>
            <a:endParaRPr lang="en-US" dirty="0" smtClean="0">
              <a:solidFill>
                <a:schemeClr val="tx2">
                  <a:lumMod val="75000"/>
                </a:schemeClr>
              </a:solidFill>
            </a:endParaRPr>
          </a:p>
          <a:p>
            <a:endParaRPr lang="en-US" dirty="0" smtClean="0">
              <a:solidFill>
                <a:schemeClr val="tx2">
                  <a:lumMod val="75000"/>
                </a:schemeClr>
              </a:solidFill>
            </a:endParaRPr>
          </a:p>
          <a:p>
            <a:endParaRPr lang="vi-VN" dirty="0">
              <a:solidFill>
                <a:schemeClr val="tx2">
                  <a:lumMod val="75000"/>
                </a:schemeClr>
              </a:solidFill>
            </a:endParaRPr>
          </a:p>
          <a:p>
            <a:r>
              <a:rPr lang="vi-VN" b="1" dirty="0">
                <a:solidFill>
                  <a:schemeClr val="tx2">
                    <a:lumMod val="75000"/>
                  </a:schemeClr>
                </a:solidFill>
              </a:rPr>
              <a:t>Nodejs</a:t>
            </a:r>
            <a:r>
              <a:rPr lang="vi-VN" dirty="0">
                <a:solidFill>
                  <a:schemeClr val="tx2">
                    <a:lumMod val="75000"/>
                  </a:schemeClr>
                </a:solidFill>
              </a:rPr>
              <a:t> được xây dựng và phát triển từ năm 2009 và được bảo trợ từ công ty </a:t>
            </a:r>
            <a:r>
              <a:rPr lang="vi-VN" b="1" dirty="0">
                <a:solidFill>
                  <a:schemeClr val="tx2">
                    <a:lumMod val="75000"/>
                  </a:schemeClr>
                </a:solidFill>
              </a:rPr>
              <a:t>Joyent</a:t>
            </a:r>
            <a:r>
              <a:rPr lang="vi-VN" dirty="0">
                <a:solidFill>
                  <a:schemeClr val="tx2">
                    <a:lumMod val="75000"/>
                  </a:schemeClr>
                </a:solidFill>
              </a:rPr>
              <a:t>. Khả năng đáp ứng của nodejs là rất nhanh bởi </a:t>
            </a:r>
            <a:r>
              <a:rPr lang="vi-VN" b="1" dirty="0">
                <a:solidFill>
                  <a:schemeClr val="tx2">
                    <a:lumMod val="75000"/>
                  </a:schemeClr>
                </a:solidFill>
              </a:rPr>
              <a:t>nodejs</a:t>
            </a:r>
            <a:r>
              <a:rPr lang="vi-VN" dirty="0">
                <a:solidFill>
                  <a:schemeClr val="tx2">
                    <a:lumMod val="75000"/>
                  </a:schemeClr>
                </a:solidFill>
              </a:rPr>
              <a:t> được viết hầu hết bởi ngôn ngữ C.</a:t>
            </a:r>
          </a:p>
          <a:p>
            <a:endParaRPr lang="en-US" dirty="0">
              <a:solidFill>
                <a:schemeClr val="tx2">
                  <a:lumMod val="75000"/>
                </a:schemeClr>
              </a:solidFill>
            </a:endParaRPr>
          </a:p>
        </p:txBody>
      </p:sp>
    </p:spTree>
    <p:extLst>
      <p:ext uri="{BB962C8B-B14F-4D97-AF65-F5344CB8AC3E}">
        <p14:creationId xmlns:p14="http://schemas.microsoft.com/office/powerpoint/2010/main" val="53552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07583"/>
          </a:xfrm>
        </p:spPr>
        <p:txBody>
          <a:bodyPr>
            <a:normAutofit fontScale="90000"/>
          </a:bodyPr>
          <a:lstStyle/>
          <a:p>
            <a:r>
              <a:rPr lang="en-US" sz="4000" b="1" dirty="0" err="1">
                <a:solidFill>
                  <a:schemeClr val="accent6"/>
                </a:solidFill>
                <a:latin typeface="Times New Roman" panose="02020603050405020304" pitchFamily="18" charset="0"/>
                <a:cs typeface="Times New Roman" panose="02020603050405020304" pitchFamily="18" charset="0"/>
              </a:rPr>
              <a:t>Những</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ứng</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dụng</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nào</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có</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thể</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viết</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bằng</a:t>
            </a:r>
            <a:r>
              <a:rPr lang="en-US" sz="4000" b="1" dirty="0">
                <a:solidFill>
                  <a:schemeClr val="accent6"/>
                </a:solidFill>
                <a:latin typeface="Times New Roman" panose="02020603050405020304" pitchFamily="18" charset="0"/>
                <a:cs typeface="Times New Roman" panose="02020603050405020304" pitchFamily="18" charset="0"/>
              </a:rPr>
              <a:t> </a:t>
            </a:r>
            <a:r>
              <a:rPr lang="en-US" sz="4000" b="1" dirty="0" err="1">
                <a:solidFill>
                  <a:schemeClr val="accent6"/>
                </a:solidFill>
                <a:latin typeface="Times New Roman" panose="02020603050405020304" pitchFamily="18" charset="0"/>
                <a:cs typeface="Times New Roman" panose="02020603050405020304" pitchFamily="18" charset="0"/>
              </a:rPr>
              <a:t>nodejs</a:t>
            </a:r>
            <a:r>
              <a:rPr lang="en-US" sz="4000" b="1" dirty="0">
                <a:solidFill>
                  <a:schemeClr val="accent6"/>
                </a:solidFill>
                <a:latin typeface="Times New Roman" panose="02020603050405020304" pitchFamily="18" charset="0"/>
                <a:cs typeface="Times New Roman" panose="02020603050405020304" pitchFamily="18" charset="0"/>
              </a:rPr>
              <a:t>?</a:t>
            </a:r>
            <a:endParaRPr lang="en-US" sz="4000" dirty="0">
              <a:solidFill>
                <a:schemeClr val="accent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744" y="1545465"/>
            <a:ext cx="7250805" cy="3712335"/>
          </a:xfrm>
        </p:spPr>
        <p:txBody>
          <a:bodyPr>
            <a:normAutofit/>
          </a:bodyPr>
          <a:lstStyle/>
          <a:p>
            <a:r>
              <a:rPr lang="vi-VN" dirty="0">
                <a:solidFill>
                  <a:schemeClr val="tx2"/>
                </a:solidFill>
              </a:rPr>
              <a:t>Các chương trình như </a:t>
            </a:r>
            <a:r>
              <a:rPr lang="en-US" dirty="0" smtClean="0">
                <a:solidFill>
                  <a:schemeClr val="tx2"/>
                </a:solidFill>
              </a:rPr>
              <a:t>:</a:t>
            </a:r>
          </a:p>
          <a:p>
            <a:r>
              <a:rPr lang="en-US" b="1" dirty="0" smtClean="0">
                <a:solidFill>
                  <a:schemeClr val="tx2"/>
                </a:solidFill>
              </a:rPr>
              <a:t>C</a:t>
            </a:r>
            <a:r>
              <a:rPr lang="vi-VN" b="1" dirty="0" smtClean="0">
                <a:solidFill>
                  <a:schemeClr val="tx2"/>
                </a:solidFill>
              </a:rPr>
              <a:t>ác kênh chat với tốc độ thời gian thực runtime.</a:t>
            </a:r>
          </a:p>
          <a:p>
            <a:r>
              <a:rPr lang="vi-VN" b="1" dirty="0" smtClean="0">
                <a:solidFill>
                  <a:schemeClr val="tx2"/>
                </a:solidFill>
              </a:rPr>
              <a:t>Các </a:t>
            </a:r>
            <a:r>
              <a:rPr lang="vi-VN" b="1" dirty="0">
                <a:solidFill>
                  <a:schemeClr val="tx2"/>
                </a:solidFill>
              </a:rPr>
              <a:t>chương trình upload </a:t>
            </a:r>
            <a:r>
              <a:rPr lang="vi-VN" b="1" dirty="0" smtClean="0">
                <a:solidFill>
                  <a:schemeClr val="tx2"/>
                </a:solidFill>
              </a:rPr>
              <a:t>file</a:t>
            </a:r>
            <a:endParaRPr lang="vi-VN" b="1" dirty="0">
              <a:solidFill>
                <a:schemeClr val="tx2"/>
              </a:solidFill>
            </a:endParaRPr>
          </a:p>
          <a:p>
            <a:r>
              <a:rPr lang="vi-VN" b="1" dirty="0">
                <a:solidFill>
                  <a:schemeClr val="tx2"/>
                </a:solidFill>
              </a:rPr>
              <a:t>Các máy chủ quảng </a:t>
            </a:r>
            <a:r>
              <a:rPr lang="vi-VN" b="1" dirty="0" smtClean="0">
                <a:solidFill>
                  <a:schemeClr val="tx2"/>
                </a:solidFill>
              </a:rPr>
              <a:t>cáo</a:t>
            </a:r>
            <a:endParaRPr lang="en-US" b="1" dirty="0" smtClean="0">
              <a:solidFill>
                <a:schemeClr val="tx2"/>
              </a:solidFill>
            </a:endParaRPr>
          </a:p>
          <a:p>
            <a:endParaRPr lang="en-US" b="1" dirty="0" smtClean="0">
              <a:solidFill>
                <a:schemeClr val="tx2"/>
              </a:solidFill>
            </a:endParaRPr>
          </a:p>
          <a:p>
            <a:r>
              <a:rPr lang="vi-VN" b="1" dirty="0" smtClean="0">
                <a:solidFill>
                  <a:schemeClr val="tx2"/>
                </a:solidFill>
              </a:rPr>
              <a:t>Các </a:t>
            </a:r>
            <a:r>
              <a:rPr lang="vi-VN" b="1" dirty="0">
                <a:solidFill>
                  <a:schemeClr val="tx2"/>
                </a:solidFill>
              </a:rPr>
              <a:t>dịch vụ đám </a:t>
            </a:r>
            <a:r>
              <a:rPr lang="vi-VN" b="1" dirty="0" smtClean="0">
                <a:solidFill>
                  <a:schemeClr val="tx2"/>
                </a:solidFill>
              </a:rPr>
              <a:t>mây</a:t>
            </a:r>
            <a:endParaRPr lang="en-US" b="1" dirty="0" smtClean="0">
              <a:solidFill>
                <a:schemeClr val="tx2"/>
              </a:solidFill>
            </a:endParaRPr>
          </a:p>
          <a:p>
            <a:endParaRPr lang="vi-VN" b="1" dirty="0">
              <a:solidFill>
                <a:schemeClr val="tx2"/>
              </a:solidFill>
            </a:endParaRPr>
          </a:p>
          <a:p>
            <a:r>
              <a:rPr lang="vi-VN" b="1" dirty="0">
                <a:solidFill>
                  <a:schemeClr val="tx2"/>
                </a:solidFill>
              </a:rPr>
              <a:t>Và bất kỳ ứng dụng dữ liệu thời gian thực nào.</a:t>
            </a:r>
          </a:p>
          <a:p>
            <a:endParaRPr lang="en-US" dirty="0">
              <a:solidFill>
                <a:schemeClr val="tx2"/>
              </a:solidFill>
            </a:endParaRPr>
          </a:p>
        </p:txBody>
      </p:sp>
    </p:spTree>
    <p:extLst>
      <p:ext uri="{BB962C8B-B14F-4D97-AF65-F5344CB8AC3E}">
        <p14:creationId xmlns:p14="http://schemas.microsoft.com/office/powerpoint/2010/main" val="273815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914400"/>
          </a:xfrm>
        </p:spPr>
        <p:txBody>
          <a:bodyPr>
            <a:normAutofit/>
          </a:bodyPr>
          <a:lstStyle/>
          <a:p>
            <a:r>
              <a:rPr lang="en-US" sz="4000" b="1" dirty="0" err="1" smtClean="0">
                <a:solidFill>
                  <a:schemeClr val="accent2"/>
                </a:solidFill>
                <a:latin typeface="Times New Roman" panose="02020603050405020304" pitchFamily="18" charset="0"/>
                <a:cs typeface="Times New Roman" panose="02020603050405020304" pitchFamily="18" charset="0"/>
              </a:rPr>
              <a:t>Nodejs</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cho</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phép</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chúng</a:t>
            </a:r>
            <a:r>
              <a:rPr lang="en-US" sz="4000" dirty="0" smtClean="0">
                <a:solidFill>
                  <a:schemeClr val="accent2"/>
                </a:solidFill>
                <a:latin typeface="Times New Roman" panose="02020603050405020304" pitchFamily="18" charset="0"/>
                <a:cs typeface="Times New Roman" panose="02020603050405020304" pitchFamily="18" charset="0"/>
              </a:rPr>
              <a:t> ta </a:t>
            </a:r>
            <a:r>
              <a:rPr lang="en-US" sz="4000" dirty="0" err="1" smtClean="0">
                <a:solidFill>
                  <a:schemeClr val="accent2"/>
                </a:solidFill>
                <a:latin typeface="Times New Roman" panose="02020603050405020304" pitchFamily="18" charset="0"/>
                <a:cs typeface="Times New Roman" panose="02020603050405020304" pitchFamily="18" charset="0"/>
              </a:rPr>
              <a:t>làm</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gì</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smtClean="0">
                <a:solidFill>
                  <a:schemeClr val="accent2"/>
                </a:solidFill>
                <a:latin typeface="Times New Roman" panose="02020603050405020304" pitchFamily="18" charset="0"/>
                <a:cs typeface="Times New Roman" panose="02020603050405020304" pitchFamily="18" charset="0"/>
              </a:rPr>
              <a:t>?</a:t>
            </a:r>
            <a:endParaRPr lang="en-US" sz="40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59865" y="1622738"/>
            <a:ext cx="7231487" cy="3863662"/>
          </a:xfrm>
        </p:spPr>
        <p:txBody>
          <a:bodyPr>
            <a:normAutofit/>
          </a:bodyPr>
          <a:lstStyle/>
          <a:p>
            <a:r>
              <a:rPr lang="en-US" b="1" dirty="0" err="1">
                <a:solidFill>
                  <a:schemeClr val="tx2"/>
                </a:solidFill>
                <a:latin typeface="Times New Roman" panose="02020603050405020304" pitchFamily="18" charset="0"/>
                <a:cs typeface="Times New Roman" panose="02020603050405020304" pitchFamily="18" charset="0"/>
              </a:rPr>
              <a:t>Nodejs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cho</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phép</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chúng</a:t>
            </a:r>
            <a:r>
              <a:rPr lang="en-US" dirty="0">
                <a:solidFill>
                  <a:schemeClr val="tx2"/>
                </a:solidFill>
                <a:latin typeface="Times New Roman" panose="02020603050405020304" pitchFamily="18" charset="0"/>
                <a:cs typeface="Times New Roman" panose="02020603050405020304" pitchFamily="18" charset="0"/>
              </a:rPr>
              <a:t> ta </a:t>
            </a:r>
            <a:r>
              <a:rPr lang="en-US" dirty="0" err="1">
                <a:solidFill>
                  <a:schemeClr val="tx2"/>
                </a:solidFill>
                <a:latin typeface="Times New Roman" panose="02020603050405020304" pitchFamily="18" charset="0"/>
                <a:cs typeface="Times New Roman" panose="02020603050405020304" pitchFamily="18" charset="0"/>
              </a:rPr>
              <a:t>chạy</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ứng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ở </a:t>
            </a:r>
            <a:r>
              <a:rPr lang="en-US" dirty="0" err="1">
                <a:solidFill>
                  <a:schemeClr val="tx2"/>
                </a:solidFill>
                <a:latin typeface="Times New Roman" panose="02020603050405020304" pitchFamily="18" charset="0"/>
                <a:cs typeface="Times New Roman" panose="02020603050405020304" pitchFamily="18" charset="0"/>
              </a:rPr>
              <a:t>trên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hệ</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điều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hành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nhau</a:t>
            </a:r>
            <a:r>
              <a:rPr lang="en-US" dirty="0" smtClean="0">
                <a:solidFill>
                  <a:schemeClr val="tx2"/>
                </a:solidFill>
                <a:latin typeface="Times New Roman" panose="02020603050405020304" pitchFamily="18" charset="0"/>
                <a:cs typeface="Times New Roman" panose="02020603050405020304" pitchFamily="18" charset="0"/>
              </a:rPr>
              <a:t>.</a:t>
            </a:r>
          </a:p>
          <a:p>
            <a:r>
              <a:rPr lang="vi-VN" dirty="0">
                <a:solidFill>
                  <a:schemeClr val="tx2"/>
                </a:solidFill>
                <a:latin typeface="Times New Roman" panose="02020603050405020304" pitchFamily="18" charset="0"/>
                <a:cs typeface="Times New Roman" panose="02020603050405020304" pitchFamily="18" charset="0"/>
              </a:rPr>
              <a:t>Mô hình </a:t>
            </a:r>
            <a:r>
              <a:rPr lang="vi-VN" b="1" dirty="0">
                <a:solidFill>
                  <a:schemeClr val="tx2"/>
                </a:solidFill>
                <a:latin typeface="Times New Roman" panose="02020603050405020304" pitchFamily="18" charset="0"/>
                <a:cs typeface="Times New Roman" panose="02020603050405020304" pitchFamily="18" charset="0"/>
              </a:rPr>
              <a:t>nodejs</a:t>
            </a:r>
            <a:r>
              <a:rPr lang="vi-VN" dirty="0">
                <a:solidFill>
                  <a:schemeClr val="tx2"/>
                </a:solidFill>
                <a:latin typeface="Times New Roman" panose="02020603050405020304" pitchFamily="18" charset="0"/>
                <a:cs typeface="Times New Roman" panose="02020603050405020304" pitchFamily="18" charset="0"/>
              </a:rPr>
              <a:t> hoàn toàn dựa trên các sự kiện và các cơ chế </a:t>
            </a:r>
            <a:r>
              <a:rPr lang="vi-VN" u="sng" dirty="0">
                <a:solidFill>
                  <a:schemeClr val="accent2"/>
                </a:solidFill>
                <a:latin typeface="Times New Roman" panose="02020603050405020304" pitchFamily="18" charset="0"/>
                <a:cs typeface="Times New Roman" panose="02020603050405020304" pitchFamily="18" charset="0"/>
              </a:rPr>
              <a:t>non-blocking</a:t>
            </a:r>
            <a:r>
              <a:rPr lang="vi-VN" dirty="0">
                <a:solidFill>
                  <a:schemeClr val="accent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điều này làm cho nodejs trở nên nhẹ nhanh và hiệu quả ở các ứng dụng  free-time chạy đa nền tảng và đa thiết bị</a:t>
            </a:r>
            <a:r>
              <a:rPr lang="vi-VN" dirty="0" smtClean="0">
                <a:solidFill>
                  <a:schemeClr val="tx2"/>
                </a:solidFill>
                <a:latin typeface="Times New Roman" panose="02020603050405020304" pitchFamily="18" charset="0"/>
                <a:cs typeface="Times New Roman" panose="02020603050405020304" pitchFamily="18" charset="0"/>
              </a:rPr>
              <a:t>.</a:t>
            </a:r>
            <a:endParaRPr lang="en-US" dirty="0" smtClean="0">
              <a:solidFill>
                <a:schemeClr val="tx2"/>
              </a:solidFill>
              <a:latin typeface="Times New Roman" panose="02020603050405020304" pitchFamily="18" charset="0"/>
              <a:cs typeface="Times New Roman" panose="02020603050405020304" pitchFamily="18" charset="0"/>
            </a:endParaRPr>
          </a:p>
          <a:p>
            <a:pPr marL="342900" indent="-342900">
              <a:buFontTx/>
              <a:buChar char="-"/>
            </a:pPr>
            <a:r>
              <a:rPr lang="vi-VN" dirty="0" smtClean="0">
                <a:solidFill>
                  <a:schemeClr val="tx2"/>
                </a:solidFill>
                <a:latin typeface="Times New Roman" panose="02020603050405020304" pitchFamily="18" charset="0"/>
                <a:cs typeface="Times New Roman" panose="02020603050405020304" pitchFamily="18" charset="0"/>
              </a:rPr>
              <a:t>Về </a:t>
            </a:r>
            <a:r>
              <a:rPr lang="vi-VN" dirty="0">
                <a:solidFill>
                  <a:schemeClr val="tx2"/>
                </a:solidFill>
                <a:latin typeface="Times New Roman" panose="02020603050405020304" pitchFamily="18" charset="0"/>
                <a:cs typeface="Times New Roman" panose="02020603050405020304" pitchFamily="18" charset="0"/>
              </a:rPr>
              <a:t>tốc độ thực thi, Node.js có thể nói là nhanh nhất hiện nay, hơn cả java</a:t>
            </a:r>
            <a:r>
              <a:rPr lang="vi-VN" dirty="0" smtClean="0">
                <a:solidFill>
                  <a:schemeClr val="tx2"/>
                </a:solidFill>
                <a:latin typeface="Times New Roman" panose="02020603050405020304" pitchFamily="18" charset="0"/>
                <a:cs typeface="Times New Roman" panose="02020603050405020304" pitchFamily="18" charset="0"/>
              </a:rPr>
              <a:t>.</a:t>
            </a:r>
            <a:endParaRPr lang="en-US" dirty="0" smtClean="0">
              <a:solidFill>
                <a:schemeClr val="tx2"/>
              </a:solidFill>
              <a:latin typeface="Times New Roman" panose="02020603050405020304" pitchFamily="18" charset="0"/>
              <a:cs typeface="Times New Roman" panose="02020603050405020304" pitchFamily="18" charset="0"/>
            </a:endParaRPr>
          </a:p>
          <a:p>
            <a:pPr marL="342900" indent="-342900">
              <a:buFontTx/>
              <a:buChar char="-"/>
            </a:pPr>
            <a:r>
              <a:rPr lang="vi-VN" b="1" dirty="0">
                <a:solidFill>
                  <a:schemeClr val="tx2"/>
                </a:solidFill>
                <a:latin typeface="Times New Roman" panose="02020603050405020304" pitchFamily="18" charset="0"/>
                <a:cs typeface="Times New Roman" panose="02020603050405020304" pitchFamily="18" charset="0"/>
              </a:rPr>
              <a:t>Có giấy phép</a:t>
            </a:r>
            <a:r>
              <a:rPr lang="vi-VN" dirty="0">
                <a:solidFill>
                  <a:schemeClr val="tx2"/>
                </a:solidFill>
                <a:latin typeface="Times New Roman" panose="02020603050405020304" pitchFamily="18" charset="0"/>
                <a:cs typeface="Times New Roman" panose="02020603050405020304" pitchFamily="18" charset="0"/>
              </a:rPr>
              <a:t>: NodeJS đã được cấp giấy phép bởi </a:t>
            </a:r>
            <a:r>
              <a:rPr lang="en-US" dirty="0" smtClean="0">
                <a:solidFill>
                  <a:schemeClr val="accent2"/>
                </a:solidFill>
                <a:latin typeface="Times New Roman" panose="02020603050405020304" pitchFamily="18" charset="0"/>
                <a:cs typeface="Times New Roman" panose="02020603050405020304" pitchFamily="18" charset="0"/>
              </a:rPr>
              <a:t>MIT License.</a:t>
            </a:r>
            <a:endParaRPr lang="vi-VN" dirty="0" smtClean="0">
              <a:solidFill>
                <a:schemeClr val="accent2"/>
              </a:solidFill>
              <a:latin typeface="Times New Roman" panose="02020603050405020304" pitchFamily="18" charset="0"/>
              <a:cs typeface="Times New Roman" panose="02020603050405020304" pitchFamily="18" charset="0"/>
            </a:endParaRPr>
          </a:p>
          <a:p>
            <a:pPr marL="342900" indent="-342900">
              <a:buFontTx/>
              <a:buChar char="-"/>
            </a:pPr>
            <a:endParaRPr lang="vi-V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01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911"/>
            <a:ext cx="9144000" cy="1210614"/>
          </a:xfrm>
        </p:spPr>
        <p:txBody>
          <a:bodyPr>
            <a:normAutofit fontScale="90000"/>
          </a:bodyPr>
          <a:lstStyle/>
          <a:p>
            <a:r>
              <a:rPr lang="en-US" sz="4000" b="1" dirty="0" err="1" smtClean="0">
                <a:solidFill>
                  <a:schemeClr val="accent2"/>
                </a:solidFill>
                <a:latin typeface="Times New Roman" panose="02020603050405020304" pitchFamily="18" charset="0"/>
                <a:cs typeface="Times New Roman" panose="02020603050405020304" pitchFamily="18" charset="0"/>
              </a:rPr>
              <a:t>NodeJS</a:t>
            </a:r>
            <a:r>
              <a:rPr lang="en-US" sz="4000" dirty="0" smtClean="0">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đặc</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tính</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rất</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quan</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trọng</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đó</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là</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Realtime</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tuy</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nhiên</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vẫn</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còn</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khá</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nhiều</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a:solidFill>
                  <a:schemeClr val="accent2"/>
                </a:solidFill>
                <a:latin typeface="Times New Roman" panose="02020603050405020304" pitchFamily="18" charset="0"/>
                <a:cs typeface="Times New Roman" panose="02020603050405020304" pitchFamily="18" charset="0"/>
              </a:rPr>
              <a:t>đặc</a:t>
            </a:r>
            <a:r>
              <a:rPr lang="en-US" sz="4000" dirty="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tính</a:t>
            </a:r>
            <a:r>
              <a:rPr lang="en-US" sz="4000" dirty="0" smtClean="0">
                <a:solidFill>
                  <a:schemeClr val="accent2"/>
                </a:solidFill>
                <a:latin typeface="Times New Roman" panose="02020603050405020304" pitchFamily="18" charset="0"/>
                <a:cs typeface="Times New Roman" panose="02020603050405020304" pitchFamily="18" charset="0"/>
              </a:rPr>
              <a:t> </a:t>
            </a:r>
            <a:r>
              <a:rPr lang="en-US" sz="4000" dirty="0" err="1" smtClean="0">
                <a:solidFill>
                  <a:schemeClr val="accent2"/>
                </a:solidFill>
                <a:latin typeface="Times New Roman" panose="02020603050405020304" pitchFamily="18" charset="0"/>
                <a:cs typeface="Times New Roman" panose="02020603050405020304" pitchFamily="18" charset="0"/>
              </a:rPr>
              <a:t>khác</a:t>
            </a:r>
            <a:r>
              <a:rPr lang="en-US" sz="4000" dirty="0" smtClean="0">
                <a:solidFill>
                  <a:schemeClr val="accent2"/>
                </a:solidFill>
                <a:latin typeface="Times New Roman" panose="02020603050405020304" pitchFamily="18" charset="0"/>
                <a:cs typeface="Times New Roman" panose="02020603050405020304" pitchFamily="18" charset="0"/>
              </a:rPr>
              <a:t>:</a:t>
            </a:r>
            <a:endParaRPr lang="en-US" sz="40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95470" y="1609858"/>
            <a:ext cx="7495505" cy="3647941"/>
          </a:xfrm>
        </p:spPr>
        <p:txBody>
          <a:bodyPr>
            <a:normAutofit fontScale="92500" lnSpcReduction="20000"/>
          </a:bodyPr>
          <a:lstStyle/>
          <a:p>
            <a:r>
              <a:rPr lang="vi-VN" dirty="0">
                <a:solidFill>
                  <a:schemeClr val="tx2"/>
                </a:solidFill>
                <a:latin typeface="Times New Roman" panose="02020603050405020304" pitchFamily="18" charset="0"/>
                <a:cs typeface="Times New Roman" panose="02020603050405020304" pitchFamily="18" charset="0"/>
              </a:rPr>
              <a:t>Tất cả các API của NodeJS đều không đồng bộ (</a:t>
            </a:r>
            <a:r>
              <a:rPr lang="vi-VN" i="1" dirty="0">
                <a:solidFill>
                  <a:schemeClr val="tx2"/>
                </a:solidFill>
                <a:latin typeface="Times New Roman" panose="02020603050405020304" pitchFamily="18" charset="0"/>
                <a:cs typeface="Times New Roman" panose="02020603050405020304" pitchFamily="18" charset="0"/>
              </a:rPr>
              <a:t>none-blocking</a:t>
            </a:r>
            <a:r>
              <a:rPr lang="vi-VN" dirty="0">
                <a:solidFill>
                  <a:schemeClr val="tx2"/>
                </a:solidFill>
                <a:latin typeface="Times New Roman" panose="02020603050405020304" pitchFamily="18" charset="0"/>
                <a:cs typeface="Times New Roman" panose="02020603050405020304" pitchFamily="18" charset="0"/>
              </a:rPr>
              <a:t>), nó chủ yếu dựa trên nền của NodeJS Server và chờ đợi Server trả dữ liệu về</a:t>
            </a:r>
            <a:r>
              <a:rPr lang="vi-VN" dirty="0" smtClean="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Node.js giúp máy chủ để có được một phản ứng từ các cuộc gọi API trước (Realtime</a:t>
            </a:r>
            <a:r>
              <a:rPr lang="vi-VN" dirty="0" smtClean="0">
                <a:solidFill>
                  <a:schemeClr val="tx2"/>
                </a:solidFill>
                <a:latin typeface="Times New Roman" panose="02020603050405020304" pitchFamily="18" charset="0"/>
                <a:cs typeface="Times New Roman" panose="02020603050405020304" pitchFamily="18" charset="0"/>
              </a:rPr>
              <a:t>).</a:t>
            </a:r>
            <a:r>
              <a:rPr lang="vi-VN" b="1" dirty="0">
                <a:solidFill>
                  <a:schemeClr val="tx2"/>
                </a:solidFill>
                <a:latin typeface="Times New Roman" panose="02020603050405020304" pitchFamily="18" charset="0"/>
                <a:cs typeface="Times New Roman" panose="02020603050405020304" pitchFamily="18" charset="0"/>
              </a:rPr>
              <a:t> </a:t>
            </a:r>
            <a:endParaRPr lang="en-US" b="1" dirty="0" smtClean="0">
              <a:solidFill>
                <a:schemeClr val="tx2"/>
              </a:solidFill>
              <a:latin typeface="Times New Roman" panose="02020603050405020304" pitchFamily="18" charset="0"/>
              <a:cs typeface="Times New Roman" panose="02020603050405020304" pitchFamily="18" charset="0"/>
            </a:endParaRPr>
          </a:p>
          <a:p>
            <a:r>
              <a:rPr lang="vi-VN" b="1" dirty="0" smtClean="0">
                <a:solidFill>
                  <a:schemeClr val="tx2"/>
                </a:solidFill>
                <a:latin typeface="Times New Roman" panose="02020603050405020304" pitchFamily="18" charset="0"/>
                <a:cs typeface="Times New Roman" panose="02020603050405020304" pitchFamily="18" charset="0"/>
              </a:rPr>
              <a:t>Chạy </a:t>
            </a:r>
            <a:r>
              <a:rPr lang="vi-VN" b="1" dirty="0">
                <a:solidFill>
                  <a:schemeClr val="tx2"/>
                </a:solidFill>
                <a:latin typeface="Times New Roman" panose="02020603050405020304" pitchFamily="18" charset="0"/>
                <a:cs typeface="Times New Roman" panose="02020603050405020304" pitchFamily="18" charset="0"/>
              </a:rPr>
              <a:t>rất nhanh</a:t>
            </a:r>
            <a:r>
              <a:rPr lang="vi-VN" dirty="0">
                <a:solidFill>
                  <a:schemeClr val="tx2"/>
                </a:solidFill>
                <a:latin typeface="Times New Roman" panose="02020603050405020304" pitchFamily="18" charset="0"/>
                <a:cs typeface="Times New Roman" panose="02020603050405020304" pitchFamily="18" charset="0"/>
              </a:rPr>
              <a:t>: NodeJ được xây dựng dựa vào nền tảng V8 Javascript Engine nên việc thực thi chương trình rất nhanh</a:t>
            </a:r>
            <a:r>
              <a:rPr lang="vi-VN" dirty="0" smtClean="0">
                <a:solidFill>
                  <a:schemeClr val="tx2"/>
                </a:solidFill>
                <a:latin typeface="Times New Roman" panose="02020603050405020304" pitchFamily="18" charset="0"/>
                <a:cs typeface="Times New Roman" panose="02020603050405020304" pitchFamily="18" charset="0"/>
              </a:rPr>
              <a:t>.</a:t>
            </a:r>
            <a:endParaRPr lang="en-US" dirty="0" smtClean="0">
              <a:solidFill>
                <a:schemeClr val="tx2"/>
              </a:solidFill>
              <a:latin typeface="Times New Roman" panose="02020603050405020304" pitchFamily="18" charset="0"/>
              <a:cs typeface="Times New Roman" panose="02020603050405020304" pitchFamily="18" charset="0"/>
            </a:endParaRPr>
          </a:p>
          <a:p>
            <a:endParaRPr lang="vi-VN" dirty="0">
              <a:solidFill>
                <a:schemeClr val="tx2"/>
              </a:solidFill>
              <a:latin typeface="Times New Roman" panose="02020603050405020304" pitchFamily="18" charset="0"/>
              <a:cs typeface="Times New Roman" panose="02020603050405020304" pitchFamily="18" charset="0"/>
            </a:endParaRPr>
          </a:p>
          <a:p>
            <a:r>
              <a:rPr lang="vi-VN" dirty="0">
                <a:solidFill>
                  <a:schemeClr val="tx2"/>
                </a:solidFill>
                <a:latin typeface="Times New Roman" panose="02020603050405020304" pitchFamily="18" charset="0"/>
                <a:cs typeface="Times New Roman" panose="02020603050405020304" pitchFamily="18" charset="0"/>
              </a:rPr>
              <a:t>Node.js sử dụng một mô hình luồng duy nhất với sự kiện lặp. cơ chế tổ chức sự kiện giúp các máy chủ để đáp ứng một cách không ngăn chặn và </a:t>
            </a:r>
            <a:r>
              <a:rPr lang="vi-VN" dirty="0" smtClean="0">
                <a:solidFill>
                  <a:schemeClr val="tx2"/>
                </a:solidFill>
                <a:latin typeface="Times New Roman" panose="02020603050405020304" pitchFamily="18" charset="0"/>
                <a:cs typeface="Times New Roman" panose="02020603050405020304" pitchFamily="18" charset="0"/>
              </a:rPr>
              <a:t>tạo </a:t>
            </a:r>
            <a:r>
              <a:rPr lang="vi-VN" dirty="0">
                <a:solidFill>
                  <a:schemeClr val="tx2"/>
                </a:solidFill>
                <a:latin typeface="Times New Roman" panose="02020603050405020304" pitchFamily="18" charset="0"/>
                <a:cs typeface="Times New Roman" panose="02020603050405020304" pitchFamily="18" charset="0"/>
              </a:rPr>
              <a:t>đề hạn chế để xử lý yêu </a:t>
            </a:r>
            <a:r>
              <a:rPr lang="vi-VN" dirty="0" smtClean="0">
                <a:solidFill>
                  <a:schemeClr val="tx2"/>
                </a:solidFill>
                <a:latin typeface="Times New Roman" panose="02020603050405020304" pitchFamily="18" charset="0"/>
                <a:cs typeface="Times New Roman" panose="02020603050405020304" pitchFamily="18" charset="0"/>
              </a:rPr>
              <a:t>cầu</a:t>
            </a:r>
            <a:r>
              <a:rPr lang="en-US" dirty="0" smtClean="0">
                <a:solidFill>
                  <a:schemeClr val="tx2"/>
                </a:solidFill>
                <a:latin typeface="Times New Roman" panose="02020603050405020304" pitchFamily="18" charset="0"/>
                <a:cs typeface="Times New Roman" panose="02020603050405020304" pitchFamily="18" charset="0"/>
              </a:rPr>
              <a:t>.</a:t>
            </a:r>
          </a:p>
          <a:p>
            <a:r>
              <a:rPr lang="en-US" b="1" dirty="0" err="1">
                <a:solidFill>
                  <a:schemeClr val="tx2"/>
                </a:solidFill>
                <a:latin typeface="Times New Roman" panose="02020603050405020304" pitchFamily="18" charset="0"/>
                <a:cs typeface="Times New Roman" panose="02020603050405020304" pitchFamily="18" charset="0"/>
              </a:rPr>
              <a:t>Không</a:t>
            </a:r>
            <a:r>
              <a:rPr lang="en-US" b="1" dirty="0">
                <a:solidFill>
                  <a:schemeClr val="tx2"/>
                </a:solidFill>
                <a:latin typeface="Times New Roman" panose="02020603050405020304" pitchFamily="18" charset="0"/>
                <a:cs typeface="Times New Roman" panose="02020603050405020304" pitchFamily="18" charset="0"/>
              </a:rPr>
              <a:t> </a:t>
            </a:r>
            <a:r>
              <a:rPr lang="en-US" b="1" dirty="0" err="1">
                <a:solidFill>
                  <a:schemeClr val="tx2"/>
                </a:solidFill>
                <a:latin typeface="Times New Roman" panose="02020603050405020304" pitchFamily="18" charset="0"/>
                <a:cs typeface="Times New Roman" panose="02020603050405020304" pitchFamily="18" charset="0"/>
              </a:rPr>
              <a:t>đệm</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NodeJS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không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đệm</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bất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kì</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một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dữ</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liệu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nào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ứng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này</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chủ</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yếu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đầu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ra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dữ</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liệu</a:t>
            </a:r>
            <a:r>
              <a:rPr lang="en-US" dirty="0">
                <a:solidFill>
                  <a:schemeClr val="tx2"/>
                </a:solidFill>
                <a:latin typeface="Times New Roman" panose="02020603050405020304" pitchFamily="18" charset="0"/>
                <a:cs typeface="Times New Roman" panose="02020603050405020304" pitchFamily="18" charset="0"/>
              </a:rPr>
              <a:t>.</a:t>
            </a: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4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1786" y="701459"/>
            <a:ext cx="9144000" cy="964504"/>
          </a:xfrm>
        </p:spPr>
        <p:txBody>
          <a:bodyPr>
            <a:normAutofit fontScale="90000"/>
          </a:bodyPr>
          <a:lstStyle/>
          <a:p>
            <a:r>
              <a:rPr lang="en-US" sz="3600" dirty="0"/>
              <a:t/>
            </a:r>
            <a:br>
              <a:rPr lang="en-US" sz="3600" dirty="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vi-VN" sz="4000" b="1" dirty="0" smtClean="0">
                <a:solidFill>
                  <a:schemeClr val="accent2"/>
                </a:solidFill>
              </a:rPr>
              <a:t>Nhược </a:t>
            </a:r>
            <a:r>
              <a:rPr lang="vi-VN" sz="4000" b="1" dirty="0">
                <a:solidFill>
                  <a:schemeClr val="accent2"/>
                </a:solidFill>
              </a:rPr>
              <a:t>điểm NodeJS</a:t>
            </a:r>
            <a:r>
              <a:rPr lang="vi-VN" sz="3600" b="1" dirty="0"/>
              <a:t/>
            </a:r>
            <a:br>
              <a:rPr lang="vi-VN" sz="3600" b="1" dirty="0"/>
            </a:br>
            <a:endParaRPr lang="en-US" sz="4000" b="1" dirty="0">
              <a:solidFill>
                <a:schemeClr val="accent4"/>
              </a:solidFill>
            </a:endParaRPr>
          </a:p>
        </p:txBody>
      </p:sp>
      <p:sp>
        <p:nvSpPr>
          <p:cNvPr id="3" name="Subtitle 2"/>
          <p:cNvSpPr>
            <a:spLocks noGrp="1"/>
          </p:cNvSpPr>
          <p:nvPr>
            <p:ph type="subTitle" idx="1"/>
          </p:nvPr>
        </p:nvSpPr>
        <p:spPr>
          <a:xfrm>
            <a:off x="2369712" y="1672227"/>
            <a:ext cx="7469747" cy="3711142"/>
          </a:xfrm>
        </p:spPr>
        <p:txBody>
          <a:bodyPr>
            <a:normAutofit/>
          </a:bodyPr>
          <a:lstStyle/>
          <a:p>
            <a:pPr marL="457200" indent="-457200" algn="l">
              <a:buAutoNum type="arabicPeriod"/>
            </a:pPr>
            <a:r>
              <a:rPr lang="vi-VN" b="1" dirty="0" smtClean="0">
                <a:solidFill>
                  <a:schemeClr val="tx2"/>
                </a:solidFill>
                <a:latin typeface="Times New Roman" panose="02020603050405020304" pitchFamily="18" charset="0"/>
                <a:cs typeface="Times New Roman" panose="02020603050405020304" pitchFamily="18" charset="0"/>
              </a:rPr>
              <a:t>Ứng </a:t>
            </a:r>
            <a:r>
              <a:rPr lang="vi-VN" b="1" dirty="0">
                <a:solidFill>
                  <a:schemeClr val="tx2"/>
                </a:solidFill>
                <a:latin typeface="Times New Roman" panose="02020603050405020304" pitchFamily="18" charset="0"/>
                <a:cs typeface="Times New Roman" panose="02020603050405020304" pitchFamily="18" charset="0"/>
              </a:rPr>
              <a:t>dụng nặng tốn tài nguyên</a:t>
            </a:r>
            <a:r>
              <a:rPr lang="vi-VN" dirty="0">
                <a:solidFill>
                  <a:schemeClr val="tx2"/>
                </a:solidFill>
                <a:latin typeface="Times New Roman" panose="02020603050405020304" pitchFamily="18" charset="0"/>
                <a:cs typeface="Times New Roman" panose="02020603050405020304" pitchFamily="18" charset="0"/>
              </a:rPr>
              <a:t/>
            </a:r>
            <a:br>
              <a:rPr lang="vi-VN" dirty="0">
                <a:solidFill>
                  <a:schemeClr val="tx2"/>
                </a:solidFill>
                <a:latin typeface="Times New Roman" panose="02020603050405020304" pitchFamily="18" charset="0"/>
                <a:cs typeface="Times New Roman" panose="02020603050405020304" pitchFamily="18" charset="0"/>
              </a:rPr>
            </a:br>
            <a:r>
              <a:rPr lang="vi-VN" dirty="0">
                <a:solidFill>
                  <a:schemeClr val="tx2"/>
                </a:solidFill>
                <a:latin typeface="Times New Roman" panose="02020603050405020304" pitchFamily="18" charset="0"/>
                <a:cs typeface="Times New Roman" panose="02020603050405020304" pitchFamily="18" charset="0"/>
              </a:rPr>
              <a:t>Nếu bạn cần xử lý các ứng dụng tốn tài nguyên CPU như encoding video, convert file, decoding encryption… hoặc các ứng dụng tương tự như vậy thì không nên dùng </a:t>
            </a:r>
            <a:r>
              <a:rPr lang="vi-VN" dirty="0" smtClean="0">
                <a:solidFill>
                  <a:schemeClr val="tx2"/>
                </a:solidFill>
                <a:latin typeface="Times New Roman" panose="02020603050405020304" pitchFamily="18" charset="0"/>
                <a:cs typeface="Times New Roman" panose="02020603050405020304" pitchFamily="18" charset="0"/>
              </a:rPr>
              <a:t>NodeJS</a:t>
            </a:r>
            <a:r>
              <a:rPr lang="en-US" dirty="0" smtClean="0">
                <a:solidFill>
                  <a:schemeClr val="tx2"/>
                </a:solidFill>
                <a:latin typeface="Times New Roman" panose="02020603050405020304" pitchFamily="18" charset="0"/>
                <a:cs typeface="Times New Roman" panose="02020603050405020304" pitchFamily="18" charset="0"/>
              </a:rPr>
              <a:t>.</a:t>
            </a:r>
          </a:p>
          <a:p>
            <a:pPr marL="457200" indent="-457200" algn="l">
              <a:buAutoNum type="arabicPeriod"/>
            </a:pPr>
            <a:endParaRPr lang="en-US"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r>
              <a:rPr lang="vi-VN" b="1" dirty="0">
                <a:solidFill>
                  <a:schemeClr val="tx2"/>
                </a:solidFill>
                <a:latin typeface="Times New Roman" panose="02020603050405020304" pitchFamily="18" charset="0"/>
                <a:cs typeface="Times New Roman" panose="02020603050405020304" pitchFamily="18" charset="0"/>
              </a:rPr>
              <a:t>NodeJS và ngôn ngữ </a:t>
            </a:r>
            <a:r>
              <a:rPr lang="vi-VN" b="1" dirty="0" smtClean="0">
                <a:solidFill>
                  <a:schemeClr val="tx2"/>
                </a:solidFill>
                <a:latin typeface="Times New Roman" panose="02020603050405020304" pitchFamily="18" charset="0"/>
                <a:cs typeface="Times New Roman" panose="02020603050405020304" pitchFamily="18" charset="0"/>
              </a:rPr>
              <a:t>khác</a:t>
            </a:r>
            <a:r>
              <a:rPr lang="vi-VN" dirty="0">
                <a:solidFill>
                  <a:schemeClr val="tx2"/>
                </a:solidFill>
                <a:latin typeface="Times New Roman" panose="02020603050405020304" pitchFamily="18" charset="0"/>
                <a:cs typeface="Times New Roman" panose="02020603050405020304" pitchFamily="18" charset="0"/>
              </a:rPr>
              <a:t/>
            </a:r>
            <a:br>
              <a:rPr lang="vi-VN" dirty="0">
                <a:solidFill>
                  <a:schemeClr val="tx2"/>
                </a:solidFill>
                <a:latin typeface="Times New Roman" panose="02020603050405020304" pitchFamily="18" charset="0"/>
                <a:cs typeface="Times New Roman" panose="02020603050405020304" pitchFamily="18" charset="0"/>
              </a:rPr>
            </a:br>
            <a:r>
              <a:rPr lang="vi-VN" dirty="0">
                <a:solidFill>
                  <a:schemeClr val="tx2"/>
                </a:solidFill>
                <a:latin typeface="Times New Roman" panose="02020603050405020304" pitchFamily="18" charset="0"/>
                <a:cs typeface="Times New Roman" panose="02020603050405020304" pitchFamily="18" charset="0"/>
              </a:rPr>
              <a:t>NodeJS, PHP, Ruby, Python .NET …thì việc cuối cùng là phát triển các App Web. NodeJS mới sơ khai như các ngôn ngữ lập trình khác. Vậy nên bạn đừng hi vọng NodeJS sẽ hơn PHP,Ruby,Python… ở thời điểm này. </a:t>
            </a:r>
            <a:endParaRPr lang="en-US"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endParaRPr lang="en-US"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9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2"/>
            <a:ext cx="9144000" cy="586634"/>
          </a:xfrm>
        </p:spPr>
        <p:txBody>
          <a:bodyPr>
            <a:normAutofit fontScale="90000"/>
          </a:bodyPr>
          <a:lstStyle/>
          <a:p>
            <a:r>
              <a:rPr lang="vi-VN" sz="3600" b="1" dirty="0">
                <a:solidFill>
                  <a:schemeClr val="accent4"/>
                </a:solidFill>
              </a:rPr>
              <a:t>Ưu điểm NodeJS</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82590" y="1576162"/>
            <a:ext cx="7340959" cy="3729933"/>
          </a:xfrm>
        </p:spPr>
        <p:txBody>
          <a:bodyPr>
            <a:normAutofit fontScale="70000" lnSpcReduction="20000"/>
          </a:bodyPr>
          <a:lstStyle/>
          <a:p>
            <a:pPr marL="457200" indent="-457200" algn="l">
              <a:buAutoNum type="arabicPeriod"/>
            </a:pPr>
            <a:r>
              <a:rPr lang="vi-VN" sz="2000" dirty="0" smtClean="0">
                <a:solidFill>
                  <a:schemeClr val="tx2"/>
                </a:solidFill>
                <a:latin typeface="Times New Roman" panose="02020603050405020304" pitchFamily="18" charset="0"/>
                <a:cs typeface="Times New Roman" panose="02020603050405020304" pitchFamily="18" charset="0"/>
              </a:rPr>
              <a:t>JSON </a:t>
            </a:r>
            <a:r>
              <a:rPr lang="vi-VN" sz="2000" dirty="0">
                <a:solidFill>
                  <a:schemeClr val="tx2"/>
                </a:solidFill>
                <a:latin typeface="Times New Roman" panose="02020603050405020304" pitchFamily="18" charset="0"/>
                <a:cs typeface="Times New Roman" panose="02020603050405020304" pitchFamily="18" charset="0"/>
              </a:rPr>
              <a:t>APIs</a:t>
            </a:r>
            <a:r>
              <a:rPr lang="vi-VN" dirty="0">
                <a:solidFill>
                  <a:schemeClr val="tx2"/>
                </a:solidFill>
                <a:latin typeface="Times New Roman" panose="02020603050405020304" pitchFamily="18" charset="0"/>
                <a:cs typeface="Times New Roman" panose="02020603050405020304" pitchFamily="18" charset="0"/>
              </a:rPr>
              <a:t/>
            </a:r>
            <a:br>
              <a:rPr lang="vi-VN" dirty="0">
                <a:solidFill>
                  <a:schemeClr val="tx2"/>
                </a:solidFill>
                <a:latin typeface="Times New Roman" panose="02020603050405020304" pitchFamily="18" charset="0"/>
                <a:cs typeface="Times New Roman" panose="02020603050405020304" pitchFamily="18" charset="0"/>
              </a:rPr>
            </a:br>
            <a:r>
              <a:rPr lang="vi-VN" sz="2000" dirty="0">
                <a:solidFill>
                  <a:schemeClr val="tx2"/>
                </a:solidFill>
                <a:latin typeface="Times New Roman" panose="02020603050405020304" pitchFamily="18" charset="0"/>
                <a:cs typeface="Times New Roman" panose="02020603050405020304" pitchFamily="18" charset="0"/>
              </a:rPr>
              <a:t>Bởi lẽ REST/JSON APIs gọn nhẹ là điều khiến NodeJS tỏa sáng. Với cơ chế event-driven, non-blocking I/O(Input/Output) và mô hình kết hợp với Javascript là sự lựa chọn tuyệt vời cho các dịch vụ Webs làm bằng JSON</a:t>
            </a:r>
            <a:r>
              <a:rPr lang="vi-VN" sz="2000" dirty="0" smtClean="0">
                <a:solidFill>
                  <a:schemeClr val="tx2"/>
                </a:solidFill>
                <a:latin typeface="Times New Roman" panose="02020603050405020304" pitchFamily="18" charset="0"/>
                <a:cs typeface="Times New Roman" panose="02020603050405020304" pitchFamily="18" charset="0"/>
              </a:rPr>
              <a:t>.</a:t>
            </a:r>
            <a:endParaRPr lang="en-US" sz="2000"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trên</a:t>
            </a:r>
            <a:r>
              <a:rPr lang="en-US" sz="2000" dirty="0">
                <a:solidFill>
                  <a:schemeClr val="tx2"/>
                </a:solidFill>
                <a:latin typeface="Times New Roman" panose="02020603050405020304" pitchFamily="18" charset="0"/>
                <a:cs typeface="Times New Roman" panose="02020603050405020304" pitchFamily="18" charset="0"/>
              </a:rPr>
              <a:t> 1 </a:t>
            </a:r>
            <a:r>
              <a:rPr lang="en-US" sz="2000" dirty="0" err="1">
                <a:solidFill>
                  <a:schemeClr val="tx2"/>
                </a:solidFill>
                <a:latin typeface="Times New Roman" panose="02020603050405020304" pitchFamily="18" charset="0"/>
                <a:cs typeface="Times New Roman" panose="02020603050405020304" pitchFamily="18" charset="0"/>
              </a:rPr>
              <a:t>trang</a:t>
            </a:r>
            <a:r>
              <a:rPr lang="en-US" sz="2000" dirty="0">
                <a:solidFill>
                  <a:schemeClr val="tx2"/>
                </a:solidFill>
                <a:latin typeface="Times New Roman" panose="02020603050405020304" pitchFamily="18" charset="0"/>
                <a:cs typeface="Times New Roman" panose="02020603050405020304" pitchFamily="18" charset="0"/>
              </a:rPr>
              <a:t>( Single page Application)</a:t>
            </a: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sz="2000" dirty="0" err="1">
                <a:solidFill>
                  <a:schemeClr val="tx2"/>
                </a:solidFill>
                <a:latin typeface="Times New Roman" panose="02020603050405020304" pitchFamily="18" charset="0"/>
                <a:cs typeface="Times New Roman" panose="02020603050405020304" pitchFamily="18" charset="0"/>
              </a:rPr>
              <a:t>Nếu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bạn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định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viết</a:t>
            </a:r>
            <a:r>
              <a:rPr lang="en-US" sz="2000" dirty="0">
                <a:solidFill>
                  <a:schemeClr val="tx2"/>
                </a:solidFill>
                <a:latin typeface="Times New Roman" panose="02020603050405020304" pitchFamily="18" charset="0"/>
                <a:cs typeface="Times New Roman" panose="02020603050405020304" pitchFamily="18" charset="0"/>
              </a:rPr>
              <a:t> 1 </a:t>
            </a: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hiện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trên</a:t>
            </a:r>
            <a:r>
              <a:rPr lang="en-US" sz="2000" dirty="0">
                <a:solidFill>
                  <a:schemeClr val="tx2"/>
                </a:solidFill>
                <a:latin typeface="Times New Roman" panose="02020603050405020304" pitchFamily="18" charset="0"/>
                <a:cs typeface="Times New Roman" panose="02020603050405020304" pitchFamily="18" charset="0"/>
              </a:rPr>
              <a:t> 1 </a:t>
            </a:r>
            <a:r>
              <a:rPr lang="en-US" sz="2000" dirty="0" err="1">
                <a:solidFill>
                  <a:schemeClr val="tx2"/>
                </a:solidFill>
                <a:latin typeface="Times New Roman" panose="02020603050405020304" pitchFamily="18" charset="0"/>
                <a:cs typeface="Times New Roman" panose="02020603050405020304" pitchFamily="18" charset="0"/>
              </a:rPr>
              <a:t>trang</a:t>
            </a:r>
            <a:r>
              <a:rPr lang="en-US" sz="2000" dirty="0">
                <a:solidFill>
                  <a:schemeClr val="tx2"/>
                </a:solidFill>
                <a:latin typeface="Times New Roman" panose="02020603050405020304" pitchFamily="18" charset="0"/>
                <a:cs typeface="Times New Roman" panose="02020603050405020304" pitchFamily="18" charset="0"/>
              </a:rPr>
              <a:t> (Gmail?) </a:t>
            </a:r>
            <a:r>
              <a:rPr lang="en-US" sz="2000" dirty="0" err="1">
                <a:solidFill>
                  <a:schemeClr val="tx2"/>
                </a:solidFill>
                <a:latin typeface="Times New Roman" panose="02020603050405020304" pitchFamily="18" charset="0"/>
                <a:cs typeface="Times New Roman" panose="02020603050405020304" pitchFamily="18" charset="0"/>
              </a:rPr>
              <a:t>NodeJS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rất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phù</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Với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khả</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năng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xử</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nhiều</a:t>
            </a:r>
            <a:r>
              <a:rPr lang="en-US" sz="2000" dirty="0">
                <a:solidFill>
                  <a:schemeClr val="tx2"/>
                </a:solidFill>
                <a:latin typeface="Times New Roman" panose="02020603050405020304" pitchFamily="18" charset="0"/>
                <a:cs typeface="Times New Roman" panose="02020603050405020304" pitchFamily="18" charset="0"/>
              </a:rPr>
              <a:t> Request/s </a:t>
            </a:r>
            <a:r>
              <a:rPr lang="en-US" sz="2000" dirty="0" err="1">
                <a:solidFill>
                  <a:schemeClr val="tx2"/>
                </a:solidFill>
                <a:latin typeface="Times New Roman" panose="02020603050405020304" pitchFamily="18" charset="0"/>
                <a:cs typeface="Times New Roman" panose="02020603050405020304" pitchFamily="18" charset="0"/>
              </a:rPr>
              <a:t>đồng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thời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thời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gian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phản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hồi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nhanh</a:t>
            </a:r>
            <a:r>
              <a:rPr lang="en-US" sz="2000" dirty="0">
                <a:solidFill>
                  <a:schemeClr val="tx2"/>
                </a:solidFill>
                <a:latin typeface="Times New Roman" panose="02020603050405020304" pitchFamily="18" charset="0"/>
                <a:cs typeface="Times New Roman" panose="02020603050405020304" pitchFamily="18" charset="0"/>
              </a:rPr>
              <a:t>. </a:t>
            </a:r>
            <a:endParaRPr lang="en-US" sz="2000" dirty="0" smtClean="0">
              <a:solidFill>
                <a:schemeClr val="tx2"/>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US" sz="2000" dirty="0">
                <a:solidFill>
                  <a:schemeClr val="tx2"/>
                </a:solidFill>
                <a:latin typeface="Times New Roman" panose="02020603050405020304" pitchFamily="18" charset="0"/>
                <a:cs typeface="Times New Roman" panose="02020603050405020304" pitchFamily="18" charset="0"/>
              </a:rPr>
              <a:t>Shelling tools </a:t>
            </a:r>
            <a:r>
              <a:rPr lang="en-US" sz="2000" dirty="0" err="1">
                <a:solidFill>
                  <a:schemeClr val="tx2"/>
                </a:solidFill>
                <a:latin typeface="Times New Roman" panose="02020603050405020304" pitchFamily="18" charset="0"/>
                <a:cs typeface="Times New Roman" panose="02020603050405020304" pitchFamily="18" charset="0"/>
              </a:rPr>
              <a:t>unix</a:t>
            </a: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r>
              <a:rPr lang="en-US" sz="2000" dirty="0" err="1">
                <a:solidFill>
                  <a:schemeClr val="tx2"/>
                </a:solidFill>
                <a:latin typeface="Times New Roman" panose="02020603050405020304" pitchFamily="18" charset="0"/>
                <a:cs typeface="Times New Roman" panose="02020603050405020304" pitchFamily="18" charset="0"/>
              </a:rPr>
              <a:t>NodeJS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tận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đa</a:t>
            </a:r>
            <a:r>
              <a:rPr lang="en-US" sz="2000" dirty="0">
                <a:solidFill>
                  <a:schemeClr val="tx2"/>
                </a:solidFill>
                <a:latin typeface="Times New Roman" panose="02020603050405020304" pitchFamily="18" charset="0"/>
                <a:cs typeface="Times New Roman" panose="02020603050405020304" pitchFamily="18" charset="0"/>
              </a:rPr>
              <a:t> Unix </a:t>
            </a:r>
            <a:r>
              <a:rPr lang="en-US" sz="2000" dirty="0" err="1">
                <a:solidFill>
                  <a:schemeClr val="tx2"/>
                </a:solidFill>
                <a:latin typeface="Times New Roman" panose="02020603050405020304" pitchFamily="18" charset="0"/>
                <a:cs typeface="Times New Roman" panose="02020603050405020304" pitchFamily="18" charset="0"/>
              </a:rPr>
              <a:t>để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hoạt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động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Tức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NodeJS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có</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xử</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hàng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nghìn</a:t>
            </a:r>
            <a:r>
              <a:rPr lang="en-US" sz="2000" dirty="0">
                <a:solidFill>
                  <a:schemeClr val="tx2"/>
                </a:solidFill>
                <a:latin typeface="Times New Roman" panose="02020603050405020304" pitchFamily="18" charset="0"/>
                <a:cs typeface="Times New Roman" panose="02020603050405020304" pitchFamily="18" charset="0"/>
              </a:rPr>
              <a:t> Process </a:t>
            </a:r>
            <a:r>
              <a:rPr lang="en-US" sz="2000" dirty="0" err="1">
                <a:solidFill>
                  <a:schemeClr val="tx2"/>
                </a:solidFill>
                <a:latin typeface="Times New Roman" panose="02020603050405020304" pitchFamily="18" charset="0"/>
                <a:cs typeface="Times New Roman" panose="02020603050405020304" pitchFamily="18" charset="0"/>
              </a:rPr>
              <a:t>và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trả</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ra</a:t>
            </a:r>
            <a:r>
              <a:rPr lang="en-US" sz="2000" dirty="0">
                <a:solidFill>
                  <a:schemeClr val="tx2"/>
                </a:solidFill>
                <a:latin typeface="Times New Roman" panose="02020603050405020304" pitchFamily="18" charset="0"/>
                <a:cs typeface="Times New Roman" panose="02020603050405020304" pitchFamily="18" charset="0"/>
              </a:rPr>
              <a:t> 1 </a:t>
            </a:r>
            <a:r>
              <a:rPr lang="en-US" sz="2000" dirty="0" err="1">
                <a:solidFill>
                  <a:schemeClr val="tx2"/>
                </a:solidFill>
                <a:latin typeface="Times New Roman" panose="02020603050405020304" pitchFamily="18" charset="0"/>
                <a:cs typeface="Times New Roman" panose="02020603050405020304" pitchFamily="18" charset="0"/>
              </a:rPr>
              <a:t>luồng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khiến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hiệu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xuất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hoạt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động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đạt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mức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tối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nhất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tuyệt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vời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nhất</a:t>
            </a:r>
            <a:r>
              <a:rPr lang="en-US" sz="2000" dirty="0">
                <a:solidFill>
                  <a:schemeClr val="tx2"/>
                </a:solidFill>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AutoNum type="arabicPeriod"/>
            </a:pPr>
            <a:r>
              <a:rPr lang="vi-VN" sz="2000" dirty="0">
                <a:solidFill>
                  <a:schemeClr val="tx2"/>
                </a:solidFill>
              </a:rPr>
              <a:t>Streamming Data (Luồng dữ liệu)</a:t>
            </a:r>
            <a:r>
              <a:rPr lang="vi-VN" dirty="0">
                <a:solidFill>
                  <a:schemeClr val="tx2"/>
                </a:solidFill>
              </a:rPr>
              <a:t/>
            </a:r>
            <a:br>
              <a:rPr lang="vi-VN" dirty="0">
                <a:solidFill>
                  <a:schemeClr val="tx2"/>
                </a:solidFill>
              </a:rPr>
            </a:br>
            <a:r>
              <a:rPr lang="vi-VN" sz="2000" dirty="0" smtClean="0">
                <a:solidFill>
                  <a:schemeClr val="tx2"/>
                </a:solidFill>
              </a:rPr>
              <a:t>NodeJS </a:t>
            </a:r>
            <a:r>
              <a:rPr lang="vi-VN" sz="2000" dirty="0">
                <a:solidFill>
                  <a:schemeClr val="tx2"/>
                </a:solidFill>
              </a:rPr>
              <a:t>sẽ xây dựng các Proxy phân vùng các luồng dữ liệu để đảm bảo tối đa hoạt động cho các luồng dữ liệu </a:t>
            </a:r>
            <a:r>
              <a:rPr lang="vi-VN" sz="2000" dirty="0" smtClean="0">
                <a:solidFill>
                  <a:schemeClr val="tx2"/>
                </a:solidFill>
              </a:rPr>
              <a:t>khác</a:t>
            </a:r>
            <a:r>
              <a:rPr lang="en-US" sz="2000" dirty="0" smtClean="0">
                <a:solidFill>
                  <a:schemeClr val="tx2"/>
                </a:solidFill>
              </a:rPr>
              <a:t>.</a:t>
            </a:r>
          </a:p>
          <a:p>
            <a:pPr marL="457200" indent="-457200" algn="l">
              <a:buFont typeface="Arial" panose="020B0604020202020204" pitchFamily="34" charset="0"/>
              <a:buAutoNum type="arabicPeriod"/>
            </a:pP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Web </a:t>
            </a:r>
            <a:r>
              <a:rPr lang="en-US" sz="2000" dirty="0" err="1">
                <a:solidFill>
                  <a:schemeClr val="tx2"/>
                </a:solidFill>
                <a:latin typeface="Times New Roman" panose="02020603050405020304" pitchFamily="18" charset="0"/>
                <a:cs typeface="Times New Roman" panose="02020603050405020304" pitchFamily="18" charset="0"/>
              </a:rPr>
              <a:t>thực</a:t>
            </a:r>
            <a:r>
              <a:rPr lang="en-US" sz="2000" dirty="0">
                <a:solidFill>
                  <a:schemeClr val="tx2"/>
                </a:solidFill>
              </a:rPr>
              <a:t/>
            </a:r>
            <a:br>
              <a:rPr lang="en-US" sz="2000" dirty="0">
                <a:solidFill>
                  <a:schemeClr val="tx2"/>
                </a:solidFill>
              </a:rPr>
            </a:br>
            <a:r>
              <a:rPr lang="en-US" sz="2000" dirty="0" err="1">
                <a:solidFill>
                  <a:schemeClr val="tx2"/>
                </a:solidFill>
                <a:latin typeface="Times New Roman" panose="02020603050405020304" pitchFamily="18" charset="0"/>
                <a:cs typeface="Times New Roman" panose="02020603050405020304" pitchFamily="18" charset="0"/>
              </a:rPr>
              <a:t>Giả</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sử</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bạn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xây</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dựng</a:t>
            </a:r>
            <a:r>
              <a:rPr lang="en-US" sz="2000" dirty="0">
                <a:solidFill>
                  <a:schemeClr val="tx2"/>
                </a:solidFill>
                <a:latin typeface="Times New Roman" panose="02020603050405020304" pitchFamily="18" charset="0"/>
                <a:cs typeface="Times New Roman" panose="02020603050405020304" pitchFamily="18" charset="0"/>
              </a:rPr>
              <a:t> 1 </a:t>
            </a:r>
            <a:r>
              <a:rPr lang="en-US" sz="2000" dirty="0" err="1">
                <a:solidFill>
                  <a:schemeClr val="tx2"/>
                </a:solidFill>
                <a:latin typeface="Times New Roman" panose="02020603050405020304" pitchFamily="18" charset="0"/>
                <a:cs typeface="Times New Roman" panose="02020603050405020304" pitchFamily="18" charset="0"/>
              </a:rPr>
              <a:t>ứng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dụng</a:t>
            </a:r>
            <a:r>
              <a:rPr lang="en-US" sz="2000" dirty="0">
                <a:solidFill>
                  <a:schemeClr val="tx2"/>
                </a:solidFill>
                <a:latin typeface="Times New Roman" panose="02020603050405020304" pitchFamily="18" charset="0"/>
                <a:cs typeface="Times New Roman" panose="02020603050405020304" pitchFamily="18" charset="0"/>
              </a:rPr>
              <a:t> chat, feed … Facebook, Twitter </a:t>
            </a:r>
            <a:r>
              <a:rPr lang="en-US" sz="2000" dirty="0" err="1">
                <a:solidFill>
                  <a:schemeClr val="tx2"/>
                </a:solidFill>
                <a:latin typeface="Times New Roman" panose="02020603050405020304" pitchFamily="18" charset="0"/>
                <a:cs typeface="Times New Roman" panose="02020603050405020304" pitchFamily="18" charset="0"/>
              </a:rPr>
              <a:t>là</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điển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hình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cho</a:t>
            </a:r>
            <a:r>
              <a:rPr lang="en-US" sz="2000" dirty="0">
                <a:solidFill>
                  <a:schemeClr val="tx2"/>
                </a:solidFill>
                <a:latin typeface="Times New Roman" panose="02020603050405020304" pitchFamily="18" charset="0"/>
                <a:cs typeface="Times New Roman" panose="02020603050405020304" pitchFamily="18" charset="0"/>
              </a:rPr>
              <a:t> Web </a:t>
            </a:r>
            <a:r>
              <a:rPr lang="en-US" sz="2000" dirty="0" err="1">
                <a:solidFill>
                  <a:schemeClr val="tx2"/>
                </a:solidFill>
                <a:latin typeface="Times New Roman" panose="02020603050405020304" pitchFamily="18" charset="0"/>
                <a:cs typeface="Times New Roman" panose="02020603050405020304" pitchFamily="18" charset="0"/>
              </a:rPr>
              <a:t>thực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NodeJS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làm</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khá</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tốt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điều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đó</a:t>
            </a:r>
            <a:r>
              <a:rPr lang="en-US" sz="2000" dirty="0">
                <a:solidFill>
                  <a:schemeClr val="tx2"/>
                </a:solidFill>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AutoNum type="arabicPeriod"/>
            </a:pPr>
            <a:endParaRPr lang="vi-VN" sz="2000" dirty="0">
              <a:solidFill>
                <a:schemeClr val="tx2"/>
              </a:solidFill>
            </a:endParaRPr>
          </a:p>
          <a:p>
            <a:pPr marL="457200" indent="-457200" algn="l">
              <a:buAutoNum type="arabicPeriod"/>
            </a:pPr>
            <a:endParaRPr lang="vi-VN" dirty="0">
              <a:solidFill>
                <a:schemeClr val="tx2"/>
              </a:solidFill>
              <a:latin typeface="Times New Roman" panose="02020603050405020304" pitchFamily="18" charset="0"/>
              <a:cs typeface="Times New Roman" panose="02020603050405020304" pitchFamily="18" charset="0"/>
            </a:endParaRPr>
          </a:p>
          <a:p>
            <a:pPr algn="l"/>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03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437"/>
            <a:ext cx="9144000" cy="568651"/>
          </a:xfrm>
        </p:spPr>
        <p:txBody>
          <a:bodyPr>
            <a:noAutofit/>
          </a:bodyPr>
          <a:lstStyle/>
          <a:p>
            <a:r>
              <a:rPr lang="en-US" sz="3600" dirty="0" err="1">
                <a:solidFill>
                  <a:schemeClr val="accent2"/>
                </a:solidFill>
                <a:latin typeface="Times New Roman" panose="02020603050405020304" pitchFamily="18" charset="0"/>
                <a:cs typeface="Times New Roman" panose="02020603050405020304" pitchFamily="18" charset="0"/>
              </a:rPr>
              <a:t>Bạn</a:t>
            </a:r>
            <a:r>
              <a:rPr lang="en-US" sz="3600" dirty="0">
                <a:solidFill>
                  <a:schemeClr val="accent2"/>
                </a:solidFill>
                <a:latin typeface="Times New Roman" panose="02020603050405020304" pitchFamily="18" charset="0"/>
                <a:cs typeface="Times New Roman" panose="02020603050405020304" pitchFamily="18" charset="0"/>
              </a:rPr>
              <a:t> KHÔNG </a:t>
            </a:r>
            <a:r>
              <a:rPr lang="en-US" sz="3600" dirty="0" err="1">
                <a:solidFill>
                  <a:schemeClr val="accent2"/>
                </a:solidFill>
                <a:latin typeface="Times New Roman" panose="02020603050405020304" pitchFamily="18" charset="0"/>
                <a:cs typeface="Times New Roman" panose="02020603050405020304" pitchFamily="18" charset="0"/>
              </a:rPr>
              <a:t>nên</a:t>
            </a:r>
            <a:r>
              <a:rPr lang="en-US" sz="3600" dirty="0">
                <a:solidFill>
                  <a:schemeClr val="accent2"/>
                </a:solidFill>
                <a:latin typeface="Times New Roman" panose="02020603050405020304" pitchFamily="18" charset="0"/>
                <a:cs typeface="Times New Roman" panose="02020603050405020304" pitchFamily="18" charset="0"/>
              </a:rPr>
              <a:t> </a:t>
            </a:r>
            <a:r>
              <a:rPr lang="en-US" sz="3600" dirty="0" err="1">
                <a:solidFill>
                  <a:schemeClr val="accent2"/>
                </a:solidFill>
                <a:latin typeface="Times New Roman" panose="02020603050405020304" pitchFamily="18" charset="0"/>
                <a:cs typeface="Times New Roman" panose="02020603050405020304" pitchFamily="18" charset="0"/>
              </a:rPr>
              <a:t>sử</a:t>
            </a:r>
            <a:r>
              <a:rPr lang="en-US" sz="3600" dirty="0">
                <a:solidFill>
                  <a:schemeClr val="accent2"/>
                </a:solidFill>
                <a:latin typeface="Times New Roman" panose="02020603050405020304" pitchFamily="18" charset="0"/>
                <a:cs typeface="Times New Roman" panose="02020603050405020304" pitchFamily="18" charset="0"/>
              </a:rPr>
              <a:t> </a:t>
            </a:r>
            <a:r>
              <a:rPr lang="en-US" sz="3600" dirty="0" err="1">
                <a:solidFill>
                  <a:schemeClr val="accent2"/>
                </a:solidFill>
                <a:latin typeface="Times New Roman" panose="02020603050405020304" pitchFamily="18" charset="0"/>
                <a:cs typeface="Times New Roman" panose="02020603050405020304" pitchFamily="18" charset="0"/>
              </a:rPr>
              <a:t>dụng</a:t>
            </a:r>
            <a:r>
              <a:rPr lang="en-US" sz="3600" dirty="0">
                <a:solidFill>
                  <a:schemeClr val="accent2"/>
                </a:solidFill>
                <a:latin typeface="Times New Roman" panose="02020603050405020304" pitchFamily="18" charset="0"/>
                <a:cs typeface="Times New Roman" panose="02020603050405020304" pitchFamily="18" charset="0"/>
              </a:rPr>
              <a:t> Node.js </a:t>
            </a:r>
            <a:r>
              <a:rPr lang="en-US" sz="3600" dirty="0" err="1" smtClean="0">
                <a:solidFill>
                  <a:schemeClr val="accent2"/>
                </a:solidFill>
                <a:latin typeface="Times New Roman" panose="02020603050405020304" pitchFamily="18" charset="0"/>
                <a:cs typeface="Times New Roman" panose="02020603050405020304" pitchFamily="18" charset="0"/>
              </a:rPr>
              <a:t>khi</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48248" y="1584101"/>
            <a:ext cx="7426817" cy="3760631"/>
          </a:xfrm>
        </p:spPr>
        <p:txBody>
          <a:bodyPr>
            <a:noAutofit/>
          </a:bodyPr>
          <a:lstStyle/>
          <a:p>
            <a:pPr marL="457200" indent="-457200" algn="l">
              <a:buAutoNum type="arabicPeriod"/>
            </a:pPr>
            <a:r>
              <a:rPr lang="vi-VN" sz="2800" dirty="0" smtClean="0">
                <a:solidFill>
                  <a:schemeClr val="tx2"/>
                </a:solidFill>
                <a:latin typeface="Times New Roman" panose="02020603050405020304" pitchFamily="18" charset="0"/>
                <a:cs typeface="Times New Roman" panose="02020603050405020304" pitchFamily="18" charset="0"/>
              </a:rPr>
              <a:t>Xây </a:t>
            </a:r>
            <a:r>
              <a:rPr lang="vi-VN" sz="2800" dirty="0">
                <a:solidFill>
                  <a:schemeClr val="tx2"/>
                </a:solidFill>
                <a:latin typeface="Times New Roman" panose="02020603050405020304" pitchFamily="18" charset="0"/>
                <a:cs typeface="Times New Roman" panose="02020603050405020304" pitchFamily="18" charset="0"/>
              </a:rPr>
              <a:t>dựng các ứng dụng hao tốn tài nguyên:</a:t>
            </a:r>
            <a:r>
              <a:rPr lang="vi-VN" sz="2800" dirty="0">
                <a:solidFill>
                  <a:schemeClr val="tx2"/>
                </a:solidFill>
              </a:rPr>
              <a:t/>
            </a:r>
            <a:br>
              <a:rPr lang="vi-VN" sz="2800" dirty="0">
                <a:solidFill>
                  <a:schemeClr val="tx2"/>
                </a:solidFill>
              </a:rPr>
            </a:br>
            <a:r>
              <a:rPr lang="vi-VN" sz="2800" dirty="0" smtClean="0">
                <a:solidFill>
                  <a:schemeClr val="tx2"/>
                </a:solidFill>
                <a:latin typeface="Times New Roman" panose="02020603050405020304" pitchFamily="18" charset="0"/>
                <a:cs typeface="Times New Roman" panose="02020603050405020304" pitchFamily="18" charset="0"/>
              </a:rPr>
              <a:t>Node.js</a:t>
            </a:r>
            <a:r>
              <a:rPr lang="vi-VN" sz="2800" dirty="0">
                <a:solidFill>
                  <a:schemeClr val="tx2"/>
                </a:solidFill>
                <a:latin typeface="Times New Roman" panose="02020603050405020304" pitchFamily="18" charset="0"/>
                <a:cs typeface="Times New Roman" panose="02020603050405020304" pitchFamily="18" charset="0"/>
              </a:rPr>
              <a:t> hay bị rơi vào trường hợp thắt cổ chai khi làm việc với những file dung lượng lớn</a:t>
            </a:r>
            <a:r>
              <a:rPr lang="vi-VN" sz="2800" dirty="0" smtClean="0">
                <a:solidFill>
                  <a:schemeClr val="tx2"/>
                </a:solidFill>
                <a:latin typeface="Times New Roman" panose="02020603050405020304" pitchFamily="18" charset="0"/>
                <a:cs typeface="Times New Roman" panose="02020603050405020304" pitchFamily="18" charset="0"/>
              </a:rPr>
              <a:t>.</a:t>
            </a:r>
            <a:endParaRPr lang="en-US" sz="2800"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endParaRPr lang="en-US" sz="2800"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r>
              <a:rPr lang="vi-VN" sz="2800" dirty="0">
                <a:solidFill>
                  <a:schemeClr val="tx2"/>
                </a:solidFill>
                <a:latin typeface="Times New Roman" panose="02020603050405020304" pitchFamily="18" charset="0"/>
                <a:cs typeface="Times New Roman" panose="02020603050405020304" pitchFamily="18" charset="0"/>
              </a:rPr>
              <a:t>Một ứng dụng chỉ toàn CRUD:</a:t>
            </a:r>
            <a:br>
              <a:rPr lang="vi-VN" sz="2800" dirty="0">
                <a:solidFill>
                  <a:schemeClr val="tx2"/>
                </a:solidFill>
                <a:latin typeface="Times New Roman" panose="02020603050405020304" pitchFamily="18" charset="0"/>
                <a:cs typeface="Times New Roman" panose="02020603050405020304" pitchFamily="18" charset="0"/>
              </a:rPr>
            </a:br>
            <a:r>
              <a:rPr lang="vi-VN" sz="2800" dirty="0">
                <a:solidFill>
                  <a:schemeClr val="tx2"/>
                </a:solidFill>
                <a:latin typeface="Times New Roman" panose="02020603050405020304" pitchFamily="18" charset="0"/>
                <a:cs typeface="Times New Roman" panose="02020603050405020304" pitchFamily="18" charset="0"/>
              </a:rPr>
              <a:t>Node.js không nhanh hơn PHP khi bạn làm các tác vụ mang nặng tính I/O như vậy. </a:t>
            </a:r>
            <a:endParaRPr lang="en-US" sz="2800" dirty="0" smtClean="0">
              <a:solidFill>
                <a:schemeClr val="tx2"/>
              </a:solidFill>
              <a:latin typeface="Times New Roman" panose="02020603050405020304" pitchFamily="18" charset="0"/>
              <a:cs typeface="Times New Roman" panose="02020603050405020304" pitchFamily="18" charset="0"/>
            </a:endParaRPr>
          </a:p>
          <a:p>
            <a:pPr algn="l"/>
            <a:endParaRPr lang="vi-VN" sz="2800" dirty="0">
              <a:solidFill>
                <a:schemeClr val="tx2"/>
              </a:solidFill>
              <a:latin typeface="Times New Roman" panose="02020603050405020304" pitchFamily="18" charset="0"/>
              <a:cs typeface="Times New Roman" panose="02020603050405020304" pitchFamily="18" charset="0"/>
            </a:endParaRPr>
          </a:p>
          <a:p>
            <a:pPr algn="l"/>
            <a:endParaRPr lang="en-US" sz="2800" dirty="0">
              <a:solidFill>
                <a:schemeClr val="tx2"/>
              </a:solidFill>
            </a:endParaRPr>
          </a:p>
        </p:txBody>
      </p:sp>
    </p:spTree>
    <p:extLst>
      <p:ext uri="{BB962C8B-B14F-4D97-AF65-F5344CB8AC3E}">
        <p14:creationId xmlns:p14="http://schemas.microsoft.com/office/powerpoint/2010/main" val="6492770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986</TotalTime>
  <Words>530</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Nhóm 4:</vt:lpstr>
      <vt:lpstr>Mô Hình NodeJS</vt:lpstr>
      <vt:lpstr>Mô Hình NodeJS Là Gì?</vt:lpstr>
      <vt:lpstr>Những ứng dụng nào có thể viết bằng nodejs?</vt:lpstr>
      <vt:lpstr>Nodejs cho phép chúng ta làm gì ?</vt:lpstr>
      <vt:lpstr>NodeJS đặc tính rất quan trọng đó là Realtime, tuy nhiên vẫn còn khá nhiều đặc tính khác:</vt:lpstr>
      <vt:lpstr>             Nhược điểm NodeJS </vt:lpstr>
      <vt:lpstr>Ưu điểm NodeJS</vt:lpstr>
      <vt:lpstr>Bạn KHÔNG nên sử dụng Node.js khi</vt:lpstr>
      <vt:lpstr>Bạn KHÔNG nên sử dụng Node.js khi</vt:lpstr>
      <vt:lpstr>Bạn Nên dùng Node.js khi</vt:lpstr>
      <vt:lpstr>Sơ đồ về các thành phần quan trọng trong NodeJS</vt:lpstr>
      <vt:lpstr>Giải thích về sơ đồ</vt:lpstr>
      <vt:lpstr>Giải thích về sơ đồ</vt:lpstr>
      <vt:lpstr>Giải thích về sơ đồ</vt:lpstr>
      <vt:lpstr>Giải thích về sơ đồ</vt:lpstr>
      <vt:lpstr>Cảm ơn Cô và các bạn đã theo dõi và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NodeJS</dc:title>
  <dc:creator>hoàng minh luân</dc:creator>
  <cp:lastModifiedBy>ITLAB</cp:lastModifiedBy>
  <cp:revision>33</cp:revision>
  <dcterms:created xsi:type="dcterms:W3CDTF">2017-03-12T13:19:25Z</dcterms:created>
  <dcterms:modified xsi:type="dcterms:W3CDTF">2017-03-14T03:06:12Z</dcterms:modified>
</cp:coreProperties>
</file>