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a:solidFill>
                  <a:srgbClr val="FF0000"/>
                </a:solidFill>
              </a:rPr>
              <a:t>Những Ngành Nghề Có Thể Biến Mất Trong 10 Năm Tới </a:t>
            </a:r>
            <a:endParaRPr lang="en-US" sz="4000"/>
          </a:p>
        </p:txBody>
      </p:sp>
      <p:sp>
        <p:nvSpPr>
          <p:cNvPr id="4" name="Subtitle 3"/>
          <p:cNvSpPr>
            <a:spLocks noGrp="1"/>
          </p:cNvSpPr>
          <p:nvPr>
            <p:ph sz="half" idx="1"/>
          </p:nvPr>
        </p:nvSpPr>
        <p:spPr/>
        <p:txBody>
          <a:bodyPr>
            <a:normAutofit lnSpcReduction="10000"/>
          </a:bodyPr>
          <a:lstStyle/>
          <a:p>
            <a:pPr marL="342900" indent="-342900" algn="l">
              <a:buAutoNum type="arabicPeriod"/>
            </a:pPr>
            <a:r>
              <a:rPr lang="en-US" smtClean="0">
                <a:solidFill>
                  <a:srgbClr val="0070C0"/>
                </a:solidFill>
              </a:rPr>
              <a:t>Tiếp Thị Qua Điện Thoại</a:t>
            </a:r>
          </a:p>
          <a:p>
            <a:pPr marL="342900" indent="-342900" algn="l">
              <a:buAutoNum type="arabicPeriod"/>
            </a:pPr>
            <a:r>
              <a:rPr lang="en-US" smtClean="0">
                <a:solidFill>
                  <a:srgbClr val="0070C0"/>
                </a:solidFill>
              </a:rPr>
              <a:t>Thư Ký, Kế Toán</a:t>
            </a:r>
          </a:p>
          <a:p>
            <a:pPr marL="342900" indent="-342900" algn="l">
              <a:buAutoNum type="arabicPeriod"/>
            </a:pPr>
            <a:r>
              <a:rPr lang="en-US" smtClean="0">
                <a:solidFill>
                  <a:srgbClr val="0070C0"/>
                </a:solidFill>
              </a:rPr>
              <a:t>Nhân Viên Lễ Tân</a:t>
            </a:r>
          </a:p>
          <a:p>
            <a:pPr marL="342900" indent="-342900" algn="l">
              <a:buAutoNum type="arabicPeriod"/>
            </a:pPr>
            <a:r>
              <a:rPr lang="en-US" smtClean="0">
                <a:solidFill>
                  <a:srgbClr val="0070C0"/>
                </a:solidFill>
              </a:rPr>
              <a:t>Quản Lý Lợi Ích Công</a:t>
            </a:r>
          </a:p>
          <a:p>
            <a:pPr marL="342900" indent="-342900" algn="l">
              <a:buAutoNum type="arabicPeriod"/>
            </a:pPr>
            <a:r>
              <a:rPr lang="en-US" smtClean="0">
                <a:solidFill>
                  <a:srgbClr val="0070C0"/>
                </a:solidFill>
              </a:rPr>
              <a:t>Chuyển Phát Nhanh</a:t>
            </a:r>
          </a:p>
          <a:p>
            <a:pPr marL="342900" indent="-342900" algn="l">
              <a:buAutoNum type="arabicPeriod"/>
            </a:pPr>
            <a:r>
              <a:rPr lang="en-US" smtClean="0">
                <a:solidFill>
                  <a:srgbClr val="0070C0"/>
                </a:solidFill>
              </a:rPr>
              <a:t>Nhân Viên Hiệu Đính(proofreafer)</a:t>
            </a:r>
          </a:p>
          <a:p>
            <a:pPr marL="342900" indent="-342900" algn="l">
              <a:buAutoNum type="arabicPeriod"/>
            </a:pPr>
            <a:r>
              <a:rPr lang="en-US" smtClean="0">
                <a:solidFill>
                  <a:srgbClr val="0070C0"/>
                </a:solidFill>
              </a:rPr>
              <a:t>Chuyên Viên Hổ Trợ Qua Máy Tính</a:t>
            </a:r>
          </a:p>
          <a:p>
            <a:pPr marL="342900" indent="-342900" algn="l">
              <a:buAutoNum type="arabicPeriod"/>
            </a:pPr>
            <a:r>
              <a:rPr lang="en-US" smtClean="0">
                <a:solidFill>
                  <a:srgbClr val="0070C0"/>
                </a:solidFill>
              </a:rPr>
              <a:t>Chuyên Viên Phân Tích Thị Trường</a:t>
            </a:r>
          </a:p>
          <a:p>
            <a:pPr marL="342900" indent="-342900" algn="l">
              <a:buAutoNum type="arabicPeriod"/>
            </a:pPr>
            <a:r>
              <a:rPr lang="en-US" smtClean="0">
                <a:solidFill>
                  <a:srgbClr val="0070C0"/>
                </a:solidFill>
              </a:rPr>
              <a:t>Nhân Viên Bán Lẽ</a:t>
            </a:r>
          </a:p>
          <a:p>
            <a:pPr marL="342900" indent="-342900" algn="l">
              <a:buAutoNum type="arabicPeriod"/>
            </a:pPr>
            <a:r>
              <a:rPr lang="en-US" smtClean="0">
                <a:solidFill>
                  <a:srgbClr val="0070C0"/>
                </a:solidFill>
              </a:rPr>
              <a:t>Thu Ngân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2092411"/>
            <a:ext cx="4798101" cy="378419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8034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calcmode="lin" valueType="num">
                                      <p:cBhvr>
                                        <p:cTn id="39"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41" dur="500"/>
                                        <p:tgtEl>
                                          <p:spTgt spid="4">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2000"/>
                                        <p:tgtEl>
                                          <p:spTgt spid="4">
                                            <p:txEl>
                                              <p:pRg st="6" end="6"/>
                                            </p:txEl>
                                          </p:spTgt>
                                        </p:tgtEl>
                                      </p:cBhvr>
                                    </p:animEffect>
                                    <p:anim calcmode="lin" valueType="num">
                                      <p:cBhvr>
                                        <p:cTn id="47" dur="2000" fill="hold"/>
                                        <p:tgtEl>
                                          <p:spTgt spid="4">
                                            <p:txEl>
                                              <p:pRg st="6" end="6"/>
                                            </p:txEl>
                                          </p:spTgt>
                                        </p:tgtEl>
                                        <p:attrNameLst>
                                          <p:attrName>ppt_w</p:attrName>
                                        </p:attrNameLst>
                                      </p:cBhvr>
                                      <p:tavLst>
                                        <p:tav tm="0" fmla="#ppt_w*sin(2.5*pi*$)">
                                          <p:val>
                                            <p:fltVal val="0"/>
                                          </p:val>
                                        </p:tav>
                                        <p:tav tm="100000">
                                          <p:val>
                                            <p:fltVal val="1"/>
                                          </p:val>
                                        </p:tav>
                                      </p:tavLst>
                                    </p:anim>
                                    <p:anim calcmode="lin" valueType="num">
                                      <p:cBhvr>
                                        <p:cTn id="48" dur="2000" fill="hold"/>
                                        <p:tgtEl>
                                          <p:spTgt spid="4">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Effect transition="in" filter="wipe(down)">
                                      <p:cBhvr>
                                        <p:cTn id="53" dur="580">
                                          <p:stCondLst>
                                            <p:cond delay="0"/>
                                          </p:stCondLst>
                                        </p:cTn>
                                        <p:tgtEl>
                                          <p:spTgt spid="4">
                                            <p:txEl>
                                              <p:pRg st="7" end="7"/>
                                            </p:txEl>
                                          </p:spTgt>
                                        </p:tgtEl>
                                      </p:cBhvr>
                                    </p:animEffect>
                                    <p:anim calcmode="lin" valueType="num">
                                      <p:cBhvr>
                                        <p:cTn id="54"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4">
                                            <p:txEl>
                                              <p:pRg st="7" end="7"/>
                                            </p:txEl>
                                          </p:spTgt>
                                        </p:tgtEl>
                                      </p:cBhvr>
                                      <p:to x="100000" y="60000"/>
                                    </p:animScale>
                                    <p:animScale>
                                      <p:cBhvr>
                                        <p:cTn id="60" dur="166" decel="50000">
                                          <p:stCondLst>
                                            <p:cond delay="676"/>
                                          </p:stCondLst>
                                        </p:cTn>
                                        <p:tgtEl>
                                          <p:spTgt spid="4">
                                            <p:txEl>
                                              <p:pRg st="7" end="7"/>
                                            </p:txEl>
                                          </p:spTgt>
                                        </p:tgtEl>
                                      </p:cBhvr>
                                      <p:to x="100000" y="100000"/>
                                    </p:animScale>
                                    <p:animScale>
                                      <p:cBhvr>
                                        <p:cTn id="61" dur="26">
                                          <p:stCondLst>
                                            <p:cond delay="1312"/>
                                          </p:stCondLst>
                                        </p:cTn>
                                        <p:tgtEl>
                                          <p:spTgt spid="4">
                                            <p:txEl>
                                              <p:pRg st="7" end="7"/>
                                            </p:txEl>
                                          </p:spTgt>
                                        </p:tgtEl>
                                      </p:cBhvr>
                                      <p:to x="100000" y="80000"/>
                                    </p:animScale>
                                    <p:animScale>
                                      <p:cBhvr>
                                        <p:cTn id="62" dur="166" decel="50000">
                                          <p:stCondLst>
                                            <p:cond delay="1338"/>
                                          </p:stCondLst>
                                        </p:cTn>
                                        <p:tgtEl>
                                          <p:spTgt spid="4">
                                            <p:txEl>
                                              <p:pRg st="7" end="7"/>
                                            </p:txEl>
                                          </p:spTgt>
                                        </p:tgtEl>
                                      </p:cBhvr>
                                      <p:to x="100000" y="100000"/>
                                    </p:animScale>
                                    <p:animScale>
                                      <p:cBhvr>
                                        <p:cTn id="63" dur="26">
                                          <p:stCondLst>
                                            <p:cond delay="1642"/>
                                          </p:stCondLst>
                                        </p:cTn>
                                        <p:tgtEl>
                                          <p:spTgt spid="4">
                                            <p:txEl>
                                              <p:pRg st="7" end="7"/>
                                            </p:txEl>
                                          </p:spTgt>
                                        </p:tgtEl>
                                      </p:cBhvr>
                                      <p:to x="100000" y="90000"/>
                                    </p:animScale>
                                    <p:animScale>
                                      <p:cBhvr>
                                        <p:cTn id="64" dur="166" decel="50000">
                                          <p:stCondLst>
                                            <p:cond delay="1668"/>
                                          </p:stCondLst>
                                        </p:cTn>
                                        <p:tgtEl>
                                          <p:spTgt spid="4">
                                            <p:txEl>
                                              <p:pRg st="7" end="7"/>
                                            </p:txEl>
                                          </p:spTgt>
                                        </p:tgtEl>
                                      </p:cBhvr>
                                      <p:to x="100000" y="100000"/>
                                    </p:animScale>
                                    <p:animScale>
                                      <p:cBhvr>
                                        <p:cTn id="65" dur="26">
                                          <p:stCondLst>
                                            <p:cond delay="1808"/>
                                          </p:stCondLst>
                                        </p:cTn>
                                        <p:tgtEl>
                                          <p:spTgt spid="4">
                                            <p:txEl>
                                              <p:pRg st="7" end="7"/>
                                            </p:txEl>
                                          </p:spTgt>
                                        </p:tgtEl>
                                      </p:cBhvr>
                                      <p:to x="100000" y="95000"/>
                                    </p:animScale>
                                    <p:animScale>
                                      <p:cBhvr>
                                        <p:cTn id="66" dur="166" decel="50000">
                                          <p:stCondLst>
                                            <p:cond delay="1834"/>
                                          </p:stCondLst>
                                        </p:cTn>
                                        <p:tgtEl>
                                          <p:spTgt spid="4">
                                            <p:txEl>
                                              <p:pRg st="7" end="7"/>
                                            </p:txEl>
                                          </p:spTgt>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 calcmode="lin" valueType="num">
                                      <p:cBhvr>
                                        <p:cTn id="71"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4">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 calcmode="lin" valueType="num">
                                      <p:cBhvr>
                                        <p:cTn id="79"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80"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81" dur="500"/>
                                        <p:tgtEl>
                                          <p:spTgt spid="4">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p:cTn id="86" dur="1000" fill="hold"/>
                                        <p:tgtEl>
                                          <p:spTgt spid="7"/>
                                        </p:tgtEl>
                                        <p:attrNameLst>
                                          <p:attrName>ppt_w</p:attrName>
                                        </p:attrNameLst>
                                      </p:cBhvr>
                                      <p:tavLst>
                                        <p:tav tm="0">
                                          <p:val>
                                            <p:fltVal val="0"/>
                                          </p:val>
                                        </p:tav>
                                        <p:tav tm="100000">
                                          <p:val>
                                            <p:strVal val="#ppt_w"/>
                                          </p:val>
                                        </p:tav>
                                      </p:tavLst>
                                    </p:anim>
                                    <p:anim calcmode="lin" valueType="num">
                                      <p:cBhvr>
                                        <p:cTn id="87" dur="1000" fill="hold"/>
                                        <p:tgtEl>
                                          <p:spTgt spid="7"/>
                                        </p:tgtEl>
                                        <p:attrNameLst>
                                          <p:attrName>ppt_h</p:attrName>
                                        </p:attrNameLst>
                                      </p:cBhvr>
                                      <p:tavLst>
                                        <p:tav tm="0">
                                          <p:val>
                                            <p:fltVal val="0"/>
                                          </p:val>
                                        </p:tav>
                                        <p:tav tm="100000">
                                          <p:val>
                                            <p:strVal val="#ppt_h"/>
                                          </p:val>
                                        </p:tav>
                                      </p:tavLst>
                                    </p:anim>
                                    <p:anim calcmode="lin" valueType="num">
                                      <p:cBhvr>
                                        <p:cTn id="88" dur="1000" fill="hold"/>
                                        <p:tgtEl>
                                          <p:spTgt spid="7"/>
                                        </p:tgtEl>
                                        <p:attrNameLst>
                                          <p:attrName>style.rotation</p:attrName>
                                        </p:attrNameLst>
                                      </p:cBhvr>
                                      <p:tavLst>
                                        <p:tav tm="0">
                                          <p:val>
                                            <p:fltVal val="90"/>
                                          </p:val>
                                        </p:tav>
                                        <p:tav tm="100000">
                                          <p:val>
                                            <p:fltVal val="0"/>
                                          </p:val>
                                        </p:tav>
                                      </p:tavLst>
                                    </p:anim>
                                    <p:animEffect transition="in" filter="fade">
                                      <p:cBhvr>
                                        <p:cTn id="8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328" y="1926182"/>
            <a:ext cx="9394460" cy="708454"/>
          </a:xfrm>
        </p:spPr>
        <p:txBody>
          <a:bodyPr/>
          <a:lstStyle/>
          <a:p>
            <a:r>
              <a:rPr lang="en-US" smtClean="0">
                <a:solidFill>
                  <a:schemeClr val="bg2">
                    <a:lumMod val="25000"/>
                  </a:schemeClr>
                </a:solidFill>
              </a:rPr>
              <a:t>                       9.Nhân viên bán lẻ </a:t>
            </a:r>
            <a:endParaRPr lang="en-US">
              <a:solidFill>
                <a:schemeClr val="bg2">
                  <a:lumMod val="25000"/>
                </a:schemeClr>
              </a:solidFill>
            </a:endParaRPr>
          </a:p>
        </p:txBody>
      </p:sp>
      <p:sp>
        <p:nvSpPr>
          <p:cNvPr id="3" name="Content Placeholder 2"/>
          <p:cNvSpPr>
            <a:spLocks noGrp="1"/>
          </p:cNvSpPr>
          <p:nvPr>
            <p:ph idx="1"/>
          </p:nvPr>
        </p:nvSpPr>
        <p:spPr>
          <a:xfrm>
            <a:off x="73327" y="377390"/>
            <a:ext cx="8596668" cy="5588281"/>
          </a:xfrm>
        </p:spPr>
        <p:txBody>
          <a:bodyPr>
            <a:normAutofit lnSpcReduction="10000"/>
          </a:bodyPr>
          <a:lstStyle/>
          <a:p>
            <a:r>
              <a:rPr lang="vi-VN">
                <a:solidFill>
                  <a:schemeClr val="tx1">
                    <a:lumMod val="95000"/>
                    <a:lumOff val="5000"/>
                  </a:schemeClr>
                </a:solidFill>
              </a:rPr>
              <a:t>Những ngành nghề có thể biến mất trước năm 2030 tiếp theo là kế toán và thư ký với tỷ lệ thất nghiệp lên </a:t>
            </a:r>
            <a:r>
              <a:rPr lang="vi-VN">
                <a:solidFill>
                  <a:schemeClr val="tx1">
                    <a:lumMod val="95000"/>
                    <a:lumOff val="5000"/>
                  </a:schemeClr>
                </a:solidFill>
              </a:rPr>
              <a:t>tới </a:t>
            </a:r>
            <a:r>
              <a:rPr lang="vi-VN" smtClean="0">
                <a:solidFill>
                  <a:srgbClr val="7030A0"/>
                </a:solidFill>
              </a:rPr>
              <a:t>9</a:t>
            </a:r>
            <a:r>
              <a:rPr lang="en-US" smtClean="0">
                <a:solidFill>
                  <a:srgbClr val="7030A0"/>
                </a:solidFill>
              </a:rPr>
              <a:t>2</a:t>
            </a:r>
            <a:r>
              <a:rPr lang="vi-VN" smtClean="0">
                <a:solidFill>
                  <a:srgbClr val="7030A0"/>
                </a:solidFill>
              </a:rPr>
              <a:t>%.</a:t>
            </a:r>
            <a:r>
              <a:rPr lang="vi-VN">
                <a:solidFill>
                  <a:srgbClr val="7030A0"/>
                </a:solidFill>
              </a:rPr>
              <a:t> </a:t>
            </a:r>
            <a:endParaRPr lang="en-US" smtClean="0">
              <a:solidFill>
                <a:srgbClr val="7030A0"/>
              </a:solidFill>
            </a:endParaRPr>
          </a:p>
          <a:p>
            <a:r>
              <a:rPr lang="vi-VN">
                <a:solidFill>
                  <a:schemeClr val="tx1">
                    <a:lumMod val="95000"/>
                    <a:lumOff val="5000"/>
                  </a:schemeClr>
                </a:solidFill>
              </a:rPr>
              <a:t>Nhân viên kinh doanh bán lẻ chính là những nhân sự thực hiện công việc nghiên cứu, quản lý, lên kế hoạch cũng như bán hàng trực tiếp cho khách hàng tại tại các cửa hàng, hệ thống đại lý bán lẻ hoặc siêu thị của doanh </a:t>
            </a:r>
            <a:r>
              <a:rPr lang="vi-VN">
                <a:solidFill>
                  <a:schemeClr val="tx1">
                    <a:lumMod val="95000"/>
                    <a:lumOff val="5000"/>
                  </a:schemeClr>
                </a:solidFill>
              </a:rPr>
              <a:t>nghiệp</a:t>
            </a:r>
            <a:r>
              <a:rPr lang="vi-VN" smtClean="0">
                <a:solidFill>
                  <a:schemeClr val="tx1">
                    <a:lumMod val="95000"/>
                    <a:lumOff val="5000"/>
                  </a:schemeClr>
                </a:solidFill>
              </a:rPr>
              <a:t>.</a:t>
            </a:r>
            <a:endParaRPr lang="en-US" smtClean="0">
              <a:solidFill>
                <a:schemeClr val="tx1">
                  <a:lumMod val="95000"/>
                  <a:lumOff val="5000"/>
                </a:schemeClr>
              </a:solidFill>
            </a:endParaRPr>
          </a:p>
          <a:p>
            <a:endParaRPr lang="en-US"/>
          </a:p>
          <a:p>
            <a:endParaRPr lang="en-US" smtClean="0"/>
          </a:p>
          <a:p>
            <a:endParaRPr lang="en-US"/>
          </a:p>
          <a:p>
            <a:endParaRPr lang="en-US" smtClean="0"/>
          </a:p>
          <a:p>
            <a:endParaRPr lang="en-US" smtClean="0"/>
          </a:p>
          <a:p>
            <a:endParaRPr lang="en-US"/>
          </a:p>
          <a:p>
            <a:endParaRPr lang="vi-VN"/>
          </a:p>
          <a:p>
            <a:r>
              <a:rPr lang="vi-VN"/>
              <a:t>Tuy nhiên, vị trí này có thể sẽ được thay bằng các ứng dụng hoặc robot ở trong tương lai. Bạn cũng có thể thấy rằng một số trung tâm mua sắm hoặc các đại lý bán xe hơi, trung tâm buôn bán sản phẩm nội thất đã cắt giảm bớt vị trí này mơ thấy bao độ để người dùng có thể tự kiểm tra cũng như trải nghiệm các tính năng của sản phẩm trước khi quyết định mua hàng.</a:t>
            </a:r>
          </a:p>
          <a:p>
            <a:endParaRPr lang="en-US" smtClean="0"/>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46" y="2634636"/>
            <a:ext cx="2971800" cy="1543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838" y="1979180"/>
            <a:ext cx="4230064" cy="238469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2364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circle(in)">
                                      <p:cBhvr>
                                        <p:cTn id="35" dur="20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 calcmode="lin" valueType="num">
                                      <p:cBhvr>
                                        <p:cTn id="4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p:cTn id="4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94" y="115330"/>
            <a:ext cx="8596668" cy="790832"/>
          </a:xfrm>
        </p:spPr>
        <p:txBody>
          <a:bodyPr/>
          <a:lstStyle/>
          <a:p>
            <a:pPr algn="ctr"/>
            <a:r>
              <a:rPr lang="en-US" smtClean="0">
                <a:solidFill>
                  <a:schemeClr val="bg2">
                    <a:lumMod val="25000"/>
                  </a:schemeClr>
                </a:solidFill>
              </a:rPr>
              <a:t>10.Thu Ngân</a:t>
            </a:r>
            <a:endParaRPr lang="en-US">
              <a:solidFill>
                <a:schemeClr val="bg2">
                  <a:lumMod val="25000"/>
                </a:schemeClr>
              </a:solidFill>
            </a:endParaRPr>
          </a:p>
        </p:txBody>
      </p:sp>
      <p:sp>
        <p:nvSpPr>
          <p:cNvPr id="3" name="Content Placeholder 2"/>
          <p:cNvSpPr>
            <a:spLocks noGrp="1"/>
          </p:cNvSpPr>
          <p:nvPr>
            <p:ph idx="1"/>
          </p:nvPr>
        </p:nvSpPr>
        <p:spPr>
          <a:xfrm>
            <a:off x="413724" y="906162"/>
            <a:ext cx="8596668" cy="3880773"/>
          </a:xfrm>
        </p:spPr>
        <p:txBody>
          <a:bodyPr/>
          <a:lstStyle/>
          <a:p>
            <a:pPr fontAlgn="base"/>
            <a:r>
              <a:rPr lang="en-US" smtClean="0">
                <a:solidFill>
                  <a:schemeClr val="tx1">
                    <a:lumMod val="95000"/>
                    <a:lumOff val="5000"/>
                  </a:schemeClr>
                </a:solidFill>
              </a:rPr>
              <a:t>Ngành thu ngân có tỉ lệ </a:t>
            </a:r>
            <a:r>
              <a:rPr lang="en-US" smtClean="0">
                <a:solidFill>
                  <a:srgbClr val="7030A0"/>
                </a:solidFill>
              </a:rPr>
              <a:t>75%.</a:t>
            </a:r>
          </a:p>
          <a:p>
            <a:pPr fontAlgn="base"/>
            <a:r>
              <a:rPr lang="vi-VN" smtClean="0">
                <a:solidFill>
                  <a:schemeClr val="tx1">
                    <a:lumMod val="95000"/>
                    <a:lumOff val="5000"/>
                  </a:schemeClr>
                </a:solidFill>
              </a:rPr>
              <a:t>Có </a:t>
            </a:r>
            <a:r>
              <a:rPr lang="vi-VN">
                <a:solidFill>
                  <a:schemeClr val="tx1">
                    <a:lumMod val="95000"/>
                    <a:lumOff val="5000"/>
                  </a:schemeClr>
                </a:solidFill>
              </a:rPr>
              <a:t>thể bạn vẫn chưa nhìn thấy nhiều tại Việt Nam, nhưng ở rất nhiều nước khác, công nghệ giúp khách hàng có thể tự thanh toán tại các siêu thị, nhà hàng, cửa hàng bách hóa đã và đang trở nên rất phổ biến. Không chỉ việc thanh toán mà việc tư vấn mua hàng cũng có thể thực hiện dễ dàng qua các thiết bị số, giúp khách hàng có thể tự do thoải mái mua sắm mà không bị ai làm phiền hay tác động.</a:t>
            </a:r>
          </a:p>
          <a:p>
            <a:endParaRPr lang="en-US">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57" y="3352800"/>
            <a:ext cx="3559375" cy="260070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352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80">
                                          <p:stCondLst>
                                            <p:cond delay="0"/>
                                          </p:stCondLst>
                                        </p:cTn>
                                        <p:tgtEl>
                                          <p:spTgt spid="4"/>
                                        </p:tgtEl>
                                      </p:cBhvr>
                                    </p:animEffect>
                                    <p:anim calcmode="lin" valueType="num">
                                      <p:cBhvr>
                                        <p:cTn id="2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3" dur="26">
                                          <p:stCondLst>
                                            <p:cond delay="650"/>
                                          </p:stCondLst>
                                        </p:cTn>
                                        <p:tgtEl>
                                          <p:spTgt spid="4"/>
                                        </p:tgtEl>
                                      </p:cBhvr>
                                      <p:to x="100000" y="60000"/>
                                    </p:animScale>
                                    <p:animScale>
                                      <p:cBhvr>
                                        <p:cTn id="34" dur="166" decel="50000">
                                          <p:stCondLst>
                                            <p:cond delay="676"/>
                                          </p:stCondLst>
                                        </p:cTn>
                                        <p:tgtEl>
                                          <p:spTgt spid="4"/>
                                        </p:tgtEl>
                                      </p:cBhvr>
                                      <p:to x="100000" y="100000"/>
                                    </p:animScale>
                                    <p:animScale>
                                      <p:cBhvr>
                                        <p:cTn id="35" dur="26">
                                          <p:stCondLst>
                                            <p:cond delay="1312"/>
                                          </p:stCondLst>
                                        </p:cTn>
                                        <p:tgtEl>
                                          <p:spTgt spid="4"/>
                                        </p:tgtEl>
                                      </p:cBhvr>
                                      <p:to x="100000" y="80000"/>
                                    </p:animScale>
                                    <p:animScale>
                                      <p:cBhvr>
                                        <p:cTn id="36" dur="166" decel="50000">
                                          <p:stCondLst>
                                            <p:cond delay="1338"/>
                                          </p:stCondLst>
                                        </p:cTn>
                                        <p:tgtEl>
                                          <p:spTgt spid="4"/>
                                        </p:tgtEl>
                                      </p:cBhvr>
                                      <p:to x="100000" y="100000"/>
                                    </p:animScale>
                                    <p:animScale>
                                      <p:cBhvr>
                                        <p:cTn id="37" dur="26">
                                          <p:stCondLst>
                                            <p:cond delay="1642"/>
                                          </p:stCondLst>
                                        </p:cTn>
                                        <p:tgtEl>
                                          <p:spTgt spid="4"/>
                                        </p:tgtEl>
                                      </p:cBhvr>
                                      <p:to x="100000" y="90000"/>
                                    </p:animScale>
                                    <p:animScale>
                                      <p:cBhvr>
                                        <p:cTn id="38" dur="166" decel="50000">
                                          <p:stCondLst>
                                            <p:cond delay="1668"/>
                                          </p:stCondLst>
                                        </p:cTn>
                                        <p:tgtEl>
                                          <p:spTgt spid="4"/>
                                        </p:tgtEl>
                                      </p:cBhvr>
                                      <p:to x="100000" y="100000"/>
                                    </p:animScale>
                                    <p:animScale>
                                      <p:cBhvr>
                                        <p:cTn id="39" dur="26">
                                          <p:stCondLst>
                                            <p:cond delay="1808"/>
                                          </p:stCondLst>
                                        </p:cTn>
                                        <p:tgtEl>
                                          <p:spTgt spid="4"/>
                                        </p:tgtEl>
                                      </p:cBhvr>
                                      <p:to x="100000" y="95000"/>
                                    </p:animScale>
                                    <p:animScale>
                                      <p:cBhvr>
                                        <p:cTn id="4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0" y="296563"/>
            <a:ext cx="6267163" cy="922637"/>
          </a:xfrm>
        </p:spPr>
        <p:txBody>
          <a:bodyPr/>
          <a:lstStyle/>
          <a:p>
            <a:r>
              <a:rPr lang="en-US" smtClean="0">
                <a:solidFill>
                  <a:schemeClr val="accent6">
                    <a:lumMod val="50000"/>
                  </a:schemeClr>
                </a:solidFill>
              </a:rPr>
              <a:t>1.Tiếp thị qua điện thoại</a:t>
            </a:r>
            <a:endParaRPr lang="en-US">
              <a:solidFill>
                <a:schemeClr val="accent6">
                  <a:lumMod val="50000"/>
                </a:schemeClr>
              </a:solidFill>
            </a:endParaRPr>
          </a:p>
        </p:txBody>
      </p:sp>
      <p:sp>
        <p:nvSpPr>
          <p:cNvPr id="4" name="Content Placeholder 3"/>
          <p:cNvSpPr>
            <a:spLocks noGrp="1"/>
          </p:cNvSpPr>
          <p:nvPr>
            <p:ph idx="1"/>
          </p:nvPr>
        </p:nvSpPr>
        <p:spPr>
          <a:xfrm>
            <a:off x="619670" y="3766967"/>
            <a:ext cx="8596668" cy="2296081"/>
          </a:xfrm>
        </p:spPr>
        <p:txBody>
          <a:bodyPr>
            <a:normAutofit lnSpcReduction="10000"/>
          </a:bodyPr>
          <a:lstStyle/>
          <a:p>
            <a:r>
              <a:rPr lang="vi-VN">
                <a:solidFill>
                  <a:schemeClr val="tx1">
                    <a:lumMod val="95000"/>
                    <a:lumOff val="5000"/>
                  </a:schemeClr>
                </a:solidFill>
              </a:rPr>
              <a:t>Tiếp thị qua điện thoại là ngành nghề có nguy cơ thất nghiệp trong tương lai lên tới </a:t>
            </a:r>
            <a:r>
              <a:rPr lang="vi-VN">
                <a:solidFill>
                  <a:srgbClr val="7030A0"/>
                </a:solidFill>
              </a:rPr>
              <a:t>99%. </a:t>
            </a:r>
            <a:r>
              <a:rPr lang="vi-VN">
                <a:solidFill>
                  <a:srgbClr val="7030A0"/>
                </a:solidFill>
              </a:rPr>
              <a:t> </a:t>
            </a:r>
            <a:endParaRPr lang="en-US">
              <a:solidFill>
                <a:srgbClr val="7030A0"/>
              </a:solidFill>
            </a:endParaRPr>
          </a:p>
          <a:p>
            <a:r>
              <a:rPr lang="vi-VN">
                <a:solidFill>
                  <a:schemeClr val="tx1">
                    <a:lumMod val="95000"/>
                    <a:lumOff val="5000"/>
                  </a:schemeClr>
                </a:solidFill>
              </a:rPr>
              <a:t>Nhưng theo dự báo trong 10 năm tiếp thì các cuộc gọi tiếp thị sẽ được thực hiện bằng công nghệ AI (trí tuệ nhân tạo). Nguyên nhân dẫn tới tình trạng này là do yêu cầu công việc không đòi quá nhiều về mức độ trí tuệ, thông minh, nên hoàn toàn có thể bằng sự phát triển của công nghệ.</a:t>
            </a:r>
            <a:r>
              <a:rPr lang="vi-VN">
                <a:solidFill>
                  <a:schemeClr val="tx1">
                    <a:lumMod val="95000"/>
                    <a:lumOff val="5000"/>
                  </a:schemeClr>
                </a:solidFill>
              </a:rPr>
              <a:t/>
            </a:r>
            <a:br>
              <a:rPr lang="vi-VN">
                <a:solidFill>
                  <a:schemeClr val="tx1">
                    <a:lumMod val="95000"/>
                    <a:lumOff val="5000"/>
                  </a:schemeClr>
                </a:solidFill>
              </a:rPr>
            </a:br>
            <a:r>
              <a:rPr lang="vi-VN">
                <a:solidFill>
                  <a:schemeClr val="tx1">
                    <a:lumMod val="95000"/>
                    <a:lumOff val="5000"/>
                  </a:schemeClr>
                </a:solidFill>
              </a:rPr>
              <a:t/>
            </a:r>
            <a:br>
              <a:rPr lang="vi-VN">
                <a:solidFill>
                  <a:schemeClr val="tx1">
                    <a:lumMod val="95000"/>
                    <a:lumOff val="5000"/>
                  </a:schemeClr>
                </a:solidFill>
              </a:rPr>
            </a:br>
            <a:endParaRPr lang="en-US">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660" y="1383957"/>
            <a:ext cx="2512540" cy="182056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46813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xit" presetSubtype="0" fill="hold" nodeType="clickEffect">
                                  <p:stCondLst>
                                    <p:cond delay="0"/>
                                  </p:stCondLst>
                                  <p:childTnLst>
                                    <p:animEffect transition="out" filter="fade">
                                      <p:cBhvr>
                                        <p:cTn id="11" dur="2000"/>
                                        <p:tgtEl>
                                          <p:spTgt spid="5"/>
                                        </p:tgtEl>
                                      </p:cBhvr>
                                    </p:animEffect>
                                    <p:anim calcmode="lin" valueType="num">
                                      <p:cBhvr>
                                        <p:cTn id="12"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5"/>
                                        </p:tgtEl>
                                        <p:attrNameLst>
                                          <p:attrName>ppt_h</p:attrName>
                                        </p:attrNameLst>
                                      </p:cBhvr>
                                      <p:tavLst>
                                        <p:tav tm="0">
                                          <p:val>
                                            <p:strVal val="ppt_h"/>
                                          </p:val>
                                        </p:tav>
                                        <p:tav tm="100000">
                                          <p:val>
                                            <p:strVal val="ppt_h"/>
                                          </p:val>
                                        </p:tav>
                                      </p:tavLst>
                                    </p:anim>
                                    <p:set>
                                      <p:cBhvr>
                                        <p:cTn id="14" dur="1" fill="hold">
                                          <p:stCondLst>
                                            <p:cond delay="19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heel(1)">
                                      <p:cBhvr>
                                        <p:cTn id="19" dur="20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 calcmode="lin" valueType="num">
                                      <p:cBhvr>
                                        <p:cTn id="24"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61" y="378941"/>
            <a:ext cx="8596668" cy="840259"/>
          </a:xfrm>
        </p:spPr>
        <p:txBody>
          <a:bodyPr/>
          <a:lstStyle/>
          <a:p>
            <a:r>
              <a:rPr lang="en-US" smtClean="0">
                <a:solidFill>
                  <a:schemeClr val="accent6">
                    <a:lumMod val="50000"/>
                  </a:schemeClr>
                </a:solidFill>
              </a:rPr>
              <a:t>2.Thư ký, kế toán</a:t>
            </a:r>
            <a:endParaRPr lang="en-US">
              <a:solidFill>
                <a:schemeClr val="accent6">
                  <a:lumMod val="50000"/>
                </a:schemeClr>
              </a:solidFill>
            </a:endParaRPr>
          </a:p>
        </p:txBody>
      </p:sp>
      <p:sp>
        <p:nvSpPr>
          <p:cNvPr id="3" name="Content Placeholder 2"/>
          <p:cNvSpPr>
            <a:spLocks noGrp="1"/>
          </p:cNvSpPr>
          <p:nvPr>
            <p:ph idx="1"/>
          </p:nvPr>
        </p:nvSpPr>
        <p:spPr>
          <a:xfrm>
            <a:off x="421961" y="3182081"/>
            <a:ext cx="8596668" cy="3301098"/>
          </a:xfrm>
        </p:spPr>
        <p:txBody>
          <a:bodyPr>
            <a:normAutofit fontScale="92500"/>
          </a:bodyPr>
          <a:lstStyle/>
          <a:p>
            <a:r>
              <a:rPr lang="vi-VN">
                <a:solidFill>
                  <a:schemeClr val="tx1">
                    <a:lumMod val="95000"/>
                    <a:lumOff val="5000"/>
                  </a:schemeClr>
                </a:solidFill>
              </a:rPr>
              <a:t>Những ngành nghề có thể biến </a:t>
            </a:r>
            <a:r>
              <a:rPr lang="vi-VN">
                <a:solidFill>
                  <a:schemeClr val="tx1">
                    <a:lumMod val="95000"/>
                    <a:lumOff val="5000"/>
                  </a:schemeClr>
                </a:solidFill>
              </a:rPr>
              <a:t>mất </a:t>
            </a:r>
            <a:r>
              <a:rPr lang="vi-VN" smtClean="0">
                <a:solidFill>
                  <a:schemeClr val="tx1">
                    <a:lumMod val="95000"/>
                    <a:lumOff val="5000"/>
                  </a:schemeClr>
                </a:solidFill>
              </a:rPr>
              <a:t>trước </a:t>
            </a:r>
            <a:r>
              <a:rPr lang="vi-VN">
                <a:solidFill>
                  <a:schemeClr val="tx1">
                    <a:lumMod val="95000"/>
                    <a:lumOff val="5000"/>
                  </a:schemeClr>
                </a:solidFill>
              </a:rPr>
              <a:t>tiếp theo là kế toán và thư ký với tỷ lệ thất nghiệp lên tới </a:t>
            </a:r>
            <a:r>
              <a:rPr lang="vi-VN">
                <a:solidFill>
                  <a:srgbClr val="7030A0"/>
                </a:solidFill>
              </a:rPr>
              <a:t>98</a:t>
            </a:r>
            <a:r>
              <a:rPr lang="vi-VN" smtClean="0">
                <a:solidFill>
                  <a:srgbClr val="7030A0"/>
                </a:solidFill>
              </a:rPr>
              <a:t>%.</a:t>
            </a:r>
            <a:endParaRPr lang="en-US" smtClean="0">
              <a:solidFill>
                <a:srgbClr val="7030A0"/>
              </a:solidFill>
            </a:endParaRPr>
          </a:p>
          <a:p>
            <a:r>
              <a:rPr lang="vi-VN">
                <a:solidFill>
                  <a:schemeClr val="tx1">
                    <a:lumMod val="95000"/>
                    <a:lumOff val="5000"/>
                  </a:schemeClr>
                </a:solidFill>
              </a:rPr>
              <a:t>Kế toán là vị trí đảm nhận nhiệm vụ thu thập, xử lý tới các vấn đề liên quan tới kinh tế, tài chính của doanh nghiệp. Còn thư ký là vị trí chuyên thực hiện các nhiệm vụ liên quan tới việc hỗ trợ cho công việc điều hành, quản lý của doanh nghiệp.</a:t>
            </a:r>
            <a:r>
              <a:rPr lang="vi-VN">
                <a:solidFill>
                  <a:schemeClr val="tx1">
                    <a:lumMod val="95000"/>
                    <a:lumOff val="5000"/>
                  </a:schemeClr>
                </a:solidFill>
              </a:rPr>
              <a:t> </a:t>
            </a:r>
            <a:endParaRPr lang="en-US" smtClean="0">
              <a:solidFill>
                <a:schemeClr val="tx1">
                  <a:lumMod val="95000"/>
                  <a:lumOff val="5000"/>
                </a:schemeClr>
              </a:solidFill>
            </a:endParaRPr>
          </a:p>
          <a:p>
            <a:r>
              <a:rPr lang="vi-VN">
                <a:solidFill>
                  <a:schemeClr val="tx1">
                    <a:lumMod val="95000"/>
                    <a:lumOff val="5000"/>
                  </a:schemeClr>
                </a:solidFill>
              </a:rPr>
              <a:t>Bởi hầu hết những vấn đề tài chính, sổ sách của kế toán, hoặc công việc liên quan tới lịch trình, sắp xếp công việc của thư ký đều có thể sử dụng tự động hóa được.</a:t>
            </a:r>
            <a:r>
              <a:rPr lang="vi-VN">
                <a:solidFill>
                  <a:schemeClr val="tx1">
                    <a:lumMod val="95000"/>
                    <a:lumOff val="5000"/>
                  </a:schemeClr>
                </a:solidFill>
              </a:rPr>
              <a:t/>
            </a:r>
            <a:br>
              <a:rPr lang="vi-VN">
                <a:solidFill>
                  <a:schemeClr val="tx1">
                    <a:lumMod val="95000"/>
                    <a:lumOff val="5000"/>
                  </a:schemeClr>
                </a:solidFill>
              </a:rPr>
            </a:br>
            <a:r>
              <a:rPr lang="vi-VN">
                <a:solidFill>
                  <a:schemeClr val="tx1">
                    <a:lumMod val="95000"/>
                    <a:lumOff val="5000"/>
                  </a:schemeClr>
                </a:solidFill>
              </a:rPr>
              <a:t/>
            </a:r>
            <a:br>
              <a:rPr lang="vi-VN">
                <a:solidFill>
                  <a:schemeClr val="tx1">
                    <a:lumMod val="95000"/>
                    <a:lumOff val="5000"/>
                  </a:schemeClr>
                </a:solidFill>
              </a:rPr>
            </a:br>
            <a:r>
              <a:rPr lang="vi-VN">
                <a:solidFill>
                  <a:schemeClr val="tx1">
                    <a:lumMod val="95000"/>
                    <a:lumOff val="5000"/>
                  </a:schemeClr>
                </a:solidFill>
              </a:rPr>
              <a:t/>
            </a:r>
            <a:br>
              <a:rPr lang="vi-VN">
                <a:solidFill>
                  <a:schemeClr val="tx1">
                    <a:lumMod val="95000"/>
                    <a:lumOff val="5000"/>
                  </a:schemeClr>
                </a:solidFill>
              </a:rPr>
            </a:br>
            <a:endParaRPr lang="en-US">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859" y="1130546"/>
            <a:ext cx="2466975" cy="18478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295" y="462195"/>
            <a:ext cx="3325544" cy="2367502"/>
          </a:xfrm>
          <a:prstGeom prst="rect">
            <a:avLst/>
          </a:prstGeom>
          <a:ln>
            <a:noFill/>
          </a:ln>
          <a:effectLst>
            <a:softEdge rad="112500"/>
          </a:effectLst>
        </p:spPr>
      </p:pic>
    </p:spTree>
    <p:extLst>
      <p:ext uri="{BB962C8B-B14F-4D97-AF65-F5344CB8AC3E}">
        <p14:creationId xmlns:p14="http://schemas.microsoft.com/office/powerpoint/2010/main" val="418248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heel(1)">
                                      <p:cBhvr>
                                        <p:cTn id="32" dur="20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2000"/>
                                        <p:tgtEl>
                                          <p:spTgt spid="3">
                                            <p:txEl>
                                              <p:pRg st="2" end="2"/>
                                            </p:txEl>
                                          </p:spTgt>
                                        </p:tgtEl>
                                      </p:cBhvr>
                                    </p:animEffect>
                                    <p:anim calcmode="lin" valueType="num">
                                      <p:cBhvr>
                                        <p:cTn id="3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9"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72" y="403654"/>
            <a:ext cx="8596668" cy="881449"/>
          </a:xfrm>
        </p:spPr>
        <p:txBody>
          <a:bodyPr/>
          <a:lstStyle/>
          <a:p>
            <a:r>
              <a:rPr lang="en-US" smtClean="0">
                <a:solidFill>
                  <a:schemeClr val="bg2">
                    <a:lumMod val="25000"/>
                  </a:schemeClr>
                </a:solidFill>
              </a:rPr>
              <a:t>3.Nhân viên lễ tân</a:t>
            </a:r>
            <a:endParaRPr lang="en-US">
              <a:solidFill>
                <a:schemeClr val="bg2">
                  <a:lumMod val="25000"/>
                </a:schemeClr>
              </a:solidFill>
            </a:endParaRPr>
          </a:p>
        </p:txBody>
      </p:sp>
      <p:sp>
        <p:nvSpPr>
          <p:cNvPr id="3" name="Content Placeholder 2"/>
          <p:cNvSpPr>
            <a:spLocks noGrp="1"/>
          </p:cNvSpPr>
          <p:nvPr>
            <p:ph idx="1"/>
          </p:nvPr>
        </p:nvSpPr>
        <p:spPr>
          <a:xfrm>
            <a:off x="380772" y="1285103"/>
            <a:ext cx="8596668" cy="2353746"/>
          </a:xfrm>
        </p:spPr>
        <p:txBody>
          <a:bodyPr/>
          <a:lstStyle/>
          <a:p>
            <a:r>
              <a:rPr lang="en-US">
                <a:solidFill>
                  <a:schemeClr val="tx1">
                    <a:lumMod val="95000"/>
                    <a:lumOff val="5000"/>
                  </a:schemeClr>
                </a:solidFill>
              </a:rPr>
              <a:t>Nằm trong top 10 công việc sẽ biến mất trong 10 năm tới đó chính là nhân viên lễ tân với tỷ lệ thất nghiệp lên tới</a:t>
            </a:r>
            <a:r>
              <a:rPr lang="en-US"/>
              <a:t> </a:t>
            </a:r>
            <a:r>
              <a:rPr lang="en-US">
                <a:solidFill>
                  <a:srgbClr val="7030A0"/>
                </a:solidFill>
              </a:rPr>
              <a:t>96%.</a:t>
            </a:r>
            <a:r>
              <a:rPr lang="en-US">
                <a:solidFill>
                  <a:srgbClr val="7030A0"/>
                </a:solidFill>
              </a:rPr>
              <a:t> </a:t>
            </a:r>
            <a:endParaRPr lang="en-US" smtClean="0">
              <a:solidFill>
                <a:srgbClr val="7030A0"/>
              </a:solidFill>
            </a:endParaRPr>
          </a:p>
          <a:p>
            <a:r>
              <a:rPr lang="en-US" smtClean="0">
                <a:solidFill>
                  <a:schemeClr val="tx1">
                    <a:lumMod val="95000"/>
                    <a:lumOff val="5000"/>
                  </a:schemeClr>
                </a:solidFill>
              </a:rPr>
              <a:t>Khi 10 năm tới thì nó </a:t>
            </a:r>
            <a:r>
              <a:rPr lang="vi-VN">
                <a:solidFill>
                  <a:schemeClr val="tx1">
                    <a:lumMod val="95000"/>
                    <a:lumOff val="5000"/>
                  </a:schemeClr>
                </a:solidFill>
              </a:rPr>
              <a:t>có thể được thay thế bằng hệ thống tự động như hệ thống hướng dẫn, sắp xếp lịch trình và trả lời tự </a:t>
            </a:r>
            <a:r>
              <a:rPr lang="vi-VN">
                <a:solidFill>
                  <a:schemeClr val="tx1">
                    <a:lumMod val="95000"/>
                    <a:lumOff val="5000"/>
                  </a:schemeClr>
                </a:solidFill>
              </a:rPr>
              <a:t>động</a:t>
            </a:r>
            <a:r>
              <a:rPr lang="vi-VN" smtClean="0">
                <a:solidFill>
                  <a:schemeClr val="tx1">
                    <a:lumMod val="95000"/>
                    <a:lumOff val="5000"/>
                  </a:schemeClr>
                </a:solidFill>
              </a:rPr>
              <a:t>,…</a:t>
            </a:r>
            <a:r>
              <a:rPr lang="en-US">
                <a:solidFill>
                  <a:schemeClr val="tx1">
                    <a:lumMod val="95000"/>
                    <a:lumOff val="5000"/>
                  </a:schemeClr>
                </a:solidFill>
              </a:rPr>
              <a:t/>
            </a:r>
            <a:br>
              <a:rPr lang="en-US">
                <a:solidFill>
                  <a:schemeClr val="tx1">
                    <a:lumMod val="95000"/>
                    <a:lumOff val="5000"/>
                  </a:schemeClr>
                </a:solidFill>
              </a:rPr>
            </a:br>
            <a:endParaRPr lang="en-US">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422" y="2792411"/>
            <a:ext cx="6096000" cy="3851189"/>
          </a:xfrm>
          <a:prstGeom prst="ellipse">
            <a:avLst/>
          </a:prstGeom>
          <a:ln>
            <a:noFill/>
          </a:ln>
          <a:effectLst>
            <a:softEdge rad="112500"/>
          </a:effectLst>
        </p:spPr>
      </p:pic>
    </p:spTree>
    <p:extLst>
      <p:ext uri="{BB962C8B-B14F-4D97-AF65-F5344CB8AC3E}">
        <p14:creationId xmlns:p14="http://schemas.microsoft.com/office/powerpoint/2010/main" val="15583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80">
                                          <p:stCondLst>
                                            <p:cond delay="0"/>
                                          </p:stCondLst>
                                        </p:cTn>
                                        <p:tgtEl>
                                          <p:spTgt spid="3">
                                            <p:txEl>
                                              <p:pRg st="1" end="1"/>
                                            </p:txEl>
                                          </p:spTgt>
                                        </p:tgtEl>
                                      </p:cBhvr>
                                    </p:animEffect>
                                    <p:anim calcmode="lin" valueType="num">
                                      <p:cBhvr>
                                        <p:cTn id="2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1" end="1"/>
                                            </p:txEl>
                                          </p:spTgt>
                                        </p:tgtEl>
                                      </p:cBhvr>
                                      <p:to x="100000" y="60000"/>
                                    </p:animScale>
                                    <p:animScale>
                                      <p:cBhvr>
                                        <p:cTn id="27" dur="166" decel="50000">
                                          <p:stCondLst>
                                            <p:cond delay="676"/>
                                          </p:stCondLst>
                                        </p:cTn>
                                        <p:tgtEl>
                                          <p:spTgt spid="3">
                                            <p:txEl>
                                              <p:pRg st="1" end="1"/>
                                            </p:txEl>
                                          </p:spTgt>
                                        </p:tgtEl>
                                      </p:cBhvr>
                                      <p:to x="100000" y="100000"/>
                                    </p:animScale>
                                    <p:animScale>
                                      <p:cBhvr>
                                        <p:cTn id="28" dur="26">
                                          <p:stCondLst>
                                            <p:cond delay="1312"/>
                                          </p:stCondLst>
                                        </p:cTn>
                                        <p:tgtEl>
                                          <p:spTgt spid="3">
                                            <p:txEl>
                                              <p:pRg st="1" end="1"/>
                                            </p:txEl>
                                          </p:spTgt>
                                        </p:tgtEl>
                                      </p:cBhvr>
                                      <p:to x="100000" y="80000"/>
                                    </p:animScale>
                                    <p:animScale>
                                      <p:cBhvr>
                                        <p:cTn id="29" dur="166" decel="50000">
                                          <p:stCondLst>
                                            <p:cond delay="1338"/>
                                          </p:stCondLst>
                                        </p:cTn>
                                        <p:tgtEl>
                                          <p:spTgt spid="3">
                                            <p:txEl>
                                              <p:pRg st="1" end="1"/>
                                            </p:txEl>
                                          </p:spTgt>
                                        </p:tgtEl>
                                      </p:cBhvr>
                                      <p:to x="100000" y="100000"/>
                                    </p:animScale>
                                    <p:animScale>
                                      <p:cBhvr>
                                        <p:cTn id="30" dur="26">
                                          <p:stCondLst>
                                            <p:cond delay="1642"/>
                                          </p:stCondLst>
                                        </p:cTn>
                                        <p:tgtEl>
                                          <p:spTgt spid="3">
                                            <p:txEl>
                                              <p:pRg st="1" end="1"/>
                                            </p:txEl>
                                          </p:spTgt>
                                        </p:tgtEl>
                                      </p:cBhvr>
                                      <p:to x="100000" y="90000"/>
                                    </p:animScale>
                                    <p:animScale>
                                      <p:cBhvr>
                                        <p:cTn id="31" dur="166" decel="50000">
                                          <p:stCondLst>
                                            <p:cond delay="1668"/>
                                          </p:stCondLst>
                                        </p:cTn>
                                        <p:tgtEl>
                                          <p:spTgt spid="3">
                                            <p:txEl>
                                              <p:pRg st="1" end="1"/>
                                            </p:txEl>
                                          </p:spTgt>
                                        </p:tgtEl>
                                      </p:cBhvr>
                                      <p:to x="100000" y="100000"/>
                                    </p:animScale>
                                    <p:animScale>
                                      <p:cBhvr>
                                        <p:cTn id="32" dur="26">
                                          <p:stCondLst>
                                            <p:cond delay="1808"/>
                                          </p:stCondLst>
                                        </p:cTn>
                                        <p:tgtEl>
                                          <p:spTgt spid="3">
                                            <p:txEl>
                                              <p:pRg st="1" end="1"/>
                                            </p:txEl>
                                          </p:spTgt>
                                        </p:tgtEl>
                                      </p:cBhvr>
                                      <p:to x="100000" y="95000"/>
                                    </p:animScale>
                                    <p:animScale>
                                      <p:cBhvr>
                                        <p:cTn id="33" dur="166" decel="50000">
                                          <p:stCondLst>
                                            <p:cond delay="1834"/>
                                          </p:stCondLst>
                                        </p:cTn>
                                        <p:tgtEl>
                                          <p:spTgt spid="3">
                                            <p:txEl>
                                              <p:pRg st="1" end="1"/>
                                            </p:txEl>
                                          </p:spTgt>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ircle(in)">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13" y="156519"/>
            <a:ext cx="6967408" cy="1320800"/>
          </a:xfrm>
        </p:spPr>
        <p:txBody>
          <a:bodyPr/>
          <a:lstStyle/>
          <a:p>
            <a:pPr algn="ctr"/>
            <a:r>
              <a:rPr lang="en-US" sz="3600" b="1" smtClean="0">
                <a:solidFill>
                  <a:schemeClr val="bg2">
                    <a:lumMod val="25000"/>
                  </a:schemeClr>
                </a:solidFill>
              </a:rPr>
              <a:t>4.Quản lý lợi ích công</a:t>
            </a:r>
            <a:endParaRPr lang="en-US" sz="3600" b="1">
              <a:solidFill>
                <a:schemeClr val="bg2">
                  <a:lumMod val="25000"/>
                </a:schemeClr>
              </a:solidFill>
            </a:endParaRPr>
          </a:p>
        </p:txBody>
      </p:sp>
      <p:sp>
        <p:nvSpPr>
          <p:cNvPr id="7" name="Content Placeholder 6"/>
          <p:cNvSpPr>
            <a:spLocks noGrp="1"/>
          </p:cNvSpPr>
          <p:nvPr>
            <p:ph idx="1"/>
          </p:nvPr>
        </p:nvSpPr>
        <p:spPr>
          <a:xfrm>
            <a:off x="397248" y="1477319"/>
            <a:ext cx="3523963" cy="5154140"/>
          </a:xfrm>
        </p:spPr>
        <p:txBody>
          <a:bodyPr>
            <a:normAutofit/>
          </a:bodyPr>
          <a:lstStyle/>
          <a:p>
            <a:r>
              <a:rPr lang="vi-VN">
                <a:solidFill>
                  <a:schemeClr val="tx1">
                    <a:lumMod val="95000"/>
                    <a:lumOff val="5000"/>
                  </a:schemeClr>
                </a:solidFill>
              </a:rPr>
              <a:t>Quản lý lợi ích công cũng là một trong những nghề sẽ biến mất trong tương lai với tỷ lệ thất nghiệp lên tới</a:t>
            </a:r>
            <a:r>
              <a:rPr lang="vi-VN"/>
              <a:t> </a:t>
            </a:r>
            <a:r>
              <a:rPr lang="vi-VN">
                <a:solidFill>
                  <a:srgbClr val="7030A0"/>
                </a:solidFill>
              </a:rPr>
              <a:t>96</a:t>
            </a:r>
            <a:r>
              <a:rPr lang="vi-VN" smtClean="0">
                <a:solidFill>
                  <a:srgbClr val="7030A0"/>
                </a:solidFill>
              </a:rPr>
              <a:t>%</a:t>
            </a:r>
            <a:r>
              <a:rPr lang="en-US" smtClean="0"/>
              <a:t>.</a:t>
            </a:r>
          </a:p>
          <a:p>
            <a:r>
              <a:rPr lang="en-US">
                <a:solidFill>
                  <a:schemeClr val="tx1">
                    <a:lumMod val="95000"/>
                    <a:lumOff val="5000"/>
                  </a:schemeClr>
                </a:solidFill>
              </a:rPr>
              <a:t>Bởi những vị trí quản lý lợi ích công bằng giấy tờ sẽ tạo nên nhiều sự cản trở về thời gian và chi phí của </a:t>
            </a:r>
            <a:r>
              <a:rPr lang="en-US">
                <a:solidFill>
                  <a:schemeClr val="tx1">
                    <a:lumMod val="95000"/>
                    <a:lumOff val="5000"/>
                  </a:schemeClr>
                </a:solidFill>
              </a:rPr>
              <a:t>doanh </a:t>
            </a:r>
            <a:r>
              <a:rPr lang="en-US" smtClean="0">
                <a:solidFill>
                  <a:schemeClr val="tx1">
                    <a:lumMod val="95000"/>
                    <a:lumOff val="5000"/>
                  </a:schemeClr>
                </a:solidFill>
              </a:rPr>
              <a:t>nghiệp</a:t>
            </a:r>
          </a:p>
          <a:p>
            <a:r>
              <a:rPr lang="vi-VN">
                <a:solidFill>
                  <a:schemeClr val="tx1">
                    <a:lumMod val="95000"/>
                    <a:lumOff val="5000"/>
                  </a:schemeClr>
                </a:solidFill>
              </a:rPr>
              <a:t>Nó vừa tăng tính chuyên nghiệp mà lại sở hữu nhiều lợi ích hơn so với việc quản lý bằng con người.</a:t>
            </a:r>
            <a:r>
              <a:rPr lang="vi-VN">
                <a:solidFill>
                  <a:schemeClr val="tx1">
                    <a:lumMod val="95000"/>
                    <a:lumOff val="5000"/>
                  </a:schemeClr>
                </a:solidFill>
              </a:rPr>
              <a:t/>
            </a:r>
            <a:br>
              <a:rPr lang="vi-VN">
                <a:solidFill>
                  <a:schemeClr val="tx1">
                    <a:lumMod val="95000"/>
                    <a:lumOff val="5000"/>
                  </a:schemeClr>
                </a:solidFill>
              </a:rPr>
            </a:br>
            <a:r>
              <a:rPr lang="en-US"/>
              <a:t/>
            </a:r>
            <a:br>
              <a:rPr lang="en-US"/>
            </a:br>
            <a:endParaRPr lang="en-US">
              <a:solidFill>
                <a:schemeClr val="tx1">
                  <a:lumMod val="95000"/>
                  <a:lumOff val="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906" y="901281"/>
            <a:ext cx="4094207" cy="2679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0" name="Picture 2" descr="Top 10 công cụ quản lý công việc hỗ trợ theo dõi và kiếm soát hiệu qu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907" y="3987287"/>
            <a:ext cx="4094205" cy="2007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ipe(down)">
                                      <p:cBhvr>
                                        <p:cTn id="31" dur="500"/>
                                        <p:tgtEl>
                                          <p:spTgt spid="2050"/>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fade">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anim calcmode="lin" valueType="num">
                                      <p:cBhvr>
                                        <p:cTn id="46"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7178"/>
            <a:ext cx="8596668" cy="815546"/>
          </a:xfrm>
        </p:spPr>
        <p:txBody>
          <a:bodyPr/>
          <a:lstStyle/>
          <a:p>
            <a:r>
              <a:rPr lang="en-US" smtClean="0">
                <a:solidFill>
                  <a:schemeClr val="bg2">
                    <a:lumMod val="25000"/>
                  </a:schemeClr>
                </a:solidFill>
              </a:rPr>
              <a:t>5.Chuyển phát nhanh</a:t>
            </a:r>
            <a:endParaRPr lang="en-US">
              <a:solidFill>
                <a:schemeClr val="bg2">
                  <a:lumMod val="25000"/>
                </a:schemeClr>
              </a:solidFill>
            </a:endParaRPr>
          </a:p>
        </p:txBody>
      </p:sp>
      <p:sp>
        <p:nvSpPr>
          <p:cNvPr id="3" name="Content Placeholder 2"/>
          <p:cNvSpPr>
            <a:spLocks noGrp="1"/>
          </p:cNvSpPr>
          <p:nvPr>
            <p:ph idx="1"/>
          </p:nvPr>
        </p:nvSpPr>
        <p:spPr>
          <a:xfrm>
            <a:off x="5990739" y="387178"/>
            <a:ext cx="2700180" cy="6137190"/>
          </a:xfrm>
        </p:spPr>
        <p:txBody>
          <a:bodyPr>
            <a:normAutofit/>
          </a:bodyPr>
          <a:lstStyle/>
          <a:p>
            <a:r>
              <a:rPr lang="vi-VN">
                <a:solidFill>
                  <a:schemeClr val="tx1">
                    <a:lumMod val="95000"/>
                    <a:lumOff val="5000"/>
                  </a:schemeClr>
                </a:solidFill>
              </a:rPr>
              <a:t>Chắc nhiều người khá ngạc nhiên khi chuyển phát nhanh nằm trong danh sách công việc có nguy cơ biến mất trong tương lai với tỷ lệ thất nghiệp lên tới </a:t>
            </a:r>
            <a:r>
              <a:rPr lang="vi-VN">
                <a:solidFill>
                  <a:srgbClr val="7030A0"/>
                </a:solidFill>
              </a:rPr>
              <a:t>94</a:t>
            </a:r>
            <a:r>
              <a:rPr lang="vi-VN" smtClean="0">
                <a:solidFill>
                  <a:srgbClr val="7030A0"/>
                </a:solidFill>
              </a:rPr>
              <a:t>%.</a:t>
            </a:r>
            <a:endParaRPr lang="en-US" smtClean="0">
              <a:solidFill>
                <a:srgbClr val="7030A0"/>
              </a:solidFill>
            </a:endParaRPr>
          </a:p>
          <a:p>
            <a:r>
              <a:rPr lang="vi-VN" smtClean="0">
                <a:solidFill>
                  <a:schemeClr val="tx1">
                    <a:lumMod val="95000"/>
                    <a:lumOff val="5000"/>
                  </a:schemeClr>
                </a:solidFill>
              </a:rPr>
              <a:t> </a:t>
            </a:r>
            <a:r>
              <a:rPr lang="vi-VN">
                <a:solidFill>
                  <a:schemeClr val="tx1">
                    <a:lumMod val="95000"/>
                    <a:lumOff val="5000"/>
                  </a:schemeClr>
                </a:solidFill>
              </a:rPr>
              <a:t>Nguyên nhân chính khiến cho chuyển phát nhanh có thể biến mất trong khoảng 10 năm tới là do hệ thống giao hàng sẽ được thay thế hoàn toàn bằng máy bay không người lái hoặc robot</a:t>
            </a:r>
            <a:r>
              <a:rPr lang="vi-VN"/>
              <a:t>.</a:t>
            </a:r>
            <a:r>
              <a:rPr lang="vi-VN"/>
              <a:t/>
            </a:r>
            <a:br>
              <a:rPr lang="vi-VN"/>
            </a:br>
            <a:r>
              <a:rPr lang="vi-VN"/>
              <a:t/>
            </a:r>
            <a:br>
              <a:rPr lang="vi-VN"/>
            </a:b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11" y="1784212"/>
            <a:ext cx="4421145" cy="399797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94287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80">
                                          <p:stCondLst>
                                            <p:cond delay="0"/>
                                          </p:stCondLst>
                                        </p:cTn>
                                        <p:tgtEl>
                                          <p:spTgt spid="3">
                                            <p:txEl>
                                              <p:pRg st="1" end="1"/>
                                            </p:txEl>
                                          </p:spTgt>
                                        </p:tgtEl>
                                      </p:cBhvr>
                                    </p:animEffect>
                                    <p:anim calcmode="lin" valueType="num">
                                      <p:cBhvr>
                                        <p:cTn id="2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1" end="1"/>
                                            </p:txEl>
                                          </p:spTgt>
                                        </p:tgtEl>
                                      </p:cBhvr>
                                      <p:to x="100000" y="60000"/>
                                    </p:animScale>
                                    <p:animScale>
                                      <p:cBhvr>
                                        <p:cTn id="26" dur="166" decel="50000">
                                          <p:stCondLst>
                                            <p:cond delay="676"/>
                                          </p:stCondLst>
                                        </p:cTn>
                                        <p:tgtEl>
                                          <p:spTgt spid="3">
                                            <p:txEl>
                                              <p:pRg st="1" end="1"/>
                                            </p:txEl>
                                          </p:spTgt>
                                        </p:tgtEl>
                                      </p:cBhvr>
                                      <p:to x="100000" y="100000"/>
                                    </p:animScale>
                                    <p:animScale>
                                      <p:cBhvr>
                                        <p:cTn id="27" dur="26">
                                          <p:stCondLst>
                                            <p:cond delay="1312"/>
                                          </p:stCondLst>
                                        </p:cTn>
                                        <p:tgtEl>
                                          <p:spTgt spid="3">
                                            <p:txEl>
                                              <p:pRg st="1" end="1"/>
                                            </p:txEl>
                                          </p:spTgt>
                                        </p:tgtEl>
                                      </p:cBhvr>
                                      <p:to x="100000" y="80000"/>
                                    </p:animScale>
                                    <p:animScale>
                                      <p:cBhvr>
                                        <p:cTn id="28" dur="166" decel="50000">
                                          <p:stCondLst>
                                            <p:cond delay="1338"/>
                                          </p:stCondLst>
                                        </p:cTn>
                                        <p:tgtEl>
                                          <p:spTgt spid="3">
                                            <p:txEl>
                                              <p:pRg st="1" end="1"/>
                                            </p:txEl>
                                          </p:spTgt>
                                        </p:tgtEl>
                                      </p:cBhvr>
                                      <p:to x="100000" y="100000"/>
                                    </p:animScale>
                                    <p:animScale>
                                      <p:cBhvr>
                                        <p:cTn id="29" dur="26">
                                          <p:stCondLst>
                                            <p:cond delay="1642"/>
                                          </p:stCondLst>
                                        </p:cTn>
                                        <p:tgtEl>
                                          <p:spTgt spid="3">
                                            <p:txEl>
                                              <p:pRg st="1" end="1"/>
                                            </p:txEl>
                                          </p:spTgt>
                                        </p:tgtEl>
                                      </p:cBhvr>
                                      <p:to x="100000" y="90000"/>
                                    </p:animScale>
                                    <p:animScale>
                                      <p:cBhvr>
                                        <p:cTn id="30" dur="166" decel="50000">
                                          <p:stCondLst>
                                            <p:cond delay="1668"/>
                                          </p:stCondLst>
                                        </p:cTn>
                                        <p:tgtEl>
                                          <p:spTgt spid="3">
                                            <p:txEl>
                                              <p:pRg st="1" end="1"/>
                                            </p:txEl>
                                          </p:spTgt>
                                        </p:tgtEl>
                                      </p:cBhvr>
                                      <p:to x="100000" y="100000"/>
                                    </p:animScale>
                                    <p:animScale>
                                      <p:cBhvr>
                                        <p:cTn id="31" dur="26">
                                          <p:stCondLst>
                                            <p:cond delay="1808"/>
                                          </p:stCondLst>
                                        </p:cTn>
                                        <p:tgtEl>
                                          <p:spTgt spid="3">
                                            <p:txEl>
                                              <p:pRg st="1" end="1"/>
                                            </p:txEl>
                                          </p:spTgt>
                                        </p:tgtEl>
                                      </p:cBhvr>
                                      <p:to x="100000" y="95000"/>
                                    </p:animScale>
                                    <p:animScale>
                                      <p:cBhvr>
                                        <p:cTn id="32" dur="166" decel="50000">
                                          <p:stCondLst>
                                            <p:cond delay="1834"/>
                                          </p:stCondLst>
                                        </p:cTn>
                                        <p:tgtEl>
                                          <p:spTgt spid="3">
                                            <p:txEl>
                                              <p:pRg st="1" end="1"/>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path" presetSubtype="0" accel="50000" decel="50000" fill="hold" nodeType="clickEffect">
                                  <p:stCondLst>
                                    <p:cond delay="0"/>
                                  </p:stCondLst>
                                  <p:childTnLst>
                                    <p:animMotion origin="layout" path="M -0.01693 -0.10046 C -0.01693 0.01991 0.0349 0.11759 0.09857 0.11759 C 0.17344 0.11759 0.20052 0.0088 0.21198 -0.05671 L 0.22357 -0.14444 C 0.23516 -0.20995 0.26393 -0.31852 0.34857 -0.31852 C 0.40247 -0.31852 0.46419 -0.22106 0.46419 -0.10046 C 0.46419 0.01991 0.40247 0.11759 0.34857 0.11759 C 0.26393 0.11759 0.23516 0.0088 0.22357 -0.05671 L 0.21198 -0.14444 C 0.20052 -0.20995 0.17344 -0.31852 0.09857 -0.31852 C 0.0349 -0.31852 -0.01693 -0.22106 -0.01693 -0.10046 Z " pathEditMode="relative" rAng="0" ptsTypes="AAAAAAAAAAA">
                                      <p:cBhvr>
                                        <p:cTn id="36" dur="2000" fill="hold"/>
                                        <p:tgtEl>
                                          <p:spTgt spid="4"/>
                                        </p:tgtEl>
                                        <p:attrNameLst>
                                          <p:attrName>ppt_x</p:attrName>
                                          <p:attrName>ppt_y</p:attrName>
                                        </p:attrNameLst>
                                      </p:cBhvr>
                                      <p:rCtr x="2404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709"/>
            <a:ext cx="8596668" cy="733168"/>
          </a:xfrm>
        </p:spPr>
        <p:txBody>
          <a:bodyPr/>
          <a:lstStyle/>
          <a:p>
            <a:pPr algn="ctr"/>
            <a:r>
              <a:rPr lang="en-US" smtClean="0">
                <a:solidFill>
                  <a:schemeClr val="bg2">
                    <a:lumMod val="25000"/>
                  </a:schemeClr>
                </a:solidFill>
              </a:rPr>
              <a:t>6.Nhân viên hiệu đính(proofreafer)</a:t>
            </a:r>
            <a:endParaRPr lang="en-US">
              <a:solidFill>
                <a:schemeClr val="bg2">
                  <a:lumMod val="25000"/>
                </a:schemeClr>
              </a:solidFill>
            </a:endParaRPr>
          </a:p>
        </p:txBody>
      </p:sp>
      <p:sp>
        <p:nvSpPr>
          <p:cNvPr id="3" name="Content Placeholder 2"/>
          <p:cNvSpPr>
            <a:spLocks noGrp="1"/>
          </p:cNvSpPr>
          <p:nvPr>
            <p:ph idx="1"/>
          </p:nvPr>
        </p:nvSpPr>
        <p:spPr>
          <a:xfrm>
            <a:off x="545529" y="1139098"/>
            <a:ext cx="8596668" cy="2147800"/>
          </a:xfrm>
        </p:spPr>
        <p:txBody>
          <a:bodyPr>
            <a:normAutofit lnSpcReduction="10000"/>
          </a:bodyPr>
          <a:lstStyle/>
          <a:p>
            <a:r>
              <a:rPr lang="en-US" smtClean="0">
                <a:solidFill>
                  <a:schemeClr val="tx1">
                    <a:lumMod val="95000"/>
                    <a:lumOff val="5000"/>
                  </a:schemeClr>
                </a:solidFill>
              </a:rPr>
              <a:t>Tỉ lệ thất nghiệp của ngành này trong 10 năm tới đã lên tới </a:t>
            </a:r>
            <a:r>
              <a:rPr lang="en-US" smtClean="0">
                <a:solidFill>
                  <a:srgbClr val="7030A0"/>
                </a:solidFill>
              </a:rPr>
              <a:t>95%.</a:t>
            </a:r>
          </a:p>
          <a:p>
            <a:r>
              <a:rPr lang="vi-VN" smtClean="0">
                <a:solidFill>
                  <a:schemeClr val="tx1">
                    <a:lumMod val="95000"/>
                    <a:lumOff val="5000"/>
                  </a:schemeClr>
                </a:solidFill>
              </a:rPr>
              <a:t>Nhân </a:t>
            </a:r>
            <a:r>
              <a:rPr lang="vi-VN">
                <a:solidFill>
                  <a:schemeClr val="tx1">
                    <a:lumMod val="95000"/>
                    <a:lumOff val="5000"/>
                  </a:schemeClr>
                </a:solidFill>
              </a:rPr>
              <a:t>viên hiệu đính chính là người hỗ trợ đọc và kiểm tra lại cách diễn đạt, lỗi ngữ pháp, chính tả</a:t>
            </a:r>
            <a:r>
              <a:rPr lang="vi-VN">
                <a:solidFill>
                  <a:schemeClr val="tx1">
                    <a:lumMod val="95000"/>
                    <a:lumOff val="5000"/>
                  </a:schemeClr>
                </a:solidFill>
              </a:rPr>
              <a:t>,… </a:t>
            </a:r>
            <a:endParaRPr lang="en-US" smtClean="0">
              <a:solidFill>
                <a:schemeClr val="tx1">
                  <a:lumMod val="95000"/>
                  <a:lumOff val="5000"/>
                </a:schemeClr>
              </a:solidFill>
            </a:endParaRPr>
          </a:p>
          <a:p>
            <a:r>
              <a:rPr lang="vi-VN" smtClean="0">
                <a:solidFill>
                  <a:schemeClr val="tx1">
                    <a:lumMod val="95000"/>
                    <a:lumOff val="5000"/>
                  </a:schemeClr>
                </a:solidFill>
              </a:rPr>
              <a:t>Nguyên </a:t>
            </a:r>
            <a:r>
              <a:rPr lang="vi-VN">
                <a:solidFill>
                  <a:schemeClr val="tx1">
                    <a:lumMod val="95000"/>
                    <a:lumOff val="5000"/>
                  </a:schemeClr>
                </a:solidFill>
              </a:rPr>
              <a:t>nhân khiến cho người làm nghề hiệu đính thất nghiệp là sự ra mắt hàng loạt phần mềm kiểm tra lỗi ngữ pháp, chính tả từ đơn giản đến phức tạp.</a:t>
            </a:r>
            <a:r>
              <a:rPr lang="vi-VN">
                <a:solidFill>
                  <a:schemeClr val="tx1">
                    <a:lumMod val="95000"/>
                    <a:lumOff val="5000"/>
                  </a:schemeClr>
                </a:solidFill>
              </a:rPr>
              <a:t/>
            </a:r>
            <a:br>
              <a:rPr lang="vi-VN">
                <a:solidFill>
                  <a:schemeClr val="tx1">
                    <a:lumMod val="95000"/>
                    <a:lumOff val="5000"/>
                  </a:schemeClr>
                </a:solidFill>
              </a:rPr>
            </a:br>
            <a:r>
              <a:rPr lang="vi-VN">
                <a:solidFill>
                  <a:schemeClr val="tx1">
                    <a:lumMod val="95000"/>
                    <a:lumOff val="5000"/>
                  </a:schemeClr>
                </a:solidFill>
              </a:rPr>
              <a:t/>
            </a:r>
            <a:br>
              <a:rPr lang="vi-VN">
                <a:solidFill>
                  <a:schemeClr val="tx1">
                    <a:lumMod val="95000"/>
                    <a:lumOff val="5000"/>
                  </a:schemeClr>
                </a:solidFill>
              </a:rPr>
            </a:br>
            <a:endParaRPr lang="en-US">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437" y="3019210"/>
            <a:ext cx="4728519" cy="319292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447" y="2920356"/>
            <a:ext cx="3707027" cy="31929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71717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271849"/>
            <a:ext cx="8596668" cy="749643"/>
          </a:xfrm>
        </p:spPr>
        <p:txBody>
          <a:bodyPr>
            <a:noAutofit/>
          </a:bodyPr>
          <a:lstStyle/>
          <a:p>
            <a:r>
              <a:rPr lang="en-US" smtClean="0">
                <a:solidFill>
                  <a:schemeClr val="bg2">
                    <a:lumMod val="25000"/>
                  </a:schemeClr>
                </a:solidFill>
              </a:rPr>
              <a:t>7.</a:t>
            </a:r>
            <a:r>
              <a:rPr lang="en-US" b="1"/>
              <a:t> </a:t>
            </a:r>
            <a:r>
              <a:rPr lang="en-US" b="1">
                <a:solidFill>
                  <a:schemeClr val="bg2">
                    <a:lumMod val="25000"/>
                  </a:schemeClr>
                </a:solidFill>
              </a:rPr>
              <a:t>Chuyên viên hỗ trợ qua máy tính</a:t>
            </a:r>
            <a:br>
              <a:rPr lang="en-US" b="1">
                <a:solidFill>
                  <a:schemeClr val="bg2">
                    <a:lumMod val="25000"/>
                  </a:schemeClr>
                </a:solidFill>
              </a:rPr>
            </a:br>
            <a:endParaRPr lang="en-US">
              <a:solidFill>
                <a:schemeClr val="bg2">
                  <a:lumMod val="25000"/>
                </a:schemeClr>
              </a:solidFill>
            </a:endParaRPr>
          </a:p>
        </p:txBody>
      </p:sp>
      <p:sp>
        <p:nvSpPr>
          <p:cNvPr id="3" name="Content Placeholder 2"/>
          <p:cNvSpPr>
            <a:spLocks noGrp="1"/>
          </p:cNvSpPr>
          <p:nvPr>
            <p:ph idx="1"/>
          </p:nvPr>
        </p:nvSpPr>
        <p:spPr>
          <a:xfrm>
            <a:off x="389010" y="1130859"/>
            <a:ext cx="8596668" cy="1620579"/>
          </a:xfrm>
        </p:spPr>
        <p:txBody>
          <a:bodyPr/>
          <a:lstStyle/>
          <a:p>
            <a:r>
              <a:rPr lang="en-US">
                <a:solidFill>
                  <a:schemeClr val="tx1">
                    <a:lumMod val="95000"/>
                    <a:lumOff val="5000"/>
                  </a:schemeClr>
                </a:solidFill>
              </a:rPr>
              <a:t>Tỷ lệ </a:t>
            </a:r>
            <a:r>
              <a:rPr lang="en-US">
                <a:solidFill>
                  <a:schemeClr val="tx1">
                    <a:lumMod val="95000"/>
                    <a:lumOff val="5000"/>
                  </a:schemeClr>
                </a:solidFill>
              </a:rPr>
              <a:t>thất </a:t>
            </a:r>
            <a:r>
              <a:rPr lang="en-US" smtClean="0">
                <a:solidFill>
                  <a:schemeClr val="tx1">
                    <a:lumMod val="95000"/>
                    <a:lumOff val="5000"/>
                  </a:schemeClr>
                </a:solidFill>
              </a:rPr>
              <a:t>nghiệp của ngành này chỉ có </a:t>
            </a:r>
            <a:r>
              <a:rPr lang="en-US">
                <a:solidFill>
                  <a:srgbClr val="7030A0"/>
                </a:solidFill>
              </a:rPr>
              <a:t>65</a:t>
            </a:r>
            <a:r>
              <a:rPr lang="en-US" smtClean="0">
                <a:solidFill>
                  <a:srgbClr val="7030A0"/>
                </a:solidFill>
              </a:rPr>
              <a:t>%.</a:t>
            </a:r>
          </a:p>
          <a:p>
            <a:r>
              <a:rPr lang="vi-VN">
                <a:solidFill>
                  <a:schemeClr val="tx1">
                    <a:lumMod val="95000"/>
                    <a:lumOff val="5000"/>
                  </a:schemeClr>
                </a:solidFill>
              </a:rPr>
              <a:t>Chuyên viên hỗ trợ qua máy tính chính là các chuyên gia thực hiện hỗ trợ máy tính, cung cấp các lời khuyên hoặc giải pháp cho người dùng máy tính của công ty hoặc chính là nhân viên nội bộ của công ty, doanh </a:t>
            </a:r>
            <a:r>
              <a:rPr lang="vi-VN">
                <a:solidFill>
                  <a:schemeClr val="tx1">
                    <a:lumMod val="95000"/>
                    <a:lumOff val="5000"/>
                  </a:schemeClr>
                </a:solidFill>
              </a:rPr>
              <a:t>nghiệp </a:t>
            </a:r>
            <a:r>
              <a:rPr lang="vi-VN" smtClean="0">
                <a:solidFill>
                  <a:schemeClr val="tx1">
                    <a:lumMod val="95000"/>
                    <a:lumOff val="5000"/>
                  </a:schemeClr>
                </a:solidFill>
              </a:rPr>
              <a:t>đó</a:t>
            </a:r>
            <a:r>
              <a:rPr lang="en-US" smtClean="0">
                <a:solidFill>
                  <a:schemeClr val="tx1">
                    <a:lumMod val="95000"/>
                    <a:lumOff val="5000"/>
                  </a:schemeClr>
                </a:solidFill>
              </a:rPr>
              <a:t>.</a:t>
            </a:r>
          </a:p>
          <a:p>
            <a:endParaRPr lang="en-US">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131" y="2520780"/>
            <a:ext cx="3809835" cy="20265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384" y="3785011"/>
            <a:ext cx="4636018" cy="2950193"/>
          </a:xfrm>
          <a:prstGeom prst="rect">
            <a:avLst/>
          </a:prstGeom>
        </p:spPr>
      </p:pic>
    </p:spTree>
    <p:extLst>
      <p:ext uri="{BB962C8B-B14F-4D97-AF65-F5344CB8AC3E}">
        <p14:creationId xmlns:p14="http://schemas.microsoft.com/office/powerpoint/2010/main" val="323348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heel(1)">
                                      <p:cBhvr>
                                        <p:cTn id="3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93" y="247135"/>
            <a:ext cx="8596668" cy="799070"/>
          </a:xfrm>
        </p:spPr>
        <p:txBody>
          <a:bodyPr/>
          <a:lstStyle/>
          <a:p>
            <a:r>
              <a:rPr lang="en-US" smtClean="0">
                <a:solidFill>
                  <a:schemeClr val="bg2">
                    <a:lumMod val="25000"/>
                  </a:schemeClr>
                </a:solidFill>
              </a:rPr>
              <a:t>8.Chuyên viên phân tích thị trường</a:t>
            </a:r>
            <a:endParaRPr lang="en-US">
              <a:solidFill>
                <a:schemeClr val="bg2">
                  <a:lumMod val="25000"/>
                </a:schemeClr>
              </a:solidFill>
            </a:endParaRPr>
          </a:p>
        </p:txBody>
      </p:sp>
      <p:sp>
        <p:nvSpPr>
          <p:cNvPr id="3" name="Content Placeholder 2"/>
          <p:cNvSpPr>
            <a:spLocks noGrp="1"/>
          </p:cNvSpPr>
          <p:nvPr>
            <p:ph idx="1"/>
          </p:nvPr>
        </p:nvSpPr>
        <p:spPr>
          <a:xfrm>
            <a:off x="92448" y="1163811"/>
            <a:ext cx="8596668" cy="4882762"/>
          </a:xfrm>
        </p:spPr>
        <p:txBody>
          <a:bodyPr/>
          <a:lstStyle/>
          <a:p>
            <a:r>
              <a:rPr lang="en-US">
                <a:solidFill>
                  <a:schemeClr val="tx1">
                    <a:lumMod val="95000"/>
                    <a:lumOff val="5000"/>
                  </a:schemeClr>
                </a:solidFill>
              </a:rPr>
              <a:t>Tỷ lệ thất nghiệp của ngành này chỉ </a:t>
            </a:r>
            <a:r>
              <a:rPr lang="en-US">
                <a:solidFill>
                  <a:schemeClr val="tx1">
                    <a:lumMod val="95000"/>
                    <a:lumOff val="5000"/>
                  </a:schemeClr>
                </a:solidFill>
              </a:rPr>
              <a:t>có </a:t>
            </a:r>
            <a:r>
              <a:rPr lang="en-US" smtClean="0">
                <a:solidFill>
                  <a:srgbClr val="7030A0"/>
                </a:solidFill>
              </a:rPr>
              <a:t>54%.</a:t>
            </a:r>
          </a:p>
          <a:p>
            <a:endParaRPr lang="en-US">
              <a:solidFill>
                <a:srgbClr val="7030A0"/>
              </a:solidFill>
            </a:endParaRPr>
          </a:p>
          <a:p>
            <a:endParaRPr lang="en-US" smtClean="0">
              <a:solidFill>
                <a:srgbClr val="7030A0"/>
              </a:solidFill>
            </a:endParaRPr>
          </a:p>
          <a:p>
            <a:endParaRPr lang="en-US">
              <a:solidFill>
                <a:srgbClr val="7030A0"/>
              </a:solidFill>
            </a:endParaRPr>
          </a:p>
          <a:p>
            <a:endParaRPr lang="en-US" smtClean="0">
              <a:solidFill>
                <a:srgbClr val="7030A0"/>
              </a:solidFill>
            </a:endParaRPr>
          </a:p>
          <a:p>
            <a:endParaRPr lang="en-US">
              <a:solidFill>
                <a:srgbClr val="7030A0"/>
              </a:solidFill>
            </a:endParaRPr>
          </a:p>
          <a:p>
            <a:endParaRPr lang="en-US" smtClean="0">
              <a:solidFill>
                <a:srgbClr val="7030A0"/>
              </a:solidFill>
            </a:endParaRPr>
          </a:p>
          <a:p>
            <a:endParaRPr lang="en-US">
              <a:solidFill>
                <a:srgbClr val="7030A0"/>
              </a:solidFill>
            </a:endParaRPr>
          </a:p>
          <a:p>
            <a:endParaRPr lang="en-US" smtClean="0">
              <a:solidFill>
                <a:srgbClr val="7030A0"/>
              </a:solidFill>
            </a:endParaRPr>
          </a:p>
          <a:p>
            <a:r>
              <a:rPr lang="vi-VN">
                <a:solidFill>
                  <a:schemeClr val="tx1">
                    <a:lumMod val="95000"/>
                    <a:lumOff val="5000"/>
                  </a:schemeClr>
                </a:solidFill>
              </a:rPr>
              <a:t>Chuyên viên nghiên cứu và phân tích thị trường chính là những nhân sự trực tiếp thực hiện các nghiệp vụ để thu thập thông tin từ thị trường, khách hàng, sau đó phân tích những thông tin này cung cấp cho bộ phận marketing hoặc bộ phận kinh doanh để đưa ra các chiến lược hiệu quả cho doanh nghiệp.</a:t>
            </a:r>
            <a:endParaRPr lang="en-US">
              <a:solidFill>
                <a:schemeClr val="tx1">
                  <a:lumMod val="95000"/>
                  <a:lumOff val="5000"/>
                </a:schemeClr>
              </a:solidFill>
            </a:endParaRP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75" y="1524000"/>
            <a:ext cx="6476489" cy="2932670"/>
          </a:xfrm>
          <a:prstGeom prst="ellipse">
            <a:avLst/>
          </a:prstGeom>
          <a:ln>
            <a:noFill/>
          </a:ln>
          <a:effectLst>
            <a:softEdge rad="112500"/>
          </a:effectLst>
        </p:spPr>
      </p:pic>
    </p:spTree>
    <p:extLst>
      <p:ext uri="{BB962C8B-B14F-4D97-AF65-F5344CB8AC3E}">
        <p14:creationId xmlns:p14="http://schemas.microsoft.com/office/powerpoint/2010/main" val="412460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732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Những Ngành Nghề Có Thể Biến Mất Trong 10 Năm Tới </vt:lpstr>
      <vt:lpstr>1.Tiếp thị qua điện thoại</vt:lpstr>
      <vt:lpstr>2.Thư ký, kế toán</vt:lpstr>
      <vt:lpstr>3.Nhân viên lễ tân</vt:lpstr>
      <vt:lpstr>4.Quản lý lợi ích công</vt:lpstr>
      <vt:lpstr>5.Chuyển phát nhanh</vt:lpstr>
      <vt:lpstr>6.Nhân viên hiệu đính(proofreafer)</vt:lpstr>
      <vt:lpstr>7. Chuyên viên hỗ trợ qua máy tính </vt:lpstr>
      <vt:lpstr>8.Chuyên viên phân tích thị trường</vt:lpstr>
      <vt:lpstr>                       9.Nhân viên bán lẻ </vt:lpstr>
      <vt:lpstr>10.Thu Ngân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Ngành Nghề Có Thể Biến Mất Trong 10 Năm Tới</dc:title>
  <dc:creator>Hoc vien</dc:creator>
  <cp:lastModifiedBy>Hoc vien</cp:lastModifiedBy>
  <cp:revision>9</cp:revision>
  <dcterms:created xsi:type="dcterms:W3CDTF">2022-11-27T07:50:03Z</dcterms:created>
  <dcterms:modified xsi:type="dcterms:W3CDTF">2022-11-27T09:17:14Z</dcterms:modified>
</cp:coreProperties>
</file>