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98"/>
  </p:notesMasterIdLst>
  <p:sldIdLst>
    <p:sldId id="256" r:id="rId2"/>
    <p:sldId id="266" r:id="rId3"/>
    <p:sldId id="257" r:id="rId4"/>
    <p:sldId id="260" r:id="rId5"/>
    <p:sldId id="261" r:id="rId6"/>
    <p:sldId id="263" r:id="rId7"/>
    <p:sldId id="262" r:id="rId8"/>
    <p:sldId id="258" r:id="rId9"/>
    <p:sldId id="259" r:id="rId10"/>
    <p:sldId id="264" r:id="rId11"/>
    <p:sldId id="267" r:id="rId12"/>
    <p:sldId id="265" r:id="rId13"/>
    <p:sldId id="268" r:id="rId14"/>
    <p:sldId id="339" r:id="rId15"/>
    <p:sldId id="274" r:id="rId16"/>
    <p:sldId id="275" r:id="rId17"/>
    <p:sldId id="276" r:id="rId18"/>
    <p:sldId id="270" r:id="rId19"/>
    <p:sldId id="277" r:id="rId20"/>
    <p:sldId id="279" r:id="rId21"/>
    <p:sldId id="340" r:id="rId22"/>
    <p:sldId id="269" r:id="rId23"/>
    <p:sldId id="271" r:id="rId24"/>
    <p:sldId id="281" r:id="rId25"/>
    <p:sldId id="272" r:id="rId26"/>
    <p:sldId id="273" r:id="rId27"/>
    <p:sldId id="282" r:id="rId28"/>
    <p:sldId id="283" r:id="rId29"/>
    <p:sldId id="285" r:id="rId30"/>
    <p:sldId id="284" r:id="rId31"/>
    <p:sldId id="286" r:id="rId32"/>
    <p:sldId id="287" r:id="rId33"/>
    <p:sldId id="289" r:id="rId34"/>
    <p:sldId id="291" r:id="rId35"/>
    <p:sldId id="290" r:id="rId36"/>
    <p:sldId id="293" r:id="rId37"/>
    <p:sldId id="294" r:id="rId38"/>
    <p:sldId id="288" r:id="rId39"/>
    <p:sldId id="296" r:id="rId40"/>
    <p:sldId id="297" r:id="rId41"/>
    <p:sldId id="299" r:id="rId42"/>
    <p:sldId id="298" r:id="rId43"/>
    <p:sldId id="295" r:id="rId44"/>
    <p:sldId id="303" r:id="rId45"/>
    <p:sldId id="341" r:id="rId46"/>
    <p:sldId id="301" r:id="rId47"/>
    <p:sldId id="302" r:id="rId48"/>
    <p:sldId id="343" r:id="rId49"/>
    <p:sldId id="342" r:id="rId50"/>
    <p:sldId id="344" r:id="rId51"/>
    <p:sldId id="347" r:id="rId52"/>
    <p:sldId id="300" r:id="rId53"/>
    <p:sldId id="346" r:id="rId54"/>
    <p:sldId id="345" r:id="rId55"/>
    <p:sldId id="330" r:id="rId56"/>
    <p:sldId id="353" r:id="rId57"/>
    <p:sldId id="304" r:id="rId58"/>
    <p:sldId id="305" r:id="rId59"/>
    <p:sldId id="306" r:id="rId60"/>
    <p:sldId id="307" r:id="rId61"/>
    <p:sldId id="309" r:id="rId62"/>
    <p:sldId id="310" r:id="rId63"/>
    <p:sldId id="308" r:id="rId64"/>
    <p:sldId id="312" r:id="rId65"/>
    <p:sldId id="311" r:id="rId66"/>
    <p:sldId id="315" r:id="rId67"/>
    <p:sldId id="313" r:id="rId68"/>
    <p:sldId id="316" r:id="rId69"/>
    <p:sldId id="314" r:id="rId70"/>
    <p:sldId id="317" r:id="rId71"/>
    <p:sldId id="355" r:id="rId72"/>
    <p:sldId id="331" r:id="rId73"/>
    <p:sldId id="348" r:id="rId74"/>
    <p:sldId id="350" r:id="rId75"/>
    <p:sldId id="349" r:id="rId76"/>
    <p:sldId id="351" r:id="rId77"/>
    <p:sldId id="354" r:id="rId78"/>
    <p:sldId id="318" r:id="rId79"/>
    <p:sldId id="319" r:id="rId80"/>
    <p:sldId id="320" r:id="rId81"/>
    <p:sldId id="321" r:id="rId82"/>
    <p:sldId id="332" r:id="rId83"/>
    <p:sldId id="322" r:id="rId84"/>
    <p:sldId id="333" r:id="rId85"/>
    <p:sldId id="334" r:id="rId86"/>
    <p:sldId id="335" r:id="rId87"/>
    <p:sldId id="323" r:id="rId88"/>
    <p:sldId id="324" r:id="rId89"/>
    <p:sldId id="337" r:id="rId90"/>
    <p:sldId id="325" r:id="rId91"/>
    <p:sldId id="338" r:id="rId92"/>
    <p:sldId id="326" r:id="rId93"/>
    <p:sldId id="327" r:id="rId94"/>
    <p:sldId id="328" r:id="rId95"/>
    <p:sldId id="329" r:id="rId96"/>
    <p:sldId id="352" r:id="rId97"/>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FFCC"/>
    <a:srgbClr val="ABE9FF"/>
    <a:srgbClr val="777777"/>
    <a:srgbClr val="FF3333"/>
    <a:srgbClr val="CC0000"/>
    <a:srgbClr val="000066"/>
    <a:srgbClr val="8000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86355" autoAdjust="0"/>
  </p:normalViewPr>
  <p:slideViewPr>
    <p:cSldViewPr>
      <p:cViewPr varScale="1">
        <p:scale>
          <a:sx n="80" d="100"/>
          <a:sy n="80" d="100"/>
        </p:scale>
        <p:origin x="954" y="66"/>
      </p:cViewPr>
      <p:guideLst>
        <p:guide orient="horz" pos="2160"/>
        <p:guide pos="2880"/>
      </p:guideLst>
    </p:cSldViewPr>
  </p:slideViewPr>
  <p:outlineViewPr>
    <p:cViewPr>
      <p:scale>
        <a:sx n="33" d="100"/>
        <a:sy n="33" d="100"/>
      </p:scale>
      <p:origin x="0" y="-6906"/>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016B9FB6-583A-4EDC-86BD-4AF91C0589B0}" type="slidenum">
              <a:rPr lang="en-US"/>
              <a:pPr>
                <a:defRPr/>
              </a:pPr>
              <a:t>‹#›</a:t>
            </a:fld>
            <a:endParaRPr lang="en-US"/>
          </a:p>
        </p:txBody>
      </p:sp>
    </p:spTree>
    <p:extLst>
      <p:ext uri="{BB962C8B-B14F-4D97-AF65-F5344CB8AC3E}">
        <p14:creationId xmlns:p14="http://schemas.microsoft.com/office/powerpoint/2010/main" val="3365550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56104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dirty="0" smtClean="0"/>
          </a:p>
        </p:txBody>
      </p:sp>
    </p:spTree>
    <p:extLst>
      <p:ext uri="{BB962C8B-B14F-4D97-AF65-F5344CB8AC3E}">
        <p14:creationId xmlns:p14="http://schemas.microsoft.com/office/powerpoint/2010/main" val="416585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75046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5889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2133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16805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40668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15330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20595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7256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3433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68675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75278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881630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78923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54389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819896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64273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55576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7274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28316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29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8654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01876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9510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9627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77525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54437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01067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75736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26789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338122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86876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39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3840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8149505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249817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59157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28116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84342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9670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27498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20722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243084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208503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49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8760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13246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191274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47065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15536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370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22921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910865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060141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9104284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735139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59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10651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103328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867966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744971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2007820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34878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284902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270073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219217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933890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644980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69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303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5893021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136312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97815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522221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9519376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923046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586257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834260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702700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002570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79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78801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58006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841575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2658056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919658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035240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472311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923930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60986825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dirty="0" smtClean="0"/>
          </a:p>
        </p:txBody>
      </p:sp>
    </p:spTree>
    <p:extLst>
      <p:ext uri="{BB962C8B-B14F-4D97-AF65-F5344CB8AC3E}">
        <p14:creationId xmlns:p14="http://schemas.microsoft.com/office/powerpoint/2010/main" val="38628547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88</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267315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89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9022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4880757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90</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200804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642007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864690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308520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745274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06296474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96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05056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158121DA-B33A-40BF-92A5-391402617C0F}" type="datetime12">
              <a:rPr lang="vi-VN" altLang="en-US" smtClean="0"/>
              <a:pPr>
                <a:defRPr/>
              </a:pPr>
              <a:t>10:42</a:t>
            </a:fld>
            <a:endParaRPr lang="en-US" altLang="en-US"/>
          </a:p>
        </p:txBody>
      </p:sp>
      <p:sp>
        <p:nvSpPr>
          <p:cNvPr id="19" name="Footer Placeholder 18"/>
          <p:cNvSpPr>
            <a:spLocks noGrp="1"/>
          </p:cNvSpPr>
          <p:nvPr>
            <p:ph type="ftr" sz="quarter" idx="11"/>
          </p:nvPr>
        </p:nvSpPr>
        <p:spPr/>
        <p:txBody>
          <a:bodyPr/>
          <a:lstStyle/>
          <a:p>
            <a:pPr>
              <a:defRPr/>
            </a:pPr>
            <a:r>
              <a:rPr lang="en-US" altLang="en-US" smtClean="0"/>
              <a:t>Khoa CNTT</a:t>
            </a:r>
            <a:endParaRPr lang="en-US" altLang="en-US"/>
          </a:p>
        </p:txBody>
      </p:sp>
      <p:sp>
        <p:nvSpPr>
          <p:cNvPr id="27" name="Slide Number Placeholder 26"/>
          <p:cNvSpPr>
            <a:spLocks noGrp="1"/>
          </p:cNvSpPr>
          <p:nvPr>
            <p:ph type="sldNum" sz="quarter" idx="12"/>
          </p:nvPr>
        </p:nvSpPr>
        <p:spPr/>
        <p:txBody>
          <a:bodyPr/>
          <a:lstStyle/>
          <a:p>
            <a:pPr>
              <a:defRPr/>
            </a:pPr>
            <a:fld id="{616E54A0-E9E6-41FD-B97D-1FF3D761590C}"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39DE344-34E3-48B9-B3FE-6AB87630C622}" type="datetime12">
              <a:rPr lang="vi-VN" altLang="en-US" smtClean="0"/>
              <a:pPr>
                <a:defRPr/>
              </a:pPr>
              <a:t>10:42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p>
            <a:pPr>
              <a:defRPr/>
            </a:pPr>
            <a:fld id="{0428E925-8979-48CB-B0C1-39249A65EED1}"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AA348C4B-A10C-4166-94C5-F5FB087DE743}" type="datetime12">
              <a:rPr lang="vi-VN" altLang="en-US" smtClean="0"/>
              <a:pPr>
                <a:defRPr/>
              </a:pPr>
              <a:t>10:42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p>
            <a:pPr>
              <a:defRPr/>
            </a:pPr>
            <a:fld id="{24B15079-8E5C-4E42-BE80-8F196DDD4E32}"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A78360F5-CD4A-461D-AB5D-1C8B111F610A}" type="datetime12">
              <a:rPr lang="vi-VN" altLang="en-US" smtClean="0"/>
              <a:pPr>
                <a:defRPr/>
              </a:pPr>
              <a:t>10:42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p>
            <a:pPr>
              <a:defRPr/>
            </a:pPr>
            <a:fld id="{A1D24B86-78E5-48E2-982A-01918D080DD7}"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5945DF06-938C-475F-921F-935314406689}" type="datetime12">
              <a:rPr lang="vi-VN" altLang="en-US" smtClean="0"/>
              <a:pPr>
                <a:defRPr/>
              </a:pPr>
              <a:t>10:42</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p>
            <a:pPr>
              <a:defRPr/>
            </a:pPr>
            <a:fld id="{967B19D7-6E9A-402D-B13B-31E039425270}"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D33AE68-83B6-4DBB-A499-5779DCC6F0D5}" type="datetime12">
              <a:rPr lang="vi-VN" altLang="en-US" smtClean="0"/>
              <a:pPr>
                <a:defRPr/>
              </a:pPr>
              <a:t>10:42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p>
            <a:pPr>
              <a:defRPr/>
            </a:pPr>
            <a:fld id="{11116682-82AA-48FB-867D-5B74DEDB14DD}"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0D115DD6-0F60-45D9-BD00-D70A5C1C857D}" type="datetime12">
              <a:rPr lang="vi-VN" altLang="en-US" smtClean="0"/>
              <a:pPr>
                <a:defRPr/>
              </a:pPr>
              <a:t>10:42</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p>
            <a:pPr>
              <a:defRPr/>
            </a:pPr>
            <a:fld id="{C09126AF-7E69-4AEF-A74E-060195FE15CC}"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B9F2438-851B-4A81-86C5-2816E082DDAE}" type="datetime12">
              <a:rPr lang="vi-VN" altLang="en-US" smtClean="0"/>
              <a:pPr>
                <a:defRPr/>
              </a:pPr>
              <a:t>10:42</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Khoa CNTT</a:t>
            </a:r>
            <a:endParaRPr lang="en-US" altLang="en-US"/>
          </a:p>
        </p:txBody>
      </p:sp>
      <p:sp>
        <p:nvSpPr>
          <p:cNvPr id="5" name="Slide Number Placeholder 4"/>
          <p:cNvSpPr>
            <a:spLocks noGrp="1"/>
          </p:cNvSpPr>
          <p:nvPr>
            <p:ph type="sldNum" sz="quarter" idx="12"/>
          </p:nvPr>
        </p:nvSpPr>
        <p:spPr/>
        <p:txBody>
          <a:bodyPr/>
          <a:lstStyle/>
          <a:p>
            <a:pPr>
              <a:defRPr/>
            </a:pPr>
            <a:fld id="{AE43BB6D-4BAD-42A9-AA1B-974C73B6EC25}"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E50DA7A-84CC-4557-9ABC-814E41FC01B6}" type="datetime12">
              <a:rPr lang="vi-VN" altLang="en-US" smtClean="0"/>
              <a:pPr>
                <a:defRPr/>
              </a:pPr>
              <a:t>10:42</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Khoa CNTT</a:t>
            </a:r>
            <a:endParaRPr lang="en-US" altLang="en-US"/>
          </a:p>
        </p:txBody>
      </p:sp>
      <p:sp>
        <p:nvSpPr>
          <p:cNvPr id="4" name="Slide Number Placeholder 3"/>
          <p:cNvSpPr>
            <a:spLocks noGrp="1"/>
          </p:cNvSpPr>
          <p:nvPr>
            <p:ph type="sldNum" sz="quarter" idx="12"/>
          </p:nvPr>
        </p:nvSpPr>
        <p:spPr/>
        <p:txBody>
          <a:bodyPr/>
          <a:lstStyle/>
          <a:p>
            <a:pPr>
              <a:defRPr/>
            </a:pPr>
            <a:fld id="{97814302-2C60-4B77-B1F9-F561C2422064}"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0968883C-C2C2-473B-A389-A213500B1609}" type="datetime12">
              <a:rPr lang="vi-VN" altLang="en-US" smtClean="0"/>
              <a:pPr>
                <a:defRPr/>
              </a:pPr>
              <a:t>10:42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p>
            <a:pPr>
              <a:defRPr/>
            </a:pPr>
            <a:fld id="{7D22DBBE-F9B5-4C59-9FB4-7C241C0C0212}"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2DD0BBB-D770-427F-97BA-F51DEE3558C5}" type="datetime12">
              <a:rPr lang="vi-VN" altLang="en-US" smtClean="0"/>
              <a:pPr>
                <a:defRPr/>
              </a:pPr>
              <a:t>10:42</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1DC0D0F5-497C-43AA-8452-4810A092E31A}" type="slidenum">
              <a:rPr lang="en-US" altLang="en-US" smtClean="0"/>
              <a:pPr>
                <a:defRPr/>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618E429A-E3DC-46B4-899E-854B7190033A}" type="datetime12">
              <a:rPr lang="vi-VN" altLang="en-US" smtClean="0"/>
              <a:pPr>
                <a:defRPr/>
              </a:pPr>
              <a:t>10:42</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3AF7701-432C-4932-802A-CD0BD4D74EA3}" type="slidenum">
              <a:rPr lang="en-US" altLang="en-US" smtClean="0"/>
              <a:pPr>
                <a:defRPr/>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3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slide" Target="slide3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slide" Target="slide2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hyperlink" Target="C3_1.pptx#-1,19,Slide 19"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B0F0">
                <a:alpha val="33000"/>
              </a:srgb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1066800"/>
            <a:ext cx="7239000" cy="914400"/>
          </a:xfrm>
        </p:spPr>
        <p:txBody>
          <a:bodyPr/>
          <a:lstStyle/>
          <a:p>
            <a:pPr algn="ctr" fontAlgn="auto">
              <a:spcAft>
                <a:spcPts val="0"/>
              </a:spcAft>
              <a:defRPr/>
            </a:pPr>
            <a:r>
              <a:rPr lang="en-US" sz="4400" err="1" smtClean="0">
                <a:effectLst>
                  <a:outerShdw blurRad="38100" dist="38100" dir="2700000" algn="tl">
                    <a:srgbClr val="C0C0C0"/>
                  </a:outerShdw>
                </a:effectLst>
              </a:rPr>
              <a:t>Chương</a:t>
            </a:r>
            <a:r>
              <a:rPr lang="en-US" sz="4400" smtClean="0">
                <a:effectLst>
                  <a:outerShdw blurRad="38100" dist="38100" dir="2700000" algn="tl">
                    <a:srgbClr val="C0C0C0"/>
                  </a:outerShdw>
                </a:effectLst>
              </a:rPr>
              <a:t> 4</a:t>
            </a:r>
            <a:endParaRPr lang="en-US" sz="4400" dirty="0" smtClean="0">
              <a:effectLst>
                <a:outerShdw blurRad="38100" dist="38100" dir="2700000" algn="tl">
                  <a:srgbClr val="C0C0C0"/>
                </a:outerShdw>
              </a:effectLst>
            </a:endParaRPr>
          </a:p>
        </p:txBody>
      </p:sp>
      <p:sp>
        <p:nvSpPr>
          <p:cNvPr id="8" name="Date Placeholder 7"/>
          <p:cNvSpPr>
            <a:spLocks noGrp="1"/>
          </p:cNvSpPr>
          <p:nvPr>
            <p:ph type="dt" sz="half" idx="10"/>
          </p:nvPr>
        </p:nvSpPr>
        <p:spPr/>
        <p:txBody>
          <a:bodyPr/>
          <a:lstStyle/>
          <a:p>
            <a:pPr>
              <a:defRPr/>
            </a:pPr>
            <a:fld id="{AE3E5D5B-7A3F-428A-BB15-F4BC6E9D409E}" type="datetime12">
              <a:rPr lang="vi-VN" altLang="en-US" smtClean="0"/>
              <a:pPr>
                <a:defRPr/>
              </a:pPr>
              <a:t>10:42</a:t>
            </a:fld>
            <a:endParaRPr lang="en-US" altLang="en-US"/>
          </a:p>
        </p:txBody>
      </p:sp>
      <p:sp>
        <p:nvSpPr>
          <p:cNvPr id="10" name="Footer Placeholder 9"/>
          <p:cNvSpPr>
            <a:spLocks noGrp="1"/>
          </p:cNvSpPr>
          <p:nvPr>
            <p:ph type="ftr" sz="quarter" idx="11"/>
          </p:nvPr>
        </p:nvSpPr>
        <p:spPr/>
        <p:txBody>
          <a:body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p>
            <a:pPr>
              <a:defRPr/>
            </a:pPr>
            <a:fld id="{616E54A0-E9E6-41FD-B97D-1FF3D761590C}" type="slidenum">
              <a:rPr lang="en-US" altLang="en-US" smtClean="0"/>
              <a:pPr>
                <a:defRPr/>
              </a:pPr>
              <a:t>1</a:t>
            </a:fld>
            <a:endParaRPr lang="en-US" altLang="en-US"/>
          </a:p>
        </p:txBody>
      </p:sp>
      <p:sp>
        <p:nvSpPr>
          <p:cNvPr id="2053" name="Rectangle 5"/>
          <p:cNvSpPr>
            <a:spLocks noChangeArrowheads="1"/>
          </p:cNvSpPr>
          <p:nvPr/>
        </p:nvSpPr>
        <p:spPr bwMode="auto">
          <a:xfrm>
            <a:off x="762000" y="2438400"/>
            <a:ext cx="7620000" cy="1371600"/>
          </a:xfrm>
          <a:prstGeom prst="rect">
            <a:avLst/>
          </a:prstGeom>
          <a:noFill/>
          <a:ln w="9525">
            <a:noFill/>
            <a:miter lim="800000"/>
            <a:headEnd/>
            <a:tailEnd/>
          </a:ln>
          <a:effectLst/>
        </p:spPr>
        <p:txBody>
          <a:bodyPr/>
          <a:lstStyle/>
          <a:p>
            <a:pPr>
              <a:spcBef>
                <a:spcPct val="0"/>
              </a:spcBef>
              <a:defRPr/>
            </a:pPr>
            <a:r>
              <a:rPr lang="en-US" sz="4400" smtClean="0">
                <a:effectLst>
                  <a:outerShdw blurRad="38100" dist="38100" dir="2700000" algn="tl">
                    <a:srgbClr val="C0C0C0"/>
                  </a:outerShdw>
                </a:effectLst>
                <a:latin typeface="Verdana" pitchFamily="34" charset="0"/>
              </a:rPr>
              <a:t>Phụ thuộc hàm và </a:t>
            </a:r>
          </a:p>
          <a:p>
            <a:pPr>
              <a:spcBef>
                <a:spcPct val="0"/>
              </a:spcBef>
              <a:defRPr/>
            </a:pPr>
            <a:r>
              <a:rPr lang="en-US" sz="4400" smtClean="0">
                <a:effectLst>
                  <a:outerShdw blurRad="38100" dist="38100" dir="2700000" algn="tl">
                    <a:srgbClr val="C0C0C0"/>
                  </a:outerShdw>
                </a:effectLst>
                <a:latin typeface="Verdana" pitchFamily="34" charset="0"/>
              </a:rPr>
              <a:t>Chuẩn hóa CSDL quan hệ</a:t>
            </a:r>
            <a:endParaRPr lang="en-US" sz="4400">
              <a:effectLst>
                <a:outerShdw blurRad="38100" dist="38100" dir="2700000" algn="tl">
                  <a:srgbClr val="C0C0C0"/>
                </a:outerShdw>
              </a:effectLst>
              <a:latin typeface="Verdana" pitchFamily="34" charset="0"/>
            </a:endParaRPr>
          </a:p>
        </p:txBody>
      </p:sp>
      <p:grpSp>
        <p:nvGrpSpPr>
          <p:cNvPr id="5"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10</a:t>
            </a:fld>
            <a:endParaRPr lang="en-US" altLang="en-US"/>
          </a:p>
        </p:txBody>
      </p:sp>
      <p:sp>
        <p:nvSpPr>
          <p:cNvPr id="12" name="TextBox 11"/>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4.3</a:t>
            </a:r>
            <a:r>
              <a:rPr lang="en-US" sz="2400" smtClean="0"/>
              <a:t> – </a:t>
            </a:r>
            <a:r>
              <a:rPr lang="en-US" sz="2000" b="1" smtClean="0"/>
              <a:t>Phụ thuộc hàm</a:t>
            </a:r>
          </a:p>
        </p:txBody>
      </p:sp>
      <p:sp>
        <p:nvSpPr>
          <p:cNvPr id="13" name="Rectangle 12"/>
          <p:cNvSpPr/>
          <p:nvPr/>
        </p:nvSpPr>
        <p:spPr>
          <a:xfrm>
            <a:off x="533400" y="1524000"/>
            <a:ext cx="8001000" cy="784830"/>
          </a:xfrm>
          <a:prstGeom prst="rect">
            <a:avLst/>
          </a:prstGeom>
        </p:spPr>
        <p:txBody>
          <a:bodyPr wrap="square">
            <a:spAutoFit/>
          </a:bodyPr>
          <a:lstStyle/>
          <a:p>
            <a:pPr algn="l" eaLnBrk="1" hangingPunct="1"/>
            <a:r>
              <a:rPr lang="en-US" b="1" i="1" smtClean="0"/>
              <a:t>Định nghĩa:  </a:t>
            </a:r>
          </a:p>
          <a:p>
            <a:pPr algn="l" eaLnBrk="1" hangingPunct="1"/>
            <a:r>
              <a:rPr lang="en-US" smtClean="0"/>
              <a:t>Cho lược đồ quan hệ R;  X, Y là các tập thuộc tính trên R. </a:t>
            </a:r>
          </a:p>
        </p:txBody>
      </p:sp>
      <p:sp>
        <p:nvSpPr>
          <p:cNvPr id="14" name="TextBox 13"/>
          <p:cNvSpPr txBox="1"/>
          <p:nvPr/>
        </p:nvSpPr>
        <p:spPr>
          <a:xfrm>
            <a:off x="533400" y="4191000"/>
            <a:ext cx="7387022" cy="784830"/>
          </a:xfrm>
          <a:prstGeom prst="rect">
            <a:avLst/>
          </a:prstGeom>
          <a:noFill/>
        </p:spPr>
        <p:txBody>
          <a:bodyPr wrap="none" rtlCol="0">
            <a:spAutoFit/>
          </a:bodyPr>
          <a:lstStyle/>
          <a:p>
            <a:r>
              <a:rPr lang="en-US" i="1" dirty="0" smtClean="0"/>
              <a:t>Ta nói Y phụ thuộc hàm vào X hay X xác định hàm Y ; X gọi là vế trái, </a:t>
            </a:r>
          </a:p>
          <a:p>
            <a:pPr algn="l"/>
            <a:r>
              <a:rPr lang="en-US" i="1" dirty="0" smtClean="0"/>
              <a:t>Y là vế phải của phụ thuộc hàm</a:t>
            </a:r>
            <a:endParaRPr lang="vi-VN" i="1" dirty="0"/>
          </a:p>
        </p:txBody>
      </p:sp>
      <p:sp>
        <p:nvSpPr>
          <p:cNvPr id="15" name="Rectangle 14"/>
          <p:cNvSpPr/>
          <p:nvPr/>
        </p:nvSpPr>
        <p:spPr>
          <a:xfrm>
            <a:off x="609600" y="2514600"/>
            <a:ext cx="8001000" cy="1492716"/>
          </a:xfrm>
          <a:prstGeom prst="rect">
            <a:avLst/>
          </a:prstGeom>
        </p:spPr>
        <p:txBody>
          <a:bodyPr wrap="square">
            <a:spAutoFit/>
          </a:bodyPr>
          <a:lstStyle/>
          <a:p>
            <a:pPr algn="l" eaLnBrk="1" hangingPunct="1"/>
            <a:r>
              <a:rPr lang="en-US" sz="1600" b="1" smtClean="0"/>
              <a:t>Một phụ thuộc hàm giữa X và Y được kí hiệu X</a:t>
            </a:r>
            <a:r>
              <a:rPr lang="en-US" sz="1600" b="1" smtClean="0">
                <a:sym typeface="Wingdings" pitchFamily="2" charset="2"/>
              </a:rPr>
              <a:t>Y là một ràng </a:t>
            </a:r>
            <a:r>
              <a:rPr lang="en-US" sz="1600" b="1" smtClean="0"/>
              <a:t>buộc:</a:t>
            </a:r>
          </a:p>
          <a:p>
            <a:pPr algn="l" eaLnBrk="1" hangingPunct="1"/>
            <a:r>
              <a:rPr lang="en-US" sz="1600" b="1" smtClean="0">
                <a:solidFill>
                  <a:srgbClr val="FFFF00"/>
                </a:solidFill>
              </a:rPr>
              <a:t>Với mỗi thể hiện r của lược đồ quan hệ R, với 2 bộ bất kỳ t1 và t2 trong r</a:t>
            </a:r>
          </a:p>
          <a:p>
            <a:pPr algn="l" eaLnBrk="1" hangingPunct="1"/>
            <a:r>
              <a:rPr lang="en-US" sz="1600" b="1" smtClean="0">
                <a:solidFill>
                  <a:srgbClr val="FFFF00"/>
                </a:solidFill>
              </a:rPr>
              <a:t>     nếu có t1[X]= t2[X] thì t1[Y]=t2[Y]</a:t>
            </a:r>
          </a:p>
          <a:p>
            <a:pPr algn="l" eaLnBrk="1" hangingPunct="1"/>
            <a:r>
              <a:rPr lang="en-US" smtClean="0"/>
              <a:t>(</a:t>
            </a:r>
            <a:r>
              <a:rPr lang="en-US" i="1" smtClean="0"/>
              <a:t>tức là 2 bộ bất kỳ bằng nhau trên X thì cũng bằng nhau trên Y)</a:t>
            </a:r>
            <a:endParaRPr lang="en-US" smtClean="0"/>
          </a:p>
        </p:txBody>
      </p:sp>
      <p:sp>
        <p:nvSpPr>
          <p:cNvPr id="16" name="Rectangle 15"/>
          <p:cNvSpPr/>
          <p:nvPr/>
        </p:nvSpPr>
        <p:spPr>
          <a:xfrm>
            <a:off x="457200" y="5257800"/>
            <a:ext cx="8001000" cy="646331"/>
          </a:xfrm>
          <a:prstGeom prst="rect">
            <a:avLst/>
          </a:prstGeom>
        </p:spPr>
        <p:txBody>
          <a:bodyPr wrap="square">
            <a:spAutoFit/>
          </a:bodyPr>
          <a:lstStyle/>
          <a:p>
            <a:pPr algn="l" eaLnBrk="1" hangingPunct="1"/>
            <a:r>
              <a:rPr lang="en-US" smtClean="0"/>
              <a:t>Phụ thuộc hàm là tính chất ngữ nghĩa trên các thuộc tính của lược đồ, được xác định khi thiết kế chứ không suy đoán trên một thể hiện của lược đồ.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11</a:t>
            </a:fld>
            <a:endParaRPr lang="en-US" altLang="en-US"/>
          </a:p>
        </p:txBody>
      </p:sp>
      <p:sp>
        <p:nvSpPr>
          <p:cNvPr id="12" name="TextBox 11"/>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4.3</a:t>
            </a:r>
            <a:r>
              <a:rPr lang="en-US" sz="2400" smtClean="0"/>
              <a:t> – </a:t>
            </a:r>
            <a:r>
              <a:rPr lang="en-US" sz="2000" b="1" smtClean="0"/>
              <a:t>Phụ thuộc hàm</a:t>
            </a:r>
          </a:p>
        </p:txBody>
      </p:sp>
      <p:sp>
        <p:nvSpPr>
          <p:cNvPr id="13" name="Rectangle 12"/>
          <p:cNvSpPr/>
          <p:nvPr/>
        </p:nvSpPr>
        <p:spPr>
          <a:xfrm>
            <a:off x="533400" y="1524000"/>
            <a:ext cx="8001000" cy="369332"/>
          </a:xfrm>
          <a:prstGeom prst="rect">
            <a:avLst/>
          </a:prstGeom>
        </p:spPr>
        <p:txBody>
          <a:bodyPr wrap="square">
            <a:spAutoFit/>
          </a:bodyPr>
          <a:lstStyle/>
          <a:p>
            <a:pPr algn="l" eaLnBrk="1" hangingPunct="1"/>
            <a:r>
              <a:rPr lang="en-US" b="1" i="1" smtClean="0"/>
              <a:t>Ví dụ:  </a:t>
            </a:r>
          </a:p>
        </p:txBody>
      </p:sp>
      <p:sp>
        <p:nvSpPr>
          <p:cNvPr id="14" name="TextBox 13"/>
          <p:cNvSpPr txBox="1"/>
          <p:nvPr/>
        </p:nvSpPr>
        <p:spPr>
          <a:xfrm>
            <a:off x="609600" y="1981200"/>
            <a:ext cx="7924800" cy="369332"/>
          </a:xfrm>
          <a:prstGeom prst="rect">
            <a:avLst/>
          </a:prstGeom>
          <a:noFill/>
        </p:spPr>
        <p:txBody>
          <a:bodyPr wrap="square" rtlCol="0">
            <a:spAutoFit/>
          </a:bodyPr>
          <a:lstStyle/>
          <a:p>
            <a:pPr algn="l"/>
            <a:r>
              <a:rPr lang="en-US" b="1" smtClean="0">
                <a:solidFill>
                  <a:srgbClr val="FFFF00"/>
                </a:solidFill>
              </a:rPr>
              <a:t>SINHVIEN</a:t>
            </a:r>
            <a:r>
              <a:rPr lang="en-US" smtClean="0">
                <a:solidFill>
                  <a:srgbClr val="FFFF00"/>
                </a:solidFill>
              </a:rPr>
              <a:t>(Masv, Ho, Dem,Ten, Ngaysinh, Noisinh, Lop)</a:t>
            </a:r>
            <a:endParaRPr lang="vi-VN">
              <a:solidFill>
                <a:srgbClr val="FFFF00"/>
              </a:solidFill>
            </a:endParaRPr>
          </a:p>
        </p:txBody>
      </p:sp>
      <p:sp>
        <p:nvSpPr>
          <p:cNvPr id="18" name="TextBox 17"/>
          <p:cNvSpPr txBox="1"/>
          <p:nvPr/>
        </p:nvSpPr>
        <p:spPr>
          <a:xfrm>
            <a:off x="1371600" y="2438400"/>
            <a:ext cx="7315200" cy="381000"/>
          </a:xfrm>
          <a:prstGeom prst="rect">
            <a:avLst/>
          </a:prstGeom>
          <a:noFill/>
        </p:spPr>
        <p:txBody>
          <a:bodyPr wrap="square" rtlCol="0">
            <a:spAutoFit/>
          </a:bodyPr>
          <a:lstStyle/>
          <a:p>
            <a:pPr algn="l"/>
            <a:r>
              <a:rPr lang="en-US" smtClean="0">
                <a:solidFill>
                  <a:srgbClr val="FFFF00"/>
                </a:solidFill>
              </a:rPr>
              <a:t>Phụ thuộc hàm: </a:t>
            </a:r>
            <a:r>
              <a:rPr lang="en-US" b="1" smtClean="0">
                <a:solidFill>
                  <a:srgbClr val="FFFF00"/>
                </a:solidFill>
              </a:rPr>
              <a:t>Masv </a:t>
            </a:r>
            <a:r>
              <a:rPr lang="en-US" b="1" smtClean="0">
                <a:solidFill>
                  <a:srgbClr val="FFFF00"/>
                </a:solidFill>
                <a:sym typeface="Wingdings"/>
              </a:rPr>
              <a:t></a:t>
            </a:r>
            <a:r>
              <a:rPr lang="en-US" b="1" smtClean="0">
                <a:solidFill>
                  <a:srgbClr val="FFFF00"/>
                </a:solidFill>
              </a:rPr>
              <a:t> Ho, Dem,Ten, Ngaysinh, Noisinh, Lop</a:t>
            </a:r>
            <a:endParaRPr lang="vi-VN" b="1">
              <a:solidFill>
                <a:srgbClr val="FFFF00"/>
              </a:solidFill>
            </a:endParaRPr>
          </a:p>
        </p:txBody>
      </p:sp>
      <p:sp>
        <p:nvSpPr>
          <p:cNvPr id="19" name="TextBox 18"/>
          <p:cNvSpPr txBox="1"/>
          <p:nvPr/>
        </p:nvSpPr>
        <p:spPr>
          <a:xfrm>
            <a:off x="685800" y="2895600"/>
            <a:ext cx="7924800" cy="369332"/>
          </a:xfrm>
          <a:prstGeom prst="rect">
            <a:avLst/>
          </a:prstGeom>
          <a:noFill/>
        </p:spPr>
        <p:txBody>
          <a:bodyPr wrap="square" rtlCol="0">
            <a:spAutoFit/>
          </a:bodyPr>
          <a:lstStyle/>
          <a:p>
            <a:pPr algn="l"/>
            <a:r>
              <a:rPr lang="en-US" b="1" smtClean="0"/>
              <a:t>SINHVIEN_DIEM</a:t>
            </a:r>
            <a:r>
              <a:rPr lang="en-US" smtClean="0"/>
              <a:t>(Masv,Mamon, Ngaythi, Diem)</a:t>
            </a:r>
            <a:endParaRPr lang="vi-VN"/>
          </a:p>
        </p:txBody>
      </p:sp>
      <p:sp>
        <p:nvSpPr>
          <p:cNvPr id="20" name="TextBox 19"/>
          <p:cNvSpPr txBox="1"/>
          <p:nvPr/>
        </p:nvSpPr>
        <p:spPr>
          <a:xfrm>
            <a:off x="1371600" y="3352800"/>
            <a:ext cx="6858000" cy="369332"/>
          </a:xfrm>
          <a:prstGeom prst="rect">
            <a:avLst/>
          </a:prstGeom>
          <a:noFill/>
        </p:spPr>
        <p:txBody>
          <a:bodyPr wrap="square" rtlCol="0">
            <a:spAutoFit/>
          </a:bodyPr>
          <a:lstStyle/>
          <a:p>
            <a:pPr algn="l"/>
            <a:r>
              <a:rPr lang="en-US" smtClean="0"/>
              <a:t>Phụ thuộc hàm </a:t>
            </a:r>
            <a:r>
              <a:rPr lang="en-US" b="1" smtClean="0"/>
              <a:t>Masv,Mamon </a:t>
            </a:r>
            <a:r>
              <a:rPr lang="en-US" b="1" smtClean="0">
                <a:sym typeface="Wingdings"/>
              </a:rPr>
              <a:t></a:t>
            </a:r>
            <a:r>
              <a:rPr lang="en-US" b="1" smtClean="0"/>
              <a:t> Diem</a:t>
            </a:r>
            <a:endParaRPr lang="vi-VN" b="1"/>
          </a:p>
        </p:txBody>
      </p:sp>
      <p:sp>
        <p:nvSpPr>
          <p:cNvPr id="21" name="Rectangle 20"/>
          <p:cNvSpPr/>
          <p:nvPr/>
        </p:nvSpPr>
        <p:spPr>
          <a:xfrm>
            <a:off x="533400" y="3962400"/>
            <a:ext cx="8229600" cy="2200602"/>
          </a:xfrm>
          <a:prstGeom prst="rect">
            <a:avLst/>
          </a:prstGeom>
        </p:spPr>
        <p:txBody>
          <a:bodyPr wrap="square">
            <a:spAutoFit/>
          </a:bodyPr>
          <a:lstStyle/>
          <a:p>
            <a:pPr eaLnBrk="1" hangingPunct="1">
              <a:buFont typeface="Wingdings 2" pitchFamily="18" charset="2"/>
              <a:buNone/>
            </a:pPr>
            <a:r>
              <a:rPr lang="en-US" sz="2000" b="1" smtClean="0">
                <a:solidFill>
                  <a:srgbClr val="FFFF00"/>
                </a:solidFill>
              </a:rPr>
              <a:t>MUON</a:t>
            </a:r>
            <a:r>
              <a:rPr lang="en-US" sz="2000" smtClean="0">
                <a:solidFill>
                  <a:srgbClr val="FFFF00"/>
                </a:solidFill>
              </a:rPr>
              <a:t>(Sothe, Masach, Tennguoimuon, Tensach, Ngaymuon, Ngaytra)</a:t>
            </a:r>
          </a:p>
          <a:p>
            <a:pPr algn="l" eaLnBrk="1" hangingPunct="1">
              <a:buFont typeface="Wingdings 2" pitchFamily="18" charset="2"/>
              <a:buNone/>
            </a:pPr>
            <a:r>
              <a:rPr lang="en-US" smtClean="0">
                <a:solidFill>
                  <a:srgbClr val="FFFF00"/>
                </a:solidFill>
              </a:rPr>
              <a:t>Với các phụ thuộc hàm:</a:t>
            </a:r>
          </a:p>
          <a:p>
            <a:pPr algn="l" eaLnBrk="1" hangingPunct="1">
              <a:buFont typeface="Wingdings 2" pitchFamily="18" charset="2"/>
              <a:buNone/>
            </a:pPr>
            <a:r>
              <a:rPr lang="en-US" sz="2000" smtClean="0">
                <a:solidFill>
                  <a:srgbClr val="FFFF00"/>
                </a:solidFill>
              </a:rPr>
              <a:t>   </a:t>
            </a:r>
            <a:r>
              <a:rPr lang="en-US" sz="2000" b="1" smtClean="0">
                <a:solidFill>
                  <a:srgbClr val="FFFF00"/>
                </a:solidFill>
              </a:rPr>
              <a:t>Sothe </a:t>
            </a:r>
            <a:r>
              <a:rPr lang="en-US" sz="2000" b="1" smtClean="0">
                <a:solidFill>
                  <a:srgbClr val="FFFF00"/>
                </a:solidFill>
                <a:sym typeface="Symbol" pitchFamily="18" charset="2"/>
              </a:rPr>
              <a:t></a:t>
            </a:r>
            <a:r>
              <a:rPr lang="en-US" sz="2000" b="1" smtClean="0">
                <a:solidFill>
                  <a:srgbClr val="FFFF00"/>
                </a:solidFill>
              </a:rPr>
              <a:t> Tennguoimuon</a:t>
            </a:r>
          </a:p>
          <a:p>
            <a:pPr algn="l" eaLnBrk="1" hangingPunct="1">
              <a:buFont typeface="Wingdings 2" pitchFamily="18" charset="2"/>
              <a:buNone/>
            </a:pPr>
            <a:r>
              <a:rPr lang="en-US" sz="2000" smtClean="0">
                <a:solidFill>
                  <a:srgbClr val="FFFF00"/>
                </a:solidFill>
              </a:rPr>
              <a:t>   </a:t>
            </a:r>
            <a:r>
              <a:rPr lang="en-US" sz="2000" b="1" smtClean="0">
                <a:solidFill>
                  <a:srgbClr val="FFFF00"/>
                </a:solidFill>
              </a:rPr>
              <a:t>Masach </a:t>
            </a:r>
            <a:r>
              <a:rPr lang="en-US" sz="2000" b="1" smtClean="0">
                <a:solidFill>
                  <a:srgbClr val="FFFF00"/>
                </a:solidFill>
                <a:sym typeface="Symbol" pitchFamily="18" charset="2"/>
              </a:rPr>
              <a:t></a:t>
            </a:r>
            <a:r>
              <a:rPr lang="en-US" sz="2000" b="1" smtClean="0">
                <a:solidFill>
                  <a:srgbClr val="FFFF00"/>
                </a:solidFill>
              </a:rPr>
              <a:t> Tensach</a:t>
            </a:r>
          </a:p>
          <a:p>
            <a:pPr algn="l" eaLnBrk="1" hangingPunct="1">
              <a:buFont typeface="Wingdings 2" pitchFamily="18" charset="2"/>
              <a:buNone/>
            </a:pPr>
            <a:r>
              <a:rPr lang="en-US" sz="2000" b="1" smtClean="0">
                <a:solidFill>
                  <a:srgbClr val="FFFF00"/>
                </a:solidFill>
              </a:rPr>
              <a:t>   Sothe, Masach, Ngaymuon </a:t>
            </a:r>
            <a:r>
              <a:rPr lang="en-US" b="1" smtClean="0">
                <a:solidFill>
                  <a:srgbClr val="FFFF00"/>
                </a:solidFill>
                <a:sym typeface="Symbol" pitchFamily="18" charset="2"/>
              </a:rPr>
              <a:t> Ngaytra</a:t>
            </a:r>
            <a:endParaRPr lang="vi-VN"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12</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4.3</a:t>
            </a:r>
            <a:r>
              <a:rPr lang="en-US" sz="2400" smtClean="0"/>
              <a:t> – </a:t>
            </a:r>
            <a:r>
              <a:rPr lang="en-US" sz="2000" b="1" smtClean="0"/>
              <a:t>Phụ thuộc hàm</a:t>
            </a:r>
          </a:p>
        </p:txBody>
      </p:sp>
      <p:sp>
        <p:nvSpPr>
          <p:cNvPr id="28" name="TextBox 27"/>
          <p:cNvSpPr txBox="1"/>
          <p:nvPr/>
        </p:nvSpPr>
        <p:spPr>
          <a:xfrm>
            <a:off x="457200" y="1371600"/>
            <a:ext cx="4453463" cy="369332"/>
          </a:xfrm>
          <a:prstGeom prst="rect">
            <a:avLst/>
          </a:prstGeom>
          <a:noFill/>
        </p:spPr>
        <p:txBody>
          <a:bodyPr wrap="none" rtlCol="0">
            <a:spAutoFit/>
          </a:bodyPr>
          <a:lstStyle/>
          <a:p>
            <a:r>
              <a:rPr lang="en-US" b="1" i="1" smtClean="0"/>
              <a:t>Thể hiện phụ thuộc hàm trên lược đồ</a:t>
            </a:r>
            <a:endParaRPr lang="vi-VN" b="1" i="1"/>
          </a:p>
        </p:txBody>
      </p:sp>
      <p:graphicFrame>
        <p:nvGraphicFramePr>
          <p:cNvPr id="29" name="Table 28"/>
          <p:cNvGraphicFramePr>
            <a:graphicFrameLocks noGrp="1"/>
          </p:cNvGraphicFramePr>
          <p:nvPr/>
        </p:nvGraphicFramePr>
        <p:xfrm>
          <a:off x="1143000" y="2289222"/>
          <a:ext cx="7848600" cy="370840"/>
        </p:xfrm>
        <a:graphic>
          <a:graphicData uri="http://schemas.openxmlformats.org/drawingml/2006/table">
            <a:tbl>
              <a:tblPr firstRow="1" bandRow="1">
                <a:tableStyleId>{5C22544A-7EE6-4342-B048-85BDC9FD1C3A}</a:tableStyleId>
              </a:tblPr>
              <a:tblGrid>
                <a:gridCol w="1012723"/>
                <a:gridCol w="1181510"/>
                <a:gridCol w="1844367"/>
                <a:gridCol w="1066800"/>
                <a:gridCol w="1371600"/>
                <a:gridCol w="1371600"/>
              </a:tblGrid>
              <a:tr h="370840">
                <a:tc>
                  <a:txBody>
                    <a:bodyPr/>
                    <a:lstStyle/>
                    <a:p>
                      <a:r>
                        <a:rPr lang="en-US" smtClean="0">
                          <a:solidFill>
                            <a:schemeClr val="bg1"/>
                          </a:solidFill>
                        </a:rPr>
                        <a:t>Sothe</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Masach</a:t>
                      </a:r>
                      <a:endParaRPr lang="vi-VN">
                        <a:solidFill>
                          <a:schemeClr val="bg1"/>
                        </a:solidFill>
                      </a:endParaRPr>
                    </a:p>
                  </a:txBody>
                  <a:tcPr>
                    <a:solidFill>
                      <a:schemeClr val="accent2">
                        <a:lumMod val="20000"/>
                        <a:lumOff val="80000"/>
                      </a:schemeClr>
                    </a:solidFill>
                  </a:tcPr>
                </a:tc>
                <a:tc>
                  <a:txBody>
                    <a:bodyPr/>
                    <a:lstStyle/>
                    <a:p>
                      <a:r>
                        <a:rPr lang="en-US" baseline="0" smtClean="0">
                          <a:solidFill>
                            <a:schemeClr val="bg1"/>
                          </a:solidFill>
                        </a:rPr>
                        <a:t>Tennguoimuon</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Tensach</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Ngaymuon</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Ngaytra</a:t>
                      </a:r>
                      <a:endParaRPr lang="vi-VN">
                        <a:solidFill>
                          <a:schemeClr val="bg1"/>
                        </a:solidFill>
                      </a:endParaRPr>
                    </a:p>
                  </a:txBody>
                  <a:tcPr>
                    <a:solidFill>
                      <a:schemeClr val="accent2">
                        <a:lumMod val="20000"/>
                        <a:lumOff val="80000"/>
                      </a:schemeClr>
                    </a:solidFill>
                  </a:tcPr>
                </a:tc>
              </a:tr>
            </a:tbl>
          </a:graphicData>
        </a:graphic>
      </p:graphicFrame>
      <p:cxnSp>
        <p:nvCxnSpPr>
          <p:cNvPr id="54" name="Straight Connector 53"/>
          <p:cNvCxnSpPr/>
          <p:nvPr/>
        </p:nvCxnSpPr>
        <p:spPr>
          <a:xfrm rot="5400000">
            <a:off x="1295400" y="3403522"/>
            <a:ext cx="4572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523206" y="2667000"/>
            <a:ext cx="5716588" cy="995410"/>
            <a:chOff x="1523206" y="2667000"/>
            <a:chExt cx="5716588" cy="995410"/>
          </a:xfrm>
        </p:grpSpPr>
        <p:grpSp>
          <p:nvGrpSpPr>
            <p:cNvPr id="46" name="Group 45"/>
            <p:cNvGrpSpPr/>
            <p:nvPr/>
          </p:nvGrpSpPr>
          <p:grpSpPr>
            <a:xfrm>
              <a:off x="1523206" y="2670222"/>
              <a:ext cx="2744788" cy="534194"/>
              <a:chOff x="1523206" y="2515394"/>
              <a:chExt cx="2744788" cy="534194"/>
            </a:xfrm>
          </p:grpSpPr>
          <p:cxnSp>
            <p:nvCxnSpPr>
              <p:cNvPr id="38" name="Straight Connector 37"/>
              <p:cNvCxnSpPr/>
              <p:nvPr/>
            </p:nvCxnSpPr>
            <p:spPr>
              <a:xfrm rot="5400000">
                <a:off x="1295400" y="2819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24000" y="30480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4000500" y="2781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743200" y="2670222"/>
              <a:ext cx="2744788" cy="304800"/>
              <a:chOff x="1523206" y="2515394"/>
              <a:chExt cx="2744788" cy="534194"/>
            </a:xfrm>
          </p:grpSpPr>
          <p:cxnSp>
            <p:nvCxnSpPr>
              <p:cNvPr id="48" name="Straight Connector 47"/>
              <p:cNvCxnSpPr/>
              <p:nvPr/>
            </p:nvCxnSpPr>
            <p:spPr>
              <a:xfrm rot="5400000">
                <a:off x="1295400" y="2819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524000" y="30480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000500" y="2781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5400000">
              <a:off x="2365200" y="3276822"/>
              <a:ext cx="75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24000" y="3660822"/>
              <a:ext cx="571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6743700" y="31615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59" name="Table 58"/>
          <p:cNvGraphicFramePr>
            <a:graphicFrameLocks noGrp="1"/>
          </p:cNvGraphicFramePr>
          <p:nvPr/>
        </p:nvGraphicFramePr>
        <p:xfrm>
          <a:off x="1219200" y="4267200"/>
          <a:ext cx="4038600" cy="370840"/>
        </p:xfrm>
        <a:graphic>
          <a:graphicData uri="http://schemas.openxmlformats.org/drawingml/2006/table">
            <a:tbl>
              <a:tblPr firstRow="1" bandRow="1">
                <a:tableStyleId>{5C22544A-7EE6-4342-B048-85BDC9FD1C3A}</a:tableStyleId>
              </a:tblPr>
              <a:tblGrid>
                <a:gridCol w="1012723"/>
                <a:gridCol w="1181510"/>
                <a:gridCol w="1844367"/>
              </a:tblGrid>
              <a:tr h="370840">
                <a:tc>
                  <a:txBody>
                    <a:bodyPr/>
                    <a:lstStyle/>
                    <a:p>
                      <a:r>
                        <a:rPr lang="en-US" smtClean="0">
                          <a:solidFill>
                            <a:schemeClr val="bg1"/>
                          </a:solidFill>
                        </a:rPr>
                        <a:t>Masv</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Mamon</a:t>
                      </a:r>
                      <a:endParaRPr lang="vi-VN">
                        <a:solidFill>
                          <a:schemeClr val="bg1"/>
                        </a:solidFill>
                      </a:endParaRPr>
                    </a:p>
                  </a:txBody>
                  <a:tcPr>
                    <a:solidFill>
                      <a:schemeClr val="accent2">
                        <a:lumMod val="20000"/>
                        <a:lumOff val="80000"/>
                      </a:schemeClr>
                    </a:solidFill>
                  </a:tcPr>
                </a:tc>
                <a:tc>
                  <a:txBody>
                    <a:bodyPr/>
                    <a:lstStyle/>
                    <a:p>
                      <a:pPr algn="ctr"/>
                      <a:r>
                        <a:rPr lang="en-US" baseline="0" smtClean="0">
                          <a:solidFill>
                            <a:schemeClr val="bg1"/>
                          </a:solidFill>
                        </a:rPr>
                        <a:t>Diem</a:t>
                      </a:r>
                      <a:endParaRPr lang="vi-VN">
                        <a:solidFill>
                          <a:schemeClr val="bg1"/>
                        </a:solidFill>
                      </a:endParaRPr>
                    </a:p>
                  </a:txBody>
                  <a:tcPr>
                    <a:solidFill>
                      <a:schemeClr val="accent2">
                        <a:lumMod val="20000"/>
                        <a:lumOff val="80000"/>
                      </a:schemeClr>
                    </a:solidFill>
                  </a:tcPr>
                </a:tc>
              </a:tr>
            </a:tbl>
          </a:graphicData>
        </a:graphic>
      </p:graphicFrame>
      <p:sp>
        <p:nvSpPr>
          <p:cNvPr id="60" name="TextBox 59"/>
          <p:cNvSpPr txBox="1"/>
          <p:nvPr/>
        </p:nvSpPr>
        <p:spPr>
          <a:xfrm>
            <a:off x="838200" y="3962400"/>
            <a:ext cx="1895071" cy="369332"/>
          </a:xfrm>
          <a:prstGeom prst="rect">
            <a:avLst/>
          </a:prstGeom>
          <a:noFill/>
        </p:spPr>
        <p:txBody>
          <a:bodyPr wrap="none" rtlCol="0">
            <a:spAutoFit/>
          </a:bodyPr>
          <a:lstStyle/>
          <a:p>
            <a:r>
              <a:rPr lang="en-US" smtClean="0"/>
              <a:t>SINHVIEN_DIEM</a:t>
            </a:r>
            <a:endParaRPr lang="vi-VN"/>
          </a:p>
        </p:txBody>
      </p:sp>
      <p:cxnSp>
        <p:nvCxnSpPr>
          <p:cNvPr id="62" name="Straight Connector 61"/>
          <p:cNvCxnSpPr/>
          <p:nvPr/>
        </p:nvCxnSpPr>
        <p:spPr>
          <a:xfrm rot="5400000">
            <a:off x="1524794" y="4952206"/>
            <a:ext cx="4572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1752600" y="4724400"/>
            <a:ext cx="2515394" cy="476890"/>
            <a:chOff x="1219200" y="4725194"/>
            <a:chExt cx="2515394" cy="476890"/>
          </a:xfrm>
        </p:grpSpPr>
        <p:cxnSp>
          <p:nvCxnSpPr>
            <p:cNvPr id="61" name="Straight Connector 60"/>
            <p:cNvCxnSpPr/>
            <p:nvPr/>
          </p:nvCxnSpPr>
          <p:spPr>
            <a:xfrm rot="5400000">
              <a:off x="2222400" y="4985290"/>
              <a:ext cx="43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19200" y="51816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3505200" y="4953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914400" y="1828800"/>
            <a:ext cx="830677" cy="369332"/>
          </a:xfrm>
          <a:prstGeom prst="rect">
            <a:avLst/>
          </a:prstGeom>
          <a:noFill/>
        </p:spPr>
        <p:txBody>
          <a:bodyPr wrap="none" rtlCol="0">
            <a:spAutoFit/>
          </a:bodyPr>
          <a:lstStyle/>
          <a:p>
            <a:r>
              <a:rPr lang="en-US" smtClean="0"/>
              <a:t>MUON</a:t>
            </a:r>
            <a:endParaRPr lang="vi-VN"/>
          </a:p>
        </p:txBody>
      </p:sp>
      <p:sp>
        <p:nvSpPr>
          <p:cNvPr id="33" name="TextBox 32"/>
          <p:cNvSpPr txBox="1"/>
          <p:nvPr/>
        </p:nvSpPr>
        <p:spPr>
          <a:xfrm>
            <a:off x="856947" y="5791200"/>
            <a:ext cx="2953053" cy="369332"/>
          </a:xfrm>
          <a:prstGeom prst="rect">
            <a:avLst/>
          </a:prstGeom>
          <a:noFill/>
        </p:spPr>
        <p:txBody>
          <a:bodyPr wrap="none" rtlCol="0">
            <a:spAutoFit/>
          </a:bodyPr>
          <a:lstStyle/>
          <a:p>
            <a:r>
              <a:rPr lang="en-US" b="1" smtClean="0"/>
              <a:t>Sothe </a:t>
            </a:r>
            <a:r>
              <a:rPr lang="en-US" b="1" smtClean="0">
                <a:sym typeface="Symbol" pitchFamily="18" charset="2"/>
              </a:rPr>
              <a:t></a:t>
            </a:r>
            <a:r>
              <a:rPr lang="en-US" b="1" smtClean="0"/>
              <a:t> Tennguoimuon</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ox(in)">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ox(in)">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ox(in)">
                                      <p:cBhvr>
                                        <p:cTn id="1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13</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4" name="TextBox 13"/>
          <p:cNvSpPr txBox="1"/>
          <p:nvPr/>
        </p:nvSpPr>
        <p:spPr>
          <a:xfrm>
            <a:off x="457200" y="1371600"/>
            <a:ext cx="7924800" cy="2462213"/>
          </a:xfrm>
          <a:prstGeom prst="rect">
            <a:avLst/>
          </a:prstGeom>
          <a:noFill/>
        </p:spPr>
        <p:txBody>
          <a:bodyPr wrap="square" rtlCol="0">
            <a:spAutoFit/>
          </a:bodyPr>
          <a:lstStyle/>
          <a:p>
            <a:pPr algn="l"/>
            <a:r>
              <a:rPr lang="en-US" sz="2000" dirty="0" smtClean="0">
                <a:solidFill>
                  <a:srgbClr val="FFFF00"/>
                </a:solidFill>
              </a:rPr>
              <a:t>Cho lược đồ R (A), </a:t>
            </a:r>
            <a:r>
              <a:rPr lang="en-US" sz="3600" kern="1800" dirty="0" smtClean="0">
                <a:solidFill>
                  <a:srgbClr val="FFFF00"/>
                </a:solidFill>
                <a:latin typeface="Colonna MT" pitchFamily="82" charset="0"/>
              </a:rPr>
              <a:t>F</a:t>
            </a:r>
            <a:r>
              <a:rPr lang="en-US" sz="2000" dirty="0" smtClean="0">
                <a:solidFill>
                  <a:srgbClr val="FFFF00"/>
                </a:solidFill>
              </a:rPr>
              <a:t> là tập các phụ thuộc hàm; </a:t>
            </a:r>
            <a:endParaRPr lang="en-US" sz="4400" dirty="0" smtClean="0">
              <a:solidFill>
                <a:srgbClr val="FFFF00"/>
              </a:solidFill>
            </a:endParaRPr>
          </a:p>
          <a:p>
            <a:pPr algn="l"/>
            <a:r>
              <a:rPr lang="en-US" sz="2000" dirty="0" smtClean="0">
                <a:solidFill>
                  <a:srgbClr val="FFFF00"/>
                </a:solidFill>
              </a:rPr>
              <a:t>X</a:t>
            </a:r>
            <a:r>
              <a:rPr lang="en-US" sz="2000" dirty="0" smtClean="0">
                <a:solidFill>
                  <a:srgbClr val="FFFF00"/>
                </a:solidFill>
                <a:sym typeface="Symbol" pitchFamily="18" charset="2"/>
              </a:rPr>
              <a:t>  </a:t>
            </a:r>
            <a:r>
              <a:rPr lang="en-US" sz="2000" dirty="0" smtClean="0">
                <a:solidFill>
                  <a:srgbClr val="FFFF00"/>
                </a:solidFill>
                <a:sym typeface="Wingdings"/>
              </a:rPr>
              <a:t>Y  gọi là suy diễn được từ </a:t>
            </a:r>
            <a:r>
              <a:rPr lang="en-US" sz="2800" kern="1800" dirty="0" smtClean="0">
                <a:solidFill>
                  <a:srgbClr val="FFFF00"/>
                </a:solidFill>
                <a:latin typeface="Colonna MT" pitchFamily="82" charset="0"/>
              </a:rPr>
              <a:t>F</a:t>
            </a:r>
            <a:r>
              <a:rPr lang="en-US" sz="2000" dirty="0" smtClean="0">
                <a:solidFill>
                  <a:srgbClr val="FFFF00"/>
                </a:solidFill>
                <a:sym typeface="Wingdings"/>
              </a:rPr>
              <a:t>  nếu với mọi thể hiện r của R thỏa mãn các phụ thuộc hàm </a:t>
            </a:r>
            <a:r>
              <a:rPr lang="en-US" sz="2800" kern="1800" dirty="0" smtClean="0">
                <a:solidFill>
                  <a:srgbClr val="FFFF00"/>
                </a:solidFill>
                <a:latin typeface="Colonna MT" pitchFamily="82" charset="0"/>
              </a:rPr>
              <a:t>F</a:t>
            </a:r>
            <a:r>
              <a:rPr lang="en-US" sz="2000" kern="1800" dirty="0" smtClean="0">
                <a:solidFill>
                  <a:srgbClr val="FFFF00"/>
                </a:solidFill>
                <a:ea typeface="Tahoma" pitchFamily="34" charset="0"/>
                <a:cs typeface="Tahoma" pitchFamily="34" charset="0"/>
              </a:rPr>
              <a:t> thì </a:t>
            </a:r>
            <a:r>
              <a:rPr lang="en-US" sz="2000" dirty="0" smtClean="0">
                <a:solidFill>
                  <a:srgbClr val="FFFF00"/>
                </a:solidFill>
              </a:rPr>
              <a:t>X</a:t>
            </a:r>
            <a:r>
              <a:rPr lang="en-US" sz="2000" dirty="0" smtClean="0">
                <a:solidFill>
                  <a:srgbClr val="FFFF00"/>
                </a:solidFill>
                <a:sym typeface="Symbol" pitchFamily="18" charset="2"/>
              </a:rPr>
              <a:t>  </a:t>
            </a:r>
            <a:r>
              <a:rPr lang="en-US" sz="2000" dirty="0" smtClean="0">
                <a:solidFill>
                  <a:srgbClr val="FFFF00"/>
                </a:solidFill>
                <a:sym typeface="Wingdings"/>
              </a:rPr>
              <a:t>Y  cũng đúng trong r</a:t>
            </a:r>
          </a:p>
          <a:p>
            <a:pPr algn="l"/>
            <a:r>
              <a:rPr lang="en-US" sz="2000" dirty="0" smtClean="0">
                <a:solidFill>
                  <a:srgbClr val="FFFF00"/>
                </a:solidFill>
                <a:ea typeface="Tahoma" pitchFamily="34" charset="0"/>
                <a:cs typeface="Tahoma" pitchFamily="34" charset="0"/>
                <a:sym typeface="Wingdings"/>
              </a:rPr>
              <a:t>Kí hiệu </a:t>
            </a:r>
            <a:r>
              <a:rPr lang="en-US" sz="3200" kern="1800" dirty="0" smtClean="0">
                <a:solidFill>
                  <a:srgbClr val="FFFF00"/>
                </a:solidFill>
                <a:latin typeface="Colonna MT" pitchFamily="82" charset="0"/>
              </a:rPr>
              <a:t>F </a:t>
            </a:r>
            <a:r>
              <a:rPr lang="en-US" sz="3200" kern="1800" dirty="0" smtClean="0">
                <a:solidFill>
                  <a:srgbClr val="FFFF00"/>
                </a:solidFill>
                <a:latin typeface="Cambria" pitchFamily="18" charset="0"/>
              </a:rPr>
              <a:t>|=</a:t>
            </a:r>
            <a:r>
              <a:rPr lang="en-US" sz="3200" kern="1800" dirty="0" smtClean="0">
                <a:solidFill>
                  <a:srgbClr val="FFFF00"/>
                </a:solidFill>
                <a:latin typeface="Colonna MT" pitchFamily="82" charset="0"/>
              </a:rPr>
              <a:t> </a:t>
            </a:r>
            <a:r>
              <a:rPr lang="en-US" sz="2400" dirty="0" smtClean="0">
                <a:solidFill>
                  <a:srgbClr val="FFFF00"/>
                </a:solidFill>
              </a:rPr>
              <a:t>X</a:t>
            </a:r>
            <a:r>
              <a:rPr lang="en-US" sz="2400" dirty="0" smtClean="0">
                <a:solidFill>
                  <a:srgbClr val="FFFF00"/>
                </a:solidFill>
                <a:sym typeface="Symbol" pitchFamily="18" charset="2"/>
              </a:rPr>
              <a:t>  </a:t>
            </a:r>
            <a:r>
              <a:rPr lang="en-US" sz="2400" dirty="0" smtClean="0">
                <a:solidFill>
                  <a:srgbClr val="FFFF00"/>
                </a:solidFill>
                <a:sym typeface="Wingdings"/>
              </a:rPr>
              <a:t>Y</a:t>
            </a:r>
            <a:endParaRPr lang="en-US" sz="1050" dirty="0" smtClean="0">
              <a:solidFill>
                <a:srgbClr val="FFFF00"/>
              </a:solidFill>
              <a:ea typeface="Tahoma" pitchFamily="34" charset="0"/>
              <a:cs typeface="Tahoma" pitchFamily="34" charset="0"/>
            </a:endParaRPr>
          </a:p>
        </p:txBody>
      </p:sp>
      <p:sp>
        <p:nvSpPr>
          <p:cNvPr id="15" name="Rectangle 14"/>
          <p:cNvSpPr/>
          <p:nvPr/>
        </p:nvSpPr>
        <p:spPr>
          <a:xfrm>
            <a:off x="304800" y="3810000"/>
            <a:ext cx="8458200" cy="2354491"/>
          </a:xfrm>
          <a:prstGeom prst="rect">
            <a:avLst/>
          </a:prstGeom>
        </p:spPr>
        <p:txBody>
          <a:bodyPr wrap="square">
            <a:spAutoFit/>
          </a:bodyPr>
          <a:lstStyle/>
          <a:p>
            <a:pPr eaLnBrk="1" hangingPunct="1">
              <a:buFont typeface="Wingdings 2" pitchFamily="18" charset="2"/>
              <a:buNone/>
            </a:pPr>
            <a:r>
              <a:rPr lang="en-US" dirty="0" smtClean="0"/>
              <a:t>Ví dụ: MUON(Sothe, Masach, Tennguoimuon, Tensach, Ngaymuon, Ngaytra)</a:t>
            </a:r>
          </a:p>
          <a:p>
            <a:pPr algn="l" eaLnBrk="1" hangingPunct="1">
              <a:buFont typeface="Wingdings 2" pitchFamily="18" charset="2"/>
              <a:buNone/>
            </a:pPr>
            <a:r>
              <a:rPr lang="en-US" dirty="0" smtClean="0"/>
              <a:t>    </a:t>
            </a:r>
            <a:r>
              <a:rPr lang="en-US" sz="3600" kern="1800" dirty="0" smtClean="0">
                <a:latin typeface="Colonna MT" pitchFamily="82" charset="0"/>
              </a:rPr>
              <a:t>F</a:t>
            </a:r>
            <a:r>
              <a:rPr lang="en-US" dirty="0" smtClean="0"/>
              <a:t> = {  Sothe </a:t>
            </a:r>
            <a:r>
              <a:rPr lang="en-US" dirty="0" smtClean="0">
                <a:sym typeface="Symbol" pitchFamily="18" charset="2"/>
              </a:rPr>
              <a:t></a:t>
            </a:r>
            <a:r>
              <a:rPr lang="en-US" dirty="0" smtClean="0"/>
              <a:t> Tennguoimuon;   Masach </a:t>
            </a:r>
            <a:r>
              <a:rPr lang="en-US" dirty="0" smtClean="0">
                <a:sym typeface="Symbol" pitchFamily="18" charset="2"/>
              </a:rPr>
              <a:t></a:t>
            </a:r>
            <a:r>
              <a:rPr lang="en-US" dirty="0" smtClean="0"/>
              <a:t> Tensach;</a:t>
            </a:r>
          </a:p>
          <a:p>
            <a:pPr algn="l" eaLnBrk="1" hangingPunct="1">
              <a:buFont typeface="Wingdings 2" pitchFamily="18" charset="2"/>
              <a:buNone/>
            </a:pPr>
            <a:r>
              <a:rPr lang="en-US" dirty="0" smtClean="0"/>
              <a:t>               Sothe,Masach </a:t>
            </a:r>
            <a:r>
              <a:rPr lang="en-US" dirty="0" smtClean="0">
                <a:sym typeface="Symbol" pitchFamily="18" charset="2"/>
              </a:rPr>
              <a:t> </a:t>
            </a:r>
            <a:r>
              <a:rPr lang="en-US" dirty="0" smtClean="0"/>
              <a:t>Ngaymuon , </a:t>
            </a:r>
            <a:r>
              <a:rPr lang="en-US" dirty="0" smtClean="0">
                <a:sym typeface="Symbol" pitchFamily="18" charset="2"/>
              </a:rPr>
              <a:t>Ngaytra }</a:t>
            </a:r>
          </a:p>
          <a:p>
            <a:pPr algn="l" eaLnBrk="1" hangingPunct="1">
              <a:buFont typeface="Wingdings 2" pitchFamily="18" charset="2"/>
              <a:buNone/>
            </a:pPr>
            <a:r>
              <a:rPr lang="en-US" kern="1800" dirty="0" smtClean="0">
                <a:latin typeface="Colonna MT" pitchFamily="82" charset="0"/>
              </a:rPr>
              <a:t>     </a:t>
            </a:r>
            <a:r>
              <a:rPr lang="en-US" sz="3200" kern="1800" dirty="0" smtClean="0">
                <a:latin typeface="Colonna MT" pitchFamily="82" charset="0"/>
              </a:rPr>
              <a:t>F </a:t>
            </a:r>
            <a:r>
              <a:rPr lang="en-US" sz="3200" kern="1800" dirty="0" smtClean="0">
                <a:latin typeface="Cambria" pitchFamily="18" charset="0"/>
              </a:rPr>
              <a:t>|=</a:t>
            </a:r>
            <a:r>
              <a:rPr lang="en-US" sz="3200" kern="1800" dirty="0" smtClean="0">
                <a:latin typeface="Colonna MT" pitchFamily="82" charset="0"/>
              </a:rPr>
              <a:t> </a:t>
            </a:r>
            <a:r>
              <a:rPr lang="en-US" dirty="0" smtClean="0"/>
              <a:t>Sothe,masach </a:t>
            </a:r>
            <a:r>
              <a:rPr lang="en-US" dirty="0" smtClean="0">
                <a:sym typeface="Symbol" pitchFamily="18" charset="2"/>
              </a:rPr>
              <a:t>Tensach, Ngaytra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14</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dirty="0" smtClean="0"/>
              <a:t>4.4</a:t>
            </a:r>
            <a:r>
              <a:rPr lang="en-US" sz="2400" dirty="0" smtClean="0"/>
              <a:t> – </a:t>
            </a:r>
            <a:r>
              <a:rPr lang="en-US" sz="2000" b="1" dirty="0" smtClean="0"/>
              <a:t>Quy tắc suy diễn </a:t>
            </a:r>
            <a:r>
              <a:rPr lang="en-US" b="1" dirty="0" smtClean="0"/>
              <a:t>Phụ thuộc hàm</a:t>
            </a:r>
          </a:p>
        </p:txBody>
      </p:sp>
      <p:sp>
        <p:nvSpPr>
          <p:cNvPr id="12" name="TextBox 11"/>
          <p:cNvSpPr txBox="1"/>
          <p:nvPr/>
        </p:nvSpPr>
        <p:spPr>
          <a:xfrm>
            <a:off x="871847" y="2472486"/>
            <a:ext cx="8077200" cy="461665"/>
          </a:xfrm>
          <a:prstGeom prst="rect">
            <a:avLst/>
          </a:prstGeom>
          <a:noFill/>
        </p:spPr>
        <p:txBody>
          <a:bodyPr wrap="square" rtlCol="0">
            <a:spAutoFit/>
          </a:bodyPr>
          <a:lstStyle/>
          <a:p>
            <a:pPr algn="l"/>
            <a:r>
              <a:rPr lang="en-US" i="1" dirty="0" smtClean="0"/>
              <a:t>Quy tắc 1</a:t>
            </a:r>
            <a:r>
              <a:rPr lang="fr-FR" dirty="0" smtClean="0"/>
              <a:t> (quy tắc phản xạ) : Nếu</a:t>
            </a:r>
            <a:r>
              <a:rPr lang="fr-FR" sz="2400" dirty="0" smtClean="0"/>
              <a:t> X </a:t>
            </a:r>
            <a:r>
              <a:rPr lang="en-US" sz="2400" dirty="0" smtClean="0">
                <a:sym typeface="Symbol" pitchFamily="18" charset="2"/>
              </a:rPr>
              <a:t></a:t>
            </a:r>
            <a:r>
              <a:rPr lang="fr-FR" sz="2400" dirty="0" smtClean="0"/>
              <a:t> Y thì   X </a:t>
            </a:r>
            <a:r>
              <a:rPr lang="en-US" sz="2400" dirty="0" smtClean="0">
                <a:sym typeface="Symbol" pitchFamily="18" charset="2"/>
              </a:rPr>
              <a:t></a:t>
            </a:r>
            <a:r>
              <a:rPr lang="fr-FR" sz="2400" dirty="0" smtClean="0"/>
              <a:t> Y </a:t>
            </a:r>
            <a:r>
              <a:rPr lang="en-US" sz="2400" dirty="0" smtClean="0"/>
              <a:t> </a:t>
            </a:r>
            <a:endParaRPr lang="vi-VN" dirty="0"/>
          </a:p>
        </p:txBody>
      </p:sp>
      <p:sp>
        <p:nvSpPr>
          <p:cNvPr id="16" name="TextBox 15"/>
          <p:cNvSpPr txBox="1"/>
          <p:nvPr/>
        </p:nvSpPr>
        <p:spPr>
          <a:xfrm>
            <a:off x="871847" y="3126440"/>
            <a:ext cx="8077200" cy="461665"/>
          </a:xfrm>
          <a:prstGeom prst="rect">
            <a:avLst/>
          </a:prstGeom>
          <a:noFill/>
        </p:spPr>
        <p:txBody>
          <a:bodyPr wrap="square" rtlCol="0">
            <a:spAutoFit/>
          </a:bodyPr>
          <a:lstStyle/>
          <a:p>
            <a:pPr algn="l"/>
            <a:r>
              <a:rPr lang="en-US" i="1" smtClean="0"/>
              <a:t>Quy tắc 2</a:t>
            </a:r>
            <a:r>
              <a:rPr lang="fr-FR" smtClean="0"/>
              <a:t> (quy tắc tăng) :       </a:t>
            </a:r>
            <a:r>
              <a:rPr lang="fr-FR" sz="2400" smtClean="0"/>
              <a:t>{ X</a:t>
            </a:r>
            <a:r>
              <a:rPr lang="en-US" sz="2400" smtClean="0">
                <a:sym typeface="Symbol" pitchFamily="18" charset="2"/>
              </a:rPr>
              <a:t></a:t>
            </a:r>
            <a:r>
              <a:rPr lang="fr-FR" sz="2400" smtClean="0"/>
              <a:t> Y } |=  XZ </a:t>
            </a:r>
            <a:r>
              <a:rPr lang="en-US" sz="2400" smtClean="0">
                <a:sym typeface="Symbol" pitchFamily="18" charset="2"/>
              </a:rPr>
              <a:t></a:t>
            </a:r>
            <a:r>
              <a:rPr lang="fr-FR" sz="2400" smtClean="0"/>
              <a:t>YZ</a:t>
            </a:r>
            <a:endParaRPr lang="vi-VN" sz="2400"/>
          </a:p>
        </p:txBody>
      </p:sp>
      <p:sp>
        <p:nvSpPr>
          <p:cNvPr id="17" name="TextBox 16"/>
          <p:cNvSpPr txBox="1"/>
          <p:nvPr/>
        </p:nvSpPr>
        <p:spPr>
          <a:xfrm>
            <a:off x="838200" y="3823384"/>
            <a:ext cx="8077200" cy="461665"/>
          </a:xfrm>
          <a:prstGeom prst="rect">
            <a:avLst/>
          </a:prstGeom>
          <a:noFill/>
        </p:spPr>
        <p:txBody>
          <a:bodyPr wrap="square" rtlCol="0">
            <a:spAutoFit/>
          </a:bodyPr>
          <a:lstStyle/>
          <a:p>
            <a:pPr algn="l"/>
            <a:r>
              <a:rPr lang="en-US" i="1" smtClean="0"/>
              <a:t>Quy tắc 3</a:t>
            </a:r>
            <a:r>
              <a:rPr lang="fr-FR" smtClean="0"/>
              <a:t> (quy tắc bắc cầu):    </a:t>
            </a:r>
            <a:r>
              <a:rPr lang="fr-FR" sz="2400" smtClean="0"/>
              <a:t>{ X</a:t>
            </a:r>
            <a:r>
              <a:rPr lang="en-US" sz="2400" smtClean="0">
                <a:sym typeface="Symbol" pitchFamily="18" charset="2"/>
              </a:rPr>
              <a:t></a:t>
            </a:r>
            <a:r>
              <a:rPr lang="fr-FR" sz="2400" smtClean="0"/>
              <a:t> Y, Y</a:t>
            </a:r>
            <a:r>
              <a:rPr lang="en-US" sz="2400" smtClean="0">
                <a:sym typeface="Symbol" pitchFamily="18" charset="2"/>
              </a:rPr>
              <a:t></a:t>
            </a:r>
            <a:r>
              <a:rPr lang="fr-FR" sz="2400" smtClean="0"/>
              <a:t> Z }  |=  X</a:t>
            </a:r>
            <a:r>
              <a:rPr lang="en-US" sz="2400" smtClean="0">
                <a:sym typeface="Symbol" pitchFamily="18" charset="2"/>
              </a:rPr>
              <a:t></a:t>
            </a:r>
            <a:r>
              <a:rPr lang="fr-FR" sz="2400" smtClean="0"/>
              <a:t> Z </a:t>
            </a:r>
            <a:endParaRPr lang="vi-VN" sz="2400"/>
          </a:p>
        </p:txBody>
      </p:sp>
      <p:sp>
        <p:nvSpPr>
          <p:cNvPr id="21" name="TextBox 20"/>
          <p:cNvSpPr txBox="1"/>
          <p:nvPr/>
        </p:nvSpPr>
        <p:spPr>
          <a:xfrm>
            <a:off x="442665" y="1447800"/>
            <a:ext cx="6339136" cy="369332"/>
          </a:xfrm>
          <a:prstGeom prst="rect">
            <a:avLst/>
          </a:prstGeom>
          <a:noFill/>
        </p:spPr>
        <p:txBody>
          <a:bodyPr wrap="square" rtlCol="0">
            <a:spAutoFit/>
          </a:bodyPr>
          <a:lstStyle/>
          <a:p>
            <a:r>
              <a:rPr lang="en-US" b="1" dirty="0" smtClean="0"/>
              <a:t>a. Quy tắc suy diễn Armstrong</a:t>
            </a:r>
            <a:r>
              <a:rPr lang="en-US" dirty="0" smtClean="0"/>
              <a:t> (hệ tiên đề Armstrong) </a:t>
            </a:r>
            <a:endParaRPr lang="vi-VN" dirty="0"/>
          </a:p>
        </p:txBody>
      </p:sp>
      <p:sp>
        <p:nvSpPr>
          <p:cNvPr id="3" name="TextBox 2"/>
          <p:cNvSpPr txBox="1"/>
          <p:nvPr/>
        </p:nvSpPr>
        <p:spPr>
          <a:xfrm>
            <a:off x="304800" y="1971029"/>
            <a:ext cx="6739660" cy="369332"/>
          </a:xfrm>
          <a:prstGeom prst="rect">
            <a:avLst/>
          </a:prstGeom>
          <a:noFill/>
        </p:spPr>
        <p:txBody>
          <a:bodyPr wrap="square" rtlCol="0">
            <a:spAutoFit/>
          </a:bodyPr>
          <a:lstStyle/>
          <a:p>
            <a:r>
              <a:rPr lang="en-US" b="1" i="1" smtClean="0">
                <a:solidFill>
                  <a:schemeClr val="bg2">
                    <a:lumMod val="60000"/>
                    <a:lumOff val="40000"/>
                  </a:schemeClr>
                </a:solidFill>
              </a:rPr>
              <a:t>Trên lược đồ R; với  X,Y,Z là các (nhóm) thuộc tính</a:t>
            </a:r>
            <a:endParaRPr lang="en-US" b="1" i="1">
              <a:solidFill>
                <a:schemeClr val="bg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15</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2" name="TextBox 11"/>
          <p:cNvSpPr txBox="1"/>
          <p:nvPr/>
        </p:nvSpPr>
        <p:spPr>
          <a:xfrm>
            <a:off x="685800" y="2819400"/>
            <a:ext cx="8077200" cy="369332"/>
          </a:xfrm>
          <a:prstGeom prst="rect">
            <a:avLst/>
          </a:prstGeom>
          <a:noFill/>
        </p:spPr>
        <p:txBody>
          <a:bodyPr wrap="square" rtlCol="0">
            <a:spAutoFit/>
          </a:bodyPr>
          <a:lstStyle/>
          <a:p>
            <a:pPr algn="l"/>
            <a:r>
              <a:rPr lang="en-US" sz="1600" b="1" i="1" smtClean="0"/>
              <a:t>Quy tắc 1</a:t>
            </a:r>
            <a:r>
              <a:rPr lang="fr-FR" sz="1600" b="1" smtClean="0"/>
              <a:t> </a:t>
            </a:r>
            <a:r>
              <a:rPr lang="fr-FR" sz="1400" smtClean="0"/>
              <a:t>(quy tắc phản xạ) </a:t>
            </a:r>
            <a:r>
              <a:rPr lang="fr-FR" sz="1400" b="1" smtClean="0"/>
              <a:t>: Nếu</a:t>
            </a:r>
            <a:r>
              <a:rPr lang="fr-FR" b="1" smtClean="0"/>
              <a:t> X </a:t>
            </a:r>
            <a:r>
              <a:rPr lang="en-US" b="1" smtClean="0">
                <a:sym typeface="Symbol" pitchFamily="18" charset="2"/>
              </a:rPr>
              <a:t></a:t>
            </a:r>
            <a:r>
              <a:rPr lang="fr-FR" b="1" smtClean="0"/>
              <a:t> Y thì   X </a:t>
            </a:r>
            <a:r>
              <a:rPr lang="en-US" b="1" smtClean="0">
                <a:sym typeface="Symbol" pitchFamily="18" charset="2"/>
              </a:rPr>
              <a:t></a:t>
            </a:r>
            <a:r>
              <a:rPr lang="fr-FR" b="1" smtClean="0"/>
              <a:t> Y </a:t>
            </a:r>
            <a:r>
              <a:rPr lang="en-US" b="1" smtClean="0"/>
              <a:t> </a:t>
            </a:r>
            <a:endParaRPr lang="vi-VN" sz="1400" b="1"/>
          </a:p>
        </p:txBody>
      </p:sp>
      <p:sp>
        <p:nvSpPr>
          <p:cNvPr id="23" name="TextBox 22"/>
          <p:cNvSpPr txBox="1"/>
          <p:nvPr/>
        </p:nvSpPr>
        <p:spPr>
          <a:xfrm>
            <a:off x="533400" y="2209800"/>
            <a:ext cx="8077200" cy="369332"/>
          </a:xfrm>
          <a:prstGeom prst="rect">
            <a:avLst/>
          </a:prstGeom>
          <a:noFill/>
        </p:spPr>
        <p:txBody>
          <a:bodyPr wrap="square" rtlCol="0">
            <a:spAutoFit/>
          </a:bodyPr>
          <a:lstStyle/>
          <a:p>
            <a:pPr algn="l"/>
            <a:r>
              <a:rPr lang="en-US" b="1" i="1" u="sng" smtClean="0"/>
              <a:t>Chứng minh</a:t>
            </a:r>
            <a:endParaRPr lang="vi-VN" b="1" u="sng"/>
          </a:p>
        </p:txBody>
      </p:sp>
      <p:sp>
        <p:nvSpPr>
          <p:cNvPr id="25" name="TextBox 24"/>
          <p:cNvSpPr txBox="1"/>
          <p:nvPr/>
        </p:nvSpPr>
        <p:spPr>
          <a:xfrm>
            <a:off x="762000" y="3352800"/>
            <a:ext cx="8077200" cy="338554"/>
          </a:xfrm>
          <a:prstGeom prst="rect">
            <a:avLst/>
          </a:prstGeom>
          <a:noFill/>
        </p:spPr>
        <p:txBody>
          <a:bodyPr wrap="square" rtlCol="0">
            <a:spAutoFit/>
          </a:bodyPr>
          <a:lstStyle/>
          <a:p>
            <a:pPr algn="l"/>
            <a:r>
              <a:rPr lang="en-US" sz="1600" i="1" smtClean="0"/>
              <a:t>Giả sử </a:t>
            </a:r>
            <a:r>
              <a:rPr lang="en-US" sz="1600" smtClean="0"/>
              <a:t>:</a:t>
            </a:r>
            <a:r>
              <a:rPr lang="en-US" sz="1600" b="1" smtClean="0"/>
              <a:t>   t1 và t2 là 2 bộ bất kỳ trên r, với r là thể hiện của R, và </a:t>
            </a:r>
            <a:r>
              <a:rPr lang="fr-FR" sz="1600" b="1" smtClean="0"/>
              <a:t>X </a:t>
            </a:r>
            <a:r>
              <a:rPr lang="en-US" sz="1600" b="1" smtClean="0">
                <a:sym typeface="Symbol" pitchFamily="18" charset="2"/>
              </a:rPr>
              <a:t></a:t>
            </a:r>
            <a:r>
              <a:rPr lang="fr-FR" sz="1600" b="1" smtClean="0"/>
              <a:t> Y</a:t>
            </a:r>
            <a:r>
              <a:rPr lang="en-US" sz="1600" b="1" smtClean="0"/>
              <a:t> </a:t>
            </a:r>
            <a:endParaRPr lang="vi-VN" sz="1600" b="1"/>
          </a:p>
        </p:txBody>
      </p:sp>
      <p:sp>
        <p:nvSpPr>
          <p:cNvPr id="26" name="TextBox 25"/>
          <p:cNvSpPr txBox="1"/>
          <p:nvPr/>
        </p:nvSpPr>
        <p:spPr>
          <a:xfrm>
            <a:off x="762000" y="3886200"/>
            <a:ext cx="8077200" cy="707886"/>
          </a:xfrm>
          <a:prstGeom prst="rect">
            <a:avLst/>
          </a:prstGeom>
          <a:noFill/>
        </p:spPr>
        <p:txBody>
          <a:bodyPr wrap="square" rtlCol="0">
            <a:spAutoFit/>
          </a:bodyPr>
          <a:lstStyle/>
          <a:p>
            <a:pPr algn="l"/>
            <a:r>
              <a:rPr lang="en-US" sz="1600" smtClean="0"/>
              <a:t>Ta có:</a:t>
            </a:r>
          </a:p>
          <a:p>
            <a:pPr algn="l"/>
            <a:r>
              <a:rPr lang="en-US" sz="1600" smtClean="0"/>
              <a:t>          Nếu  </a:t>
            </a:r>
            <a:r>
              <a:rPr lang="en-US" sz="1600" b="1" smtClean="0"/>
              <a:t>t1[X]=  t2[X],  vì  </a:t>
            </a:r>
            <a:r>
              <a:rPr lang="fr-FR" sz="1600" b="1" smtClean="0"/>
              <a:t>X </a:t>
            </a:r>
            <a:r>
              <a:rPr lang="en-US" sz="1600" b="1" smtClean="0">
                <a:sym typeface="Symbol" pitchFamily="18" charset="2"/>
              </a:rPr>
              <a:t></a:t>
            </a:r>
            <a:r>
              <a:rPr lang="fr-FR" sz="1600" b="1" smtClean="0"/>
              <a:t> Y nên  t1[Y]=t2[Y]</a:t>
            </a:r>
          </a:p>
        </p:txBody>
      </p:sp>
      <p:sp>
        <p:nvSpPr>
          <p:cNvPr id="27" name="TextBox 26"/>
          <p:cNvSpPr txBox="1"/>
          <p:nvPr/>
        </p:nvSpPr>
        <p:spPr>
          <a:xfrm>
            <a:off x="1066800" y="4800600"/>
            <a:ext cx="8077200" cy="338554"/>
          </a:xfrm>
          <a:prstGeom prst="rect">
            <a:avLst/>
          </a:prstGeom>
          <a:noFill/>
        </p:spPr>
        <p:txBody>
          <a:bodyPr wrap="square" rtlCol="0">
            <a:spAutoFit/>
          </a:bodyPr>
          <a:lstStyle/>
          <a:p>
            <a:pPr algn="l"/>
            <a:r>
              <a:rPr lang="fr-FR" sz="1600" b="1" smtClean="0"/>
              <a:t>       theo định nghĩa ta có X </a:t>
            </a:r>
            <a:r>
              <a:rPr lang="en-US" sz="1600" b="1" smtClean="0">
                <a:sym typeface="Symbol" pitchFamily="18" charset="2"/>
              </a:rPr>
              <a:t></a:t>
            </a:r>
            <a:r>
              <a:rPr lang="fr-FR" sz="1600" b="1" smtClean="0"/>
              <a:t> Y</a:t>
            </a:r>
            <a:r>
              <a:rPr lang="en-US" sz="1600" b="1" smtClean="0"/>
              <a:t> </a:t>
            </a:r>
            <a:endParaRPr lang="vi-VN" sz="1600" b="1"/>
          </a:p>
        </p:txBody>
      </p:sp>
      <p:sp>
        <p:nvSpPr>
          <p:cNvPr id="15" name="TextBox 14"/>
          <p:cNvSpPr txBox="1"/>
          <p:nvPr/>
        </p:nvSpPr>
        <p:spPr>
          <a:xfrm>
            <a:off x="0" y="1524000"/>
            <a:ext cx="6477000" cy="369332"/>
          </a:xfrm>
          <a:prstGeom prst="rect">
            <a:avLst/>
          </a:prstGeom>
          <a:noFill/>
        </p:spPr>
        <p:txBody>
          <a:bodyPr wrap="square" rtlCol="0">
            <a:spAutoFit/>
          </a:bodyPr>
          <a:lstStyle/>
          <a:p>
            <a:r>
              <a:rPr lang="en-US" b="1" smtClean="0"/>
              <a:t>b. Bổ đề 1: </a:t>
            </a:r>
            <a:r>
              <a:rPr lang="en-US" b="1" i="1" smtClean="0"/>
              <a:t>Quy tắc suy diễn Armstrong  là đúng </a:t>
            </a:r>
            <a:endParaRPr lang="vi-VN"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i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ox(in)">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5" grpId="0"/>
      <p:bldP spid="26" grpId="0"/>
      <p:bldP spid="27"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16</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6" name="TextBox 15"/>
          <p:cNvSpPr txBox="1"/>
          <p:nvPr/>
        </p:nvSpPr>
        <p:spPr>
          <a:xfrm>
            <a:off x="2514600" y="1345842"/>
            <a:ext cx="6019800" cy="400110"/>
          </a:xfrm>
          <a:prstGeom prst="rect">
            <a:avLst/>
          </a:prstGeom>
          <a:noFill/>
        </p:spPr>
        <p:txBody>
          <a:bodyPr wrap="square" rtlCol="0">
            <a:spAutoFit/>
          </a:bodyPr>
          <a:lstStyle/>
          <a:p>
            <a:pPr algn="l"/>
            <a:r>
              <a:rPr lang="en-US" b="1" i="1" smtClean="0"/>
              <a:t>Quy tắc 2</a:t>
            </a:r>
            <a:r>
              <a:rPr lang="fr-FR" b="1" smtClean="0"/>
              <a:t> </a:t>
            </a:r>
            <a:r>
              <a:rPr lang="fr-FR" sz="1600" smtClean="0"/>
              <a:t>(quy tắc tăng) :       </a:t>
            </a:r>
            <a:r>
              <a:rPr lang="fr-FR" sz="2000" smtClean="0"/>
              <a:t>{ X</a:t>
            </a:r>
            <a:r>
              <a:rPr lang="en-US" sz="2000" smtClean="0">
                <a:sym typeface="Symbol" pitchFamily="18" charset="2"/>
              </a:rPr>
              <a:t></a:t>
            </a:r>
            <a:r>
              <a:rPr lang="fr-FR" sz="2000" smtClean="0"/>
              <a:t> Y } |=  XZ </a:t>
            </a:r>
            <a:r>
              <a:rPr lang="en-US" sz="2000" smtClean="0">
                <a:sym typeface="Symbol" pitchFamily="18" charset="2"/>
              </a:rPr>
              <a:t></a:t>
            </a:r>
            <a:r>
              <a:rPr lang="fr-FR" sz="2000" smtClean="0"/>
              <a:t>YZ</a:t>
            </a:r>
            <a:endParaRPr lang="vi-VN" sz="2000"/>
          </a:p>
        </p:txBody>
      </p:sp>
      <p:sp>
        <p:nvSpPr>
          <p:cNvPr id="17" name="TextBox 16"/>
          <p:cNvSpPr txBox="1"/>
          <p:nvPr/>
        </p:nvSpPr>
        <p:spPr>
          <a:xfrm>
            <a:off x="609600" y="2057400"/>
            <a:ext cx="8077200" cy="400110"/>
          </a:xfrm>
          <a:prstGeom prst="rect">
            <a:avLst/>
          </a:prstGeom>
          <a:noFill/>
        </p:spPr>
        <p:txBody>
          <a:bodyPr wrap="square" rtlCol="0">
            <a:spAutoFit/>
          </a:bodyPr>
          <a:lstStyle/>
          <a:p>
            <a:pPr algn="l"/>
            <a:r>
              <a:rPr lang="en-US" i="1" smtClean="0"/>
              <a:t>Phản chứng:  </a:t>
            </a:r>
            <a:r>
              <a:rPr lang="en-US" sz="2000" smtClean="0"/>
              <a:t>Giả sử  có </a:t>
            </a:r>
            <a:r>
              <a:rPr lang="fr-FR" sz="2000" smtClean="0"/>
              <a:t> X</a:t>
            </a:r>
            <a:r>
              <a:rPr lang="en-US" sz="2000" smtClean="0">
                <a:sym typeface="Symbol" pitchFamily="18" charset="2"/>
              </a:rPr>
              <a:t></a:t>
            </a:r>
            <a:r>
              <a:rPr lang="fr-FR" sz="2000" smtClean="0"/>
              <a:t> Y nhưng  XZ</a:t>
            </a:r>
            <a:r>
              <a:rPr lang="en-US" sz="2000" smtClean="0">
                <a:sym typeface="Symbol" pitchFamily="18" charset="2"/>
              </a:rPr>
              <a:t></a:t>
            </a:r>
            <a:r>
              <a:rPr lang="fr-FR" sz="2000" smtClean="0"/>
              <a:t> YZ không đúng. </a:t>
            </a:r>
            <a:endParaRPr lang="vi-VN" sz="2000"/>
          </a:p>
        </p:txBody>
      </p:sp>
      <p:sp>
        <p:nvSpPr>
          <p:cNvPr id="23" name="TextBox 22"/>
          <p:cNvSpPr txBox="1"/>
          <p:nvPr/>
        </p:nvSpPr>
        <p:spPr>
          <a:xfrm>
            <a:off x="533400" y="1371600"/>
            <a:ext cx="1600200" cy="369332"/>
          </a:xfrm>
          <a:prstGeom prst="rect">
            <a:avLst/>
          </a:prstGeom>
          <a:noFill/>
        </p:spPr>
        <p:txBody>
          <a:bodyPr wrap="square" rtlCol="0">
            <a:spAutoFit/>
          </a:bodyPr>
          <a:lstStyle/>
          <a:p>
            <a:pPr algn="l"/>
            <a:r>
              <a:rPr lang="en-US" i="1" smtClean="0"/>
              <a:t>Chứng minh</a:t>
            </a:r>
            <a:endParaRPr lang="vi-VN"/>
          </a:p>
        </p:txBody>
      </p:sp>
      <p:sp>
        <p:nvSpPr>
          <p:cNvPr id="24" name="TextBox 23"/>
          <p:cNvSpPr txBox="1"/>
          <p:nvPr/>
        </p:nvSpPr>
        <p:spPr>
          <a:xfrm>
            <a:off x="609600" y="2590800"/>
            <a:ext cx="8077200" cy="830997"/>
          </a:xfrm>
          <a:prstGeom prst="rect">
            <a:avLst/>
          </a:prstGeom>
          <a:noFill/>
        </p:spPr>
        <p:txBody>
          <a:bodyPr wrap="square" rtlCol="0">
            <a:spAutoFit/>
          </a:bodyPr>
          <a:lstStyle/>
          <a:p>
            <a:pPr algn="l"/>
            <a:r>
              <a:rPr lang="en-US" i="1" smtClean="0"/>
              <a:t>tức là : </a:t>
            </a:r>
            <a:r>
              <a:rPr lang="en-US" smtClean="0">
                <a:sym typeface="Symbol"/>
              </a:rPr>
              <a:t> t, s và nếu t[X] = s[X]     t[Y] = s[Y]; t[XZ] = s[XZ] </a:t>
            </a:r>
          </a:p>
          <a:p>
            <a:pPr algn="l"/>
            <a:r>
              <a:rPr lang="en-US" smtClean="0">
                <a:sym typeface="Symbol"/>
              </a:rPr>
              <a:t>            nhưng  t[YZ]  #  s[YZ]</a:t>
            </a:r>
            <a:endParaRPr lang="vi-VN" sz="2000"/>
          </a:p>
        </p:txBody>
      </p:sp>
      <p:sp>
        <p:nvSpPr>
          <p:cNvPr id="25" name="Right Arrow 24"/>
          <p:cNvSpPr/>
          <p:nvPr/>
        </p:nvSpPr>
        <p:spPr>
          <a:xfrm>
            <a:off x="4038600" y="27432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p:cNvSpPr txBox="1"/>
          <p:nvPr/>
        </p:nvSpPr>
        <p:spPr>
          <a:xfrm>
            <a:off x="609600" y="3733800"/>
            <a:ext cx="8077200" cy="400110"/>
          </a:xfrm>
          <a:prstGeom prst="rect">
            <a:avLst/>
          </a:prstGeom>
          <a:noFill/>
        </p:spPr>
        <p:txBody>
          <a:bodyPr wrap="square" rtlCol="0">
            <a:spAutoFit/>
          </a:bodyPr>
          <a:lstStyle/>
          <a:p>
            <a:pPr algn="l"/>
            <a:r>
              <a:rPr lang="en-US" i="1" smtClean="0"/>
              <a:t>từ  </a:t>
            </a:r>
            <a:r>
              <a:rPr lang="en-US" smtClean="0"/>
              <a:t> t[X] = s[X] và t[XZ] = s[XZ] </a:t>
            </a:r>
            <a:r>
              <a:rPr lang="en-US" smtClean="0">
                <a:sym typeface="Symbol" pitchFamily="18" charset="2"/>
              </a:rPr>
              <a:t> t[Z] = s[Z]</a:t>
            </a:r>
            <a:r>
              <a:rPr lang="en-US" smtClean="0"/>
              <a:t> </a:t>
            </a:r>
            <a:endParaRPr lang="vi-VN" sz="2000"/>
          </a:p>
        </p:txBody>
      </p:sp>
      <p:sp>
        <p:nvSpPr>
          <p:cNvPr id="27" name="TextBox 26"/>
          <p:cNvSpPr txBox="1"/>
          <p:nvPr/>
        </p:nvSpPr>
        <p:spPr>
          <a:xfrm>
            <a:off x="609600" y="4267200"/>
            <a:ext cx="8077200" cy="400110"/>
          </a:xfrm>
          <a:prstGeom prst="rect">
            <a:avLst/>
          </a:prstGeom>
          <a:noFill/>
        </p:spPr>
        <p:txBody>
          <a:bodyPr wrap="square" rtlCol="0">
            <a:spAutoFit/>
          </a:bodyPr>
          <a:lstStyle/>
          <a:p>
            <a:pPr algn="l"/>
            <a:r>
              <a:rPr lang="en-US" i="1" smtClean="0"/>
              <a:t>do  </a:t>
            </a:r>
            <a:r>
              <a:rPr lang="en-US" smtClean="0"/>
              <a:t> t[Y] = s[Y] và t[Z] = s[Z] </a:t>
            </a:r>
            <a:r>
              <a:rPr lang="en-US" smtClean="0">
                <a:sym typeface="Symbol" pitchFamily="18" charset="2"/>
              </a:rPr>
              <a:t> t[YZ] = s[YZ]</a:t>
            </a:r>
            <a:r>
              <a:rPr lang="en-US" smtClean="0"/>
              <a:t> </a:t>
            </a:r>
            <a:endParaRPr lang="vi-VN" sz="2000"/>
          </a:p>
        </p:txBody>
      </p:sp>
      <p:sp>
        <p:nvSpPr>
          <p:cNvPr id="28" name="TextBox 27"/>
          <p:cNvSpPr txBox="1"/>
          <p:nvPr/>
        </p:nvSpPr>
        <p:spPr>
          <a:xfrm>
            <a:off x="609600" y="4800600"/>
            <a:ext cx="8077200" cy="400110"/>
          </a:xfrm>
          <a:prstGeom prst="rect">
            <a:avLst/>
          </a:prstGeom>
          <a:noFill/>
        </p:spPr>
        <p:txBody>
          <a:bodyPr wrap="square" rtlCol="0">
            <a:spAutoFit/>
          </a:bodyPr>
          <a:lstStyle/>
          <a:p>
            <a:pPr algn="l"/>
            <a:r>
              <a:rPr lang="en-US" i="1" smtClean="0"/>
              <a:t>mẫu thuẫn  với giả thiết phản chứng</a:t>
            </a:r>
            <a:endParaRPr lang="vi-VN" sz="2000"/>
          </a:p>
        </p:txBody>
      </p:sp>
      <p:sp>
        <p:nvSpPr>
          <p:cNvPr id="29" name="TextBox 28"/>
          <p:cNvSpPr txBox="1"/>
          <p:nvPr/>
        </p:nvSpPr>
        <p:spPr>
          <a:xfrm>
            <a:off x="609600" y="5334000"/>
            <a:ext cx="8077200" cy="400110"/>
          </a:xfrm>
          <a:prstGeom prst="rect">
            <a:avLst/>
          </a:prstGeom>
          <a:noFill/>
        </p:spPr>
        <p:txBody>
          <a:bodyPr wrap="square" rtlCol="0">
            <a:spAutoFit/>
          </a:bodyPr>
          <a:lstStyle/>
          <a:p>
            <a:pPr algn="l"/>
            <a:r>
              <a:rPr lang="en-US" i="1" smtClean="0"/>
              <a:t>vậy Quy tắc 2 đúng.</a:t>
            </a:r>
            <a:endParaRPr lang="vi-V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i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ox(i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3" grpId="0"/>
      <p:bldP spid="24" grpId="0"/>
      <p:bldP spid="26" grpId="0"/>
      <p:bldP spid="27"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17</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7" name="TextBox 16"/>
          <p:cNvSpPr txBox="1"/>
          <p:nvPr/>
        </p:nvSpPr>
        <p:spPr>
          <a:xfrm>
            <a:off x="2097111" y="1345842"/>
            <a:ext cx="6742089" cy="400110"/>
          </a:xfrm>
          <a:prstGeom prst="rect">
            <a:avLst/>
          </a:prstGeom>
          <a:noFill/>
        </p:spPr>
        <p:txBody>
          <a:bodyPr wrap="square" rtlCol="0">
            <a:spAutoFit/>
          </a:bodyPr>
          <a:lstStyle/>
          <a:p>
            <a:pPr algn="l"/>
            <a:r>
              <a:rPr lang="en-US" b="1" i="1" smtClean="0"/>
              <a:t>Quy tắc 3</a:t>
            </a:r>
            <a:r>
              <a:rPr lang="fr-FR" b="1" smtClean="0"/>
              <a:t> </a:t>
            </a:r>
            <a:r>
              <a:rPr lang="fr-FR" sz="1600" b="1" smtClean="0"/>
              <a:t>(bắc cầu):    </a:t>
            </a:r>
            <a:r>
              <a:rPr lang="fr-FR" sz="2000" b="1" smtClean="0"/>
              <a:t>{ X</a:t>
            </a:r>
            <a:r>
              <a:rPr lang="en-US" sz="2000" b="1" smtClean="0">
                <a:sym typeface="Symbol" pitchFamily="18" charset="2"/>
              </a:rPr>
              <a:t></a:t>
            </a:r>
            <a:r>
              <a:rPr lang="fr-FR" sz="2000" b="1" smtClean="0"/>
              <a:t> Y, Y</a:t>
            </a:r>
            <a:r>
              <a:rPr lang="en-US" sz="2000" b="1" smtClean="0">
                <a:sym typeface="Symbol" pitchFamily="18" charset="2"/>
              </a:rPr>
              <a:t></a:t>
            </a:r>
            <a:r>
              <a:rPr lang="fr-FR" sz="2000" b="1" smtClean="0"/>
              <a:t> Z }  |=  X</a:t>
            </a:r>
            <a:r>
              <a:rPr lang="en-US" sz="2000" b="1" smtClean="0">
                <a:sym typeface="Symbol" pitchFamily="18" charset="2"/>
              </a:rPr>
              <a:t></a:t>
            </a:r>
            <a:r>
              <a:rPr lang="fr-FR" sz="2000" b="1" smtClean="0"/>
              <a:t> Z </a:t>
            </a:r>
            <a:endParaRPr lang="vi-VN" sz="2000" b="1"/>
          </a:p>
        </p:txBody>
      </p:sp>
      <p:sp>
        <p:nvSpPr>
          <p:cNvPr id="20" name="TextBox 19"/>
          <p:cNvSpPr txBox="1"/>
          <p:nvPr/>
        </p:nvSpPr>
        <p:spPr>
          <a:xfrm>
            <a:off x="609600" y="2057400"/>
            <a:ext cx="8077200" cy="461665"/>
          </a:xfrm>
          <a:prstGeom prst="rect">
            <a:avLst/>
          </a:prstGeom>
          <a:noFill/>
        </p:spPr>
        <p:txBody>
          <a:bodyPr wrap="square" rtlCol="0">
            <a:spAutoFit/>
          </a:bodyPr>
          <a:lstStyle/>
          <a:p>
            <a:pPr algn="l"/>
            <a:r>
              <a:rPr lang="en-US" i="1" smtClean="0"/>
              <a:t>với t, s bất kỳ, nếu</a:t>
            </a:r>
            <a:r>
              <a:rPr lang="en-US" sz="2400" smtClean="0"/>
              <a:t> </a:t>
            </a:r>
            <a:r>
              <a:rPr lang="en-US" sz="2000" smtClean="0"/>
              <a:t>t[X] = s[X], cần chứng minh t[Z] = s[Z]</a:t>
            </a:r>
            <a:endParaRPr lang="vi-VN" sz="2400"/>
          </a:p>
        </p:txBody>
      </p:sp>
      <p:sp>
        <p:nvSpPr>
          <p:cNvPr id="23" name="TextBox 22"/>
          <p:cNvSpPr txBox="1"/>
          <p:nvPr/>
        </p:nvSpPr>
        <p:spPr>
          <a:xfrm>
            <a:off x="533400" y="1371600"/>
            <a:ext cx="1905000" cy="369332"/>
          </a:xfrm>
          <a:prstGeom prst="rect">
            <a:avLst/>
          </a:prstGeom>
          <a:noFill/>
        </p:spPr>
        <p:txBody>
          <a:bodyPr wrap="square" rtlCol="0">
            <a:spAutoFit/>
          </a:bodyPr>
          <a:lstStyle/>
          <a:p>
            <a:pPr algn="l"/>
            <a:r>
              <a:rPr lang="en-US" i="1" smtClean="0"/>
              <a:t>Chứng minh</a:t>
            </a:r>
            <a:endParaRPr lang="vi-VN"/>
          </a:p>
        </p:txBody>
      </p:sp>
      <p:sp>
        <p:nvSpPr>
          <p:cNvPr id="21" name="TextBox 20"/>
          <p:cNvSpPr txBox="1"/>
          <p:nvPr/>
        </p:nvSpPr>
        <p:spPr>
          <a:xfrm>
            <a:off x="533400" y="2819400"/>
            <a:ext cx="8077200" cy="861774"/>
          </a:xfrm>
          <a:prstGeom prst="rect">
            <a:avLst/>
          </a:prstGeom>
          <a:noFill/>
        </p:spPr>
        <p:txBody>
          <a:bodyPr wrap="square" rtlCol="0">
            <a:spAutoFit/>
          </a:bodyPr>
          <a:lstStyle/>
          <a:p>
            <a:pPr algn="l"/>
            <a:r>
              <a:rPr lang="en-US" i="1" smtClean="0"/>
              <a:t>Do  </a:t>
            </a:r>
            <a:r>
              <a:rPr lang="fr-FR" smtClean="0"/>
              <a:t>X</a:t>
            </a:r>
            <a:r>
              <a:rPr lang="en-US" smtClean="0">
                <a:sym typeface="Symbol" pitchFamily="18" charset="2"/>
              </a:rPr>
              <a:t></a:t>
            </a:r>
            <a:r>
              <a:rPr lang="fr-FR" smtClean="0"/>
              <a:t> Y nên n</a:t>
            </a:r>
            <a:r>
              <a:rPr lang="en-US" i="1" smtClean="0"/>
              <a:t>ếu  </a:t>
            </a:r>
            <a:r>
              <a:rPr lang="en-US" sz="2000" smtClean="0"/>
              <a:t>t[X] = s[X] ta có t[Y] = s[Y]</a:t>
            </a:r>
          </a:p>
          <a:p>
            <a:pPr algn="l"/>
            <a:r>
              <a:rPr lang="en-US" sz="2000" smtClean="0"/>
              <a:t> </a:t>
            </a:r>
            <a:r>
              <a:rPr lang="en-US" sz="2000" i="1" smtClean="0"/>
              <a:t>Do  </a:t>
            </a:r>
            <a:r>
              <a:rPr lang="fr-FR" sz="2000" smtClean="0"/>
              <a:t>Y</a:t>
            </a:r>
            <a:r>
              <a:rPr lang="en-US" sz="2000" smtClean="0">
                <a:sym typeface="Symbol" pitchFamily="18" charset="2"/>
              </a:rPr>
              <a:t></a:t>
            </a:r>
            <a:r>
              <a:rPr lang="fr-FR" sz="2000" smtClean="0"/>
              <a:t> Z,  </a:t>
            </a:r>
            <a:r>
              <a:rPr lang="en-US" sz="2000" smtClean="0"/>
              <a:t>t[Y] = s[Y] nên t[Z] = s[Z]</a:t>
            </a:r>
            <a:endParaRPr lang="vi-VN" sz="2000"/>
          </a:p>
        </p:txBody>
      </p:sp>
      <p:sp>
        <p:nvSpPr>
          <p:cNvPr id="22" name="TextBox 21"/>
          <p:cNvSpPr txBox="1"/>
          <p:nvPr/>
        </p:nvSpPr>
        <p:spPr>
          <a:xfrm>
            <a:off x="533400" y="3962400"/>
            <a:ext cx="8077200" cy="861774"/>
          </a:xfrm>
          <a:prstGeom prst="rect">
            <a:avLst/>
          </a:prstGeom>
          <a:noFill/>
        </p:spPr>
        <p:txBody>
          <a:bodyPr wrap="square" rtlCol="0">
            <a:spAutoFit/>
          </a:bodyPr>
          <a:lstStyle/>
          <a:p>
            <a:pPr algn="l"/>
            <a:r>
              <a:rPr lang="en-US" b="1" smtClean="0"/>
              <a:t>Vậy </a:t>
            </a:r>
            <a:r>
              <a:rPr lang="en-US" b="1" i="1" smtClean="0"/>
              <a:t>n</a:t>
            </a:r>
            <a:r>
              <a:rPr lang="en-US" i="1" smtClean="0"/>
              <a:t>ếu  </a:t>
            </a:r>
            <a:r>
              <a:rPr lang="en-US" sz="2000" smtClean="0"/>
              <a:t>t[X] = s[X] thì ta có t[Z] = s[Z]</a:t>
            </a:r>
          </a:p>
          <a:p>
            <a:pPr algn="l"/>
            <a:r>
              <a:rPr lang="en-US" sz="2000" smtClean="0"/>
              <a:t>tức là </a:t>
            </a:r>
            <a:r>
              <a:rPr lang="fr-FR" sz="2000" b="1" smtClean="0"/>
              <a:t>X</a:t>
            </a:r>
            <a:r>
              <a:rPr lang="en-US" sz="2000" b="1" smtClean="0">
                <a:sym typeface="Symbol" pitchFamily="18" charset="2"/>
              </a:rPr>
              <a:t></a:t>
            </a:r>
            <a:r>
              <a:rPr lang="fr-FR" sz="2000" b="1" smtClean="0"/>
              <a:t> Z </a:t>
            </a:r>
            <a:endParaRPr lang="vi-V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ox(in)">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18</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8" name="TextBox 17"/>
          <p:cNvSpPr txBox="1"/>
          <p:nvPr/>
        </p:nvSpPr>
        <p:spPr>
          <a:xfrm>
            <a:off x="838200" y="2057400"/>
            <a:ext cx="8077200" cy="461665"/>
          </a:xfrm>
          <a:prstGeom prst="rect">
            <a:avLst/>
          </a:prstGeom>
          <a:noFill/>
        </p:spPr>
        <p:txBody>
          <a:bodyPr wrap="square" rtlCol="0">
            <a:spAutoFit/>
          </a:bodyPr>
          <a:lstStyle/>
          <a:p>
            <a:pPr algn="l"/>
            <a:r>
              <a:rPr lang="en-US" i="1" smtClean="0"/>
              <a:t>Quy tắc 4</a:t>
            </a:r>
            <a:r>
              <a:rPr lang="fr-FR" smtClean="0"/>
              <a:t> (quy tắc chiếu)	:     </a:t>
            </a:r>
            <a:r>
              <a:rPr lang="fr-FR" sz="2400" smtClean="0"/>
              <a:t>{ X</a:t>
            </a:r>
            <a:r>
              <a:rPr lang="en-US" sz="2400" smtClean="0">
                <a:sym typeface="Symbol" pitchFamily="18" charset="2"/>
              </a:rPr>
              <a:t></a:t>
            </a:r>
            <a:r>
              <a:rPr lang="fr-FR" sz="2400" smtClean="0"/>
              <a:t>YZ } |=  {X</a:t>
            </a:r>
            <a:r>
              <a:rPr lang="en-US" sz="2400" smtClean="0">
                <a:sym typeface="Symbol" pitchFamily="18" charset="2"/>
              </a:rPr>
              <a:t></a:t>
            </a:r>
            <a:r>
              <a:rPr lang="fr-FR" sz="2400" smtClean="0"/>
              <a:t> Y, X</a:t>
            </a:r>
            <a:r>
              <a:rPr lang="en-US" sz="2400" smtClean="0">
                <a:sym typeface="Symbol" pitchFamily="18" charset="2"/>
              </a:rPr>
              <a:t></a:t>
            </a:r>
            <a:r>
              <a:rPr lang="fr-FR" sz="2400" smtClean="0"/>
              <a:t> Z}</a:t>
            </a:r>
            <a:endParaRPr lang="vi-VN" sz="2400"/>
          </a:p>
        </p:txBody>
      </p:sp>
      <p:sp>
        <p:nvSpPr>
          <p:cNvPr id="19" name="TextBox 18"/>
          <p:cNvSpPr txBox="1"/>
          <p:nvPr/>
        </p:nvSpPr>
        <p:spPr>
          <a:xfrm>
            <a:off x="838200" y="2667000"/>
            <a:ext cx="8077200" cy="461665"/>
          </a:xfrm>
          <a:prstGeom prst="rect">
            <a:avLst/>
          </a:prstGeom>
          <a:noFill/>
        </p:spPr>
        <p:txBody>
          <a:bodyPr wrap="square" rtlCol="0">
            <a:spAutoFit/>
          </a:bodyPr>
          <a:lstStyle/>
          <a:p>
            <a:pPr algn="l"/>
            <a:r>
              <a:rPr lang="en-US" i="1" smtClean="0"/>
              <a:t>Quy tắc 5</a:t>
            </a:r>
            <a:r>
              <a:rPr lang="fr-FR" smtClean="0"/>
              <a:t> (quy tắc hợp)	:      </a:t>
            </a:r>
            <a:r>
              <a:rPr lang="fr-FR" sz="2400" smtClean="0"/>
              <a:t>{ X</a:t>
            </a:r>
            <a:r>
              <a:rPr lang="en-US" sz="2400" smtClean="0">
                <a:sym typeface="Symbol" pitchFamily="18" charset="2"/>
              </a:rPr>
              <a:t></a:t>
            </a:r>
            <a:r>
              <a:rPr lang="fr-FR" sz="2400" smtClean="0"/>
              <a:t> Y , X</a:t>
            </a:r>
            <a:r>
              <a:rPr lang="en-US" sz="2400" smtClean="0">
                <a:sym typeface="Symbol" pitchFamily="18" charset="2"/>
              </a:rPr>
              <a:t></a:t>
            </a:r>
            <a:r>
              <a:rPr lang="fr-FR" sz="2400" smtClean="0"/>
              <a:t> Z }  |=  X</a:t>
            </a:r>
            <a:r>
              <a:rPr lang="en-US" sz="2400" smtClean="0">
                <a:sym typeface="Symbol" pitchFamily="18" charset="2"/>
              </a:rPr>
              <a:t></a:t>
            </a:r>
            <a:r>
              <a:rPr lang="fr-FR" sz="2400" smtClean="0"/>
              <a:t> YZ</a:t>
            </a:r>
            <a:endParaRPr lang="vi-VN" sz="2400"/>
          </a:p>
        </p:txBody>
      </p:sp>
      <p:sp>
        <p:nvSpPr>
          <p:cNvPr id="20" name="TextBox 19"/>
          <p:cNvSpPr txBox="1"/>
          <p:nvPr/>
        </p:nvSpPr>
        <p:spPr>
          <a:xfrm>
            <a:off x="838200" y="3352800"/>
            <a:ext cx="8077200" cy="461665"/>
          </a:xfrm>
          <a:prstGeom prst="rect">
            <a:avLst/>
          </a:prstGeom>
          <a:noFill/>
        </p:spPr>
        <p:txBody>
          <a:bodyPr wrap="square" rtlCol="0">
            <a:spAutoFit/>
          </a:bodyPr>
          <a:lstStyle/>
          <a:p>
            <a:pPr algn="l"/>
            <a:r>
              <a:rPr lang="en-US" i="1" smtClean="0"/>
              <a:t>Quy tắc </a:t>
            </a:r>
            <a:r>
              <a:rPr lang="fr-FR" smtClean="0"/>
              <a:t>6 (quy tắc tựa bắc cầu): </a:t>
            </a:r>
            <a:r>
              <a:rPr lang="fr-FR" sz="2400" smtClean="0"/>
              <a:t>{X</a:t>
            </a:r>
            <a:r>
              <a:rPr lang="en-US" sz="2400" smtClean="0">
                <a:sym typeface="Symbol" pitchFamily="18" charset="2"/>
              </a:rPr>
              <a:t></a:t>
            </a:r>
            <a:r>
              <a:rPr lang="fr-FR" sz="2400" smtClean="0"/>
              <a:t>Y, WY</a:t>
            </a:r>
            <a:r>
              <a:rPr lang="en-US" sz="2400" smtClean="0">
                <a:sym typeface="Symbol" pitchFamily="18" charset="2"/>
              </a:rPr>
              <a:t></a:t>
            </a:r>
            <a:r>
              <a:rPr lang="fr-FR" sz="2400" smtClean="0"/>
              <a:t>Z }|= WX</a:t>
            </a:r>
            <a:r>
              <a:rPr lang="en-US" sz="2400" smtClean="0">
                <a:sym typeface="Symbol" pitchFamily="18" charset="2"/>
              </a:rPr>
              <a:t></a:t>
            </a:r>
            <a:r>
              <a:rPr lang="fr-FR" sz="2400" smtClean="0"/>
              <a:t> Z</a:t>
            </a:r>
            <a:r>
              <a:rPr lang="fr-FR" smtClean="0"/>
              <a:t> </a:t>
            </a:r>
            <a:endParaRPr lang="vi-VN" sz="2400"/>
          </a:p>
        </p:txBody>
      </p:sp>
      <p:sp>
        <p:nvSpPr>
          <p:cNvPr id="21" name="TextBox 20"/>
          <p:cNvSpPr txBox="1"/>
          <p:nvPr/>
        </p:nvSpPr>
        <p:spPr>
          <a:xfrm>
            <a:off x="442665" y="1447800"/>
            <a:ext cx="3595935" cy="369332"/>
          </a:xfrm>
          <a:prstGeom prst="rect">
            <a:avLst/>
          </a:prstGeom>
          <a:noFill/>
        </p:spPr>
        <p:txBody>
          <a:bodyPr wrap="square" rtlCol="0">
            <a:spAutoFit/>
          </a:bodyPr>
          <a:lstStyle/>
          <a:p>
            <a:r>
              <a:rPr lang="en-US" b="1" smtClean="0"/>
              <a:t>C. Bổ đề 2 - Quy tắc suy diễn</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19</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8" name="TextBox 17"/>
          <p:cNvSpPr txBox="1"/>
          <p:nvPr/>
        </p:nvSpPr>
        <p:spPr>
          <a:xfrm>
            <a:off x="1905000" y="2057400"/>
            <a:ext cx="6705600" cy="400110"/>
          </a:xfrm>
          <a:prstGeom prst="rect">
            <a:avLst/>
          </a:prstGeom>
          <a:noFill/>
        </p:spPr>
        <p:txBody>
          <a:bodyPr wrap="square" rtlCol="0">
            <a:spAutoFit/>
          </a:bodyPr>
          <a:lstStyle/>
          <a:p>
            <a:pPr algn="l"/>
            <a:r>
              <a:rPr lang="en-US" b="1" i="1" smtClean="0"/>
              <a:t>Quy tắc 4</a:t>
            </a:r>
            <a:r>
              <a:rPr lang="fr-FR" b="1" smtClean="0"/>
              <a:t> </a:t>
            </a:r>
            <a:r>
              <a:rPr lang="fr-FR" sz="1600" smtClean="0"/>
              <a:t>(quy tắc chiếu):     </a:t>
            </a:r>
            <a:r>
              <a:rPr lang="fr-FR" sz="2000" smtClean="0"/>
              <a:t>{ X</a:t>
            </a:r>
            <a:r>
              <a:rPr lang="en-US" sz="2000" smtClean="0">
                <a:sym typeface="Symbol" pitchFamily="18" charset="2"/>
              </a:rPr>
              <a:t></a:t>
            </a:r>
            <a:r>
              <a:rPr lang="fr-FR" sz="2000" smtClean="0"/>
              <a:t>YZ } |=  {X</a:t>
            </a:r>
            <a:r>
              <a:rPr lang="en-US" sz="2000" smtClean="0">
                <a:sym typeface="Symbol" pitchFamily="18" charset="2"/>
              </a:rPr>
              <a:t></a:t>
            </a:r>
            <a:r>
              <a:rPr lang="fr-FR" sz="2000" smtClean="0"/>
              <a:t> Y, X</a:t>
            </a:r>
            <a:r>
              <a:rPr lang="en-US" sz="2000" smtClean="0">
                <a:sym typeface="Symbol" pitchFamily="18" charset="2"/>
              </a:rPr>
              <a:t></a:t>
            </a:r>
            <a:r>
              <a:rPr lang="fr-FR" sz="2000" smtClean="0"/>
              <a:t> Z}</a:t>
            </a:r>
            <a:endParaRPr lang="vi-VN" sz="2000"/>
          </a:p>
        </p:txBody>
      </p:sp>
      <p:sp>
        <p:nvSpPr>
          <p:cNvPr id="23" name="TextBox 22"/>
          <p:cNvSpPr txBox="1"/>
          <p:nvPr/>
        </p:nvSpPr>
        <p:spPr>
          <a:xfrm>
            <a:off x="304800" y="2057400"/>
            <a:ext cx="1905000" cy="369332"/>
          </a:xfrm>
          <a:prstGeom prst="rect">
            <a:avLst/>
          </a:prstGeom>
          <a:noFill/>
        </p:spPr>
        <p:txBody>
          <a:bodyPr wrap="square" rtlCol="0">
            <a:spAutoFit/>
          </a:bodyPr>
          <a:lstStyle/>
          <a:p>
            <a:pPr algn="l"/>
            <a:r>
              <a:rPr lang="en-US" i="1" smtClean="0"/>
              <a:t>Chứng minh</a:t>
            </a:r>
            <a:endParaRPr lang="vi-VN"/>
          </a:p>
        </p:txBody>
      </p:sp>
      <p:sp>
        <p:nvSpPr>
          <p:cNvPr id="21" name="TextBox 20"/>
          <p:cNvSpPr txBox="1"/>
          <p:nvPr/>
        </p:nvSpPr>
        <p:spPr>
          <a:xfrm>
            <a:off x="762000" y="3657600"/>
            <a:ext cx="3810000" cy="707886"/>
          </a:xfrm>
          <a:prstGeom prst="rect">
            <a:avLst/>
          </a:prstGeom>
          <a:noFill/>
        </p:spPr>
        <p:txBody>
          <a:bodyPr wrap="square" rtlCol="0">
            <a:spAutoFit/>
          </a:bodyPr>
          <a:lstStyle/>
          <a:p>
            <a:pPr algn="l"/>
            <a:r>
              <a:rPr lang="en-US" sz="1600" i="1" smtClean="0"/>
              <a:t>Theo  quy tắc 1:  ta có   YZ</a:t>
            </a:r>
            <a:r>
              <a:rPr lang="en-US" sz="1600" smtClean="0">
                <a:sym typeface="Symbol" pitchFamily="18" charset="2"/>
              </a:rPr>
              <a:t></a:t>
            </a:r>
            <a:r>
              <a:rPr lang="fr-FR" sz="1600" smtClean="0"/>
              <a:t> Y,</a:t>
            </a:r>
          </a:p>
          <a:p>
            <a:pPr algn="l"/>
            <a:r>
              <a:rPr lang="fr-FR" sz="1600" smtClean="0"/>
              <a:t>                                   YZ</a:t>
            </a:r>
            <a:r>
              <a:rPr lang="en-US" sz="1600" smtClean="0">
                <a:sym typeface="Symbol" pitchFamily="18" charset="2"/>
              </a:rPr>
              <a:t></a:t>
            </a:r>
            <a:r>
              <a:rPr lang="fr-FR" sz="1600" smtClean="0"/>
              <a:t> Z</a:t>
            </a:r>
            <a:endParaRPr lang="en-US" sz="1600" i="1" smtClean="0"/>
          </a:p>
        </p:txBody>
      </p:sp>
      <p:sp>
        <p:nvSpPr>
          <p:cNvPr id="22" name="TextBox 21"/>
          <p:cNvSpPr txBox="1"/>
          <p:nvPr/>
        </p:nvSpPr>
        <p:spPr>
          <a:xfrm>
            <a:off x="762000" y="2971800"/>
            <a:ext cx="3581400" cy="338554"/>
          </a:xfrm>
          <a:prstGeom prst="rect">
            <a:avLst/>
          </a:prstGeom>
          <a:noFill/>
        </p:spPr>
        <p:txBody>
          <a:bodyPr wrap="square" rtlCol="0">
            <a:spAutoFit/>
          </a:bodyPr>
          <a:lstStyle/>
          <a:p>
            <a:pPr algn="l"/>
            <a:r>
              <a:rPr lang="en-US" sz="1600" i="1" smtClean="0"/>
              <a:t>Theo  giả thiết ta có      X</a:t>
            </a:r>
            <a:r>
              <a:rPr lang="en-US" sz="1600" smtClean="0">
                <a:sym typeface="Symbol" pitchFamily="18" charset="2"/>
              </a:rPr>
              <a:t></a:t>
            </a:r>
            <a:r>
              <a:rPr lang="fr-FR" sz="1600" smtClean="0"/>
              <a:t> YZ</a:t>
            </a:r>
            <a:endParaRPr lang="en-US" sz="1600" i="1" smtClean="0"/>
          </a:p>
        </p:txBody>
      </p:sp>
      <p:cxnSp>
        <p:nvCxnSpPr>
          <p:cNvPr id="29" name="Straight Arrow Connector 28"/>
          <p:cNvCxnSpPr/>
          <p:nvPr/>
        </p:nvCxnSpPr>
        <p:spPr>
          <a:xfrm>
            <a:off x="3733800" y="31242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733800" y="32004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69795" y="2971800"/>
            <a:ext cx="1600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600" i="1" smtClean="0"/>
              <a:t>  X  </a:t>
            </a:r>
            <a:r>
              <a:rPr lang="en-US" sz="1600" smtClean="0">
                <a:sym typeface="Symbol" pitchFamily="18" charset="2"/>
              </a:rPr>
              <a:t></a:t>
            </a:r>
            <a:r>
              <a:rPr lang="fr-FR" sz="1600" smtClean="0"/>
              <a:t> Y</a:t>
            </a:r>
            <a:endParaRPr lang="en-US" sz="1600" i="1" smtClean="0"/>
          </a:p>
        </p:txBody>
      </p:sp>
      <p:cxnSp>
        <p:nvCxnSpPr>
          <p:cNvPr id="35" name="Straight Arrow Connector 34"/>
          <p:cNvCxnSpPr/>
          <p:nvPr/>
        </p:nvCxnSpPr>
        <p:spPr>
          <a:xfrm>
            <a:off x="3657600" y="32004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41910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181600" y="3886200"/>
            <a:ext cx="1600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600" i="1" smtClean="0"/>
              <a:t>  X  </a:t>
            </a:r>
            <a:r>
              <a:rPr lang="en-US" sz="1600" smtClean="0">
                <a:sym typeface="Symbol" pitchFamily="18" charset="2"/>
              </a:rPr>
              <a:t></a:t>
            </a:r>
            <a:r>
              <a:rPr lang="fr-FR" sz="1600" smtClean="0"/>
              <a:t> Z</a:t>
            </a:r>
            <a:endParaRPr lang="en-US" sz="1600" i="1" smtClean="0"/>
          </a:p>
        </p:txBody>
      </p:sp>
      <p:sp>
        <p:nvSpPr>
          <p:cNvPr id="42" name="TextBox 41"/>
          <p:cNvSpPr txBox="1"/>
          <p:nvPr/>
        </p:nvSpPr>
        <p:spPr>
          <a:xfrm>
            <a:off x="762000" y="5257800"/>
            <a:ext cx="6705600" cy="400110"/>
          </a:xfrm>
          <a:prstGeom prst="rect">
            <a:avLst/>
          </a:prstGeom>
          <a:noFill/>
        </p:spPr>
        <p:txBody>
          <a:bodyPr wrap="square" rtlCol="0">
            <a:spAutoFit/>
          </a:bodyPr>
          <a:lstStyle/>
          <a:p>
            <a:pPr algn="l"/>
            <a:r>
              <a:rPr lang="en-US" sz="1600" i="1" smtClean="0"/>
              <a:t>Vậy ta có </a:t>
            </a:r>
            <a:r>
              <a:rPr lang="fr-FR" sz="2000" smtClean="0"/>
              <a:t>{ X</a:t>
            </a:r>
            <a:r>
              <a:rPr lang="en-US" sz="2000" smtClean="0">
                <a:sym typeface="Symbol" pitchFamily="18" charset="2"/>
              </a:rPr>
              <a:t></a:t>
            </a:r>
            <a:r>
              <a:rPr lang="fr-FR" sz="2000" smtClean="0"/>
              <a:t>YZ } |=  {X</a:t>
            </a:r>
            <a:r>
              <a:rPr lang="en-US" sz="2000" smtClean="0">
                <a:sym typeface="Symbol" pitchFamily="18" charset="2"/>
              </a:rPr>
              <a:t></a:t>
            </a:r>
            <a:r>
              <a:rPr lang="fr-FR" sz="2000" smtClean="0"/>
              <a:t> Y, X</a:t>
            </a:r>
            <a:r>
              <a:rPr lang="en-US" sz="2000" smtClean="0">
                <a:sym typeface="Symbol" pitchFamily="18" charset="2"/>
              </a:rPr>
              <a:t></a:t>
            </a:r>
            <a:r>
              <a:rPr lang="fr-FR" sz="2000" smtClean="0"/>
              <a:t> Z}</a:t>
            </a:r>
            <a:endParaRPr lang="vi-VN" sz="2000"/>
          </a:p>
        </p:txBody>
      </p:sp>
      <p:sp>
        <p:nvSpPr>
          <p:cNvPr id="24" name="TextBox 23"/>
          <p:cNvSpPr txBox="1"/>
          <p:nvPr/>
        </p:nvSpPr>
        <p:spPr>
          <a:xfrm>
            <a:off x="442665" y="1447800"/>
            <a:ext cx="3595935" cy="369332"/>
          </a:xfrm>
          <a:prstGeom prst="rect">
            <a:avLst/>
          </a:prstGeom>
          <a:noFill/>
        </p:spPr>
        <p:txBody>
          <a:bodyPr wrap="square" rtlCol="0">
            <a:spAutoFit/>
          </a:bodyPr>
          <a:lstStyle/>
          <a:p>
            <a:r>
              <a:rPr lang="en-US" b="1" smtClean="0"/>
              <a:t>C. Bổ đề 2 - Quy tắc suy diễn</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ox(i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ox(in)">
                                      <p:cBhvr>
                                        <p:cTn id="26" dur="500"/>
                                        <p:tgtEl>
                                          <p:spTgt spid="29"/>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par>
                          <p:cTn id="31" fill="hold">
                            <p:stCondLst>
                              <p:cond delay="1000"/>
                            </p:stCondLst>
                            <p:childTnLst>
                              <p:par>
                                <p:cTn id="32" presetID="4" presetClass="entr" presetSubtype="16"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ox(in)">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ox(in)">
                                      <p:cBhvr>
                                        <p:cTn id="39" dur="500"/>
                                        <p:tgtEl>
                                          <p:spTgt spid="35"/>
                                        </p:tgtEl>
                                      </p:cBhvr>
                                    </p:animEffect>
                                  </p:childTnLst>
                                </p:cTn>
                              </p:par>
                            </p:childTnLst>
                          </p:cTn>
                        </p:par>
                        <p:par>
                          <p:cTn id="40" fill="hold">
                            <p:stCondLst>
                              <p:cond delay="500"/>
                            </p:stCondLst>
                            <p:childTnLst>
                              <p:par>
                                <p:cTn id="41" presetID="4" presetClass="entr" presetSubtype="16"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ox(in)">
                                      <p:cBhvr>
                                        <p:cTn id="43" dur="500"/>
                                        <p:tgtEl>
                                          <p:spTgt spid="37"/>
                                        </p:tgtEl>
                                      </p:cBhvr>
                                    </p:animEffect>
                                  </p:childTnLst>
                                </p:cTn>
                              </p:par>
                            </p:childTnLst>
                          </p:cTn>
                        </p:par>
                        <p:par>
                          <p:cTn id="44" fill="hold">
                            <p:stCondLst>
                              <p:cond delay="1000"/>
                            </p:stCondLst>
                            <p:childTnLst>
                              <p:par>
                                <p:cTn id="45" presetID="4" presetClass="entr" presetSubtype="16"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ox(in)">
                                      <p:cBhvr>
                                        <p:cTn id="47" dur="500"/>
                                        <p:tgtEl>
                                          <p:spTgt spid="39"/>
                                        </p:tgtEl>
                                      </p:cBhvr>
                                    </p:animEffect>
                                  </p:childTnLst>
                                </p:cTn>
                              </p:par>
                            </p:childTnLst>
                          </p:cTn>
                        </p:par>
                        <p:par>
                          <p:cTn id="48" fill="hold">
                            <p:stCondLst>
                              <p:cond delay="1500"/>
                            </p:stCondLst>
                            <p:childTnLst>
                              <p:par>
                                <p:cTn id="49" presetID="4" presetClass="entr" presetSubtype="16"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box(in)">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ox(i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1" grpId="0"/>
      <p:bldP spid="22" grpId="0"/>
      <p:bldP spid="33" grpId="0" animBg="1"/>
      <p:bldP spid="39" grpId="0" animBg="1"/>
      <p:bldP spid="4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685800" y="1143000"/>
            <a:ext cx="7924800" cy="5181600"/>
          </a:xfrm>
          <a:prstGeom prst="rect">
            <a:avLst/>
          </a:prstGeom>
          <a:noFill/>
          <a:ln w="9525">
            <a:noFill/>
            <a:miter lim="800000"/>
            <a:headEnd/>
            <a:tailEnd/>
          </a:ln>
          <a:effectLst/>
        </p:spPr>
        <p:txBody>
          <a:bodyPr/>
          <a:lstStyle/>
          <a:p>
            <a:pPr marL="252000" indent="-252000" algn="l">
              <a:spcBef>
                <a:spcPct val="0"/>
              </a:spcBef>
              <a:defRPr/>
            </a:pPr>
            <a:r>
              <a:rPr lang="en-US" sz="2400" b="1" smtClean="0">
                <a:effectLst>
                  <a:outerShdw blurRad="38100" dist="38100" dir="2700000" algn="tl">
                    <a:srgbClr val="C0C0C0"/>
                  </a:outerShdw>
                </a:effectLst>
                <a:latin typeface="Verdana" pitchFamily="34" charset="0"/>
              </a:rPr>
              <a:t>Mục tiêu:</a:t>
            </a:r>
          </a:p>
          <a:p>
            <a:pPr marL="252000" indent="-252000" algn="l">
              <a:spcBef>
                <a:spcPct val="0"/>
              </a:spcBef>
              <a:defRPr/>
            </a:pPr>
            <a:endParaRPr lang="en-US" sz="2400" b="1" smtClean="0">
              <a:effectLst>
                <a:outerShdw blurRad="38100" dist="38100" dir="2700000" algn="tl">
                  <a:srgbClr val="C0C0C0"/>
                </a:outerShdw>
              </a:effectLst>
              <a:latin typeface="Verdana" pitchFamily="34" charset="0"/>
            </a:endParaRPr>
          </a:p>
          <a:p>
            <a:pPr marL="252000" indent="-252000" algn="l">
              <a:spcBef>
                <a:spcPct val="0"/>
              </a:spcBef>
              <a:buFont typeface="Arial" pitchFamily="34" charset="0"/>
              <a:buChar char="•"/>
              <a:defRPr/>
            </a:pPr>
            <a:r>
              <a:rPr lang="en-US" sz="2400" smtClean="0">
                <a:effectLst>
                  <a:outerShdw blurRad="38100" dist="38100" dir="2700000" algn="tl">
                    <a:srgbClr val="C0C0C0"/>
                  </a:outerShdw>
                </a:effectLst>
                <a:latin typeface="Verdana" pitchFamily="34" charset="0"/>
              </a:rPr>
              <a:t>Một số vấn đề lý thuyết thiết kế để có lược đồ tốt.</a:t>
            </a:r>
          </a:p>
          <a:p>
            <a:pPr marL="252000" indent="-252000" algn="l">
              <a:spcBef>
                <a:spcPct val="0"/>
              </a:spcBef>
              <a:buFont typeface="Arial" pitchFamily="34" charset="0"/>
              <a:buChar char="•"/>
              <a:defRPr/>
            </a:pPr>
            <a:r>
              <a:rPr lang="en-US" sz="2400" smtClean="0">
                <a:effectLst>
                  <a:outerShdw blurRad="38100" dist="38100" dir="2700000" algn="tl">
                    <a:srgbClr val="C0C0C0"/>
                  </a:outerShdw>
                </a:effectLst>
                <a:latin typeface="Verdana" pitchFamily="34" charset="0"/>
              </a:rPr>
              <a:t>Một lược đồ tốt được thể hiện qua 2 mức:</a:t>
            </a:r>
          </a:p>
          <a:p>
            <a:pPr marL="709200" lvl="1" indent="-252000" algn="l">
              <a:spcBef>
                <a:spcPct val="0"/>
              </a:spcBef>
              <a:buFont typeface="Courier New" pitchFamily="49" charset="0"/>
              <a:buChar char="o"/>
              <a:defRPr/>
            </a:pPr>
            <a:r>
              <a:rPr lang="en-US" sz="2400" smtClean="0">
                <a:effectLst>
                  <a:outerShdw blurRad="38100" dist="38100" dir="2700000" algn="tl">
                    <a:srgbClr val="C0C0C0"/>
                  </a:outerShdw>
                </a:effectLst>
                <a:latin typeface="Verdana" pitchFamily="34" charset="0"/>
              </a:rPr>
              <a:t>Mức khái niệm (hay logic):ngữ nghĩa rõ ràng,dễ hiểu, đầy đủ, chính xác...</a:t>
            </a:r>
          </a:p>
          <a:p>
            <a:pPr marL="709200" lvl="1" indent="-252000" algn="l">
              <a:spcBef>
                <a:spcPct val="0"/>
              </a:spcBef>
              <a:buFont typeface="Courier New" pitchFamily="49" charset="0"/>
              <a:buChar char="o"/>
              <a:defRPr/>
            </a:pPr>
            <a:r>
              <a:rPr lang="en-US" sz="2400" smtClean="0">
                <a:effectLst>
                  <a:outerShdw blurRad="38100" dist="38100" dir="2700000" algn="tl">
                    <a:srgbClr val="C0C0C0"/>
                  </a:outerShdw>
                </a:effectLst>
                <a:latin typeface="Verdana" pitchFamily="34" charset="0"/>
              </a:rPr>
              <a:t>Mức cài đặt: các bộ được lưu trữ như thế nào..</a:t>
            </a:r>
          </a:p>
          <a:p>
            <a:pPr marL="252000" indent="-252000" algn="l">
              <a:spcBef>
                <a:spcPct val="0"/>
              </a:spcBef>
              <a:buFont typeface="Arial" pitchFamily="34" charset="0"/>
              <a:buChar char="•"/>
              <a:defRPr/>
            </a:pPr>
            <a:r>
              <a:rPr lang="en-US" sz="2400" smtClean="0">
                <a:effectLst>
                  <a:outerShdw blurRad="38100" dist="38100" dir="2700000" algn="tl">
                    <a:srgbClr val="C0C0C0"/>
                  </a:outerShdw>
                </a:effectLst>
                <a:latin typeface="Verdana" pitchFamily="34" charset="0"/>
                <a:sym typeface="Wingdings" pitchFamily="2" charset="2"/>
              </a:rPr>
              <a:t>Lý thuyết chuẩn hóa (dựa trên phụ thuộc hàm, …) là nền tảng cơ sở để thực hiện việc phân tích và chuẩn hóa lược đồ.</a:t>
            </a:r>
            <a:endParaRPr lang="en-US" sz="2400" smtClean="0">
              <a:effectLst>
                <a:outerShdw blurRad="38100" dist="38100" dir="2700000" algn="tl">
                  <a:srgbClr val="C0C0C0"/>
                </a:outerShdw>
              </a:effectLst>
              <a:latin typeface="Verdana" pitchFamily="34" charset="0"/>
            </a:endParaRPr>
          </a:p>
          <a:p>
            <a:pPr algn="l">
              <a:spcBef>
                <a:spcPct val="0"/>
              </a:spcBef>
              <a:buFontTx/>
              <a:buChar char="-"/>
              <a:defRPr/>
            </a:pPr>
            <a:endParaRPr lang="en-US" sz="3200">
              <a:effectLst>
                <a:outerShdw blurRad="38100" dist="38100" dir="2700000" algn="tl">
                  <a:srgbClr val="C0C0C0"/>
                </a:outerShdw>
              </a:effectLst>
              <a:latin typeface="Verdana" pitchFamily="34" charset="0"/>
            </a:endParaRPr>
          </a:p>
        </p:txBody>
      </p:sp>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346250"/>
            </a:xfrm>
            <a:prstGeom prst="rect">
              <a:avLst/>
            </a:prstGeom>
            <a:noFill/>
          </p:spPr>
          <p:txBody>
            <a:bodyPr wrap="square" rtlCol="0">
              <a:spAutoFit/>
            </a:bodyPr>
            <a:lstStyle/>
            <a:p>
              <a:r>
                <a:rPr lang="en-US" sz="1200" i="1" smtClean="0"/>
                <a:t>Nhập môn Cơ sở Dữ liệu</a:t>
              </a:r>
              <a:endParaRPr lang="vi-VN" sz="1200" i="1"/>
            </a:p>
          </p:txBody>
        </p:sp>
      </p:grpSp>
      <p:sp>
        <p:nvSpPr>
          <p:cNvPr id="8" name="Date Placeholder 7"/>
          <p:cNvSpPr>
            <a:spLocks noGrp="1"/>
          </p:cNvSpPr>
          <p:nvPr>
            <p:ph type="dt" sz="half" idx="10"/>
          </p:nvPr>
        </p:nvSpPr>
        <p:spPr/>
        <p:txBody>
          <a:bodyPr/>
          <a:lstStyle/>
          <a:p>
            <a:pPr>
              <a:defRPr/>
            </a:pPr>
            <a:fld id="{AE3E5D5B-7A3F-428A-BB15-F4BC6E9D409E}" type="datetime12">
              <a:rPr lang="vi-VN" altLang="en-US" smtClean="0"/>
              <a:pPr>
                <a:defRPr/>
              </a:pPr>
              <a:t>10:42</a:t>
            </a:fld>
            <a:endParaRPr lang="en-US" altLang="en-US"/>
          </a:p>
        </p:txBody>
      </p:sp>
      <p:sp>
        <p:nvSpPr>
          <p:cNvPr id="10" name="Footer Placeholder 9"/>
          <p:cNvSpPr>
            <a:spLocks noGrp="1"/>
          </p:cNvSpPr>
          <p:nvPr>
            <p:ph type="ftr" sz="quarter" idx="11"/>
          </p:nvPr>
        </p:nvSpPr>
        <p:spPr/>
        <p:txBody>
          <a:body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p>
            <a:pPr>
              <a:defRPr/>
            </a:pPr>
            <a:fld id="{616E54A0-E9E6-41FD-B97D-1FF3D761590C}" type="slidenum">
              <a:rPr lang="en-US" altLang="en-US" smtClean="0"/>
              <a:pPr>
                <a:defRPr/>
              </a:pPr>
              <a:t>2</a:t>
            </a:fld>
            <a:endParaRPr lang="en-US" altLang="en-US"/>
          </a:p>
        </p:txBody>
      </p:sp>
      <p:sp>
        <p:nvSpPr>
          <p:cNvPr id="14" name="TextBox 13"/>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20</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23" name="TextBox 22"/>
          <p:cNvSpPr txBox="1"/>
          <p:nvPr/>
        </p:nvSpPr>
        <p:spPr>
          <a:xfrm>
            <a:off x="533400" y="1371601"/>
            <a:ext cx="7391400" cy="369332"/>
          </a:xfrm>
          <a:prstGeom prst="rect">
            <a:avLst/>
          </a:prstGeom>
          <a:noFill/>
        </p:spPr>
        <p:txBody>
          <a:bodyPr wrap="square" rtlCol="0">
            <a:spAutoFit/>
          </a:bodyPr>
          <a:lstStyle/>
          <a:p>
            <a:pPr algn="l"/>
            <a:r>
              <a:rPr lang="en-US" i="1" smtClean="0"/>
              <a:t>Chứng minh  </a:t>
            </a:r>
            <a:r>
              <a:rPr lang="en-US" b="1" i="1" smtClean="0"/>
              <a:t>Quy tắc 5</a:t>
            </a:r>
            <a:r>
              <a:rPr lang="fr-FR" b="1" smtClean="0"/>
              <a:t> </a:t>
            </a:r>
            <a:r>
              <a:rPr lang="fr-FR" sz="1400" smtClean="0"/>
              <a:t>(quy tắc hợp):  </a:t>
            </a:r>
            <a:r>
              <a:rPr lang="fr-FR" smtClean="0"/>
              <a:t>{ X</a:t>
            </a:r>
            <a:r>
              <a:rPr lang="en-US" smtClean="0">
                <a:sym typeface="Symbol" pitchFamily="18" charset="2"/>
              </a:rPr>
              <a:t></a:t>
            </a:r>
            <a:r>
              <a:rPr lang="fr-FR" smtClean="0"/>
              <a:t> Y , X</a:t>
            </a:r>
            <a:r>
              <a:rPr lang="en-US" smtClean="0">
                <a:sym typeface="Symbol" pitchFamily="18" charset="2"/>
              </a:rPr>
              <a:t></a:t>
            </a:r>
            <a:r>
              <a:rPr lang="fr-FR" smtClean="0"/>
              <a:t> Z }  |=  X</a:t>
            </a:r>
            <a:r>
              <a:rPr lang="en-US" smtClean="0">
                <a:sym typeface="Symbol" pitchFamily="18" charset="2"/>
              </a:rPr>
              <a:t></a:t>
            </a:r>
            <a:r>
              <a:rPr lang="fr-FR" smtClean="0"/>
              <a:t> YZ</a:t>
            </a:r>
            <a:endParaRPr lang="vi-VN"/>
          </a:p>
        </p:txBody>
      </p:sp>
      <p:sp>
        <p:nvSpPr>
          <p:cNvPr id="21" name="TextBox 20"/>
          <p:cNvSpPr txBox="1"/>
          <p:nvPr/>
        </p:nvSpPr>
        <p:spPr>
          <a:xfrm>
            <a:off x="1066800" y="2057400"/>
            <a:ext cx="7391400" cy="369332"/>
          </a:xfrm>
          <a:prstGeom prst="rect">
            <a:avLst/>
          </a:prstGeom>
          <a:noFill/>
        </p:spPr>
        <p:txBody>
          <a:bodyPr wrap="square" rtlCol="0">
            <a:spAutoFit/>
          </a:bodyPr>
          <a:lstStyle/>
          <a:p>
            <a:pPr algn="l"/>
            <a:r>
              <a:rPr lang="fr-FR" i="1" smtClean="0"/>
              <a:t>theo QT 2   </a:t>
            </a:r>
            <a:r>
              <a:rPr lang="fr-FR" smtClean="0"/>
              <a:t>ta có X</a:t>
            </a:r>
            <a:r>
              <a:rPr lang="en-US" smtClean="0">
                <a:sym typeface="Symbol" pitchFamily="18" charset="2"/>
              </a:rPr>
              <a:t></a:t>
            </a:r>
            <a:r>
              <a:rPr lang="fr-FR" smtClean="0"/>
              <a:t> YX và YX</a:t>
            </a:r>
            <a:r>
              <a:rPr lang="en-US" smtClean="0">
                <a:sym typeface="Symbol" pitchFamily="18" charset="2"/>
              </a:rPr>
              <a:t></a:t>
            </a:r>
            <a:r>
              <a:rPr lang="fr-FR" smtClean="0"/>
              <a:t> YZ</a:t>
            </a:r>
            <a:endParaRPr lang="vi-VN"/>
          </a:p>
        </p:txBody>
      </p:sp>
      <p:sp>
        <p:nvSpPr>
          <p:cNvPr id="22" name="TextBox 21"/>
          <p:cNvSpPr txBox="1"/>
          <p:nvPr/>
        </p:nvSpPr>
        <p:spPr>
          <a:xfrm>
            <a:off x="1066800" y="2514600"/>
            <a:ext cx="7391400" cy="369332"/>
          </a:xfrm>
          <a:prstGeom prst="rect">
            <a:avLst/>
          </a:prstGeom>
          <a:noFill/>
        </p:spPr>
        <p:txBody>
          <a:bodyPr wrap="square" rtlCol="0">
            <a:spAutoFit/>
          </a:bodyPr>
          <a:lstStyle/>
          <a:p>
            <a:pPr algn="l"/>
            <a:r>
              <a:rPr lang="fr-FR" i="1" smtClean="0"/>
              <a:t>theo QT 3   </a:t>
            </a:r>
            <a:r>
              <a:rPr lang="fr-FR" smtClean="0"/>
              <a:t>ta có X</a:t>
            </a:r>
            <a:r>
              <a:rPr lang="en-US" smtClean="0">
                <a:sym typeface="Symbol" pitchFamily="18" charset="2"/>
              </a:rPr>
              <a:t></a:t>
            </a:r>
            <a:r>
              <a:rPr lang="fr-FR" smtClean="0"/>
              <a:t> YZ</a:t>
            </a:r>
            <a:endParaRPr lang="vi-VN"/>
          </a:p>
        </p:txBody>
      </p:sp>
      <p:sp>
        <p:nvSpPr>
          <p:cNvPr id="24" name="TextBox 23"/>
          <p:cNvSpPr txBox="1"/>
          <p:nvPr/>
        </p:nvSpPr>
        <p:spPr>
          <a:xfrm>
            <a:off x="533400" y="3276600"/>
            <a:ext cx="7391400" cy="400110"/>
          </a:xfrm>
          <a:prstGeom prst="rect">
            <a:avLst/>
          </a:prstGeom>
          <a:noFill/>
        </p:spPr>
        <p:txBody>
          <a:bodyPr wrap="square" rtlCol="0">
            <a:spAutoFit/>
          </a:bodyPr>
          <a:lstStyle/>
          <a:p>
            <a:pPr algn="l"/>
            <a:r>
              <a:rPr lang="en-US" i="1" smtClean="0"/>
              <a:t>Chứng minh  </a:t>
            </a:r>
            <a:r>
              <a:rPr lang="en-US" sz="2000" b="1" i="1" smtClean="0"/>
              <a:t>Quy tắc 6 </a:t>
            </a:r>
            <a:r>
              <a:rPr lang="fr-FR" sz="1400" smtClean="0"/>
              <a:t>(tựa bắc cầu): </a:t>
            </a:r>
            <a:r>
              <a:rPr lang="fr-FR" sz="2000" smtClean="0"/>
              <a:t>{X</a:t>
            </a:r>
            <a:r>
              <a:rPr lang="en-US" sz="2000" smtClean="0">
                <a:sym typeface="Symbol" pitchFamily="18" charset="2"/>
              </a:rPr>
              <a:t></a:t>
            </a:r>
            <a:r>
              <a:rPr lang="fr-FR" sz="2000" smtClean="0"/>
              <a:t>Y, WY</a:t>
            </a:r>
            <a:r>
              <a:rPr lang="en-US" sz="2000" smtClean="0">
                <a:sym typeface="Symbol" pitchFamily="18" charset="2"/>
              </a:rPr>
              <a:t></a:t>
            </a:r>
            <a:r>
              <a:rPr lang="fr-FR" sz="2000" smtClean="0"/>
              <a:t>Z }|=WX</a:t>
            </a:r>
            <a:r>
              <a:rPr lang="en-US" sz="2000" smtClean="0">
                <a:sym typeface="Symbol" pitchFamily="18" charset="2"/>
              </a:rPr>
              <a:t></a:t>
            </a:r>
            <a:r>
              <a:rPr lang="fr-FR" sz="2000" smtClean="0"/>
              <a:t> Z </a:t>
            </a:r>
            <a:endParaRPr lang="vi-VN" sz="2000"/>
          </a:p>
        </p:txBody>
      </p:sp>
      <p:sp>
        <p:nvSpPr>
          <p:cNvPr id="25" name="TextBox 24"/>
          <p:cNvSpPr txBox="1"/>
          <p:nvPr/>
        </p:nvSpPr>
        <p:spPr>
          <a:xfrm>
            <a:off x="1066800" y="3810000"/>
            <a:ext cx="7391400" cy="784830"/>
          </a:xfrm>
          <a:prstGeom prst="rect">
            <a:avLst/>
          </a:prstGeom>
          <a:noFill/>
        </p:spPr>
        <p:txBody>
          <a:bodyPr wrap="square" rtlCol="0">
            <a:spAutoFit/>
          </a:bodyPr>
          <a:lstStyle/>
          <a:p>
            <a:pPr algn="l"/>
            <a:r>
              <a:rPr lang="fr-FR" smtClean="0"/>
              <a:t>Theo QT 2   ta có    WX</a:t>
            </a:r>
            <a:r>
              <a:rPr lang="en-US" smtClean="0">
                <a:sym typeface="Symbol" pitchFamily="18" charset="2"/>
              </a:rPr>
              <a:t></a:t>
            </a:r>
            <a:r>
              <a:rPr lang="fr-FR" smtClean="0"/>
              <a:t> WY</a:t>
            </a:r>
          </a:p>
          <a:p>
            <a:pPr algn="l"/>
            <a:r>
              <a:rPr lang="fr-FR" smtClean="0"/>
              <a:t>                 kết hợp với WY</a:t>
            </a:r>
            <a:r>
              <a:rPr lang="en-US" smtClean="0">
                <a:sym typeface="Symbol" pitchFamily="18" charset="2"/>
              </a:rPr>
              <a:t></a:t>
            </a:r>
            <a:r>
              <a:rPr lang="fr-FR" smtClean="0"/>
              <a:t>Z  ta có   WX</a:t>
            </a:r>
            <a:r>
              <a:rPr lang="en-US" smtClean="0">
                <a:sym typeface="Symbol" pitchFamily="18" charset="2"/>
              </a:rPr>
              <a:t></a:t>
            </a:r>
            <a:r>
              <a:rPr lang="fr-FR" smtClean="0"/>
              <a:t> Z     </a:t>
            </a:r>
            <a:endParaRPr lang="vi-VN"/>
          </a:p>
        </p:txBody>
      </p:sp>
      <p:sp>
        <p:nvSpPr>
          <p:cNvPr id="15" name="TextBox 14"/>
          <p:cNvSpPr txBox="1"/>
          <p:nvPr/>
        </p:nvSpPr>
        <p:spPr>
          <a:xfrm>
            <a:off x="457200" y="4800600"/>
            <a:ext cx="8153400" cy="18928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b="1" smtClean="0"/>
              <a:t>Định lý 1: Quy tắc (tiên đề) Armstrong là đúng và đầy đủ.</a:t>
            </a:r>
            <a:endParaRPr lang="vi-VN" smtClean="0"/>
          </a:p>
          <a:p>
            <a:pPr algn="l"/>
            <a:r>
              <a:rPr lang="en-US" i="1" smtClean="0"/>
              <a:t>Tính đúng: Đã Chứng minh</a:t>
            </a:r>
          </a:p>
          <a:p>
            <a:pPr algn="l"/>
            <a:r>
              <a:rPr lang="en-US" i="1" smtClean="0"/>
              <a:t>Tính đầy đủ: Tức là </a:t>
            </a:r>
            <a:r>
              <a:rPr lang="en-US" smtClean="0"/>
              <a:t>nếu F suy diễn ra f, thì f có thể suy diễn được từ F bằng cách sử dụng các quy tắc Armstrong</a:t>
            </a:r>
          </a:p>
          <a:p>
            <a:pPr algn="l"/>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ox(i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p:bldP spid="22" grpId="0"/>
      <p:bldP spid="24" grpId="0"/>
      <p:bldP spid="25"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21</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4.4</a:t>
            </a:r>
            <a:r>
              <a:rPr lang="en-US" sz="2400" smtClean="0"/>
              <a:t> – </a:t>
            </a:r>
            <a:r>
              <a:rPr lang="en-US" sz="2000" b="1" smtClean="0"/>
              <a:t>Quy tắc suy diễn </a:t>
            </a:r>
            <a:r>
              <a:rPr lang="en-US" b="1" smtClean="0"/>
              <a:t>Phụ thuộc hàm</a:t>
            </a:r>
          </a:p>
        </p:txBody>
      </p:sp>
      <p:sp>
        <p:nvSpPr>
          <p:cNvPr id="12" name="TextBox 11"/>
          <p:cNvSpPr txBox="1"/>
          <p:nvPr/>
        </p:nvSpPr>
        <p:spPr>
          <a:xfrm>
            <a:off x="685800" y="2209800"/>
            <a:ext cx="8077200" cy="461665"/>
          </a:xfrm>
          <a:prstGeom prst="rect">
            <a:avLst/>
          </a:prstGeom>
          <a:noFill/>
        </p:spPr>
        <p:txBody>
          <a:bodyPr wrap="square" rtlCol="0">
            <a:spAutoFit/>
          </a:bodyPr>
          <a:lstStyle/>
          <a:p>
            <a:pPr algn="l"/>
            <a:r>
              <a:rPr lang="en-US" i="1" smtClean="0"/>
              <a:t>Quy tắc 1</a:t>
            </a:r>
            <a:r>
              <a:rPr lang="fr-FR" smtClean="0"/>
              <a:t> (quy tắc phản xạ) : Nếu</a:t>
            </a:r>
            <a:r>
              <a:rPr lang="fr-FR" sz="2400" smtClean="0"/>
              <a:t> X </a:t>
            </a:r>
            <a:r>
              <a:rPr lang="en-US" sz="2400" smtClean="0">
                <a:sym typeface="Symbol" pitchFamily="18" charset="2"/>
              </a:rPr>
              <a:t></a:t>
            </a:r>
            <a:r>
              <a:rPr lang="fr-FR" sz="2400" smtClean="0"/>
              <a:t> Y thì   X </a:t>
            </a:r>
            <a:r>
              <a:rPr lang="en-US" sz="2400" smtClean="0">
                <a:sym typeface="Symbol" pitchFamily="18" charset="2"/>
              </a:rPr>
              <a:t></a:t>
            </a:r>
            <a:r>
              <a:rPr lang="fr-FR" sz="2400" smtClean="0"/>
              <a:t> Y </a:t>
            </a:r>
            <a:r>
              <a:rPr lang="en-US" sz="2400" smtClean="0"/>
              <a:t> </a:t>
            </a:r>
            <a:endParaRPr lang="vi-VN"/>
          </a:p>
        </p:txBody>
      </p:sp>
      <p:sp>
        <p:nvSpPr>
          <p:cNvPr id="16" name="TextBox 15"/>
          <p:cNvSpPr txBox="1"/>
          <p:nvPr/>
        </p:nvSpPr>
        <p:spPr>
          <a:xfrm>
            <a:off x="685800" y="2819400"/>
            <a:ext cx="8077200" cy="461665"/>
          </a:xfrm>
          <a:prstGeom prst="rect">
            <a:avLst/>
          </a:prstGeom>
          <a:noFill/>
        </p:spPr>
        <p:txBody>
          <a:bodyPr wrap="square" rtlCol="0">
            <a:spAutoFit/>
          </a:bodyPr>
          <a:lstStyle/>
          <a:p>
            <a:pPr algn="l"/>
            <a:r>
              <a:rPr lang="en-US" i="1" smtClean="0"/>
              <a:t>Quy tắc 2</a:t>
            </a:r>
            <a:r>
              <a:rPr lang="fr-FR" smtClean="0"/>
              <a:t> (quy tắc tăng) :       </a:t>
            </a:r>
            <a:r>
              <a:rPr lang="fr-FR" sz="2400" smtClean="0"/>
              <a:t>{ X</a:t>
            </a:r>
            <a:r>
              <a:rPr lang="en-US" sz="2400" smtClean="0">
                <a:sym typeface="Symbol" pitchFamily="18" charset="2"/>
              </a:rPr>
              <a:t></a:t>
            </a:r>
            <a:r>
              <a:rPr lang="fr-FR" sz="2400" smtClean="0"/>
              <a:t> Y } |=  XZ </a:t>
            </a:r>
            <a:r>
              <a:rPr lang="en-US" sz="2400" smtClean="0">
                <a:sym typeface="Symbol" pitchFamily="18" charset="2"/>
              </a:rPr>
              <a:t></a:t>
            </a:r>
            <a:r>
              <a:rPr lang="fr-FR" sz="2400" smtClean="0"/>
              <a:t>YZ</a:t>
            </a:r>
            <a:endParaRPr lang="vi-VN" sz="2400"/>
          </a:p>
        </p:txBody>
      </p:sp>
      <p:sp>
        <p:nvSpPr>
          <p:cNvPr id="17" name="TextBox 16"/>
          <p:cNvSpPr txBox="1"/>
          <p:nvPr/>
        </p:nvSpPr>
        <p:spPr>
          <a:xfrm>
            <a:off x="685800" y="3429000"/>
            <a:ext cx="8077200" cy="461665"/>
          </a:xfrm>
          <a:prstGeom prst="rect">
            <a:avLst/>
          </a:prstGeom>
          <a:noFill/>
        </p:spPr>
        <p:txBody>
          <a:bodyPr wrap="square" rtlCol="0">
            <a:spAutoFit/>
          </a:bodyPr>
          <a:lstStyle/>
          <a:p>
            <a:pPr algn="l"/>
            <a:r>
              <a:rPr lang="en-US" i="1" smtClean="0"/>
              <a:t>Quy tắc 3</a:t>
            </a:r>
            <a:r>
              <a:rPr lang="fr-FR" smtClean="0"/>
              <a:t> (quy tắc bắc cầu):    </a:t>
            </a:r>
            <a:r>
              <a:rPr lang="fr-FR" sz="2400" smtClean="0"/>
              <a:t>{ X</a:t>
            </a:r>
            <a:r>
              <a:rPr lang="en-US" sz="2400" smtClean="0">
                <a:sym typeface="Symbol" pitchFamily="18" charset="2"/>
              </a:rPr>
              <a:t></a:t>
            </a:r>
            <a:r>
              <a:rPr lang="fr-FR" sz="2400" smtClean="0"/>
              <a:t> Y, Y</a:t>
            </a:r>
            <a:r>
              <a:rPr lang="en-US" sz="2400" smtClean="0">
                <a:sym typeface="Symbol" pitchFamily="18" charset="2"/>
              </a:rPr>
              <a:t></a:t>
            </a:r>
            <a:r>
              <a:rPr lang="fr-FR" sz="2400" smtClean="0"/>
              <a:t> Z }  |=  X</a:t>
            </a:r>
            <a:r>
              <a:rPr lang="en-US" sz="2400" smtClean="0">
                <a:sym typeface="Symbol" pitchFamily="18" charset="2"/>
              </a:rPr>
              <a:t></a:t>
            </a:r>
            <a:r>
              <a:rPr lang="fr-FR" sz="2400" smtClean="0"/>
              <a:t> Z </a:t>
            </a:r>
            <a:endParaRPr lang="vi-VN" sz="2400"/>
          </a:p>
        </p:txBody>
      </p:sp>
      <p:sp>
        <p:nvSpPr>
          <p:cNvPr id="18" name="TextBox 17"/>
          <p:cNvSpPr txBox="1"/>
          <p:nvPr/>
        </p:nvSpPr>
        <p:spPr>
          <a:xfrm>
            <a:off x="685800" y="3962400"/>
            <a:ext cx="8077200" cy="461665"/>
          </a:xfrm>
          <a:prstGeom prst="rect">
            <a:avLst/>
          </a:prstGeom>
          <a:noFill/>
        </p:spPr>
        <p:txBody>
          <a:bodyPr wrap="square" rtlCol="0">
            <a:spAutoFit/>
          </a:bodyPr>
          <a:lstStyle/>
          <a:p>
            <a:pPr algn="l"/>
            <a:r>
              <a:rPr lang="en-US" i="1" smtClean="0"/>
              <a:t>Quy tắc 4</a:t>
            </a:r>
            <a:r>
              <a:rPr lang="fr-FR" smtClean="0"/>
              <a:t> (quy tắc chiếu)	:     </a:t>
            </a:r>
            <a:r>
              <a:rPr lang="fr-FR" sz="2400" smtClean="0"/>
              <a:t>{ X</a:t>
            </a:r>
            <a:r>
              <a:rPr lang="en-US" sz="2400" smtClean="0">
                <a:sym typeface="Symbol" pitchFamily="18" charset="2"/>
              </a:rPr>
              <a:t></a:t>
            </a:r>
            <a:r>
              <a:rPr lang="fr-FR" sz="2400" smtClean="0"/>
              <a:t>YZ } |=  {X</a:t>
            </a:r>
            <a:r>
              <a:rPr lang="en-US" sz="2400" smtClean="0">
                <a:sym typeface="Symbol" pitchFamily="18" charset="2"/>
              </a:rPr>
              <a:t></a:t>
            </a:r>
            <a:r>
              <a:rPr lang="fr-FR" sz="2400" smtClean="0"/>
              <a:t> Y, X</a:t>
            </a:r>
            <a:r>
              <a:rPr lang="en-US" sz="2400" smtClean="0">
                <a:sym typeface="Symbol" pitchFamily="18" charset="2"/>
              </a:rPr>
              <a:t></a:t>
            </a:r>
            <a:r>
              <a:rPr lang="fr-FR" sz="2400" smtClean="0"/>
              <a:t> Z}</a:t>
            </a:r>
            <a:endParaRPr lang="vi-VN" sz="2400"/>
          </a:p>
        </p:txBody>
      </p:sp>
      <p:sp>
        <p:nvSpPr>
          <p:cNvPr id="19" name="TextBox 18"/>
          <p:cNvSpPr txBox="1"/>
          <p:nvPr/>
        </p:nvSpPr>
        <p:spPr>
          <a:xfrm>
            <a:off x="685800" y="4495800"/>
            <a:ext cx="8077200" cy="461665"/>
          </a:xfrm>
          <a:prstGeom prst="rect">
            <a:avLst/>
          </a:prstGeom>
          <a:noFill/>
        </p:spPr>
        <p:txBody>
          <a:bodyPr wrap="square" rtlCol="0">
            <a:spAutoFit/>
          </a:bodyPr>
          <a:lstStyle/>
          <a:p>
            <a:pPr algn="l"/>
            <a:r>
              <a:rPr lang="en-US" i="1" smtClean="0"/>
              <a:t>Quy tắc 5</a:t>
            </a:r>
            <a:r>
              <a:rPr lang="fr-FR" smtClean="0"/>
              <a:t> (quy tắc hợp)	:      </a:t>
            </a:r>
            <a:r>
              <a:rPr lang="fr-FR" sz="2400" smtClean="0"/>
              <a:t>{ X</a:t>
            </a:r>
            <a:r>
              <a:rPr lang="en-US" sz="2400" smtClean="0">
                <a:sym typeface="Symbol" pitchFamily="18" charset="2"/>
              </a:rPr>
              <a:t></a:t>
            </a:r>
            <a:r>
              <a:rPr lang="fr-FR" sz="2400" smtClean="0"/>
              <a:t> Y , X</a:t>
            </a:r>
            <a:r>
              <a:rPr lang="en-US" sz="2400" smtClean="0">
                <a:sym typeface="Symbol" pitchFamily="18" charset="2"/>
              </a:rPr>
              <a:t></a:t>
            </a:r>
            <a:r>
              <a:rPr lang="fr-FR" sz="2400" smtClean="0"/>
              <a:t> Z }  |=  X</a:t>
            </a:r>
            <a:r>
              <a:rPr lang="en-US" sz="2400" smtClean="0">
                <a:sym typeface="Symbol" pitchFamily="18" charset="2"/>
              </a:rPr>
              <a:t></a:t>
            </a:r>
            <a:r>
              <a:rPr lang="fr-FR" sz="2400" smtClean="0"/>
              <a:t> YZ</a:t>
            </a:r>
            <a:endParaRPr lang="vi-VN" sz="2400"/>
          </a:p>
        </p:txBody>
      </p:sp>
      <p:sp>
        <p:nvSpPr>
          <p:cNvPr id="20" name="TextBox 19"/>
          <p:cNvSpPr txBox="1"/>
          <p:nvPr/>
        </p:nvSpPr>
        <p:spPr>
          <a:xfrm>
            <a:off x="648237" y="5105400"/>
            <a:ext cx="8077200" cy="461665"/>
          </a:xfrm>
          <a:prstGeom prst="rect">
            <a:avLst/>
          </a:prstGeom>
          <a:noFill/>
        </p:spPr>
        <p:txBody>
          <a:bodyPr wrap="square" rtlCol="0">
            <a:spAutoFit/>
          </a:bodyPr>
          <a:lstStyle/>
          <a:p>
            <a:pPr algn="l"/>
            <a:r>
              <a:rPr lang="en-US" i="1" smtClean="0"/>
              <a:t>Quy tắc </a:t>
            </a:r>
            <a:r>
              <a:rPr lang="fr-FR" smtClean="0"/>
              <a:t>6 (quy tắc tựa bắc cầu): </a:t>
            </a:r>
            <a:r>
              <a:rPr lang="fr-FR" sz="2400" smtClean="0"/>
              <a:t>{X</a:t>
            </a:r>
            <a:r>
              <a:rPr lang="en-US" sz="2400" smtClean="0">
                <a:sym typeface="Symbol" pitchFamily="18" charset="2"/>
              </a:rPr>
              <a:t></a:t>
            </a:r>
            <a:r>
              <a:rPr lang="fr-FR" sz="2400" smtClean="0"/>
              <a:t>Y,WY</a:t>
            </a:r>
            <a:r>
              <a:rPr lang="en-US" sz="2400" smtClean="0">
                <a:sym typeface="Symbol" pitchFamily="18" charset="2"/>
              </a:rPr>
              <a:t></a:t>
            </a:r>
            <a:r>
              <a:rPr lang="fr-FR" sz="2400" smtClean="0"/>
              <a:t>Z } |= WX</a:t>
            </a:r>
            <a:r>
              <a:rPr lang="en-US" sz="2400" smtClean="0">
                <a:sym typeface="Symbol" pitchFamily="18" charset="2"/>
              </a:rPr>
              <a:t></a:t>
            </a:r>
            <a:r>
              <a:rPr lang="fr-FR" sz="2400" smtClean="0"/>
              <a:t> Z</a:t>
            </a:r>
            <a:r>
              <a:rPr lang="fr-FR" smtClean="0"/>
              <a:t> </a:t>
            </a:r>
            <a:endParaRPr lang="vi-VN" sz="2400"/>
          </a:p>
        </p:txBody>
      </p:sp>
      <p:sp>
        <p:nvSpPr>
          <p:cNvPr id="22" name="TextBox 21"/>
          <p:cNvSpPr txBox="1"/>
          <p:nvPr/>
        </p:nvSpPr>
        <p:spPr>
          <a:xfrm>
            <a:off x="609600" y="1600200"/>
            <a:ext cx="2819400" cy="400110"/>
          </a:xfrm>
          <a:prstGeom prst="rect">
            <a:avLst/>
          </a:prstGeom>
          <a:noFill/>
        </p:spPr>
        <p:txBody>
          <a:bodyPr wrap="square" rtlCol="0">
            <a:spAutoFit/>
          </a:bodyPr>
          <a:lstStyle/>
          <a:p>
            <a:r>
              <a:rPr lang="en-US" sz="2000" b="1" smtClean="0"/>
              <a:t>6 quy tắc suy diễn</a:t>
            </a:r>
            <a:endParaRPr lang="en-US" sz="2000" b="1"/>
          </a:p>
        </p:txBody>
      </p:sp>
      <p:sp>
        <p:nvSpPr>
          <p:cNvPr id="21" name="TextBox 20">
            <a:hlinkClick r:id="rId4" action="ppaction://hlinksldjump"/>
          </p:cNvPr>
          <p:cNvSpPr txBox="1"/>
          <p:nvPr/>
        </p:nvSpPr>
        <p:spPr>
          <a:xfrm>
            <a:off x="381000" y="6019800"/>
            <a:ext cx="1219200" cy="369332"/>
          </a:xfrm>
          <a:prstGeom prst="rect">
            <a:avLst/>
          </a:prstGeom>
          <a:noFill/>
        </p:spPr>
        <p:txBody>
          <a:bodyPr wrap="square" rtlCol="0">
            <a:spAutoFit/>
          </a:bodyPr>
          <a:lstStyle/>
          <a:p>
            <a:r>
              <a:rPr lang="en-US" i="1" smtClean="0"/>
              <a:t>Bài tập</a:t>
            </a:r>
            <a:endParaRPr 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22</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4.5</a:t>
            </a:r>
            <a:r>
              <a:rPr lang="en-US" sz="2400" b="1" smtClean="0"/>
              <a:t> – </a:t>
            </a:r>
            <a:r>
              <a:rPr lang="en-US" sz="2000" b="1" smtClean="0"/>
              <a:t>Bao đóng của tập Phụ thuộc hàm</a:t>
            </a:r>
          </a:p>
        </p:txBody>
      </p:sp>
      <p:sp>
        <p:nvSpPr>
          <p:cNvPr id="14" name="TextBox 13"/>
          <p:cNvSpPr txBox="1"/>
          <p:nvPr/>
        </p:nvSpPr>
        <p:spPr>
          <a:xfrm>
            <a:off x="457200" y="1295400"/>
            <a:ext cx="8382000"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spcBef>
                <a:spcPts val="0"/>
              </a:spcBef>
            </a:pPr>
            <a:r>
              <a:rPr lang="en-US" b="1" i="1" smtClean="0"/>
              <a:t> Đinh nghĩa:  </a:t>
            </a:r>
            <a:r>
              <a:rPr lang="en-US" sz="2000" smtClean="0"/>
              <a:t>Cho lược đồ R (A), </a:t>
            </a:r>
            <a:r>
              <a:rPr lang="en-US" sz="3600" kern="1800" smtClean="0">
                <a:latin typeface="Colonna MT" pitchFamily="82" charset="0"/>
              </a:rPr>
              <a:t>F</a:t>
            </a:r>
            <a:r>
              <a:rPr lang="en-US" sz="2000" smtClean="0"/>
              <a:t> là một tập các phụ thuộc hàm trên R; </a:t>
            </a:r>
          </a:p>
          <a:p>
            <a:pPr algn="l">
              <a:spcBef>
                <a:spcPts val="0"/>
              </a:spcBef>
            </a:pPr>
            <a:r>
              <a:rPr lang="en-US" sz="2000" smtClean="0"/>
              <a:t>Tập </a:t>
            </a:r>
            <a:r>
              <a:rPr lang="en-US" sz="2000" b="1" smtClean="0"/>
              <a:t>tất cả các phụ  thuộc hàm </a:t>
            </a:r>
            <a:r>
              <a:rPr lang="en-US" sz="2000" smtClean="0"/>
              <a:t>suy dẫn ra được từ </a:t>
            </a:r>
            <a:r>
              <a:rPr lang="en-US" sz="3200" kern="1800" smtClean="0">
                <a:latin typeface="Colonna MT" pitchFamily="82" charset="0"/>
              </a:rPr>
              <a:t>F</a:t>
            </a:r>
            <a:r>
              <a:rPr lang="en-US" sz="3600" kern="1800" smtClean="0">
                <a:latin typeface="Colonna MT" pitchFamily="82" charset="0"/>
              </a:rPr>
              <a:t> </a:t>
            </a:r>
            <a:r>
              <a:rPr lang="en-US" sz="2000" kern="1800" smtClean="0">
                <a:ea typeface="Tahoma" pitchFamily="34" charset="0"/>
                <a:cs typeface="Tahoma" pitchFamily="34" charset="0"/>
              </a:rPr>
              <a:t>gọi là bao đóng của </a:t>
            </a:r>
            <a:r>
              <a:rPr lang="en-US" sz="3600" kern="1800" smtClean="0">
                <a:latin typeface="Colonna MT" pitchFamily="82" charset="0"/>
              </a:rPr>
              <a:t>F, </a:t>
            </a:r>
            <a:r>
              <a:rPr lang="en-US" sz="2000" kern="1800" smtClean="0">
                <a:ea typeface="Tahoma" pitchFamily="34" charset="0"/>
                <a:cs typeface="Tahoma" pitchFamily="34" charset="0"/>
              </a:rPr>
              <a:t>kí hiệu là </a:t>
            </a:r>
            <a:r>
              <a:rPr lang="en-US" sz="3600" kern="1800" smtClean="0">
                <a:latin typeface="Colonna MT" pitchFamily="82" charset="0"/>
              </a:rPr>
              <a:t>F</a:t>
            </a:r>
            <a:r>
              <a:rPr lang="en-US" sz="3600" kern="1800" baseline="30000" smtClean="0">
                <a:latin typeface="Colonna MT" pitchFamily="82" charset="0"/>
              </a:rPr>
              <a:t>+</a:t>
            </a:r>
            <a:endParaRPr lang="en-US" sz="4400" baseline="30000" smtClean="0"/>
          </a:p>
        </p:txBody>
      </p:sp>
      <p:sp>
        <p:nvSpPr>
          <p:cNvPr id="15" name="TextBox 14"/>
          <p:cNvSpPr txBox="1"/>
          <p:nvPr/>
        </p:nvSpPr>
        <p:spPr>
          <a:xfrm>
            <a:off x="685800" y="3429000"/>
            <a:ext cx="7924800" cy="646331"/>
          </a:xfrm>
          <a:prstGeom prst="rect">
            <a:avLst/>
          </a:prstGeom>
          <a:noFill/>
        </p:spPr>
        <p:txBody>
          <a:bodyPr wrap="square" rtlCol="0">
            <a:spAutoFit/>
          </a:bodyPr>
          <a:lstStyle/>
          <a:p>
            <a:pPr algn="l"/>
            <a:r>
              <a:rPr lang="en-US" sz="2000" smtClean="0"/>
              <a:t> Tức là </a:t>
            </a:r>
            <a:r>
              <a:rPr lang="en-US" sz="3600" kern="1800" smtClean="0">
                <a:latin typeface="Colonna MT" pitchFamily="82" charset="0"/>
              </a:rPr>
              <a:t>F</a:t>
            </a:r>
            <a:r>
              <a:rPr lang="en-US" sz="3600" kern="1800" baseline="30000" smtClean="0">
                <a:latin typeface="Colonna MT" pitchFamily="82" charset="0"/>
              </a:rPr>
              <a:t>+ </a:t>
            </a:r>
            <a:r>
              <a:rPr lang="en-US" sz="3600" kern="1800" smtClean="0">
                <a:latin typeface="Colonna MT" pitchFamily="82" charset="0"/>
              </a:rPr>
              <a:t> </a:t>
            </a:r>
            <a:r>
              <a:rPr lang="en-US" sz="3600" kern="1800" smtClean="0">
                <a:ea typeface="Tahoma" pitchFamily="34" charset="0"/>
                <a:cs typeface="Tahoma" pitchFamily="34" charset="0"/>
              </a:rPr>
              <a:t>= </a:t>
            </a:r>
            <a:r>
              <a:rPr lang="en-US" sz="3600" kern="1800" smtClean="0">
                <a:latin typeface="Colonna MT" pitchFamily="82" charset="0"/>
              </a:rPr>
              <a:t>F </a:t>
            </a:r>
            <a:r>
              <a:rPr lang="en-US" sz="3600" kern="1800" smtClean="0">
                <a:latin typeface="Colonna MT" pitchFamily="82" charset="0"/>
                <a:sym typeface="Symbol"/>
              </a:rPr>
              <a:t> </a:t>
            </a:r>
            <a:r>
              <a:rPr lang="en-US" sz="3600" kern="1800" smtClean="0">
                <a:ea typeface="Tahoma" pitchFamily="34" charset="0"/>
                <a:cs typeface="Tahoma" pitchFamily="34" charset="0"/>
                <a:sym typeface="Symbol"/>
              </a:rPr>
              <a:t>{</a:t>
            </a:r>
            <a:r>
              <a:rPr lang="en-US" sz="3600" kern="1800" smtClean="0">
                <a:latin typeface="Colonna MT" pitchFamily="82" charset="0"/>
                <a:sym typeface="Symbol"/>
              </a:rPr>
              <a:t> </a:t>
            </a:r>
            <a:r>
              <a:rPr lang="en-US" sz="3600" kern="1800" smtClean="0">
                <a:ea typeface="Tahoma" pitchFamily="34" charset="0"/>
                <a:cs typeface="Tahoma" pitchFamily="34" charset="0"/>
                <a:sym typeface="Symbol"/>
              </a:rPr>
              <a:t>f /  </a:t>
            </a:r>
            <a:r>
              <a:rPr lang="en-US" sz="3600" kern="1800" smtClean="0">
                <a:latin typeface="Colonna MT" pitchFamily="82" charset="0"/>
              </a:rPr>
              <a:t>F </a:t>
            </a:r>
            <a:r>
              <a:rPr lang="en-US" sz="3600" kern="1800" smtClean="0">
                <a:ea typeface="Tahoma" pitchFamily="34" charset="0"/>
                <a:cs typeface="Tahoma" pitchFamily="34" charset="0"/>
              </a:rPr>
              <a:t>|= f}</a:t>
            </a:r>
            <a:r>
              <a:rPr lang="en-US" sz="3600" kern="1800" smtClean="0">
                <a:ea typeface="Tahoma" pitchFamily="34" charset="0"/>
                <a:cs typeface="Tahoma" pitchFamily="34" charset="0"/>
                <a:sym typeface="Symbol"/>
              </a:rPr>
              <a:t> </a:t>
            </a:r>
            <a:endParaRPr lang="en-US" sz="4400" baseline="30000" smtClean="0">
              <a:ea typeface="Tahoma" pitchFamily="34" charset="0"/>
              <a:cs typeface="Tahoma" pitchFamily="34" charset="0"/>
            </a:endParaRPr>
          </a:p>
        </p:txBody>
      </p:sp>
      <p:sp>
        <p:nvSpPr>
          <p:cNvPr id="16" name="TextBox 15"/>
          <p:cNvSpPr txBox="1"/>
          <p:nvPr/>
        </p:nvSpPr>
        <p:spPr>
          <a:xfrm>
            <a:off x="685800" y="4495801"/>
            <a:ext cx="7924800" cy="1107996"/>
          </a:xfrm>
          <a:prstGeom prst="rect">
            <a:avLst/>
          </a:prstGeom>
          <a:noFill/>
        </p:spPr>
        <p:txBody>
          <a:bodyPr wrap="square" rtlCol="0">
            <a:spAutoFit/>
          </a:bodyPr>
          <a:lstStyle/>
          <a:p>
            <a:pPr algn="l"/>
            <a:r>
              <a:rPr lang="en-US" smtClean="0"/>
              <a:t> Ví dụ :</a:t>
            </a:r>
          </a:p>
          <a:p>
            <a:pPr algn="l"/>
            <a:r>
              <a:rPr lang="en-US" sz="3200" kern="1800" smtClean="0">
                <a:latin typeface="Colonna MT" pitchFamily="82" charset="0"/>
              </a:rPr>
              <a:t>        F</a:t>
            </a:r>
            <a:r>
              <a:rPr lang="en-US" sz="3200" kern="1800" baseline="30000" smtClean="0">
                <a:latin typeface="Colonna MT" pitchFamily="82" charset="0"/>
              </a:rPr>
              <a:t> </a:t>
            </a:r>
            <a:r>
              <a:rPr lang="en-US" sz="3200" kern="1800" smtClean="0">
                <a:latin typeface="Colonna MT" pitchFamily="82" charset="0"/>
              </a:rPr>
              <a:t>  </a:t>
            </a:r>
            <a:r>
              <a:rPr lang="en-US" sz="3200" kern="1800" smtClean="0">
                <a:ea typeface="Tahoma" pitchFamily="34" charset="0"/>
                <a:cs typeface="Tahoma" pitchFamily="34" charset="0"/>
              </a:rPr>
              <a:t>= </a:t>
            </a:r>
            <a:r>
              <a:rPr lang="en-US" sz="3200" kern="1800" smtClean="0">
                <a:ea typeface="Tahoma" pitchFamily="34" charset="0"/>
                <a:cs typeface="Tahoma" pitchFamily="34" charset="0"/>
                <a:sym typeface="Symbol"/>
              </a:rPr>
              <a:t>{</a:t>
            </a:r>
            <a:r>
              <a:rPr lang="fr-FR" sz="3200" smtClean="0"/>
              <a:t>X</a:t>
            </a:r>
            <a:r>
              <a:rPr lang="en-US" sz="3200" smtClean="0">
                <a:sym typeface="Symbol" pitchFamily="18" charset="2"/>
              </a:rPr>
              <a:t></a:t>
            </a:r>
            <a:r>
              <a:rPr lang="fr-FR" sz="3200" smtClean="0"/>
              <a:t> Y , Y</a:t>
            </a:r>
            <a:r>
              <a:rPr lang="en-US" sz="3200" smtClean="0">
                <a:sym typeface="Symbol" pitchFamily="18" charset="2"/>
              </a:rPr>
              <a:t></a:t>
            </a:r>
            <a:r>
              <a:rPr lang="fr-FR" sz="3200" smtClean="0"/>
              <a:t> Z </a:t>
            </a:r>
            <a:r>
              <a:rPr lang="en-US" sz="3200" kern="1800" smtClean="0">
                <a:ea typeface="Tahoma" pitchFamily="34" charset="0"/>
                <a:cs typeface="Tahoma" pitchFamily="34" charset="0"/>
              </a:rPr>
              <a:t>}</a:t>
            </a:r>
          </a:p>
        </p:txBody>
      </p:sp>
      <p:sp>
        <p:nvSpPr>
          <p:cNvPr id="17" name="TextBox 16"/>
          <p:cNvSpPr txBox="1"/>
          <p:nvPr/>
        </p:nvSpPr>
        <p:spPr>
          <a:xfrm>
            <a:off x="533400" y="5715000"/>
            <a:ext cx="7924800" cy="584775"/>
          </a:xfrm>
          <a:prstGeom prst="rect">
            <a:avLst/>
          </a:prstGeom>
          <a:noFill/>
        </p:spPr>
        <p:txBody>
          <a:bodyPr wrap="square" rtlCol="0">
            <a:spAutoFit/>
          </a:bodyPr>
          <a:lstStyle/>
          <a:p>
            <a:pPr algn="l"/>
            <a:r>
              <a:rPr lang="en-US" smtClean="0"/>
              <a:t>    </a:t>
            </a:r>
            <a:r>
              <a:rPr lang="en-US" sz="2400" kern="1800" smtClean="0">
                <a:ea typeface="Tahoma" pitchFamily="34" charset="0"/>
                <a:cs typeface="Tahoma" pitchFamily="34" charset="0"/>
                <a:sym typeface="Symbol"/>
              </a:rPr>
              <a:t>Thì  </a:t>
            </a:r>
            <a:r>
              <a:rPr lang="en-US" sz="3200" kern="1800" smtClean="0">
                <a:latin typeface="Colonna MT" pitchFamily="82" charset="0"/>
              </a:rPr>
              <a:t>F</a:t>
            </a:r>
            <a:r>
              <a:rPr lang="en-US" sz="3200" kern="1800" baseline="30000" smtClean="0">
                <a:latin typeface="Colonna MT" pitchFamily="82" charset="0"/>
              </a:rPr>
              <a:t>+ </a:t>
            </a:r>
            <a:r>
              <a:rPr lang="en-US" sz="3200" kern="1800" smtClean="0">
                <a:latin typeface="Colonna MT" pitchFamily="82" charset="0"/>
              </a:rPr>
              <a:t> </a:t>
            </a:r>
            <a:r>
              <a:rPr lang="en-US" sz="3200" kern="1800" smtClean="0">
                <a:ea typeface="Tahoma" pitchFamily="34" charset="0"/>
                <a:cs typeface="Tahoma" pitchFamily="34" charset="0"/>
              </a:rPr>
              <a:t>= </a:t>
            </a:r>
            <a:r>
              <a:rPr lang="en-US" sz="3200" kern="1800" smtClean="0">
                <a:ea typeface="Tahoma" pitchFamily="34" charset="0"/>
                <a:cs typeface="Tahoma" pitchFamily="34" charset="0"/>
                <a:sym typeface="Symbol"/>
              </a:rPr>
              <a:t>{</a:t>
            </a:r>
            <a:r>
              <a:rPr lang="fr-FR" sz="3200" smtClean="0"/>
              <a:t>X</a:t>
            </a:r>
            <a:r>
              <a:rPr lang="en-US" sz="3200" smtClean="0">
                <a:sym typeface="Symbol" pitchFamily="18" charset="2"/>
              </a:rPr>
              <a:t></a:t>
            </a:r>
            <a:r>
              <a:rPr lang="fr-FR" sz="3200" smtClean="0"/>
              <a:t> Y , Y</a:t>
            </a:r>
            <a:r>
              <a:rPr lang="en-US" sz="3200" smtClean="0">
                <a:sym typeface="Symbol" pitchFamily="18" charset="2"/>
              </a:rPr>
              <a:t></a:t>
            </a:r>
            <a:r>
              <a:rPr lang="fr-FR" sz="3200" smtClean="0"/>
              <a:t> Z , X</a:t>
            </a:r>
            <a:r>
              <a:rPr lang="en-US" sz="3200" smtClean="0">
                <a:sym typeface="Symbol" pitchFamily="18" charset="2"/>
              </a:rPr>
              <a:t></a:t>
            </a:r>
            <a:r>
              <a:rPr lang="fr-FR" sz="3200" smtClean="0"/>
              <a:t> Z , X</a:t>
            </a:r>
            <a:r>
              <a:rPr lang="en-US" sz="3200" smtClean="0">
                <a:sym typeface="Symbol" pitchFamily="18" charset="2"/>
              </a:rPr>
              <a:t></a:t>
            </a:r>
            <a:r>
              <a:rPr lang="fr-FR" sz="3200" smtClean="0"/>
              <a:t> YZ</a:t>
            </a:r>
            <a:r>
              <a:rPr lang="en-US" sz="3200" kern="1800" smtClean="0">
                <a:ea typeface="Tahoma" pitchFamily="34" charset="0"/>
                <a:cs typeface="Tahoma" pitchFamily="34" charset="0"/>
              </a:rPr>
              <a:t>}</a:t>
            </a:r>
            <a:endParaRPr lang="en-US" sz="4400" baseline="30000" smtClean="0">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1"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23</a:t>
            </a:fld>
            <a:endParaRPr lang="en-US" altLang="en-US"/>
          </a:p>
        </p:txBody>
      </p:sp>
      <p:sp>
        <p:nvSpPr>
          <p:cNvPr id="12" name="TextBox 11"/>
          <p:cNvSpPr txBox="1"/>
          <p:nvPr/>
        </p:nvSpPr>
        <p:spPr>
          <a:xfrm>
            <a:off x="152400" y="838200"/>
            <a:ext cx="6400800" cy="461665"/>
          </a:xfrm>
          <a:prstGeom prst="rect">
            <a:avLst/>
          </a:prstGeom>
          <a:noFill/>
        </p:spPr>
        <p:txBody>
          <a:bodyPr wrap="square" rtlCol="0">
            <a:spAutoFit/>
          </a:bodyPr>
          <a:lstStyle/>
          <a:p>
            <a:pPr marL="252000" indent="-360000" algn="l" eaLnBrk="1" hangingPunct="1"/>
            <a:r>
              <a:rPr lang="en-US" b="1" smtClean="0"/>
              <a:t>4.5</a:t>
            </a:r>
            <a:r>
              <a:rPr lang="en-US" sz="2400" b="1" smtClean="0"/>
              <a:t> – </a:t>
            </a:r>
            <a:r>
              <a:rPr lang="en-US" sz="2000" b="1" smtClean="0"/>
              <a:t>Bao đóng của tập Phụ thuộc hàm</a:t>
            </a:r>
          </a:p>
        </p:txBody>
      </p:sp>
      <p:sp>
        <p:nvSpPr>
          <p:cNvPr id="14" name="TextBox 13"/>
          <p:cNvSpPr txBox="1"/>
          <p:nvPr/>
        </p:nvSpPr>
        <p:spPr>
          <a:xfrm>
            <a:off x="457200" y="1828800"/>
            <a:ext cx="5618589" cy="369332"/>
          </a:xfrm>
          <a:prstGeom prst="rect">
            <a:avLst/>
          </a:prstGeom>
          <a:noFill/>
        </p:spPr>
        <p:txBody>
          <a:bodyPr wrap="none" rtlCol="0">
            <a:spAutoFit/>
          </a:bodyPr>
          <a:lstStyle/>
          <a:p>
            <a:r>
              <a:rPr lang="en-US" i="1" smtClean="0"/>
              <a:t>ví dụ:  </a:t>
            </a:r>
            <a:r>
              <a:rPr lang="en-US" smtClean="0"/>
              <a:t>BANGDIEM(Masv,  Dtoan,  Dtin, Dtb,  Xeploai)</a:t>
            </a:r>
            <a:endParaRPr lang="vi-VN"/>
          </a:p>
        </p:txBody>
      </p:sp>
      <p:sp>
        <p:nvSpPr>
          <p:cNvPr id="15" name="TextBox 14"/>
          <p:cNvSpPr txBox="1"/>
          <p:nvPr/>
        </p:nvSpPr>
        <p:spPr>
          <a:xfrm>
            <a:off x="533400" y="2514600"/>
            <a:ext cx="6108269" cy="769441"/>
          </a:xfrm>
          <a:prstGeom prst="rect">
            <a:avLst/>
          </a:prstGeom>
          <a:noFill/>
        </p:spPr>
        <p:txBody>
          <a:bodyPr wrap="square" rtlCol="0">
            <a:spAutoFit/>
          </a:bodyPr>
          <a:lstStyle/>
          <a:p>
            <a:pPr marL="0" lvl="1" algn="l"/>
            <a:r>
              <a:rPr lang="en-US" sz="3600" smtClean="0">
                <a:latin typeface="Colonna MT" pitchFamily="82" charset="0"/>
              </a:rPr>
              <a:t> </a:t>
            </a:r>
            <a:r>
              <a:rPr lang="en-US" sz="4400" smtClean="0">
                <a:latin typeface="Colonna MT" pitchFamily="82" charset="0"/>
              </a:rPr>
              <a:t>F</a:t>
            </a:r>
            <a:r>
              <a:rPr lang="en-US" sz="2400" smtClean="0"/>
              <a:t>= {Dtoan, Dtin</a:t>
            </a:r>
            <a:r>
              <a:rPr lang="en-US" sz="2400" smtClean="0">
                <a:sym typeface="Wingdings" pitchFamily="2" charset="2"/>
              </a:rPr>
              <a:t>Dtb; DtbXeploai</a:t>
            </a:r>
            <a:r>
              <a:rPr lang="en-US" sz="2400" smtClean="0"/>
              <a:t>}</a:t>
            </a:r>
            <a:endParaRPr lang="vi-VN" sz="2400"/>
          </a:p>
        </p:txBody>
      </p:sp>
      <p:sp>
        <p:nvSpPr>
          <p:cNvPr id="16" name="TextBox 15"/>
          <p:cNvSpPr txBox="1"/>
          <p:nvPr/>
        </p:nvSpPr>
        <p:spPr>
          <a:xfrm>
            <a:off x="533400" y="4343400"/>
            <a:ext cx="8229600" cy="707886"/>
          </a:xfrm>
          <a:prstGeom prst="rect">
            <a:avLst/>
          </a:prstGeom>
          <a:noFill/>
        </p:spPr>
        <p:txBody>
          <a:bodyPr wrap="square" rtlCol="0">
            <a:spAutoFit/>
          </a:bodyPr>
          <a:lstStyle/>
          <a:p>
            <a:pPr marL="0" lvl="1" algn="l"/>
            <a:r>
              <a:rPr lang="en-US" sz="3600" smtClean="0">
                <a:latin typeface="Colonna MT" pitchFamily="82" charset="0"/>
              </a:rPr>
              <a:t> </a:t>
            </a:r>
            <a:r>
              <a:rPr lang="en-US" sz="4000" smtClean="0">
                <a:latin typeface="Colonna MT" pitchFamily="82" charset="0"/>
              </a:rPr>
              <a:t>F</a:t>
            </a:r>
            <a:r>
              <a:rPr lang="en-US" sz="4000" baseline="30000" smtClean="0">
                <a:latin typeface="Colonna MT" pitchFamily="82" charset="0"/>
              </a:rPr>
              <a:t>+</a:t>
            </a:r>
            <a:r>
              <a:rPr lang="en-US" sz="2000" smtClean="0"/>
              <a:t>= {Dtoan, Dtin</a:t>
            </a:r>
            <a:r>
              <a:rPr lang="en-US" sz="2000" smtClean="0">
                <a:sym typeface="Wingdings" pitchFamily="2" charset="2"/>
              </a:rPr>
              <a:t>Dtb; DtbXeploai; </a:t>
            </a:r>
            <a:r>
              <a:rPr lang="en-US" sz="2000" smtClean="0"/>
              <a:t>Dtoan, Dtin </a:t>
            </a:r>
            <a:r>
              <a:rPr lang="en-US" sz="2000" smtClean="0">
                <a:sym typeface="Wingdings" pitchFamily="2" charset="2"/>
              </a:rPr>
              <a:t>Xeploai</a:t>
            </a:r>
            <a:r>
              <a:rPr lang="en-US" sz="2000" smtClean="0"/>
              <a:t>}</a:t>
            </a:r>
            <a:endParaRPr lang="vi-VN" sz="2000"/>
          </a:p>
        </p:txBody>
      </p:sp>
      <p:sp>
        <p:nvSpPr>
          <p:cNvPr id="17" name="TextBox 16"/>
          <p:cNvSpPr txBox="1"/>
          <p:nvPr/>
        </p:nvSpPr>
        <p:spPr>
          <a:xfrm>
            <a:off x="685800" y="3581400"/>
            <a:ext cx="4038600" cy="461665"/>
          </a:xfrm>
          <a:prstGeom prst="rect">
            <a:avLst/>
          </a:prstGeom>
          <a:noFill/>
        </p:spPr>
        <p:txBody>
          <a:bodyPr wrap="square" rtlCol="0">
            <a:spAutoFit/>
          </a:bodyPr>
          <a:lstStyle/>
          <a:p>
            <a:pPr algn="l"/>
            <a:r>
              <a:rPr lang="en-US" sz="2400" smtClean="0"/>
              <a:t>Xác định bao đóng ?</a:t>
            </a:r>
            <a:endParaRPr lang="vi-V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24</a:t>
            </a:fld>
            <a:endParaRPr lang="en-US" altLang="en-US"/>
          </a:p>
        </p:txBody>
      </p:sp>
      <p:sp>
        <p:nvSpPr>
          <p:cNvPr id="12" name="TextBox 11"/>
          <p:cNvSpPr txBox="1"/>
          <p:nvPr/>
        </p:nvSpPr>
        <p:spPr>
          <a:xfrm>
            <a:off x="152400" y="838200"/>
            <a:ext cx="6400800" cy="461665"/>
          </a:xfrm>
          <a:prstGeom prst="rect">
            <a:avLst/>
          </a:prstGeom>
          <a:noFill/>
        </p:spPr>
        <p:txBody>
          <a:bodyPr wrap="square" rtlCol="0">
            <a:spAutoFit/>
          </a:bodyPr>
          <a:lstStyle/>
          <a:p>
            <a:pPr marL="252000" indent="-360000" algn="l" eaLnBrk="1" hangingPunct="1"/>
            <a:r>
              <a:rPr lang="en-US" b="1" smtClean="0"/>
              <a:t>4.5</a:t>
            </a:r>
            <a:r>
              <a:rPr lang="en-US" sz="2400" b="1" smtClean="0"/>
              <a:t> – </a:t>
            </a:r>
            <a:r>
              <a:rPr lang="en-US" sz="2000" b="1" smtClean="0"/>
              <a:t>Bao đóng của tập Phụ thuộc hàm</a:t>
            </a:r>
          </a:p>
        </p:txBody>
      </p:sp>
      <p:sp>
        <p:nvSpPr>
          <p:cNvPr id="14" name="TextBox 13"/>
          <p:cNvSpPr txBox="1"/>
          <p:nvPr/>
        </p:nvSpPr>
        <p:spPr>
          <a:xfrm>
            <a:off x="609600" y="1524000"/>
            <a:ext cx="763349" cy="369332"/>
          </a:xfrm>
          <a:prstGeom prst="rect">
            <a:avLst/>
          </a:prstGeom>
          <a:noFill/>
        </p:spPr>
        <p:txBody>
          <a:bodyPr wrap="none" rtlCol="0">
            <a:spAutoFit/>
          </a:bodyPr>
          <a:lstStyle/>
          <a:p>
            <a:r>
              <a:rPr lang="en-US" i="1" smtClean="0"/>
              <a:t>ví dụ:</a:t>
            </a:r>
            <a:endParaRPr lang="vi-VN"/>
          </a:p>
        </p:txBody>
      </p:sp>
      <p:sp>
        <p:nvSpPr>
          <p:cNvPr id="15" name="TextBox 14"/>
          <p:cNvSpPr txBox="1"/>
          <p:nvPr/>
        </p:nvSpPr>
        <p:spPr>
          <a:xfrm>
            <a:off x="1524000" y="1321158"/>
            <a:ext cx="6108269" cy="769441"/>
          </a:xfrm>
          <a:prstGeom prst="rect">
            <a:avLst/>
          </a:prstGeom>
          <a:noFill/>
        </p:spPr>
        <p:txBody>
          <a:bodyPr wrap="square" rtlCol="0">
            <a:spAutoFit/>
          </a:bodyPr>
          <a:lstStyle/>
          <a:p>
            <a:pPr marL="0" lvl="1" algn="l"/>
            <a:r>
              <a:rPr lang="en-US" sz="3600" smtClean="0">
                <a:latin typeface="Colonna MT" pitchFamily="82" charset="0"/>
              </a:rPr>
              <a:t> </a:t>
            </a:r>
            <a:r>
              <a:rPr lang="en-US" sz="4400" smtClean="0">
                <a:latin typeface="Colonna MT" pitchFamily="82" charset="0"/>
              </a:rPr>
              <a:t>F</a:t>
            </a:r>
            <a:r>
              <a:rPr lang="en-US" sz="2400" smtClean="0"/>
              <a:t>= {AB</a:t>
            </a:r>
            <a:r>
              <a:rPr lang="en-US" sz="2400" smtClean="0">
                <a:sym typeface="Wingdings" pitchFamily="2" charset="2"/>
              </a:rPr>
              <a:t>C; AD, D E</a:t>
            </a:r>
            <a:r>
              <a:rPr lang="en-US" sz="2400" smtClean="0"/>
              <a:t>}</a:t>
            </a:r>
            <a:endParaRPr lang="vi-VN" sz="2400"/>
          </a:p>
        </p:txBody>
      </p:sp>
      <p:sp>
        <p:nvSpPr>
          <p:cNvPr id="16" name="TextBox 15"/>
          <p:cNvSpPr txBox="1"/>
          <p:nvPr/>
        </p:nvSpPr>
        <p:spPr>
          <a:xfrm>
            <a:off x="609600" y="5257800"/>
            <a:ext cx="8153400" cy="1169551"/>
          </a:xfrm>
          <a:prstGeom prst="rect">
            <a:avLst/>
          </a:prstGeom>
          <a:noFill/>
        </p:spPr>
        <p:txBody>
          <a:bodyPr wrap="square" rtlCol="0">
            <a:spAutoFit/>
          </a:bodyPr>
          <a:lstStyle/>
          <a:p>
            <a:pPr marL="0" lvl="1" algn="l"/>
            <a:r>
              <a:rPr lang="en-US" sz="3600" smtClean="0">
                <a:latin typeface="Colonna MT" pitchFamily="82" charset="0"/>
              </a:rPr>
              <a:t> </a:t>
            </a:r>
            <a:r>
              <a:rPr lang="en-US" sz="4000" smtClean="0">
                <a:latin typeface="Colonna MT" pitchFamily="82" charset="0"/>
              </a:rPr>
              <a:t>F</a:t>
            </a:r>
            <a:r>
              <a:rPr lang="en-US" sz="4000" baseline="30000" smtClean="0">
                <a:latin typeface="Colonna MT" pitchFamily="82" charset="0"/>
              </a:rPr>
              <a:t>+</a:t>
            </a:r>
            <a:r>
              <a:rPr lang="en-US" sz="2000" smtClean="0"/>
              <a:t>= </a:t>
            </a:r>
            <a:r>
              <a:rPr lang="en-US" sz="3200" smtClean="0">
                <a:latin typeface="Colonna MT" pitchFamily="82" charset="0"/>
              </a:rPr>
              <a:t>F</a:t>
            </a:r>
            <a:r>
              <a:rPr lang="en-US" sz="2000" smtClean="0">
                <a:latin typeface="Colonna MT" pitchFamily="82" charset="0"/>
              </a:rPr>
              <a:t> </a:t>
            </a:r>
            <a:r>
              <a:rPr lang="en-US" sz="2000" smtClean="0">
                <a:latin typeface="Colonna MT" pitchFamily="82" charset="0"/>
                <a:sym typeface="Symbol"/>
              </a:rPr>
              <a:t></a:t>
            </a:r>
            <a:r>
              <a:rPr lang="en-US" sz="2000" smtClean="0"/>
              <a:t>{</a:t>
            </a:r>
            <a:r>
              <a:rPr lang="en-US" sz="2000" smtClean="0">
                <a:ea typeface="Tahoma" pitchFamily="34" charset="0"/>
                <a:cs typeface="Tahoma" pitchFamily="34" charset="0"/>
              </a:rPr>
              <a:t>A</a:t>
            </a:r>
            <a:r>
              <a:rPr lang="en-US" sz="2000" smtClean="0">
                <a:ea typeface="Tahoma" pitchFamily="34" charset="0"/>
                <a:cs typeface="Tahoma" pitchFamily="34" charset="0"/>
                <a:sym typeface="Wingdings" pitchFamily="2" charset="2"/>
              </a:rPr>
              <a:t> E, AB BD, ABBCD , ABBCDE, BCDBCDE,</a:t>
            </a:r>
          </a:p>
          <a:p>
            <a:pPr marL="0" lvl="1" algn="l"/>
            <a:r>
              <a:rPr lang="en-US" sz="2000" smtClean="0">
                <a:ea typeface="Tahoma" pitchFamily="34" charset="0"/>
                <a:cs typeface="Tahoma" pitchFamily="34" charset="0"/>
                <a:sym typeface="Wingdings" pitchFamily="2" charset="2"/>
              </a:rPr>
              <a:t>                  ABCDE </a:t>
            </a:r>
            <a:r>
              <a:rPr lang="en-US" sz="2000" smtClean="0"/>
              <a:t>}</a:t>
            </a:r>
            <a:endParaRPr lang="vi-VN" sz="2000"/>
          </a:p>
        </p:txBody>
      </p:sp>
      <p:sp>
        <p:nvSpPr>
          <p:cNvPr id="17" name="TextBox 16"/>
          <p:cNvSpPr txBox="1"/>
          <p:nvPr/>
        </p:nvSpPr>
        <p:spPr>
          <a:xfrm>
            <a:off x="685800" y="1981200"/>
            <a:ext cx="4038600" cy="584775"/>
          </a:xfrm>
          <a:prstGeom prst="rect">
            <a:avLst/>
          </a:prstGeom>
          <a:noFill/>
        </p:spPr>
        <p:txBody>
          <a:bodyPr wrap="square" rtlCol="0">
            <a:spAutoFit/>
          </a:bodyPr>
          <a:lstStyle/>
          <a:p>
            <a:pPr algn="l"/>
            <a:r>
              <a:rPr lang="en-US" sz="2400" smtClean="0"/>
              <a:t>          Xác định</a:t>
            </a:r>
            <a:r>
              <a:rPr lang="en-US" sz="2000" smtClean="0">
                <a:latin typeface="Colonna MT" pitchFamily="82" charset="0"/>
              </a:rPr>
              <a:t> </a:t>
            </a:r>
            <a:r>
              <a:rPr lang="en-US" sz="3200" smtClean="0">
                <a:latin typeface="Colonna MT" pitchFamily="82" charset="0"/>
              </a:rPr>
              <a:t>F</a:t>
            </a:r>
            <a:r>
              <a:rPr lang="en-US" sz="3200" baseline="30000" smtClean="0">
                <a:latin typeface="Colonna MT" pitchFamily="82" charset="0"/>
              </a:rPr>
              <a:t>+</a:t>
            </a:r>
            <a:endParaRPr lang="vi-VN" sz="2400"/>
          </a:p>
        </p:txBody>
      </p:sp>
      <p:pic>
        <p:nvPicPr>
          <p:cNvPr id="1026" name="Picture 2"/>
          <p:cNvPicPr>
            <a:picLocks noChangeAspect="1" noChangeArrowheads="1"/>
          </p:cNvPicPr>
          <p:nvPr/>
        </p:nvPicPr>
        <p:blipFill>
          <a:blip r:embed="rId4" cstate="print"/>
          <a:srcRect/>
          <a:stretch>
            <a:fillRect/>
          </a:stretch>
        </p:blipFill>
        <p:spPr bwMode="auto">
          <a:xfrm>
            <a:off x="759919" y="2514600"/>
            <a:ext cx="8307881" cy="258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25</a:t>
            </a:fld>
            <a:endParaRPr lang="en-US" altLang="en-US"/>
          </a:p>
        </p:txBody>
      </p:sp>
      <p:sp>
        <p:nvSpPr>
          <p:cNvPr id="13" name="TextBox 12"/>
          <p:cNvSpPr txBox="1"/>
          <p:nvPr/>
        </p:nvSpPr>
        <p:spPr>
          <a:xfrm>
            <a:off x="304800" y="3429000"/>
            <a:ext cx="8382000" cy="1046440"/>
          </a:xfrm>
          <a:prstGeom prst="rect">
            <a:avLst/>
          </a:prstGeom>
          <a:noFill/>
        </p:spPr>
        <p:txBody>
          <a:bodyPr wrap="square" rtlCol="0">
            <a:spAutoFit/>
          </a:bodyPr>
          <a:lstStyle/>
          <a:p>
            <a:pPr marL="252000" indent="-360000" algn="l" eaLnBrk="1" hangingPunct="1"/>
            <a:r>
              <a:rPr lang="en-US" sz="2000" i="1" smtClean="0"/>
              <a:t>  Ví dụ: </a:t>
            </a:r>
            <a:r>
              <a:rPr lang="en-US" sz="2000" smtClean="0"/>
              <a:t>DA(Manv, Hoten, Mada, Tenda, DD, Sogio}</a:t>
            </a:r>
          </a:p>
          <a:p>
            <a:pPr marL="252000" indent="-360000" algn="l" eaLnBrk="1" hangingPunct="1"/>
            <a:r>
              <a:rPr lang="en-US" sz="2000" smtClean="0">
                <a:ea typeface="Tahoma" pitchFamily="34" charset="0"/>
                <a:cs typeface="Tahoma" pitchFamily="34" charset="0"/>
              </a:rPr>
              <a:t>            </a:t>
            </a:r>
            <a:r>
              <a:rPr lang="en-US" sz="2800" smtClean="0">
                <a:solidFill>
                  <a:srgbClr val="FFFF00"/>
                </a:solidFill>
                <a:latin typeface="Colonna MT" pitchFamily="82" charset="0"/>
                <a:ea typeface="Tahoma" pitchFamily="34" charset="0"/>
                <a:cs typeface="Tahoma" pitchFamily="34" charset="0"/>
                <a:sym typeface="Symbol"/>
              </a:rPr>
              <a:t>F</a:t>
            </a:r>
            <a:r>
              <a:rPr lang="en-US" sz="2800" smtClean="0">
                <a:solidFill>
                  <a:schemeClr val="dk1"/>
                </a:solidFill>
                <a:latin typeface="Colonna MT" pitchFamily="82" charset="0"/>
                <a:ea typeface="Tahoma" pitchFamily="34" charset="0"/>
                <a:cs typeface="Tahoma" pitchFamily="34" charset="0"/>
                <a:sym typeface="Symbol"/>
              </a:rPr>
              <a:t> </a:t>
            </a:r>
            <a:r>
              <a:rPr lang="en-US" sz="2000" smtClean="0">
                <a:ea typeface="Tahoma" pitchFamily="34" charset="0"/>
                <a:cs typeface="Tahoma" pitchFamily="34" charset="0"/>
              </a:rPr>
              <a:t>={ Manv -&gt;Hoten; Mada-&gt;Tenda, DD; Manv, Mada-&gt;Sogio}</a:t>
            </a:r>
          </a:p>
        </p:txBody>
      </p:sp>
      <p:sp>
        <p:nvSpPr>
          <p:cNvPr id="12" name="TextBox 11"/>
          <p:cNvSpPr txBox="1"/>
          <p:nvPr/>
        </p:nvSpPr>
        <p:spPr>
          <a:xfrm>
            <a:off x="152400" y="838200"/>
            <a:ext cx="6400800" cy="461665"/>
          </a:xfrm>
          <a:prstGeom prst="rect">
            <a:avLst/>
          </a:prstGeom>
          <a:noFill/>
        </p:spPr>
        <p:txBody>
          <a:bodyPr wrap="square" rtlCol="0">
            <a:spAutoFit/>
          </a:bodyPr>
          <a:lstStyle/>
          <a:p>
            <a:pPr marL="252000" indent="-360000" algn="l" eaLnBrk="1" hangingPunct="1"/>
            <a:r>
              <a:rPr lang="en-US" b="1" smtClean="0"/>
              <a:t>4.6</a:t>
            </a:r>
            <a:r>
              <a:rPr lang="en-US" sz="2400" b="1" smtClean="0"/>
              <a:t>– </a:t>
            </a:r>
            <a:r>
              <a:rPr lang="en-US" sz="2000" b="1" smtClean="0"/>
              <a:t>Bao đóng của tập thuộc tính</a:t>
            </a:r>
          </a:p>
        </p:txBody>
      </p:sp>
      <p:sp>
        <p:nvSpPr>
          <p:cNvPr id="14" name="TextBox 13"/>
          <p:cNvSpPr txBox="1"/>
          <p:nvPr/>
        </p:nvSpPr>
        <p:spPr>
          <a:xfrm>
            <a:off x="228600" y="2524780"/>
            <a:ext cx="83820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52000" indent="-360000" algn="l" eaLnBrk="1" hangingPunct="1"/>
            <a:r>
              <a:rPr lang="en-US" sz="2000" smtClean="0">
                <a:ea typeface="Tahoma" pitchFamily="34" charset="0"/>
                <a:cs typeface="Tahoma" pitchFamily="34" charset="0"/>
              </a:rPr>
              <a:t>     X</a:t>
            </a:r>
            <a:r>
              <a:rPr lang="en-US" sz="2000" baseline="30000" smtClean="0">
                <a:ea typeface="Tahoma" pitchFamily="34" charset="0"/>
                <a:cs typeface="Tahoma" pitchFamily="34" charset="0"/>
              </a:rPr>
              <a:t>+</a:t>
            </a:r>
            <a:r>
              <a:rPr lang="en-US" sz="2000" baseline="-25000" smtClean="0">
                <a:latin typeface="Colonna MT" pitchFamily="82" charset="0"/>
              </a:rPr>
              <a:t>F   </a:t>
            </a:r>
            <a:r>
              <a:rPr lang="en-US" sz="2000" smtClean="0">
                <a:ea typeface="Tahoma" pitchFamily="34" charset="0"/>
                <a:cs typeface="Tahoma" pitchFamily="34" charset="0"/>
              </a:rPr>
              <a:t>= { A </a:t>
            </a:r>
            <a:r>
              <a:rPr lang="en-US" sz="2000" smtClean="0">
                <a:ea typeface="Tahoma" pitchFamily="34" charset="0"/>
                <a:cs typeface="Tahoma" pitchFamily="34" charset="0"/>
                <a:sym typeface="Symbol"/>
              </a:rPr>
              <a:t> U sao cho X </a:t>
            </a:r>
            <a:r>
              <a:rPr lang="en-US" sz="2000" smtClean="0">
                <a:sym typeface="Symbol" pitchFamily="18" charset="2"/>
              </a:rPr>
              <a:t> A </a:t>
            </a:r>
            <a:r>
              <a:rPr lang="en-US" sz="2000" smtClean="0">
                <a:ea typeface="Tahoma" pitchFamily="34" charset="0"/>
                <a:cs typeface="Tahoma" pitchFamily="34" charset="0"/>
              </a:rPr>
              <a:t> </a:t>
            </a:r>
            <a:r>
              <a:rPr lang="en-US" sz="2000" smtClean="0">
                <a:ea typeface="Tahoma" pitchFamily="34" charset="0"/>
                <a:cs typeface="Tahoma" pitchFamily="34" charset="0"/>
                <a:sym typeface="Symbol"/>
              </a:rPr>
              <a:t>  </a:t>
            </a:r>
            <a:r>
              <a:rPr lang="en-US" sz="2800" smtClean="0">
                <a:latin typeface="Colonna MT" pitchFamily="82" charset="0"/>
                <a:ea typeface="Tahoma" pitchFamily="34" charset="0"/>
                <a:cs typeface="Tahoma" pitchFamily="34" charset="0"/>
                <a:sym typeface="Symbol"/>
              </a:rPr>
              <a:t>F</a:t>
            </a:r>
            <a:r>
              <a:rPr lang="en-US" sz="2000" baseline="30000" smtClean="0">
                <a:ea typeface="Tahoma" pitchFamily="34" charset="0"/>
                <a:cs typeface="Tahoma" pitchFamily="34" charset="0"/>
                <a:sym typeface="Symbol"/>
              </a:rPr>
              <a:t>+</a:t>
            </a:r>
            <a:r>
              <a:rPr lang="en-US" sz="2000" smtClean="0">
                <a:ea typeface="Tahoma" pitchFamily="34" charset="0"/>
                <a:cs typeface="Tahoma" pitchFamily="34" charset="0"/>
                <a:sym typeface="Symbol"/>
              </a:rPr>
              <a:t>}</a:t>
            </a:r>
            <a:r>
              <a:rPr lang="en-US" sz="2000" smtClean="0">
                <a:sym typeface="Symbol" pitchFamily="18" charset="2"/>
              </a:rPr>
              <a:t> </a:t>
            </a:r>
            <a:r>
              <a:rPr lang="en-US" sz="2000" smtClean="0">
                <a:ea typeface="Tahoma" pitchFamily="34" charset="0"/>
                <a:cs typeface="Tahoma" pitchFamily="34" charset="0"/>
              </a:rPr>
              <a:t>  </a:t>
            </a:r>
          </a:p>
        </p:txBody>
      </p:sp>
      <p:sp>
        <p:nvSpPr>
          <p:cNvPr id="15" name="TextBox 14"/>
          <p:cNvSpPr txBox="1"/>
          <p:nvPr/>
        </p:nvSpPr>
        <p:spPr>
          <a:xfrm>
            <a:off x="381000" y="4419600"/>
            <a:ext cx="1524000" cy="400110"/>
          </a:xfrm>
          <a:prstGeom prst="rect">
            <a:avLst/>
          </a:prstGeom>
          <a:noFill/>
        </p:spPr>
        <p:txBody>
          <a:bodyPr wrap="square" rtlCol="0">
            <a:spAutoFit/>
          </a:bodyPr>
          <a:lstStyle/>
          <a:p>
            <a:pPr marL="252000" indent="-360000" algn="l" eaLnBrk="1" hangingPunct="1"/>
            <a:r>
              <a:rPr lang="en-US" sz="2000" smtClean="0"/>
              <a:t>{Manv}</a:t>
            </a:r>
            <a:r>
              <a:rPr lang="en-US" sz="2000" baseline="30000" smtClean="0"/>
              <a:t>+</a:t>
            </a:r>
            <a:r>
              <a:rPr lang="en-US" sz="2000" smtClean="0"/>
              <a:t> = </a:t>
            </a:r>
          </a:p>
        </p:txBody>
      </p:sp>
      <p:sp>
        <p:nvSpPr>
          <p:cNvPr id="16" name="TextBox 15"/>
          <p:cNvSpPr txBox="1"/>
          <p:nvPr/>
        </p:nvSpPr>
        <p:spPr>
          <a:xfrm>
            <a:off x="228600" y="1600200"/>
            <a:ext cx="83820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52000" indent="-360000" algn="l" eaLnBrk="1" hangingPunct="1"/>
            <a:r>
              <a:rPr lang="en-US" sz="2000" i="1" smtClean="0">
                <a:ea typeface="Tahoma" pitchFamily="34" charset="0"/>
                <a:cs typeface="Tahoma" pitchFamily="34" charset="0"/>
              </a:rPr>
              <a:t>  Định nghĩa : </a:t>
            </a:r>
            <a:r>
              <a:rPr lang="en-US" sz="2000" smtClean="0">
                <a:ea typeface="Tahoma" pitchFamily="34" charset="0"/>
                <a:cs typeface="Tahoma" pitchFamily="34" charset="0"/>
              </a:rPr>
              <a:t>Cho lược đồ quan hệ R (U), tập phụ thuộc hàm </a:t>
            </a:r>
            <a:r>
              <a:rPr lang="en-US" sz="2800" smtClean="0">
                <a:latin typeface="Colonna MT" pitchFamily="82" charset="0"/>
                <a:ea typeface="Tahoma" pitchFamily="34" charset="0"/>
                <a:cs typeface="Tahoma" pitchFamily="34" charset="0"/>
                <a:sym typeface="Symbol"/>
              </a:rPr>
              <a:t>F</a:t>
            </a:r>
            <a:r>
              <a:rPr lang="en-US" sz="2000" smtClean="0">
                <a:ea typeface="Tahoma" pitchFamily="34" charset="0"/>
                <a:cs typeface="Tahoma" pitchFamily="34" charset="0"/>
                <a:sym typeface="Symbol"/>
              </a:rPr>
              <a:t>; X là một  tập thuộc tính của R; gọi </a:t>
            </a:r>
            <a:r>
              <a:rPr lang="en-US" sz="2000" smtClean="0">
                <a:ea typeface="Tahoma" pitchFamily="34" charset="0"/>
                <a:cs typeface="Tahoma" pitchFamily="34" charset="0"/>
              </a:rPr>
              <a:t>X</a:t>
            </a:r>
            <a:r>
              <a:rPr lang="en-US" sz="2000" baseline="30000" smtClean="0">
                <a:ea typeface="Tahoma" pitchFamily="34" charset="0"/>
                <a:cs typeface="Tahoma" pitchFamily="34" charset="0"/>
              </a:rPr>
              <a:t>+</a:t>
            </a:r>
            <a:r>
              <a:rPr lang="en-US" sz="2000" baseline="-25000" smtClean="0">
                <a:latin typeface="Colonna MT" pitchFamily="82" charset="0"/>
              </a:rPr>
              <a:t>F </a:t>
            </a:r>
            <a:r>
              <a:rPr lang="en-US" sz="2000" smtClean="0">
                <a:ea typeface="Tahoma" pitchFamily="34" charset="0"/>
                <a:cs typeface="Tahoma" pitchFamily="34" charset="0"/>
                <a:sym typeface="Symbol"/>
              </a:rPr>
              <a:t> là bao đóng của X theo </a:t>
            </a:r>
            <a:r>
              <a:rPr lang="en-US" sz="2800" smtClean="0">
                <a:latin typeface="Colonna MT" pitchFamily="82" charset="0"/>
                <a:ea typeface="Tahoma" pitchFamily="34" charset="0"/>
                <a:cs typeface="Tahoma" pitchFamily="34" charset="0"/>
                <a:sym typeface="Symbol"/>
              </a:rPr>
              <a:t>F </a:t>
            </a:r>
            <a:endParaRPr lang="en-US" sz="2000" smtClean="0">
              <a:ea typeface="Tahoma" pitchFamily="34" charset="0"/>
              <a:cs typeface="Tahoma" pitchFamily="34" charset="0"/>
            </a:endParaRPr>
          </a:p>
        </p:txBody>
      </p:sp>
      <p:sp>
        <p:nvSpPr>
          <p:cNvPr id="17" name="TextBox 16"/>
          <p:cNvSpPr txBox="1"/>
          <p:nvPr/>
        </p:nvSpPr>
        <p:spPr>
          <a:xfrm>
            <a:off x="1752600" y="4419600"/>
            <a:ext cx="3505200" cy="400110"/>
          </a:xfrm>
          <a:prstGeom prst="rect">
            <a:avLst/>
          </a:prstGeom>
          <a:noFill/>
        </p:spPr>
        <p:txBody>
          <a:bodyPr wrap="square" rtlCol="0">
            <a:spAutoFit/>
          </a:bodyPr>
          <a:lstStyle/>
          <a:p>
            <a:pPr marL="252000" indent="-360000" algn="l" eaLnBrk="1" hangingPunct="1"/>
            <a:r>
              <a:rPr lang="en-US" sz="2000" smtClean="0"/>
              <a:t> {Manv, Hoten}</a:t>
            </a:r>
          </a:p>
        </p:txBody>
      </p:sp>
      <p:sp>
        <p:nvSpPr>
          <p:cNvPr id="18" name="TextBox 17"/>
          <p:cNvSpPr txBox="1"/>
          <p:nvPr/>
        </p:nvSpPr>
        <p:spPr>
          <a:xfrm>
            <a:off x="381000" y="5029200"/>
            <a:ext cx="1524000" cy="400110"/>
          </a:xfrm>
          <a:prstGeom prst="rect">
            <a:avLst/>
          </a:prstGeom>
          <a:noFill/>
        </p:spPr>
        <p:txBody>
          <a:bodyPr wrap="square" rtlCol="0">
            <a:spAutoFit/>
          </a:bodyPr>
          <a:lstStyle/>
          <a:p>
            <a:pPr marL="252000" indent="-360000" algn="l" eaLnBrk="1" hangingPunct="1"/>
            <a:r>
              <a:rPr lang="en-US" sz="2000" smtClean="0"/>
              <a:t>{Mada}</a:t>
            </a:r>
            <a:r>
              <a:rPr lang="en-US" sz="2000" baseline="30000" smtClean="0"/>
              <a:t>+</a:t>
            </a:r>
            <a:r>
              <a:rPr lang="en-US" sz="2000" smtClean="0"/>
              <a:t> = </a:t>
            </a:r>
          </a:p>
        </p:txBody>
      </p:sp>
      <p:sp>
        <p:nvSpPr>
          <p:cNvPr id="19" name="TextBox 18"/>
          <p:cNvSpPr txBox="1"/>
          <p:nvPr/>
        </p:nvSpPr>
        <p:spPr>
          <a:xfrm>
            <a:off x="1905000" y="5029200"/>
            <a:ext cx="3505200" cy="400110"/>
          </a:xfrm>
          <a:prstGeom prst="rect">
            <a:avLst/>
          </a:prstGeom>
          <a:noFill/>
        </p:spPr>
        <p:txBody>
          <a:bodyPr wrap="square" rtlCol="0">
            <a:spAutoFit/>
          </a:bodyPr>
          <a:lstStyle/>
          <a:p>
            <a:pPr marL="252000" indent="-360000" algn="l" eaLnBrk="1" hangingPunct="1"/>
            <a:r>
              <a:rPr lang="en-US" sz="2000" smtClean="0"/>
              <a:t> {Mada, Tenda, DD}</a:t>
            </a:r>
          </a:p>
        </p:txBody>
      </p:sp>
      <p:sp>
        <p:nvSpPr>
          <p:cNvPr id="20" name="TextBox 19"/>
          <p:cNvSpPr txBox="1"/>
          <p:nvPr/>
        </p:nvSpPr>
        <p:spPr>
          <a:xfrm>
            <a:off x="381000" y="5715000"/>
            <a:ext cx="2286000" cy="400110"/>
          </a:xfrm>
          <a:prstGeom prst="rect">
            <a:avLst/>
          </a:prstGeom>
          <a:noFill/>
        </p:spPr>
        <p:txBody>
          <a:bodyPr wrap="square" rtlCol="0">
            <a:spAutoFit/>
          </a:bodyPr>
          <a:lstStyle/>
          <a:p>
            <a:pPr marL="252000" indent="-360000" algn="l" eaLnBrk="1" hangingPunct="1"/>
            <a:r>
              <a:rPr lang="en-US" sz="2000" smtClean="0"/>
              <a:t>{Manv, Mada}</a:t>
            </a:r>
            <a:r>
              <a:rPr lang="en-US" sz="2000" baseline="30000" smtClean="0"/>
              <a:t>+</a:t>
            </a:r>
            <a:r>
              <a:rPr lang="en-US" sz="2000" smtClean="0"/>
              <a:t> = </a:t>
            </a:r>
          </a:p>
        </p:txBody>
      </p:sp>
      <p:sp>
        <p:nvSpPr>
          <p:cNvPr id="21" name="TextBox 20"/>
          <p:cNvSpPr txBox="1"/>
          <p:nvPr/>
        </p:nvSpPr>
        <p:spPr>
          <a:xfrm>
            <a:off x="2667000" y="5715000"/>
            <a:ext cx="6096000" cy="400110"/>
          </a:xfrm>
          <a:prstGeom prst="rect">
            <a:avLst/>
          </a:prstGeom>
          <a:noFill/>
        </p:spPr>
        <p:txBody>
          <a:bodyPr wrap="square" rtlCol="0">
            <a:spAutoFit/>
          </a:bodyPr>
          <a:lstStyle/>
          <a:p>
            <a:pPr marL="252000" indent="-360000" algn="l" eaLnBrk="1" hangingPunct="1"/>
            <a:r>
              <a:rPr lang="en-US" sz="2000" smtClean="0"/>
              <a:t> {Manv, Hoten, Mada, Tenda, DD, Sogio}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26</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2" name="TextBox 11"/>
          <p:cNvSpPr txBox="1"/>
          <p:nvPr/>
        </p:nvSpPr>
        <p:spPr>
          <a:xfrm>
            <a:off x="228600" y="1524000"/>
            <a:ext cx="8534400"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52000" indent="-360000" algn="l" eaLnBrk="1" hangingPunct="1"/>
            <a:r>
              <a:rPr lang="en-US" b="1" smtClean="0"/>
              <a:t>Bổ đề 3:  </a:t>
            </a:r>
            <a:r>
              <a:rPr lang="en-US" smtClean="0"/>
              <a:t>X</a:t>
            </a:r>
            <a:r>
              <a:rPr lang="en-US" sz="2000" smtClean="0">
                <a:latin typeface="Arial" charset="0"/>
              </a:rPr>
              <a:t> </a:t>
            </a:r>
            <a:r>
              <a:rPr lang="en-US" sz="2000" smtClean="0">
                <a:latin typeface="Arial" charset="0"/>
                <a:sym typeface="Wingdings" pitchFamily="2" charset="2"/>
              </a:rPr>
              <a:t>Y được suy diễn từ tập phụ thuộc hàm </a:t>
            </a:r>
            <a:r>
              <a:rPr lang="en-US" sz="2800">
                <a:latin typeface="Colonna MT" pitchFamily="82" charset="0"/>
                <a:ea typeface="Tahoma" pitchFamily="34" charset="0"/>
                <a:cs typeface="Tahoma" pitchFamily="34" charset="0"/>
                <a:sym typeface="Wingdings" pitchFamily="2" charset="2"/>
              </a:rPr>
              <a:t>F</a:t>
            </a:r>
            <a:r>
              <a:rPr lang="en-US" sz="2000" smtClean="0">
                <a:latin typeface="Arial" charset="0"/>
                <a:sym typeface="Wingdings" pitchFamily="2" charset="2"/>
              </a:rPr>
              <a:t> theo quy tắc</a:t>
            </a:r>
          </a:p>
          <a:p>
            <a:pPr marL="252000" indent="-360000" algn="l" eaLnBrk="1" hangingPunct="1"/>
            <a:r>
              <a:rPr lang="en-US" sz="2000" smtClean="0">
                <a:latin typeface="Arial" charset="0"/>
                <a:sym typeface="Wingdings" pitchFamily="2" charset="2"/>
              </a:rPr>
              <a:t>               Armstrong khi và chỉ khi  Y </a:t>
            </a:r>
            <a:r>
              <a:rPr lang="en-US" sz="2000" smtClean="0">
                <a:latin typeface="Arial" charset="0"/>
                <a:sym typeface="Symbol"/>
              </a:rPr>
              <a:t> </a:t>
            </a:r>
            <a:r>
              <a:rPr lang="en-US" sz="2400" smtClean="0">
                <a:latin typeface="Arial" charset="0"/>
                <a:sym typeface="Symbol"/>
              </a:rPr>
              <a:t>X</a:t>
            </a:r>
            <a:r>
              <a:rPr lang="en-US" sz="2400" baseline="30000" smtClean="0">
                <a:latin typeface="Arial" charset="0"/>
                <a:sym typeface="Symbol"/>
              </a:rPr>
              <a:t>+</a:t>
            </a:r>
            <a:r>
              <a:rPr lang="en-US" sz="2800" baseline="-25000">
                <a:latin typeface="Colonna MT" pitchFamily="82" charset="0"/>
                <a:ea typeface="Tahoma" pitchFamily="34" charset="0"/>
                <a:cs typeface="Tahoma" pitchFamily="34" charset="0"/>
                <a:sym typeface="Symbol"/>
              </a:rPr>
              <a:t>F</a:t>
            </a:r>
            <a:endParaRPr lang="en-US" sz="2800" baseline="-25000">
              <a:latin typeface="Colonna MT" pitchFamily="82" charset="0"/>
              <a:ea typeface="Tahoma" pitchFamily="34" charset="0"/>
              <a:cs typeface="Tahoma" pitchFamily="34" charset="0"/>
            </a:endParaRPr>
          </a:p>
        </p:txBody>
      </p:sp>
      <p:sp>
        <p:nvSpPr>
          <p:cNvPr id="14" name="TextBox 13"/>
          <p:cNvSpPr txBox="1"/>
          <p:nvPr/>
        </p:nvSpPr>
        <p:spPr>
          <a:xfrm>
            <a:off x="228600" y="2590800"/>
            <a:ext cx="7848600" cy="523220"/>
          </a:xfrm>
          <a:prstGeom prst="rect">
            <a:avLst/>
          </a:prstGeom>
          <a:noFill/>
        </p:spPr>
        <p:txBody>
          <a:bodyPr wrap="square" rtlCol="0">
            <a:spAutoFit/>
          </a:bodyPr>
          <a:lstStyle/>
          <a:p>
            <a:pPr marL="252000" indent="-360000" algn="l" eaLnBrk="1" hangingPunct="1"/>
            <a:r>
              <a:rPr lang="en-US" i="1" smtClean="0"/>
              <a:t>Ví dụ 1</a:t>
            </a:r>
            <a:r>
              <a:rPr lang="en-US" smtClean="0"/>
              <a:t>: Cho </a:t>
            </a:r>
            <a:r>
              <a:rPr lang="en-US" sz="2800" smtClean="0">
                <a:latin typeface="Colonna MT" pitchFamily="82" charset="0"/>
                <a:ea typeface="Tahoma" pitchFamily="34" charset="0"/>
                <a:cs typeface="Tahoma" pitchFamily="34" charset="0"/>
                <a:sym typeface="Symbol"/>
              </a:rPr>
              <a:t>F</a:t>
            </a:r>
            <a:r>
              <a:rPr lang="en-US" smtClean="0"/>
              <a:t>={</a:t>
            </a:r>
            <a:r>
              <a:rPr lang="en-US" sz="2000" smtClean="0"/>
              <a:t> AB </a:t>
            </a:r>
            <a:r>
              <a:rPr lang="en-US" sz="2000" smtClean="0">
                <a:latin typeface="Arial" charset="0"/>
                <a:sym typeface="Wingdings" pitchFamily="2" charset="2"/>
              </a:rPr>
              <a:t> C, A  D, D  E, AC B}</a:t>
            </a:r>
            <a:endParaRPr lang="en-US" sz="2000" baseline="-25000" smtClean="0"/>
          </a:p>
        </p:txBody>
      </p:sp>
      <p:sp>
        <p:nvSpPr>
          <p:cNvPr id="15" name="TextBox 14"/>
          <p:cNvSpPr txBox="1"/>
          <p:nvPr/>
        </p:nvSpPr>
        <p:spPr>
          <a:xfrm>
            <a:off x="152400" y="3048000"/>
            <a:ext cx="3886200" cy="369332"/>
          </a:xfrm>
          <a:prstGeom prst="rect">
            <a:avLst/>
          </a:prstGeom>
          <a:noFill/>
        </p:spPr>
        <p:txBody>
          <a:bodyPr wrap="square" rtlCol="0">
            <a:spAutoFit/>
          </a:bodyPr>
          <a:lstStyle/>
          <a:p>
            <a:pPr marL="252000" indent="-360000" algn="l" eaLnBrk="1" hangingPunct="1"/>
            <a:r>
              <a:rPr lang="en-US" i="1" smtClean="0"/>
              <a:t>Xác định các bao đóng sau:</a:t>
            </a:r>
            <a:endParaRPr lang="en-US" sz="2000" baseline="-25000" smtClean="0"/>
          </a:p>
        </p:txBody>
      </p:sp>
      <p:sp>
        <p:nvSpPr>
          <p:cNvPr id="16" name="TextBox 15"/>
          <p:cNvSpPr txBox="1"/>
          <p:nvPr/>
        </p:nvSpPr>
        <p:spPr>
          <a:xfrm>
            <a:off x="609600" y="3657600"/>
            <a:ext cx="1752600" cy="400110"/>
          </a:xfrm>
          <a:prstGeom prst="rect">
            <a:avLst/>
          </a:prstGeom>
          <a:noFill/>
        </p:spPr>
        <p:txBody>
          <a:bodyPr wrap="square" rtlCol="0">
            <a:spAutoFit/>
          </a:bodyPr>
          <a:lstStyle/>
          <a:p>
            <a:pPr marL="252000" indent="-360000" algn="l" eaLnBrk="1" hangingPunct="1"/>
            <a:r>
              <a:rPr lang="en-US" sz="2000" i="1" smtClean="0"/>
              <a:t>A</a:t>
            </a:r>
            <a:r>
              <a:rPr lang="en-US" sz="2000" i="1" baseline="30000" smtClean="0"/>
              <a:t>+     </a:t>
            </a:r>
            <a:r>
              <a:rPr lang="en-US" sz="2000" smtClean="0"/>
              <a:t>=</a:t>
            </a:r>
            <a:endParaRPr lang="en-US" sz="2400" smtClean="0"/>
          </a:p>
        </p:txBody>
      </p:sp>
      <p:sp>
        <p:nvSpPr>
          <p:cNvPr id="17" name="TextBox 16"/>
          <p:cNvSpPr txBox="1"/>
          <p:nvPr/>
        </p:nvSpPr>
        <p:spPr>
          <a:xfrm>
            <a:off x="609600" y="4191000"/>
            <a:ext cx="1752600" cy="400110"/>
          </a:xfrm>
          <a:prstGeom prst="rect">
            <a:avLst/>
          </a:prstGeom>
          <a:noFill/>
        </p:spPr>
        <p:txBody>
          <a:bodyPr wrap="square" rtlCol="0">
            <a:spAutoFit/>
          </a:bodyPr>
          <a:lstStyle/>
          <a:p>
            <a:pPr marL="252000" indent="-360000" algn="l" eaLnBrk="1" hangingPunct="1"/>
            <a:r>
              <a:rPr lang="en-US" sz="2000" i="1" smtClean="0"/>
              <a:t>AB</a:t>
            </a:r>
            <a:r>
              <a:rPr lang="en-US" sz="2000" i="1" baseline="30000" smtClean="0"/>
              <a:t>+  </a:t>
            </a:r>
            <a:r>
              <a:rPr lang="en-US" sz="2000" smtClean="0"/>
              <a:t>=</a:t>
            </a:r>
            <a:endParaRPr lang="en-US" sz="2400" smtClean="0"/>
          </a:p>
        </p:txBody>
      </p:sp>
      <p:sp>
        <p:nvSpPr>
          <p:cNvPr id="18" name="TextBox 17"/>
          <p:cNvSpPr txBox="1"/>
          <p:nvPr/>
        </p:nvSpPr>
        <p:spPr>
          <a:xfrm>
            <a:off x="609600" y="4648200"/>
            <a:ext cx="1752600" cy="400110"/>
          </a:xfrm>
          <a:prstGeom prst="rect">
            <a:avLst/>
          </a:prstGeom>
          <a:noFill/>
        </p:spPr>
        <p:txBody>
          <a:bodyPr wrap="square" rtlCol="0">
            <a:spAutoFit/>
          </a:bodyPr>
          <a:lstStyle/>
          <a:p>
            <a:pPr marL="252000" indent="-360000" algn="l" eaLnBrk="1" hangingPunct="1"/>
            <a:r>
              <a:rPr lang="en-US" sz="2000" i="1" smtClean="0"/>
              <a:t>B</a:t>
            </a:r>
            <a:r>
              <a:rPr lang="en-US" sz="2000" i="1" baseline="30000" smtClean="0"/>
              <a:t>+     </a:t>
            </a:r>
            <a:r>
              <a:rPr lang="en-US" sz="2000" smtClean="0"/>
              <a:t>=</a:t>
            </a:r>
            <a:endParaRPr lang="en-US" sz="2400" smtClean="0"/>
          </a:p>
        </p:txBody>
      </p:sp>
      <p:sp>
        <p:nvSpPr>
          <p:cNvPr id="19" name="TextBox 18"/>
          <p:cNvSpPr txBox="1"/>
          <p:nvPr/>
        </p:nvSpPr>
        <p:spPr>
          <a:xfrm>
            <a:off x="609600" y="5029200"/>
            <a:ext cx="1752600" cy="400110"/>
          </a:xfrm>
          <a:prstGeom prst="rect">
            <a:avLst/>
          </a:prstGeom>
          <a:noFill/>
        </p:spPr>
        <p:txBody>
          <a:bodyPr wrap="square" rtlCol="0">
            <a:spAutoFit/>
          </a:bodyPr>
          <a:lstStyle/>
          <a:p>
            <a:pPr marL="252000" indent="-360000" algn="l" eaLnBrk="1" hangingPunct="1"/>
            <a:r>
              <a:rPr lang="en-US" sz="2000" i="1" smtClean="0"/>
              <a:t>D</a:t>
            </a:r>
            <a:r>
              <a:rPr lang="en-US" i="1" baseline="30000" smtClean="0"/>
              <a:t>+     </a:t>
            </a:r>
            <a:r>
              <a:rPr lang="en-US" smtClean="0"/>
              <a:t>= </a:t>
            </a:r>
            <a:endParaRPr lang="en-US" sz="2000" smtClean="0"/>
          </a:p>
        </p:txBody>
      </p:sp>
      <p:sp>
        <p:nvSpPr>
          <p:cNvPr id="20" name="Rectangle 6"/>
          <p:cNvSpPr>
            <a:spLocks noChangeArrowheads="1"/>
          </p:cNvSpPr>
          <p:nvPr/>
        </p:nvSpPr>
        <p:spPr bwMode="auto">
          <a:xfrm>
            <a:off x="5715000" y="3962400"/>
            <a:ext cx="2895600" cy="21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just">
              <a:spcBef>
                <a:spcPct val="20000"/>
              </a:spcBef>
              <a:buClr>
                <a:srgbClr val="CC0000"/>
              </a:buClr>
              <a:buFont typeface="Wingdings 2" pitchFamily="18" charset="2"/>
              <a:buChar char="¡"/>
            </a:pPr>
            <a:r>
              <a:rPr lang="en-US" sz="2800" smtClean="0">
                <a:latin typeface="Colonna MT" pitchFamily="82" charset="0"/>
                <a:ea typeface="Tahoma" pitchFamily="34" charset="0"/>
                <a:cs typeface="Tahoma" pitchFamily="34" charset="0"/>
                <a:sym typeface="Symbol"/>
              </a:rPr>
              <a:t>F </a:t>
            </a:r>
            <a:r>
              <a:rPr lang="en-US" sz="2000" b="1" smtClean="0">
                <a:latin typeface="Arial" charset="0"/>
              </a:rPr>
              <a:t>|= AB</a:t>
            </a:r>
            <a:r>
              <a:rPr lang="en-US" sz="2000" b="1">
                <a:latin typeface="Arial" charset="0"/>
                <a:sym typeface="Wingdings" pitchFamily="2" charset="2"/>
              </a:rPr>
              <a:t> </a:t>
            </a:r>
            <a:r>
              <a:rPr lang="en-US" sz="2000" b="1" smtClean="0">
                <a:latin typeface="Arial" charset="0"/>
                <a:sym typeface="Wingdings" pitchFamily="2" charset="2"/>
              </a:rPr>
              <a:t>E ?</a:t>
            </a:r>
            <a:endParaRPr lang="en-US" sz="2000" b="1">
              <a:latin typeface="Arial" charset="0"/>
              <a:sym typeface="Wingdings" pitchFamily="2" charset="2"/>
            </a:endParaRPr>
          </a:p>
          <a:p>
            <a:pPr marL="342900" indent="-342900" algn="just">
              <a:spcBef>
                <a:spcPct val="20000"/>
              </a:spcBef>
              <a:buClr>
                <a:srgbClr val="CC0000"/>
              </a:buClr>
              <a:buFont typeface="Wingdings 2" pitchFamily="18" charset="2"/>
              <a:buChar char="¡"/>
            </a:pPr>
            <a:r>
              <a:rPr lang="en-US" sz="2800" smtClean="0">
                <a:latin typeface="Colonna MT" pitchFamily="82" charset="0"/>
                <a:ea typeface="Tahoma" pitchFamily="34" charset="0"/>
                <a:cs typeface="Tahoma" pitchFamily="34" charset="0"/>
                <a:sym typeface="Wingdings" pitchFamily="2" charset="2"/>
              </a:rPr>
              <a:t>F</a:t>
            </a:r>
            <a:r>
              <a:rPr lang="en-US" sz="2000" b="1" smtClean="0">
                <a:latin typeface="Arial" charset="0"/>
                <a:sym typeface="Wingdings" pitchFamily="2" charset="2"/>
              </a:rPr>
              <a:t> |= D</a:t>
            </a:r>
            <a:r>
              <a:rPr lang="en-US" sz="2000" b="1">
                <a:latin typeface="Arial" charset="0"/>
                <a:sym typeface="Wingdings" pitchFamily="2" charset="2"/>
              </a:rPr>
              <a:t></a:t>
            </a:r>
            <a:r>
              <a:rPr lang="en-US" sz="2000" b="1" smtClean="0">
                <a:latin typeface="Arial" charset="0"/>
                <a:sym typeface="Wingdings" pitchFamily="2" charset="2"/>
              </a:rPr>
              <a:t>C ?</a:t>
            </a:r>
          </a:p>
          <a:p>
            <a:pPr marL="342900" indent="-342900" algn="just">
              <a:spcBef>
                <a:spcPct val="20000"/>
              </a:spcBef>
              <a:buClr>
                <a:srgbClr val="CC0000"/>
              </a:buClr>
              <a:buFont typeface="Wingdings 2" pitchFamily="18" charset="2"/>
              <a:buChar char="¡"/>
            </a:pPr>
            <a:r>
              <a:rPr lang="en-US" sz="2800" smtClean="0">
                <a:latin typeface="Colonna MT" pitchFamily="82" charset="0"/>
                <a:ea typeface="Tahoma" pitchFamily="34" charset="0"/>
                <a:cs typeface="Tahoma" pitchFamily="34" charset="0"/>
                <a:sym typeface="Wingdings" pitchFamily="2" charset="2"/>
              </a:rPr>
              <a:t>F </a:t>
            </a:r>
            <a:r>
              <a:rPr lang="en-US" sz="2000" b="1" smtClean="0">
                <a:latin typeface="Arial" charset="0"/>
                <a:sym typeface="Wingdings" pitchFamily="2" charset="2"/>
              </a:rPr>
              <a:t>|= AD CDE ?</a:t>
            </a:r>
          </a:p>
          <a:p>
            <a:pPr marL="342900" indent="-342900" algn="just">
              <a:spcBef>
                <a:spcPct val="20000"/>
              </a:spcBef>
              <a:buClr>
                <a:srgbClr val="CC0000"/>
              </a:buClr>
              <a:buFont typeface="Wingdings 2" pitchFamily="18" charset="2"/>
              <a:buChar char="¡"/>
            </a:pPr>
            <a:r>
              <a:rPr lang="en-US" sz="2800" smtClean="0">
                <a:latin typeface="Colonna MT" pitchFamily="82" charset="0"/>
                <a:ea typeface="Tahoma" pitchFamily="34" charset="0"/>
                <a:cs typeface="Tahoma" pitchFamily="34" charset="0"/>
                <a:sym typeface="Wingdings" pitchFamily="2" charset="2"/>
              </a:rPr>
              <a:t>F </a:t>
            </a:r>
            <a:r>
              <a:rPr lang="en-US" sz="2000" b="1" smtClean="0">
                <a:latin typeface="Arial" charset="0"/>
                <a:sym typeface="Wingdings" pitchFamily="2" charset="2"/>
              </a:rPr>
              <a:t>|=AB</a:t>
            </a:r>
            <a:r>
              <a:rPr lang="en-US" sz="2000" smtClean="0">
                <a:latin typeface="Arial" charset="0"/>
                <a:sym typeface="Wingdings" pitchFamily="2" charset="2"/>
              </a:rPr>
              <a:t> CDE</a:t>
            </a:r>
            <a:endParaRPr lang="en-US" sz="2000" b="1">
              <a:latin typeface="Arial" charset="0"/>
            </a:endParaRPr>
          </a:p>
        </p:txBody>
      </p:sp>
      <p:sp>
        <p:nvSpPr>
          <p:cNvPr id="21" name="TextBox 20"/>
          <p:cNvSpPr txBox="1"/>
          <p:nvPr/>
        </p:nvSpPr>
        <p:spPr>
          <a:xfrm>
            <a:off x="1828800" y="3657600"/>
            <a:ext cx="1752600" cy="400110"/>
          </a:xfrm>
          <a:prstGeom prst="rect">
            <a:avLst/>
          </a:prstGeom>
          <a:noFill/>
        </p:spPr>
        <p:txBody>
          <a:bodyPr wrap="square" rtlCol="0">
            <a:spAutoFit/>
          </a:bodyPr>
          <a:lstStyle/>
          <a:p>
            <a:pPr marL="252000" indent="-360000" algn="l" eaLnBrk="1" hangingPunct="1"/>
            <a:r>
              <a:rPr lang="en-US" sz="2000" smtClean="0"/>
              <a:t>{A, D,E }</a:t>
            </a:r>
            <a:endParaRPr lang="en-US" sz="2400" smtClean="0"/>
          </a:p>
        </p:txBody>
      </p:sp>
      <p:sp>
        <p:nvSpPr>
          <p:cNvPr id="22" name="TextBox 21"/>
          <p:cNvSpPr txBox="1"/>
          <p:nvPr/>
        </p:nvSpPr>
        <p:spPr>
          <a:xfrm>
            <a:off x="1828800" y="4191000"/>
            <a:ext cx="2590800" cy="400110"/>
          </a:xfrm>
          <a:prstGeom prst="rect">
            <a:avLst/>
          </a:prstGeom>
          <a:noFill/>
        </p:spPr>
        <p:txBody>
          <a:bodyPr wrap="square" rtlCol="0">
            <a:spAutoFit/>
          </a:bodyPr>
          <a:lstStyle/>
          <a:p>
            <a:pPr marL="252000" indent="-360000" algn="l" eaLnBrk="1" hangingPunct="1"/>
            <a:r>
              <a:rPr lang="en-US" sz="2000" smtClean="0"/>
              <a:t>{A, B, C, D, E }</a:t>
            </a:r>
            <a:endParaRPr lang="en-US" sz="2400" smtClean="0"/>
          </a:p>
        </p:txBody>
      </p:sp>
      <p:sp>
        <p:nvSpPr>
          <p:cNvPr id="23" name="TextBox 22"/>
          <p:cNvSpPr txBox="1"/>
          <p:nvPr/>
        </p:nvSpPr>
        <p:spPr>
          <a:xfrm>
            <a:off x="1828800" y="4648200"/>
            <a:ext cx="2590800" cy="400110"/>
          </a:xfrm>
          <a:prstGeom prst="rect">
            <a:avLst/>
          </a:prstGeom>
          <a:noFill/>
        </p:spPr>
        <p:txBody>
          <a:bodyPr wrap="square" rtlCol="0">
            <a:spAutoFit/>
          </a:bodyPr>
          <a:lstStyle/>
          <a:p>
            <a:pPr marL="252000" indent="-360000" algn="l" eaLnBrk="1" hangingPunct="1"/>
            <a:r>
              <a:rPr lang="en-US" sz="2000" smtClean="0"/>
              <a:t>{B}</a:t>
            </a:r>
            <a:endParaRPr lang="en-US" sz="2400" smtClean="0"/>
          </a:p>
        </p:txBody>
      </p:sp>
      <p:sp>
        <p:nvSpPr>
          <p:cNvPr id="24" name="TextBox 23"/>
          <p:cNvSpPr txBox="1"/>
          <p:nvPr/>
        </p:nvSpPr>
        <p:spPr>
          <a:xfrm>
            <a:off x="1853484" y="5029200"/>
            <a:ext cx="2590800" cy="400110"/>
          </a:xfrm>
          <a:prstGeom prst="rect">
            <a:avLst/>
          </a:prstGeom>
          <a:noFill/>
        </p:spPr>
        <p:txBody>
          <a:bodyPr wrap="square" rtlCol="0">
            <a:spAutoFit/>
          </a:bodyPr>
          <a:lstStyle/>
          <a:p>
            <a:pPr marL="252000" indent="-360000" algn="l" eaLnBrk="1" hangingPunct="1"/>
            <a:r>
              <a:rPr lang="en-US" sz="2000" smtClean="0"/>
              <a:t>{D, E}</a:t>
            </a:r>
            <a:endParaRPr lang="en-US" sz="2400" smtClean="0"/>
          </a:p>
        </p:txBody>
      </p:sp>
      <p:sp>
        <p:nvSpPr>
          <p:cNvPr id="25" name="TextBox 24"/>
          <p:cNvSpPr txBox="1"/>
          <p:nvPr/>
        </p:nvSpPr>
        <p:spPr>
          <a:xfrm>
            <a:off x="533400" y="5562600"/>
            <a:ext cx="1752600" cy="400110"/>
          </a:xfrm>
          <a:prstGeom prst="rect">
            <a:avLst/>
          </a:prstGeom>
          <a:noFill/>
        </p:spPr>
        <p:txBody>
          <a:bodyPr wrap="square" rtlCol="0">
            <a:spAutoFit/>
          </a:bodyPr>
          <a:lstStyle/>
          <a:p>
            <a:pPr marL="252000" indent="-360000" algn="l" eaLnBrk="1" hangingPunct="1"/>
            <a:r>
              <a:rPr lang="en-US" sz="2000" i="1" smtClean="0"/>
              <a:t>AD</a:t>
            </a:r>
            <a:r>
              <a:rPr lang="en-US" i="1" baseline="30000" smtClean="0"/>
              <a:t>+   </a:t>
            </a:r>
            <a:r>
              <a:rPr lang="en-US" smtClean="0"/>
              <a:t>= </a:t>
            </a:r>
            <a:endParaRPr lang="en-US" sz="2000" smtClean="0"/>
          </a:p>
        </p:txBody>
      </p:sp>
      <p:sp>
        <p:nvSpPr>
          <p:cNvPr id="26" name="TextBox 25"/>
          <p:cNvSpPr txBox="1"/>
          <p:nvPr/>
        </p:nvSpPr>
        <p:spPr>
          <a:xfrm>
            <a:off x="1828800" y="5562600"/>
            <a:ext cx="2590800" cy="400110"/>
          </a:xfrm>
          <a:prstGeom prst="rect">
            <a:avLst/>
          </a:prstGeom>
          <a:noFill/>
        </p:spPr>
        <p:txBody>
          <a:bodyPr wrap="square" rtlCol="0">
            <a:spAutoFit/>
          </a:bodyPr>
          <a:lstStyle/>
          <a:p>
            <a:pPr marL="252000" indent="-360000" algn="l" eaLnBrk="1" hangingPunct="1"/>
            <a:r>
              <a:rPr lang="en-US" sz="2000" smtClean="0"/>
              <a:t>{A, D, E}</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par>
                          <p:cTn id="27" fill="hold">
                            <p:stCondLst>
                              <p:cond delay="2500"/>
                            </p:stCondLst>
                            <p:childTnLst>
                              <p:par>
                                <p:cTn id="28" presetID="4"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ox(i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ox(in)">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ox(in)">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ox(in)">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P spid="21" grpId="0"/>
      <p:bldP spid="22" grpId="0"/>
      <p:bldP spid="23" grpId="0"/>
      <p:bldP spid="24" grpId="0"/>
      <p:bldP spid="25"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27</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4" name="TextBox 13"/>
          <p:cNvSpPr txBox="1"/>
          <p:nvPr/>
        </p:nvSpPr>
        <p:spPr>
          <a:xfrm>
            <a:off x="304800" y="1600200"/>
            <a:ext cx="7848600" cy="584775"/>
          </a:xfrm>
          <a:prstGeom prst="rect">
            <a:avLst/>
          </a:prstGeom>
          <a:noFill/>
        </p:spPr>
        <p:txBody>
          <a:bodyPr wrap="square" rtlCol="0">
            <a:spAutoFit/>
          </a:bodyPr>
          <a:lstStyle/>
          <a:p>
            <a:pPr marL="252000" indent="-360000" algn="l" eaLnBrk="1" hangingPunct="1"/>
            <a:r>
              <a:rPr lang="en-US" i="1" smtClean="0"/>
              <a:t>Ví dụ 2: </a:t>
            </a:r>
            <a:r>
              <a:rPr lang="en-US" smtClean="0"/>
              <a:t> Cho </a:t>
            </a:r>
            <a:r>
              <a:rPr lang="en-US" sz="3200" smtClean="0">
                <a:latin typeface="Colonna MT" pitchFamily="82" charset="0"/>
                <a:ea typeface="Tahoma" pitchFamily="34" charset="0"/>
                <a:cs typeface="Tahoma" pitchFamily="34" charset="0"/>
                <a:sym typeface="Symbol"/>
              </a:rPr>
              <a:t>F </a:t>
            </a:r>
            <a:r>
              <a:rPr lang="en-US" smtClean="0"/>
              <a:t>={</a:t>
            </a:r>
            <a:r>
              <a:rPr lang="en-US" sz="2000" smtClean="0"/>
              <a:t> A </a:t>
            </a:r>
            <a:r>
              <a:rPr lang="en-US" sz="2000" smtClean="0">
                <a:latin typeface="Arial" charset="0"/>
                <a:sym typeface="Wingdings" pitchFamily="2" charset="2"/>
              </a:rPr>
              <a:t> B, C  DE,  AC F}</a:t>
            </a:r>
            <a:endParaRPr lang="en-US" sz="2000" baseline="-25000" smtClean="0"/>
          </a:p>
        </p:txBody>
      </p:sp>
      <p:sp>
        <p:nvSpPr>
          <p:cNvPr id="15" name="TextBox 14"/>
          <p:cNvSpPr txBox="1"/>
          <p:nvPr/>
        </p:nvSpPr>
        <p:spPr>
          <a:xfrm>
            <a:off x="228600" y="2819400"/>
            <a:ext cx="3886200" cy="369332"/>
          </a:xfrm>
          <a:prstGeom prst="rect">
            <a:avLst/>
          </a:prstGeom>
          <a:noFill/>
        </p:spPr>
        <p:txBody>
          <a:bodyPr wrap="square" rtlCol="0">
            <a:spAutoFit/>
          </a:bodyPr>
          <a:lstStyle/>
          <a:p>
            <a:pPr marL="252000" indent="-360000" algn="l" eaLnBrk="1" hangingPunct="1"/>
            <a:r>
              <a:rPr lang="en-US" i="1" smtClean="0"/>
              <a:t>Xác định các bao đóng sau:</a:t>
            </a:r>
            <a:endParaRPr lang="en-US" sz="2000" baseline="-25000" smtClean="0"/>
          </a:p>
        </p:txBody>
      </p:sp>
      <p:sp>
        <p:nvSpPr>
          <p:cNvPr id="16" name="TextBox 15"/>
          <p:cNvSpPr txBox="1"/>
          <p:nvPr/>
        </p:nvSpPr>
        <p:spPr>
          <a:xfrm>
            <a:off x="609600" y="3657600"/>
            <a:ext cx="1752600" cy="400110"/>
          </a:xfrm>
          <a:prstGeom prst="rect">
            <a:avLst/>
          </a:prstGeom>
          <a:noFill/>
        </p:spPr>
        <p:txBody>
          <a:bodyPr wrap="square" rtlCol="0">
            <a:spAutoFit/>
          </a:bodyPr>
          <a:lstStyle/>
          <a:p>
            <a:pPr marL="252000" indent="-360000" algn="l" eaLnBrk="1" hangingPunct="1"/>
            <a:r>
              <a:rPr lang="en-US" sz="2000" i="1" smtClean="0"/>
              <a:t>A</a:t>
            </a:r>
            <a:r>
              <a:rPr lang="en-US" sz="2000" i="1" baseline="30000" smtClean="0"/>
              <a:t>+       </a:t>
            </a:r>
            <a:r>
              <a:rPr lang="en-US" sz="2000" smtClean="0"/>
              <a:t>=</a:t>
            </a:r>
            <a:endParaRPr lang="en-US" sz="2400" smtClean="0"/>
          </a:p>
        </p:txBody>
      </p:sp>
      <p:sp>
        <p:nvSpPr>
          <p:cNvPr id="17" name="TextBox 16"/>
          <p:cNvSpPr txBox="1"/>
          <p:nvPr/>
        </p:nvSpPr>
        <p:spPr>
          <a:xfrm>
            <a:off x="609600" y="4191000"/>
            <a:ext cx="1752600" cy="400110"/>
          </a:xfrm>
          <a:prstGeom prst="rect">
            <a:avLst/>
          </a:prstGeom>
          <a:noFill/>
        </p:spPr>
        <p:txBody>
          <a:bodyPr wrap="square" rtlCol="0">
            <a:spAutoFit/>
          </a:bodyPr>
          <a:lstStyle/>
          <a:p>
            <a:pPr marL="252000" indent="-360000" algn="l" eaLnBrk="1" hangingPunct="1"/>
            <a:r>
              <a:rPr lang="en-US" sz="2000" smtClean="0"/>
              <a:t>C</a:t>
            </a:r>
            <a:r>
              <a:rPr lang="en-US" sz="2000" i="1" baseline="30000" smtClean="0"/>
              <a:t>+       </a:t>
            </a:r>
            <a:r>
              <a:rPr lang="en-US" sz="2000" smtClean="0"/>
              <a:t>=</a:t>
            </a:r>
            <a:endParaRPr lang="en-US" sz="2400" smtClean="0"/>
          </a:p>
        </p:txBody>
      </p:sp>
      <p:sp>
        <p:nvSpPr>
          <p:cNvPr id="20" name="Rectangle 6"/>
          <p:cNvSpPr>
            <a:spLocks noChangeArrowheads="1"/>
          </p:cNvSpPr>
          <p:nvPr/>
        </p:nvSpPr>
        <p:spPr bwMode="auto">
          <a:xfrm>
            <a:off x="5181600" y="3886200"/>
            <a:ext cx="2819400" cy="1295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lgn="just">
              <a:spcBef>
                <a:spcPct val="20000"/>
              </a:spcBef>
              <a:buClr>
                <a:srgbClr val="CC0000"/>
              </a:buClr>
              <a:buFont typeface="Wingdings 2" pitchFamily="18" charset="2"/>
              <a:buChar char="¡"/>
            </a:pPr>
            <a:r>
              <a:rPr lang="en-US" sz="3200" b="1" smtClean="0">
                <a:latin typeface="Colonna MT" pitchFamily="82" charset="0"/>
              </a:rPr>
              <a:t>F</a:t>
            </a:r>
            <a:r>
              <a:rPr lang="en-US" sz="2000" b="1" smtClean="0">
                <a:latin typeface="Arial" charset="0"/>
              </a:rPr>
              <a:t> |= A</a:t>
            </a:r>
            <a:r>
              <a:rPr lang="en-US" sz="2000" b="1" smtClean="0">
                <a:latin typeface="Arial" charset="0"/>
                <a:sym typeface="Wingdings" pitchFamily="2" charset="2"/>
              </a:rPr>
              <a:t> E ?</a:t>
            </a:r>
            <a:endParaRPr lang="en-US" sz="2000" b="1">
              <a:latin typeface="Arial" charset="0"/>
              <a:sym typeface="Wingdings" pitchFamily="2" charset="2"/>
            </a:endParaRPr>
          </a:p>
          <a:p>
            <a:pPr marL="342900" indent="-342900" algn="just">
              <a:spcBef>
                <a:spcPct val="20000"/>
              </a:spcBef>
              <a:buClr>
                <a:srgbClr val="CC0000"/>
              </a:buClr>
              <a:buFont typeface="Wingdings 2" pitchFamily="18" charset="2"/>
              <a:buChar char="¡"/>
            </a:pPr>
            <a:r>
              <a:rPr lang="en-US" sz="3200" b="1" smtClean="0">
                <a:latin typeface="Colonna MT" pitchFamily="82" charset="0"/>
                <a:sym typeface="Wingdings" pitchFamily="2" charset="2"/>
              </a:rPr>
              <a:t>F</a:t>
            </a:r>
            <a:r>
              <a:rPr lang="en-US" sz="2000" b="1" smtClean="0">
                <a:latin typeface="Arial" charset="0"/>
                <a:sym typeface="Wingdings" pitchFamily="2" charset="2"/>
              </a:rPr>
              <a:t> |= ACBDF ?</a:t>
            </a:r>
          </a:p>
        </p:txBody>
      </p:sp>
      <p:sp>
        <p:nvSpPr>
          <p:cNvPr id="21" name="TextBox 20"/>
          <p:cNvSpPr txBox="1"/>
          <p:nvPr/>
        </p:nvSpPr>
        <p:spPr>
          <a:xfrm>
            <a:off x="1828800" y="3657600"/>
            <a:ext cx="1752600" cy="400110"/>
          </a:xfrm>
          <a:prstGeom prst="rect">
            <a:avLst/>
          </a:prstGeom>
          <a:noFill/>
        </p:spPr>
        <p:txBody>
          <a:bodyPr wrap="square" rtlCol="0">
            <a:spAutoFit/>
          </a:bodyPr>
          <a:lstStyle/>
          <a:p>
            <a:pPr marL="252000" indent="-360000" algn="l" eaLnBrk="1" hangingPunct="1"/>
            <a:r>
              <a:rPr lang="en-US" sz="2000" smtClean="0"/>
              <a:t>{A, B }</a:t>
            </a:r>
            <a:endParaRPr lang="en-US" sz="2400" smtClean="0"/>
          </a:p>
        </p:txBody>
      </p:sp>
      <p:sp>
        <p:nvSpPr>
          <p:cNvPr id="22" name="TextBox 21"/>
          <p:cNvSpPr txBox="1"/>
          <p:nvPr/>
        </p:nvSpPr>
        <p:spPr>
          <a:xfrm>
            <a:off x="1828800" y="4191000"/>
            <a:ext cx="2590800" cy="400110"/>
          </a:xfrm>
          <a:prstGeom prst="rect">
            <a:avLst/>
          </a:prstGeom>
          <a:noFill/>
        </p:spPr>
        <p:txBody>
          <a:bodyPr wrap="square" rtlCol="0">
            <a:spAutoFit/>
          </a:bodyPr>
          <a:lstStyle/>
          <a:p>
            <a:pPr marL="252000" indent="-360000" algn="l" eaLnBrk="1" hangingPunct="1"/>
            <a:r>
              <a:rPr lang="en-US" sz="2000" smtClean="0"/>
              <a:t>{C, D, E }</a:t>
            </a:r>
            <a:endParaRPr lang="en-US" sz="2400" smtClean="0"/>
          </a:p>
        </p:txBody>
      </p:sp>
      <p:sp>
        <p:nvSpPr>
          <p:cNvPr id="25" name="TextBox 24"/>
          <p:cNvSpPr txBox="1"/>
          <p:nvPr/>
        </p:nvSpPr>
        <p:spPr>
          <a:xfrm>
            <a:off x="533400" y="4648200"/>
            <a:ext cx="1752600" cy="400110"/>
          </a:xfrm>
          <a:prstGeom prst="rect">
            <a:avLst/>
          </a:prstGeom>
          <a:noFill/>
        </p:spPr>
        <p:txBody>
          <a:bodyPr wrap="square" rtlCol="0">
            <a:spAutoFit/>
          </a:bodyPr>
          <a:lstStyle/>
          <a:p>
            <a:pPr marL="252000" indent="-360000" algn="l" eaLnBrk="1" hangingPunct="1"/>
            <a:r>
              <a:rPr lang="en-US" sz="2000" smtClean="0"/>
              <a:t>AC</a:t>
            </a:r>
            <a:r>
              <a:rPr lang="en-US" i="1" baseline="30000" smtClean="0"/>
              <a:t>+       </a:t>
            </a:r>
            <a:r>
              <a:rPr lang="en-US" smtClean="0"/>
              <a:t>= </a:t>
            </a:r>
            <a:endParaRPr lang="en-US" sz="2000" smtClean="0"/>
          </a:p>
        </p:txBody>
      </p:sp>
      <p:sp>
        <p:nvSpPr>
          <p:cNvPr id="26" name="TextBox 25"/>
          <p:cNvSpPr txBox="1"/>
          <p:nvPr/>
        </p:nvSpPr>
        <p:spPr>
          <a:xfrm>
            <a:off x="1828800" y="4648200"/>
            <a:ext cx="2590800" cy="400110"/>
          </a:xfrm>
          <a:prstGeom prst="rect">
            <a:avLst/>
          </a:prstGeom>
          <a:noFill/>
        </p:spPr>
        <p:txBody>
          <a:bodyPr wrap="square" rtlCol="0">
            <a:spAutoFit/>
          </a:bodyPr>
          <a:lstStyle/>
          <a:p>
            <a:pPr marL="252000" indent="-360000" algn="l" eaLnBrk="1" hangingPunct="1"/>
            <a:r>
              <a:rPr lang="en-US" sz="2000" smtClean="0"/>
              <a:t>{A, B, C, D, E, F}</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ox(i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ox(i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ox(in)">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animBg="1"/>
      <p:bldP spid="21" grpId="0"/>
      <p:bldP spid="22" grpId="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28</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4" name="TextBox 13"/>
          <p:cNvSpPr txBox="1"/>
          <p:nvPr/>
        </p:nvSpPr>
        <p:spPr>
          <a:xfrm>
            <a:off x="304800" y="1295400"/>
            <a:ext cx="7848600" cy="420628"/>
          </a:xfrm>
          <a:prstGeom prst="rect">
            <a:avLst/>
          </a:prstGeom>
          <a:noFill/>
        </p:spPr>
        <p:txBody>
          <a:bodyPr wrap="square" rtlCol="0">
            <a:spAutoFit/>
          </a:bodyPr>
          <a:lstStyle/>
          <a:p>
            <a:pPr marL="252000" indent="-360000" algn="l" eaLnBrk="1" hangingPunct="1"/>
            <a:r>
              <a:rPr lang="en-US" b="1" i="1" smtClean="0"/>
              <a:t>Thuật toán (4.6) tìm bao đóng </a:t>
            </a:r>
            <a:r>
              <a:rPr lang="en-US" b="1" smtClean="0"/>
              <a:t>X</a:t>
            </a:r>
            <a:r>
              <a:rPr lang="en-US" b="1" baseline="40000" smtClean="0"/>
              <a:t>+</a:t>
            </a:r>
            <a:r>
              <a:rPr lang="en-US" sz="3200" b="1" baseline="-40000" smtClean="0">
                <a:latin typeface="Colonna MT" pitchFamily="82" charset="0"/>
              </a:rPr>
              <a:t>F</a:t>
            </a:r>
            <a:endParaRPr lang="en-US" sz="2000" b="1" baseline="-40000" smtClean="0">
              <a:latin typeface="Colonna MT" pitchFamily="82" charset="0"/>
            </a:endParaRPr>
          </a:p>
        </p:txBody>
      </p:sp>
      <p:sp>
        <p:nvSpPr>
          <p:cNvPr id="19" name="Rectangle 3"/>
          <p:cNvSpPr txBox="1">
            <a:spLocks noChangeArrowheads="1"/>
          </p:cNvSpPr>
          <p:nvPr/>
        </p:nvSpPr>
        <p:spPr bwMode="auto">
          <a:xfrm>
            <a:off x="533400" y="1828800"/>
            <a:ext cx="8001000" cy="34290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5720" rIns="18288" bIns="45720" numCol="1" anchor="t" anchorCtr="0" compatLnSpc="1">
            <a:prstTxWarp prst="textNoShape">
              <a:avLst/>
            </a:prstTxWarp>
          </a:bodyPr>
          <a:lstStyle/>
          <a:p>
            <a:pPr marL="180000" marR="45720" lvl="0" indent="4572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3000" b="0" i="0" u="none" strike="noStrike" kern="1200" cap="none" spc="0" normalizeH="0" baseline="0" noProof="0" smtClean="0">
                <a:ln>
                  <a:noFill/>
                </a:ln>
                <a:solidFill>
                  <a:schemeClr val="bg1"/>
                </a:solidFill>
                <a:effectLst/>
                <a:uLnTx/>
                <a:uFillTx/>
                <a:latin typeface="+mn-lt"/>
                <a:ea typeface="+mn-ea"/>
                <a:cs typeface="+mn-cs"/>
              </a:rPr>
              <a:t>X</a:t>
            </a:r>
            <a:r>
              <a:rPr kumimoji="0" lang="en-US" sz="3000" b="0" i="0" u="none" strike="noStrike" kern="1200" cap="none" spc="0" normalizeH="0" baseline="30000" noProof="0" smtClean="0">
                <a:ln>
                  <a:noFill/>
                </a:ln>
                <a:solidFill>
                  <a:schemeClr val="bg1"/>
                </a:solidFill>
                <a:effectLst/>
                <a:uLnTx/>
                <a:uFillTx/>
                <a:latin typeface="+mn-lt"/>
                <a:ea typeface="+mn-ea"/>
                <a:cs typeface="+mn-cs"/>
              </a:rPr>
              <a:t>+</a:t>
            </a:r>
            <a:r>
              <a:rPr kumimoji="0" lang="en-US" sz="3000" b="0" i="0" u="none" strike="noStrike" kern="1200" cap="none" spc="0" normalizeH="0" baseline="0" noProof="0" smtClean="0">
                <a:ln>
                  <a:noFill/>
                </a:ln>
                <a:solidFill>
                  <a:schemeClr val="bg1"/>
                </a:solidFill>
                <a:effectLst/>
                <a:uLnTx/>
                <a:uFillTx/>
                <a:latin typeface="+mn-lt"/>
                <a:ea typeface="+mn-ea"/>
                <a:cs typeface="+mn-cs"/>
              </a:rPr>
              <a:t>  = X;</a:t>
            </a:r>
          </a:p>
          <a:p>
            <a:pPr marL="180000" marR="45720" lvl="0" indent="4572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3000" b="1" i="0" u="none" strike="noStrike" kern="1200" cap="none" spc="0" normalizeH="0" baseline="0" noProof="0" smtClean="0">
                <a:ln>
                  <a:noFill/>
                </a:ln>
                <a:solidFill>
                  <a:schemeClr val="bg1"/>
                </a:solidFill>
                <a:effectLst/>
                <a:uLnTx/>
                <a:uFillTx/>
                <a:latin typeface="+mn-lt"/>
                <a:ea typeface="+mn-ea"/>
                <a:cs typeface="+mn-cs"/>
              </a:rPr>
              <a:t>Repeat</a:t>
            </a:r>
          </a:p>
          <a:p>
            <a:pPr marL="180000" marR="0" lvl="1" indent="45720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en-US" sz="2700" b="0" i="0" u="none" strike="noStrike" kern="1200" cap="none" spc="0" normalizeH="0" baseline="0" noProof="0" smtClean="0">
                <a:ln>
                  <a:noFill/>
                </a:ln>
                <a:solidFill>
                  <a:schemeClr val="bg1"/>
                </a:solidFill>
                <a:effectLst/>
                <a:uLnTx/>
                <a:uFillTx/>
                <a:latin typeface="+mn-lt"/>
                <a:ea typeface="+mn-ea"/>
                <a:cs typeface="+mn-cs"/>
              </a:rPr>
              <a:t>	Old X</a:t>
            </a:r>
            <a:r>
              <a:rPr kumimoji="0" lang="en-US" sz="2700" b="0" i="0" u="none" strike="noStrike" kern="1200" cap="none" spc="0" normalizeH="0" baseline="30000" noProof="0" smtClean="0">
                <a:ln>
                  <a:noFill/>
                </a:ln>
                <a:solidFill>
                  <a:schemeClr val="bg1"/>
                </a:solidFill>
                <a:effectLst/>
                <a:uLnTx/>
                <a:uFillTx/>
                <a:latin typeface="+mn-lt"/>
                <a:ea typeface="+mn-ea"/>
                <a:cs typeface="+mn-cs"/>
              </a:rPr>
              <a:t>+</a:t>
            </a:r>
            <a:r>
              <a:rPr kumimoji="0" lang="en-US" sz="2700" b="0" i="0" u="none" strike="noStrike" kern="1200" cap="none" spc="0" normalizeH="0" baseline="0" noProof="0" smtClean="0">
                <a:ln>
                  <a:noFill/>
                </a:ln>
                <a:solidFill>
                  <a:schemeClr val="bg1"/>
                </a:solidFill>
                <a:effectLst/>
                <a:uLnTx/>
                <a:uFillTx/>
                <a:latin typeface="+mn-lt"/>
                <a:ea typeface="+mn-ea"/>
                <a:cs typeface="+mn-cs"/>
              </a:rPr>
              <a:t> = X</a:t>
            </a:r>
            <a:r>
              <a:rPr kumimoji="0" lang="en-US" sz="2700" b="0" i="0" u="none" strike="noStrike" kern="1200" cap="none" spc="0" normalizeH="0" baseline="30000" noProof="0" smtClean="0">
                <a:ln>
                  <a:noFill/>
                </a:ln>
                <a:solidFill>
                  <a:schemeClr val="bg1"/>
                </a:solidFill>
                <a:effectLst/>
                <a:uLnTx/>
                <a:uFillTx/>
                <a:latin typeface="+mn-lt"/>
                <a:ea typeface="+mn-ea"/>
                <a:cs typeface="+mn-cs"/>
              </a:rPr>
              <a:t>+</a:t>
            </a:r>
            <a:r>
              <a:rPr kumimoji="0" lang="en-US" sz="2700" b="0" i="0" u="none" strike="noStrike" kern="1200" cap="none" spc="0" normalizeH="0" baseline="0" noProof="0" smtClean="0">
                <a:ln>
                  <a:noFill/>
                </a:ln>
                <a:solidFill>
                  <a:schemeClr val="bg1"/>
                </a:solidFill>
                <a:effectLst/>
                <a:uLnTx/>
                <a:uFillTx/>
                <a:latin typeface="+mn-lt"/>
                <a:ea typeface="+mn-ea"/>
                <a:cs typeface="+mn-cs"/>
              </a:rPr>
              <a:t> ;</a:t>
            </a:r>
          </a:p>
          <a:p>
            <a:pPr marL="180000" marR="0" lvl="1" indent="45720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en-US" sz="2700" b="0" i="0" u="none" strike="noStrike" kern="1200" cap="none" spc="0" normalizeH="0" baseline="0" noProof="0" smtClean="0">
                <a:ln>
                  <a:noFill/>
                </a:ln>
                <a:solidFill>
                  <a:schemeClr val="bg1"/>
                </a:solidFill>
                <a:effectLst/>
                <a:uLnTx/>
                <a:uFillTx/>
                <a:latin typeface="+mn-lt"/>
                <a:ea typeface="+mn-ea"/>
                <a:cs typeface="+mn-cs"/>
              </a:rPr>
              <a:t>	Với mỗi phụ thuộc hàm Y </a:t>
            </a:r>
            <a:r>
              <a:rPr kumimoji="0" lang="en-US" sz="2700" b="0" i="0" u="none" strike="noStrike" kern="1200" cap="none" spc="0" normalizeH="0" baseline="0" noProof="0" smtClean="0">
                <a:ln>
                  <a:noFill/>
                </a:ln>
                <a:solidFill>
                  <a:schemeClr val="bg1"/>
                </a:solidFill>
                <a:effectLst/>
                <a:uLnTx/>
                <a:uFillTx/>
                <a:latin typeface="+mn-lt"/>
                <a:ea typeface="+mn-ea"/>
                <a:cs typeface="+mn-cs"/>
                <a:sym typeface="Symbol" pitchFamily="18" charset="2"/>
              </a:rPr>
              <a:t></a:t>
            </a:r>
            <a:r>
              <a:rPr kumimoji="0" lang="en-US" sz="2700" b="0" i="0" u="none" strike="noStrike" kern="1200" cap="none" spc="0" normalizeH="0" baseline="0" noProof="0" smtClean="0">
                <a:ln>
                  <a:noFill/>
                </a:ln>
                <a:solidFill>
                  <a:schemeClr val="bg1"/>
                </a:solidFill>
                <a:effectLst/>
                <a:uLnTx/>
                <a:uFillTx/>
                <a:latin typeface="+mn-lt"/>
                <a:ea typeface="+mn-ea"/>
                <a:cs typeface="+mn-cs"/>
              </a:rPr>
              <a:t> Z trong </a:t>
            </a:r>
            <a:r>
              <a:rPr kumimoji="0" lang="en-US" sz="3600" b="0" i="0" u="none" strike="noStrike" kern="1200" cap="none" spc="0" normalizeH="0" baseline="0" noProof="0" smtClean="0">
                <a:ln>
                  <a:noFill/>
                </a:ln>
                <a:solidFill>
                  <a:schemeClr val="bg1"/>
                </a:solidFill>
                <a:effectLst/>
                <a:uLnTx/>
                <a:uFillTx/>
                <a:latin typeface="Colonna MT" pitchFamily="82" charset="0"/>
              </a:rPr>
              <a:t>F</a:t>
            </a:r>
            <a:r>
              <a:rPr kumimoji="0" lang="en-US" sz="2700" b="0" i="0" u="none" strike="noStrike" kern="1200" cap="none" spc="0" normalizeH="0" baseline="0" noProof="0" smtClean="0">
                <a:ln>
                  <a:noFill/>
                </a:ln>
                <a:solidFill>
                  <a:schemeClr val="bg1"/>
                </a:solidFill>
                <a:effectLst/>
                <a:uLnTx/>
                <a:uFillTx/>
                <a:latin typeface="+mn-lt"/>
                <a:ea typeface="+mn-ea"/>
                <a:cs typeface="+mn-cs"/>
              </a:rPr>
              <a:t> </a:t>
            </a:r>
          </a:p>
          <a:p>
            <a:pPr marL="180000" marR="0" lvl="1" indent="45720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en-US" sz="2700" smtClean="0">
                <a:solidFill>
                  <a:schemeClr val="bg1"/>
                </a:solidFill>
              </a:rPr>
              <a:t>        </a:t>
            </a:r>
            <a:r>
              <a:rPr kumimoji="0" lang="en-US" sz="2700" b="0" i="0" u="none" strike="noStrike" kern="1200" cap="none" spc="0" normalizeH="0" baseline="0" noProof="0" smtClean="0">
                <a:ln>
                  <a:noFill/>
                </a:ln>
                <a:solidFill>
                  <a:schemeClr val="bg1"/>
                </a:solidFill>
                <a:effectLst/>
                <a:uLnTx/>
                <a:uFillTx/>
                <a:latin typeface="+mn-lt"/>
                <a:ea typeface="+mn-ea"/>
                <a:cs typeface="+mn-cs"/>
              </a:rPr>
              <a:t>thực hiện : </a:t>
            </a:r>
            <a:r>
              <a:rPr kumimoji="0" lang="fr-FR" sz="2400" b="0" i="0" u="none" strike="noStrike" kern="1200" cap="none" spc="0" normalizeH="0" baseline="0" noProof="0" smtClean="0">
                <a:ln>
                  <a:noFill/>
                </a:ln>
                <a:solidFill>
                  <a:schemeClr val="bg1"/>
                </a:solidFill>
                <a:effectLst/>
                <a:uLnTx/>
                <a:uFillTx/>
                <a:latin typeface="+mn-lt"/>
                <a:ea typeface="+mn-ea"/>
                <a:cs typeface="+mn-cs"/>
              </a:rPr>
              <a:t>nếu X</a:t>
            </a:r>
            <a:r>
              <a:rPr kumimoji="0" lang="fr-FR" sz="2400" b="0" i="0" u="none" strike="noStrike" kern="1200" cap="none" spc="0" normalizeH="0" baseline="30000" noProof="0" smtClean="0">
                <a:ln>
                  <a:noFill/>
                </a:ln>
                <a:solidFill>
                  <a:schemeClr val="bg1"/>
                </a:solidFill>
                <a:effectLst/>
                <a:uLnTx/>
                <a:uFillTx/>
                <a:latin typeface="+mn-lt"/>
                <a:ea typeface="+mn-ea"/>
                <a:cs typeface="+mn-cs"/>
              </a:rPr>
              <a:t>+</a:t>
            </a:r>
            <a:r>
              <a:rPr kumimoji="0" lang="fr-FR" sz="2400" b="0" i="0" u="none" strike="noStrike" kern="1200" cap="none" spc="0" normalizeH="0" baseline="0" noProof="0" smtClean="0">
                <a:ln>
                  <a:noFill/>
                </a:ln>
                <a:solidFill>
                  <a:schemeClr val="bg1"/>
                </a:solidFill>
                <a:effectLst/>
                <a:uLnTx/>
                <a:uFillTx/>
                <a:latin typeface="+mn-lt"/>
                <a:ea typeface="+mn-ea"/>
                <a:cs typeface="+mn-cs"/>
              </a:rPr>
              <a:t> </a:t>
            </a:r>
            <a:r>
              <a:rPr kumimoji="0" lang="en-US" sz="2400" b="0" i="0" u="none" strike="noStrike" kern="1200" cap="none" spc="0" normalizeH="0" baseline="0" noProof="0" smtClean="0">
                <a:ln>
                  <a:noFill/>
                </a:ln>
                <a:solidFill>
                  <a:schemeClr val="bg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bg1"/>
                </a:solidFill>
                <a:effectLst/>
                <a:uLnTx/>
                <a:uFillTx/>
                <a:latin typeface="+mn-lt"/>
                <a:ea typeface="+mn-ea"/>
                <a:cs typeface="+mn-cs"/>
              </a:rPr>
              <a:t> Y thì  X</a:t>
            </a:r>
            <a:r>
              <a:rPr kumimoji="0" lang="fr-FR" sz="2400" b="0" i="0" u="none" strike="noStrike" kern="1200" cap="none" spc="0" normalizeH="0" baseline="30000" noProof="0" smtClean="0">
                <a:ln>
                  <a:noFill/>
                </a:ln>
                <a:solidFill>
                  <a:schemeClr val="bg1"/>
                </a:solidFill>
                <a:effectLst/>
                <a:uLnTx/>
                <a:uFillTx/>
                <a:latin typeface="+mn-lt"/>
                <a:ea typeface="+mn-ea"/>
                <a:cs typeface="+mn-cs"/>
              </a:rPr>
              <a:t>+</a:t>
            </a:r>
            <a:r>
              <a:rPr kumimoji="0" lang="fr-FR" sz="2400" b="0" i="0" u="none" strike="noStrike" kern="1200" cap="none" spc="0" normalizeH="0" baseline="0" noProof="0" smtClean="0">
                <a:ln>
                  <a:noFill/>
                </a:ln>
                <a:solidFill>
                  <a:schemeClr val="bg1"/>
                </a:solidFill>
                <a:effectLst/>
                <a:uLnTx/>
                <a:uFillTx/>
                <a:latin typeface="+mn-lt"/>
                <a:ea typeface="+mn-ea"/>
                <a:cs typeface="+mn-cs"/>
              </a:rPr>
              <a:t> = X</a:t>
            </a:r>
            <a:r>
              <a:rPr kumimoji="0" lang="fr-FR" sz="2400" b="0" i="0" u="none" strike="noStrike" kern="1200" cap="none" spc="0" normalizeH="0" baseline="30000" noProof="0" smtClean="0">
                <a:ln>
                  <a:noFill/>
                </a:ln>
                <a:solidFill>
                  <a:schemeClr val="bg1"/>
                </a:solidFill>
                <a:effectLst/>
                <a:uLnTx/>
                <a:uFillTx/>
                <a:latin typeface="+mn-lt"/>
                <a:ea typeface="+mn-ea"/>
                <a:cs typeface="+mn-cs"/>
              </a:rPr>
              <a:t>+</a:t>
            </a:r>
            <a:r>
              <a:rPr kumimoji="0" lang="fr-FR" sz="2400" b="0" i="0" u="none" strike="noStrike" kern="1200" cap="none" spc="0" normalizeH="0" baseline="0" noProof="0" smtClean="0">
                <a:ln>
                  <a:noFill/>
                </a:ln>
                <a:solidFill>
                  <a:schemeClr val="bg1"/>
                </a:solidFill>
                <a:effectLst/>
                <a:uLnTx/>
                <a:uFillTx/>
                <a:latin typeface="+mn-lt"/>
                <a:ea typeface="+mn-ea"/>
                <a:cs typeface="+mn-cs"/>
              </a:rPr>
              <a:t> </a:t>
            </a:r>
            <a:r>
              <a:rPr kumimoji="0" lang="en-US" sz="2400" b="0" i="0" u="none" strike="noStrike" kern="1200" cap="none" spc="0" normalizeH="0" baseline="0" noProof="0" smtClean="0">
                <a:ln>
                  <a:noFill/>
                </a:ln>
                <a:solidFill>
                  <a:schemeClr val="bg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bg1"/>
                </a:solidFill>
                <a:effectLst/>
                <a:uLnTx/>
                <a:uFillTx/>
                <a:latin typeface="+mn-lt"/>
                <a:ea typeface="+mn-ea"/>
                <a:cs typeface="+mn-cs"/>
              </a:rPr>
              <a:t> Z;</a:t>
            </a:r>
          </a:p>
          <a:p>
            <a:pPr marL="180000" marR="45720" lvl="0" indent="4572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fr-FR" sz="3000" b="1">
                <a:solidFill>
                  <a:schemeClr val="bg1"/>
                </a:solidFill>
              </a:rPr>
              <a:t>U</a:t>
            </a:r>
            <a:r>
              <a:rPr kumimoji="0" lang="fr-FR" sz="3000" b="1" i="0" u="none" strike="noStrike" kern="1200" cap="none" spc="0" normalizeH="0" baseline="0" noProof="0" smtClean="0">
                <a:ln>
                  <a:noFill/>
                </a:ln>
                <a:solidFill>
                  <a:schemeClr val="bg1"/>
                </a:solidFill>
                <a:effectLst/>
                <a:uLnTx/>
                <a:uFillTx/>
                <a:latin typeface="+mn-lt"/>
                <a:ea typeface="+mn-ea"/>
                <a:cs typeface="+mn-cs"/>
              </a:rPr>
              <a:t>ntil</a:t>
            </a:r>
            <a:r>
              <a:rPr kumimoji="0" lang="fr-FR" sz="3000" b="0" i="0" u="none" strike="noStrike" kern="1200" cap="none" spc="0" normalizeH="0" baseline="0" noProof="0" smtClean="0">
                <a:ln>
                  <a:noFill/>
                </a:ln>
                <a:solidFill>
                  <a:schemeClr val="bg1"/>
                </a:solidFill>
                <a:effectLst/>
                <a:uLnTx/>
                <a:uFillTx/>
                <a:latin typeface="+mn-lt"/>
                <a:ea typeface="+mn-ea"/>
                <a:cs typeface="+mn-cs"/>
              </a:rPr>
              <a:t> ( X</a:t>
            </a:r>
            <a:r>
              <a:rPr kumimoji="0" lang="fr-FR" sz="3000" b="0" i="0" u="none" strike="noStrike" kern="1200" cap="none" spc="0" normalizeH="0" baseline="30000" noProof="0" smtClean="0">
                <a:ln>
                  <a:noFill/>
                </a:ln>
                <a:solidFill>
                  <a:schemeClr val="bg1"/>
                </a:solidFill>
                <a:effectLst/>
                <a:uLnTx/>
                <a:uFillTx/>
                <a:latin typeface="+mn-lt"/>
                <a:ea typeface="+mn-ea"/>
                <a:cs typeface="+mn-cs"/>
              </a:rPr>
              <a:t>+</a:t>
            </a:r>
            <a:r>
              <a:rPr kumimoji="0" lang="fr-FR" sz="3000" b="0" i="0" u="none" strike="noStrike" kern="1200" cap="none" spc="0" normalizeH="0" baseline="0" noProof="0" smtClean="0">
                <a:ln>
                  <a:noFill/>
                </a:ln>
                <a:solidFill>
                  <a:schemeClr val="bg1"/>
                </a:solidFill>
                <a:effectLst/>
                <a:uLnTx/>
                <a:uFillTx/>
                <a:latin typeface="+mn-lt"/>
                <a:ea typeface="+mn-ea"/>
                <a:cs typeface="+mn-cs"/>
              </a:rPr>
              <a:t> = Old X</a:t>
            </a:r>
            <a:r>
              <a:rPr kumimoji="0" lang="fr-FR" sz="3000" b="0" i="0" u="none" strike="noStrike" kern="1200" cap="none" spc="0" normalizeH="0" baseline="30000" noProof="0" smtClean="0">
                <a:ln>
                  <a:noFill/>
                </a:ln>
                <a:solidFill>
                  <a:schemeClr val="bg1"/>
                </a:solidFill>
                <a:effectLst/>
                <a:uLnTx/>
                <a:uFillTx/>
                <a:latin typeface="+mn-lt"/>
                <a:ea typeface="+mn-ea"/>
                <a:cs typeface="+mn-cs"/>
              </a:rPr>
              <a:t>+</a:t>
            </a:r>
            <a:r>
              <a:rPr kumimoji="0" lang="fr-FR" sz="3000" b="0" i="0" u="none" strike="noStrike" kern="1200" cap="none" spc="0" normalizeH="0" baseline="0" noProof="0" smtClean="0">
                <a:ln>
                  <a:noFill/>
                </a:ln>
                <a:solidFill>
                  <a:schemeClr val="bg1"/>
                </a:solidFill>
                <a:effectLst/>
                <a:uLnTx/>
                <a:uFillTx/>
                <a:latin typeface="+mn-lt"/>
                <a:ea typeface="+mn-ea"/>
                <a:cs typeface="+mn-cs"/>
              </a:rPr>
              <a:t> );</a:t>
            </a:r>
          </a:p>
        </p:txBody>
      </p:sp>
      <p:sp>
        <p:nvSpPr>
          <p:cNvPr id="12" name="TextBox 11"/>
          <p:cNvSpPr txBox="1"/>
          <p:nvPr/>
        </p:nvSpPr>
        <p:spPr>
          <a:xfrm>
            <a:off x="495838" y="5638800"/>
            <a:ext cx="8077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r>
              <a:rPr lang="en-US" b="1" smtClean="0"/>
              <a:t>Định lý 2 </a:t>
            </a:r>
            <a:r>
              <a:rPr lang="en-US" smtClean="0"/>
              <a:t>-  </a:t>
            </a:r>
            <a:r>
              <a:rPr lang="en-US" b="1" smtClean="0"/>
              <a:t>Thuật toán tìm bao đóng (4.6) là đúng </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29</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2" name="Rectangle 3"/>
          <p:cNvSpPr txBox="1">
            <a:spLocks noChangeArrowheads="1"/>
          </p:cNvSpPr>
          <p:nvPr/>
        </p:nvSpPr>
        <p:spPr bwMode="auto">
          <a:xfrm>
            <a:off x="6705600" y="1321158"/>
            <a:ext cx="19812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Tìm </a:t>
            </a:r>
            <a:r>
              <a:rPr kumimoji="0" lang="en-US" sz="2800" b="0" i="0" u="none" strike="noStrike" kern="1200" cap="none" spc="0" normalizeH="0" baseline="0" noProof="0" smtClean="0">
                <a:ln>
                  <a:noFill/>
                </a:ln>
                <a:solidFill>
                  <a:schemeClr val="tx1"/>
                </a:solidFill>
                <a:effectLst/>
                <a:uLnTx/>
                <a:uFillTx/>
                <a:latin typeface="+mn-lt"/>
                <a:ea typeface="+mn-ea"/>
                <a:cs typeface="+mn-cs"/>
              </a:rPr>
              <a:t>{ABC}</a:t>
            </a:r>
            <a:r>
              <a:rPr kumimoji="0" lang="en-US" sz="2800" b="0" i="0" u="none" strike="noStrike" kern="1200" cap="none" spc="0" normalizeH="0" baseline="30000" noProof="0" smtClean="0">
                <a:ln>
                  <a:noFill/>
                </a:ln>
                <a:solidFill>
                  <a:schemeClr val="tx1"/>
                </a:solidFill>
                <a:effectLst/>
                <a:uLnTx/>
                <a:uFillTx/>
                <a:latin typeface="+mn-lt"/>
                <a:ea typeface="+mn-ea"/>
                <a:cs typeface="+mn-cs"/>
              </a:rPr>
              <a:t>+</a:t>
            </a:r>
            <a:endParaRPr kumimoji="0" lang="en-US" sz="26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14" name="TextBox 13"/>
          <p:cNvSpPr txBox="1"/>
          <p:nvPr/>
        </p:nvSpPr>
        <p:spPr>
          <a:xfrm>
            <a:off x="304800" y="1295400"/>
            <a:ext cx="6400800" cy="584775"/>
          </a:xfrm>
          <a:prstGeom prst="rect">
            <a:avLst/>
          </a:prstGeom>
          <a:noFill/>
        </p:spPr>
        <p:txBody>
          <a:bodyPr wrap="square" rtlCol="0">
            <a:spAutoFit/>
          </a:bodyPr>
          <a:lstStyle/>
          <a:p>
            <a:pPr marL="252000" indent="-360000" algn="l" eaLnBrk="1" hangingPunct="1"/>
            <a:r>
              <a:rPr lang="en-US" i="1" smtClean="0"/>
              <a:t>Ví dụ 1: </a:t>
            </a:r>
            <a:r>
              <a:rPr lang="en-US" smtClean="0"/>
              <a:t> </a:t>
            </a:r>
            <a:r>
              <a:rPr lang="en-US" b="1" smtClean="0"/>
              <a:t>Cho </a:t>
            </a:r>
            <a:r>
              <a:rPr lang="en-US" sz="3200" b="1" smtClean="0">
                <a:latin typeface="Colonna MT" pitchFamily="82" charset="0"/>
                <a:ea typeface="Tahoma" pitchFamily="34" charset="0"/>
                <a:cs typeface="Tahoma" pitchFamily="34" charset="0"/>
                <a:sym typeface="Symbol"/>
              </a:rPr>
              <a:t>F </a:t>
            </a:r>
            <a:r>
              <a:rPr lang="en-US" b="1" smtClean="0"/>
              <a:t>={</a:t>
            </a:r>
            <a:r>
              <a:rPr lang="en-US" sz="2000" b="1" smtClean="0"/>
              <a:t> A </a:t>
            </a:r>
            <a:r>
              <a:rPr lang="en-US" sz="2000" b="1" smtClean="0">
                <a:latin typeface="Arial" charset="0"/>
                <a:sym typeface="Wingdings" pitchFamily="2" charset="2"/>
              </a:rPr>
              <a:t> D, E H , AB  DE,  CE G}</a:t>
            </a:r>
            <a:endParaRPr lang="en-US" sz="2000" b="1" baseline="-25000" smtClean="0"/>
          </a:p>
        </p:txBody>
      </p:sp>
      <p:sp>
        <p:nvSpPr>
          <p:cNvPr id="17" name="Rectangle 3"/>
          <p:cNvSpPr txBox="1">
            <a:spLocks noChangeArrowheads="1"/>
          </p:cNvSpPr>
          <p:nvPr/>
        </p:nvSpPr>
        <p:spPr bwMode="auto">
          <a:xfrm>
            <a:off x="457200" y="1981200"/>
            <a:ext cx="8229600" cy="4495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r>
              <a:rPr lang="en-US" sz="2400" smtClean="0">
                <a:ea typeface="Tahoma" pitchFamily="34" charset="0"/>
                <a:cs typeface="Tahoma" pitchFamily="34" charset="0"/>
              </a:rPr>
              <a:t>Đặt X+ =</a:t>
            </a:r>
            <a:r>
              <a:rPr kumimoji="0" lang="en-US" sz="2400" b="0" i="0" u="none" strike="noStrike" kern="1200" cap="none" spc="0" normalizeH="0" baseline="0" noProof="0" smtClean="0">
                <a:ln>
                  <a:noFill/>
                </a:ln>
                <a:solidFill>
                  <a:schemeClr val="tx1"/>
                </a:solidFill>
                <a:effectLst/>
                <a:uLnTx/>
                <a:uFillTx/>
                <a:ea typeface="Tahoma" pitchFamily="34" charset="0"/>
                <a:cs typeface="Tahoma" pitchFamily="34" charset="0"/>
              </a:rPr>
              <a:t> {ABC}</a:t>
            </a:r>
          </a:p>
          <a:p>
            <a:pPr marR="45720" lvl="0" algn="l">
              <a:spcBef>
                <a:spcPct val="20000"/>
              </a:spcBef>
              <a:buClr>
                <a:srgbClr val="0BD0D9"/>
              </a:buClr>
              <a:buSzPct val="95000"/>
            </a:pPr>
            <a:r>
              <a:rPr lang="en-US" sz="2400" smtClean="0">
                <a:ea typeface="Tahoma" pitchFamily="34" charset="0"/>
                <a:cs typeface="Tahoma" pitchFamily="34" charset="0"/>
              </a:rPr>
              <a:t>           (Lặp: ) Old X+ = X</a:t>
            </a:r>
            <a:r>
              <a:rPr lang="en-US" sz="2400" baseline="30000" smtClean="0">
                <a:ea typeface="Tahoma" pitchFamily="34" charset="0"/>
                <a:cs typeface="Tahoma" pitchFamily="34" charset="0"/>
              </a:rPr>
              <a:t>+</a:t>
            </a:r>
          </a:p>
          <a:p>
            <a:pPr marR="45720" lvl="0" algn="l">
              <a:spcBef>
                <a:spcPct val="20000"/>
              </a:spcBef>
              <a:buClr>
                <a:srgbClr val="0BD0D9"/>
              </a:buClr>
              <a:buSzPct val="95000"/>
            </a:pPr>
            <a:r>
              <a:rPr lang="en-US" sz="2400" smtClean="0">
                <a:ea typeface="Tahoma" pitchFamily="34" charset="0"/>
                <a:cs typeface="Tahoma" pitchFamily="34" charset="0"/>
              </a:rPr>
              <a:t>                 với A </a:t>
            </a:r>
            <a:r>
              <a:rPr lang="en-US" sz="2400" smtClean="0">
                <a:ea typeface="Tahoma" pitchFamily="34" charset="0"/>
                <a:cs typeface="Tahoma" pitchFamily="34" charset="0"/>
                <a:sym typeface="Wingdings" pitchFamily="2" charset="2"/>
              </a:rPr>
              <a:t> D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a:t>
            </a:r>
          </a:p>
          <a:p>
            <a:pPr marR="45720" lvl="0" algn="l">
              <a:spcBef>
                <a:spcPct val="20000"/>
              </a:spcBef>
              <a:buClr>
                <a:srgbClr val="0BD0D9"/>
              </a:buClr>
              <a:buSzPct val="95000"/>
            </a:pPr>
            <a:r>
              <a:rPr lang="en-US" sz="2400" smtClean="0">
                <a:ea typeface="Tahoma" pitchFamily="34" charset="0"/>
                <a:cs typeface="Tahoma" pitchFamily="34" charset="0"/>
                <a:sym typeface="Wingdings" pitchFamily="2" charset="2"/>
              </a:rPr>
              <a:t>                 </a:t>
            </a:r>
            <a:r>
              <a:rPr lang="en-US" sz="2400" smtClean="0">
                <a:ea typeface="Tahoma" pitchFamily="34" charset="0"/>
                <a:cs typeface="Tahoma" pitchFamily="34" charset="0"/>
              </a:rPr>
              <a:t>với E </a:t>
            </a:r>
            <a:r>
              <a:rPr lang="en-US" sz="2400" smtClean="0">
                <a:ea typeface="Tahoma" pitchFamily="34" charset="0"/>
                <a:cs typeface="Tahoma" pitchFamily="34" charset="0"/>
                <a:sym typeface="Wingdings" pitchFamily="2" charset="2"/>
              </a:rPr>
              <a:t> H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a:t>
            </a:r>
            <a:endParaRPr kumimoji="0" lang="en-US" sz="2400"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R="45720" lvl="0" algn="l">
              <a:spcBef>
                <a:spcPct val="20000"/>
              </a:spcBef>
              <a:buClr>
                <a:srgbClr val="0BD0D9"/>
              </a:buClr>
              <a:buSzPct val="95000"/>
            </a:pPr>
            <a:r>
              <a:rPr lang="en-US" sz="2400" smtClean="0">
                <a:ea typeface="Tahoma" pitchFamily="34" charset="0"/>
                <a:cs typeface="Tahoma" pitchFamily="34" charset="0"/>
              </a:rPr>
              <a:t>                 với AB </a:t>
            </a:r>
            <a:r>
              <a:rPr lang="en-US" sz="2400" smtClean="0">
                <a:ea typeface="Tahoma" pitchFamily="34" charset="0"/>
                <a:cs typeface="Tahoma" pitchFamily="34" charset="0"/>
                <a:sym typeface="Wingdings" pitchFamily="2" charset="2"/>
              </a:rPr>
              <a:t> DE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{ABCDE}</a:t>
            </a:r>
          </a:p>
          <a:p>
            <a:pPr marR="45720" lvl="0" algn="l">
              <a:spcBef>
                <a:spcPct val="20000"/>
              </a:spcBef>
              <a:buClr>
                <a:srgbClr val="0BD0D9"/>
              </a:buClr>
              <a:buSzPct val="95000"/>
            </a:pPr>
            <a:r>
              <a:rPr lang="en-US" sz="2400" smtClean="0">
                <a:ea typeface="Tahoma" pitchFamily="34" charset="0"/>
                <a:cs typeface="Tahoma" pitchFamily="34" charset="0"/>
              </a:rPr>
              <a:t>                 với CE </a:t>
            </a:r>
            <a:r>
              <a:rPr lang="en-US" sz="2400" smtClean="0">
                <a:ea typeface="Tahoma" pitchFamily="34" charset="0"/>
                <a:cs typeface="Tahoma" pitchFamily="34" charset="0"/>
                <a:sym typeface="Wingdings" pitchFamily="2" charset="2"/>
              </a:rPr>
              <a:t> G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{ABCDEG}</a:t>
            </a:r>
          </a:p>
          <a:p>
            <a:pPr marR="45720" lvl="0" algn="l">
              <a:spcBef>
                <a:spcPct val="20000"/>
              </a:spcBef>
              <a:buClr>
                <a:srgbClr val="0BD0D9"/>
              </a:buClr>
              <a:buSzPct val="95000"/>
            </a:pPr>
            <a:r>
              <a:rPr lang="en-US" sz="2400" smtClean="0">
                <a:ea typeface="Tahoma" pitchFamily="34" charset="0"/>
                <a:cs typeface="Tahoma" pitchFamily="34" charset="0"/>
              </a:rPr>
              <a:t>                 …….</a:t>
            </a:r>
          </a:p>
          <a:p>
            <a:pPr marR="45720" lvl="0" algn="l">
              <a:spcBef>
                <a:spcPct val="20000"/>
              </a:spcBef>
              <a:buClr>
                <a:srgbClr val="0BD0D9"/>
              </a:buClr>
              <a:buSzPct val="95000"/>
            </a:pPr>
            <a:r>
              <a:rPr lang="en-US" sz="2400" smtClean="0">
                <a:ea typeface="Tahoma" pitchFamily="34" charset="0"/>
                <a:cs typeface="Tahoma" pitchFamily="34" charset="0"/>
              </a:rPr>
              <a:t>                 với E </a:t>
            </a:r>
            <a:r>
              <a:rPr lang="en-US" sz="2400" smtClean="0">
                <a:ea typeface="Tahoma" pitchFamily="34" charset="0"/>
                <a:cs typeface="Tahoma" pitchFamily="34" charset="0"/>
                <a:sym typeface="Wingdings" pitchFamily="2" charset="2"/>
              </a:rPr>
              <a:t> H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{ABCDEGH}</a:t>
            </a:r>
          </a:p>
          <a:p>
            <a:pPr marR="45720" lvl="0" algn="l">
              <a:spcBef>
                <a:spcPct val="20000"/>
              </a:spcBef>
              <a:buClr>
                <a:srgbClr val="0BD0D9"/>
              </a:buClr>
              <a:buSzPct val="95000"/>
            </a:pPr>
            <a:r>
              <a:rPr lang="en-US" sz="2400" smtClean="0">
                <a:ea typeface="Tahoma" pitchFamily="34" charset="0"/>
                <a:cs typeface="Tahoma" pitchFamily="34" charset="0"/>
                <a:sym typeface="Wingdings" pitchFamily="2" charset="2"/>
              </a:rPr>
              <a:t>	  ..</a:t>
            </a:r>
          </a:p>
          <a:p>
            <a:pPr marR="45720" lvl="0" algn="l">
              <a:spcBef>
                <a:spcPct val="20000"/>
              </a:spcBef>
              <a:buClr>
                <a:srgbClr val="0BD0D9"/>
              </a:buClr>
              <a:buSzPct val="95000"/>
            </a:pPr>
            <a:r>
              <a:rPr lang="en-US" sz="2400" smtClean="0">
                <a:ea typeface="Tahoma" pitchFamily="34" charset="0"/>
                <a:cs typeface="Tahoma" pitchFamily="34" charset="0"/>
                <a:sym typeface="Wingdings" pitchFamily="2" charset="2"/>
              </a:rPr>
              <a:t>Vậy {ABC}</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{ABCDEGH}</a:t>
            </a:r>
          </a:p>
          <a:p>
            <a:pPr marR="45720" lvl="0" algn="l">
              <a:spcBef>
                <a:spcPct val="20000"/>
              </a:spcBef>
              <a:buClr>
                <a:srgbClr val="0BD0D9"/>
              </a:buClr>
              <a:buSzPct val="95000"/>
            </a:pPr>
            <a:endParaRPr lang="en-US" sz="2400" smtClean="0">
              <a:ea typeface="Tahoma" pitchFamily="34" charset="0"/>
              <a:cs typeface="Tahoma" pitchFamily="34" charset="0"/>
              <a:sym typeface="Wingdings" pitchFamily="2" charset="2"/>
            </a:endParaRPr>
          </a:p>
          <a:p>
            <a:pPr marR="45720" lvl="0" algn="l">
              <a:spcBef>
                <a:spcPct val="20000"/>
              </a:spcBef>
              <a:buClr>
                <a:srgbClr val="0BD0D9"/>
              </a:buClr>
              <a:buSzPct val="95000"/>
            </a:pP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sym typeface="Wingdings" pitchFamily="2" charset="2"/>
            </a:endParaRPr>
          </a:p>
          <a:p>
            <a:pPr marR="45720" lvl="0" algn="l">
              <a:spcBef>
                <a:spcPct val="20000"/>
              </a:spcBef>
              <a:buClr>
                <a:srgbClr val="0BD0D9"/>
              </a:buClr>
              <a:buSzPct val="95000"/>
            </a:pP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Rectangle 8"/>
          <p:cNvSpPr/>
          <p:nvPr/>
        </p:nvSpPr>
        <p:spPr>
          <a:xfrm>
            <a:off x="838200" y="1447800"/>
            <a:ext cx="6858000" cy="4401205"/>
          </a:xfrm>
          <a:prstGeom prst="rect">
            <a:avLst/>
          </a:prstGeom>
        </p:spPr>
        <p:txBody>
          <a:bodyPr wrap="square">
            <a:spAutoFit/>
          </a:bodyPr>
          <a:lstStyle/>
          <a:p>
            <a:pPr marL="252000" indent="-360000" algn="l" eaLnBrk="1" hangingPunct="1">
              <a:buFont typeface="Wingdings" pitchFamily="2" charset="2"/>
              <a:buChar char="§"/>
            </a:pPr>
            <a:r>
              <a:rPr lang="en-US" sz="2800" smtClean="0"/>
              <a:t>Sự dư thừa và dị thường dữ liệu</a:t>
            </a:r>
          </a:p>
          <a:p>
            <a:pPr marL="252000" indent="-360000" algn="l" eaLnBrk="1" hangingPunct="1">
              <a:buFont typeface="Wingdings" pitchFamily="2" charset="2"/>
              <a:buChar char="§"/>
            </a:pPr>
            <a:r>
              <a:rPr lang="en-US" sz="2800" smtClean="0">
                <a:hlinkClick r:id="rId4" action="ppaction://hlinksldjump"/>
              </a:rPr>
              <a:t>Một số nguyên tắc thiết kế</a:t>
            </a:r>
            <a:endParaRPr lang="en-US" sz="2800" smtClean="0"/>
          </a:p>
          <a:p>
            <a:pPr marL="252000" indent="-360000" algn="l" eaLnBrk="1" hangingPunct="1">
              <a:buFont typeface="Wingdings" pitchFamily="2" charset="2"/>
              <a:buChar char="§"/>
            </a:pPr>
            <a:r>
              <a:rPr lang="en-US" sz="2800" smtClean="0"/>
              <a:t>Phụ thuộc hàm</a:t>
            </a:r>
          </a:p>
          <a:p>
            <a:pPr marL="252000" indent="-360000" algn="l" eaLnBrk="1" hangingPunct="1">
              <a:buFont typeface="Wingdings" pitchFamily="2" charset="2"/>
              <a:buChar char="§"/>
            </a:pPr>
            <a:r>
              <a:rPr lang="en-US" sz="2800" smtClean="0"/>
              <a:t>Hệ suy diễn Armstrong</a:t>
            </a:r>
          </a:p>
          <a:p>
            <a:pPr marL="252000" indent="-360000" algn="l" eaLnBrk="1" hangingPunct="1">
              <a:buFont typeface="Wingdings" pitchFamily="2" charset="2"/>
              <a:buChar char="§"/>
            </a:pPr>
            <a:r>
              <a:rPr lang="en-US" sz="2800" smtClean="0"/>
              <a:t>Bao đóng</a:t>
            </a:r>
          </a:p>
          <a:p>
            <a:pPr marL="252000" indent="-360000" algn="l" eaLnBrk="1" hangingPunct="1">
              <a:buFont typeface="Wingdings" pitchFamily="2" charset="2"/>
              <a:buChar char="§"/>
            </a:pPr>
            <a:r>
              <a:rPr lang="en-US" sz="2800" smtClean="0"/>
              <a:t>Phủ tối thiểu</a:t>
            </a:r>
          </a:p>
          <a:p>
            <a:pPr marL="252000" indent="-360000" algn="l" eaLnBrk="1" hangingPunct="1">
              <a:buFont typeface="Wingdings" pitchFamily="2" charset="2"/>
              <a:buChar char="§"/>
            </a:pPr>
            <a:r>
              <a:rPr lang="en-US" sz="2800" smtClean="0"/>
              <a:t>Các dạng chuẩn</a:t>
            </a:r>
          </a:p>
        </p:txBody>
      </p:sp>
      <p:sp>
        <p:nvSpPr>
          <p:cNvPr id="10" name="TextBox 9"/>
          <p:cNvSpPr txBox="1"/>
          <p:nvPr/>
        </p:nvSpPr>
        <p:spPr>
          <a:xfrm>
            <a:off x="609600" y="838200"/>
            <a:ext cx="2707738" cy="461665"/>
          </a:xfrm>
          <a:prstGeom prst="rect">
            <a:avLst/>
          </a:prstGeom>
          <a:noFill/>
        </p:spPr>
        <p:txBody>
          <a:bodyPr wrap="square" rtlCol="0">
            <a:spAutoFit/>
          </a:bodyPr>
          <a:lstStyle/>
          <a:p>
            <a:r>
              <a:rPr lang="en-US" sz="2400" b="1" smtClean="0"/>
              <a:t>Nội dung chính</a:t>
            </a:r>
            <a:endParaRPr lang="vi-VN" sz="2400" b="1"/>
          </a:p>
        </p:txBody>
      </p:sp>
      <p:sp>
        <p:nvSpPr>
          <p:cNvPr id="11" name="Date Placeholder 10"/>
          <p:cNvSpPr>
            <a:spLocks noGrp="1"/>
          </p:cNvSpPr>
          <p:nvPr>
            <p:ph type="dt" sz="half" idx="10"/>
          </p:nvPr>
        </p:nvSpPr>
        <p:spPr/>
        <p:txBody>
          <a:bodyPr/>
          <a:lstStyle/>
          <a:p>
            <a:pPr>
              <a:defRPr/>
            </a:pPr>
            <a:fld id="{39FC0336-42E0-485D-A168-EB86661159F0}" type="datetime12">
              <a:rPr lang="vi-VN" altLang="en-US" smtClean="0"/>
              <a:pPr>
                <a:defRPr/>
              </a:pPr>
              <a:t>10:42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2" name="Slide Number Placeholder 11"/>
          <p:cNvSpPr>
            <a:spLocks noGrp="1"/>
          </p:cNvSpPr>
          <p:nvPr>
            <p:ph type="sldNum" sz="quarter" idx="12"/>
          </p:nvPr>
        </p:nvSpPr>
        <p:spPr/>
        <p:txBody>
          <a:bodyPr/>
          <a:lstStyle/>
          <a:p>
            <a:pPr>
              <a:defRPr/>
            </a:pPr>
            <a:fld id="{616E54A0-E9E6-41FD-B97D-1FF3D761590C}"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30</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2" name="Rectangle 3"/>
          <p:cNvSpPr txBox="1">
            <a:spLocks noChangeArrowheads="1"/>
          </p:cNvSpPr>
          <p:nvPr/>
        </p:nvSpPr>
        <p:spPr bwMode="auto">
          <a:xfrm>
            <a:off x="457200" y="1219200"/>
            <a:ext cx="82296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Ví</a:t>
            </a:r>
            <a:r>
              <a:rPr kumimoji="0" lang="en-US" sz="2400" b="0" i="1" u="none" strike="noStrike" kern="1200" cap="none" spc="0" normalizeH="0" noProof="0" smtClean="0">
                <a:ln>
                  <a:noFill/>
                </a:ln>
                <a:solidFill>
                  <a:schemeClr val="tx1"/>
                </a:solidFill>
                <a:effectLst/>
                <a:uLnTx/>
                <a:uFillTx/>
                <a:latin typeface="+mn-lt"/>
                <a:ea typeface="+mn-ea"/>
                <a:cs typeface="+mn-cs"/>
              </a:rPr>
              <a:t> dụ 2</a:t>
            </a:r>
            <a:r>
              <a:rPr kumimoji="0" lang="en-US" sz="2600" b="0" i="1" u="none" strike="noStrike" kern="1200" cap="none" spc="0" normalizeH="0" noProof="0" smtClean="0">
                <a:ln>
                  <a:noFill/>
                </a:ln>
                <a:solidFill>
                  <a:schemeClr val="tx1"/>
                </a:solidFill>
                <a:effectLst/>
                <a:uLnTx/>
                <a:uFillTx/>
                <a:latin typeface="+mn-lt"/>
                <a:ea typeface="+mn-ea"/>
                <a:cs typeface="+mn-cs"/>
              </a:rPr>
              <a:t>:</a:t>
            </a:r>
            <a:r>
              <a:rPr kumimoji="0" lang="en-US" sz="2600" b="0" i="0" u="none" strike="noStrike" kern="1200" cap="none" spc="0" normalizeH="0" baseline="0" noProof="0" smtClean="0">
                <a:ln>
                  <a:noFill/>
                </a:ln>
                <a:solidFill>
                  <a:schemeClr val="tx1"/>
                </a:solidFill>
                <a:effectLst/>
                <a:uLnTx/>
                <a:uFillTx/>
                <a:latin typeface="+mn-lt"/>
                <a:ea typeface="+mn-ea"/>
                <a:cs typeface="+mn-cs"/>
              </a:rPr>
              <a:t>  Cho R(ABCDEG), tìm </a:t>
            </a:r>
            <a:r>
              <a:rPr lang="en-US" sz="2600" smtClean="0">
                <a:latin typeface="+mn-lt"/>
              </a:rPr>
              <a:t>{</a:t>
            </a:r>
            <a:r>
              <a:rPr kumimoji="0" lang="en-US" sz="2600" b="0" i="0" u="none" strike="noStrike" kern="1200" cap="none" spc="0" normalizeH="0" baseline="0" noProof="0" smtClean="0">
                <a:ln>
                  <a:noFill/>
                </a:ln>
                <a:solidFill>
                  <a:schemeClr val="tx1"/>
                </a:solidFill>
                <a:effectLst/>
                <a:uLnTx/>
                <a:uFillTx/>
                <a:latin typeface="+mn-lt"/>
                <a:ea typeface="+mn-ea"/>
                <a:cs typeface="+mn-cs"/>
              </a:rPr>
              <a:t>AB }</a:t>
            </a:r>
            <a:r>
              <a:rPr kumimoji="0" lang="en-US" sz="4000" b="0" i="0" u="none" strike="noStrike" kern="1200" cap="none" spc="0" normalizeH="0" baseline="30000" noProof="0" smtClean="0">
                <a:ln>
                  <a:noFill/>
                </a:ln>
                <a:solidFill>
                  <a:schemeClr val="tx1"/>
                </a:solidFill>
                <a:effectLst/>
                <a:uLnTx/>
                <a:uFillTx/>
                <a:latin typeface="+mn-lt"/>
                <a:ea typeface="+mn-ea"/>
                <a:cs typeface="+mn-cs"/>
              </a:rPr>
              <a:t>+ </a:t>
            </a:r>
            <a:r>
              <a:rPr kumimoji="0" lang="en-US" sz="2600" b="0" i="0" u="none" strike="noStrike" kern="1200" cap="none" spc="0" normalizeH="0" baseline="30000" noProof="0" smtClean="0">
                <a:ln>
                  <a:noFill/>
                </a:ln>
                <a:solidFill>
                  <a:schemeClr val="tx1"/>
                </a:solidFill>
                <a:effectLst/>
                <a:uLnTx/>
                <a:uFillTx/>
                <a:latin typeface="+mn-lt"/>
                <a:ea typeface="+mn-ea"/>
                <a:cs typeface="+mn-cs"/>
              </a:rPr>
              <a:t> </a:t>
            </a:r>
            <a:r>
              <a:rPr kumimoji="0" lang="en-US" sz="2600" b="0" i="0" u="none" strike="noStrike" kern="1200" cap="none" spc="0" normalizeH="0" baseline="0" noProof="0" smtClean="0">
                <a:ln>
                  <a:noFill/>
                </a:ln>
                <a:solidFill>
                  <a:schemeClr val="tx1"/>
                </a:solidFill>
                <a:effectLst/>
                <a:uLnTx/>
                <a:uFillTx/>
                <a:latin typeface="+mn-lt"/>
                <a:ea typeface="+mn-ea"/>
                <a:cs typeface="+mn-cs"/>
              </a:rPr>
              <a:t>với  tập phụ thuộc hàm :  </a:t>
            </a:r>
          </a:p>
        </p:txBody>
      </p:sp>
      <p:pic>
        <p:nvPicPr>
          <p:cNvPr id="15" name="Picture 4"/>
          <p:cNvPicPr>
            <a:picLocks noChangeAspect="1" noChangeArrowheads="1"/>
          </p:cNvPicPr>
          <p:nvPr/>
        </p:nvPicPr>
        <p:blipFill>
          <a:blip r:embed="rId4" cstate="print"/>
          <a:srcRect/>
          <a:stretch>
            <a:fillRect/>
          </a:stretch>
        </p:blipFill>
        <p:spPr bwMode="auto">
          <a:xfrm>
            <a:off x="1524000" y="2133600"/>
            <a:ext cx="2682875" cy="1870075"/>
          </a:xfrm>
          <a:prstGeom prst="rect">
            <a:avLst/>
          </a:prstGeom>
          <a:noFill/>
          <a:ln w="12700" algn="ctr">
            <a:noFill/>
            <a:miter lim="800000"/>
            <a:headEnd/>
            <a:tailEnd/>
          </a:ln>
        </p:spPr>
      </p:pic>
      <p:sp>
        <p:nvSpPr>
          <p:cNvPr id="16" name="Rectangle 5"/>
          <p:cNvSpPr>
            <a:spLocks noChangeArrowheads="1"/>
          </p:cNvSpPr>
          <p:nvPr/>
        </p:nvSpPr>
        <p:spPr bwMode="auto">
          <a:xfrm>
            <a:off x="457200" y="4191000"/>
            <a:ext cx="8229600" cy="2438400"/>
          </a:xfrm>
          <a:prstGeom prst="rect">
            <a:avLst/>
          </a:prstGeom>
          <a:noFill/>
          <a:ln w="9525">
            <a:noFill/>
            <a:miter lim="800000"/>
            <a:headEnd/>
            <a:tailEnd/>
          </a:ln>
        </p:spPr>
        <p:txBody>
          <a:bodyPr/>
          <a:lstStyle/>
          <a:p>
            <a:pPr marL="669925" lvl="1" indent="-325438" algn="just">
              <a:spcBef>
                <a:spcPct val="20000"/>
              </a:spcBef>
              <a:buClr>
                <a:srgbClr val="CC0000"/>
              </a:buClr>
              <a:buFont typeface="Arial" charset="0"/>
              <a:buChar char="-"/>
            </a:pPr>
            <a:r>
              <a:rPr lang="en-US" sz="2300" smtClean="0">
                <a:latin typeface="Arial" charset="0"/>
              </a:rPr>
              <a:t>Khởi </a:t>
            </a:r>
            <a:r>
              <a:rPr lang="en-US" sz="2300">
                <a:latin typeface="Arial" charset="0"/>
              </a:rPr>
              <a:t>tạo: X</a:t>
            </a:r>
            <a:r>
              <a:rPr lang="en-US" sz="2300" baseline="30000">
                <a:latin typeface="Arial" charset="0"/>
              </a:rPr>
              <a:t>+</a:t>
            </a:r>
            <a:r>
              <a:rPr lang="en-US" sz="2300">
                <a:latin typeface="Arial" charset="0"/>
              </a:rPr>
              <a:t> ={AB}</a:t>
            </a:r>
          </a:p>
          <a:p>
            <a:pPr marL="669925" lvl="1" indent="-325438" algn="just">
              <a:spcBef>
                <a:spcPct val="20000"/>
              </a:spcBef>
              <a:buClr>
                <a:srgbClr val="CC0000"/>
              </a:buClr>
              <a:buFont typeface="Arial" charset="0"/>
              <a:buChar char="-"/>
            </a:pPr>
            <a:r>
              <a:rPr lang="en-US" sz="2300">
                <a:latin typeface="Arial" charset="0"/>
              </a:rPr>
              <a:t>Dùng (a): X</a:t>
            </a:r>
            <a:r>
              <a:rPr lang="en-US" sz="2300" baseline="30000">
                <a:latin typeface="Arial" charset="0"/>
              </a:rPr>
              <a:t>+</a:t>
            </a:r>
            <a:r>
              <a:rPr lang="en-US" sz="2300">
                <a:latin typeface="Arial" charset="0"/>
              </a:rPr>
              <a:t> ={ABC}</a:t>
            </a:r>
          </a:p>
          <a:p>
            <a:pPr marL="669925" lvl="1" indent="-325438" algn="just">
              <a:spcBef>
                <a:spcPct val="20000"/>
              </a:spcBef>
              <a:buClr>
                <a:srgbClr val="CC0000"/>
              </a:buClr>
              <a:buFont typeface="Arial" charset="0"/>
              <a:buChar char="-"/>
            </a:pPr>
            <a:r>
              <a:rPr lang="en-US" sz="2300">
                <a:latin typeface="Arial" charset="0"/>
              </a:rPr>
              <a:t>Dùng (b): X</a:t>
            </a:r>
            <a:r>
              <a:rPr lang="en-US" sz="2300" baseline="30000">
                <a:latin typeface="Arial" charset="0"/>
              </a:rPr>
              <a:t>+</a:t>
            </a:r>
            <a:r>
              <a:rPr lang="en-US" sz="2300">
                <a:latin typeface="Arial" charset="0"/>
              </a:rPr>
              <a:t> ={ABCD}</a:t>
            </a:r>
          </a:p>
          <a:p>
            <a:pPr marL="669925" lvl="1" indent="-325438" algn="just">
              <a:spcBef>
                <a:spcPct val="20000"/>
              </a:spcBef>
              <a:buClr>
                <a:srgbClr val="CC0000"/>
              </a:buClr>
              <a:buFont typeface="Arial" charset="0"/>
              <a:buChar char="-"/>
            </a:pPr>
            <a:r>
              <a:rPr lang="en-US" sz="2300">
                <a:latin typeface="Arial" charset="0"/>
              </a:rPr>
              <a:t>Dùng (c): X</a:t>
            </a:r>
            <a:r>
              <a:rPr lang="en-US" sz="2300" baseline="30000">
                <a:latin typeface="Arial" charset="0"/>
              </a:rPr>
              <a:t>+</a:t>
            </a:r>
            <a:r>
              <a:rPr lang="en-US" sz="2300">
                <a:latin typeface="Arial" charset="0"/>
              </a:rPr>
              <a:t> ={ABCDE}</a:t>
            </a:r>
          </a:p>
          <a:p>
            <a:pPr marL="669925" lvl="1" indent="-325438" algn="just">
              <a:spcBef>
                <a:spcPct val="20000"/>
              </a:spcBef>
              <a:buClr>
                <a:srgbClr val="CC0000"/>
              </a:buClr>
              <a:buFont typeface="Arial" charset="0"/>
              <a:buChar char="-"/>
            </a:pPr>
            <a:r>
              <a:rPr lang="en-US" sz="2300" smtClean="0">
                <a:latin typeface="Arial" charset="0"/>
              </a:rPr>
              <a:t>Dùng (d): X</a:t>
            </a:r>
            <a:r>
              <a:rPr lang="en-US" sz="2300" baseline="30000" smtClean="0">
                <a:latin typeface="Arial" charset="0"/>
              </a:rPr>
              <a:t>+</a:t>
            </a:r>
            <a:r>
              <a:rPr lang="en-US" sz="2300" smtClean="0">
                <a:latin typeface="Arial" charset="0"/>
              </a:rPr>
              <a:t> ={ABCDE}</a:t>
            </a:r>
          </a:p>
          <a:p>
            <a:pPr marL="669925" lvl="1" indent="-325438" algn="just">
              <a:spcBef>
                <a:spcPct val="20000"/>
              </a:spcBef>
              <a:buClr>
                <a:srgbClr val="CC0000"/>
              </a:buClr>
              <a:buFont typeface="Arial" charset="0"/>
              <a:buChar char="-"/>
            </a:pPr>
            <a:endParaRPr lang="en-US" sz="230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31</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4" name="TextBox 13"/>
          <p:cNvSpPr txBox="1"/>
          <p:nvPr/>
        </p:nvSpPr>
        <p:spPr>
          <a:xfrm>
            <a:off x="304800" y="1295400"/>
            <a:ext cx="8305800" cy="1323439"/>
          </a:xfrm>
          <a:prstGeom prst="rect">
            <a:avLst/>
          </a:prstGeom>
          <a:noFill/>
        </p:spPr>
        <p:txBody>
          <a:bodyPr wrap="square" rtlCol="0">
            <a:spAutoFit/>
          </a:bodyPr>
          <a:lstStyle/>
          <a:p>
            <a:pPr marL="252000" indent="-360000" algn="l" eaLnBrk="1" hangingPunct="1"/>
            <a:r>
              <a:rPr lang="en-US" i="1" smtClean="0"/>
              <a:t>Ví dụ  3: </a:t>
            </a:r>
            <a:r>
              <a:rPr lang="en-US" smtClean="0"/>
              <a:t> Cho </a:t>
            </a:r>
            <a:r>
              <a:rPr lang="en-US" sz="3200" smtClean="0">
                <a:latin typeface="Colonna MT" pitchFamily="82" charset="0"/>
                <a:ea typeface="Tahoma" pitchFamily="34" charset="0"/>
                <a:cs typeface="Tahoma" pitchFamily="34" charset="0"/>
                <a:sym typeface="Symbol"/>
              </a:rPr>
              <a:t>F </a:t>
            </a:r>
            <a:r>
              <a:rPr lang="en-US" smtClean="0"/>
              <a:t>={</a:t>
            </a:r>
            <a:r>
              <a:rPr lang="en-US" sz="2000" smtClean="0"/>
              <a:t> AG </a:t>
            </a:r>
            <a:r>
              <a:rPr lang="en-US" sz="2000" smtClean="0">
                <a:latin typeface="Arial" charset="0"/>
                <a:sym typeface="Wingdings" pitchFamily="2" charset="2"/>
              </a:rPr>
              <a:t> I, BE I,E G, AB  E,  GI H}</a:t>
            </a:r>
          </a:p>
          <a:p>
            <a:pPr marL="252000" indent="-360000" algn="l" eaLnBrk="1" hangingPunct="1"/>
            <a:r>
              <a:rPr lang="en-US" sz="2000" smtClean="0">
                <a:latin typeface="Arial" charset="0"/>
                <a:sym typeface="Wingdings" pitchFamily="2" charset="2"/>
              </a:rPr>
              <a:t>Hãy chứng minh </a:t>
            </a:r>
            <a:r>
              <a:rPr lang="en-US" sz="3200" smtClean="0">
                <a:latin typeface="Colonna MT" pitchFamily="82" charset="0"/>
                <a:ea typeface="Tahoma" pitchFamily="34" charset="0"/>
                <a:cs typeface="Tahoma" pitchFamily="34" charset="0"/>
                <a:sym typeface="Symbol"/>
              </a:rPr>
              <a:t>F |</a:t>
            </a:r>
            <a:r>
              <a:rPr lang="en-US" sz="2000" smtClean="0"/>
              <a:t>= </a:t>
            </a:r>
            <a:r>
              <a:rPr lang="en-US" sz="2000" b="1" smtClean="0">
                <a:latin typeface="Arial" charset="0"/>
                <a:sym typeface="Wingdings" pitchFamily="2" charset="2"/>
              </a:rPr>
              <a:t>AB GH </a:t>
            </a:r>
            <a:r>
              <a:rPr lang="en-US" sz="2000" smtClean="0">
                <a:latin typeface="Arial" charset="0"/>
                <a:sym typeface="Wingdings" pitchFamily="2" charset="2"/>
              </a:rPr>
              <a:t>bằng cách sử dụng bao đóng</a:t>
            </a:r>
            <a:endParaRPr lang="en-US" sz="2000" smtClean="0"/>
          </a:p>
        </p:txBody>
      </p:sp>
      <p:sp>
        <p:nvSpPr>
          <p:cNvPr id="17" name="Rectangle 3"/>
          <p:cNvSpPr txBox="1">
            <a:spLocks noChangeArrowheads="1"/>
          </p:cNvSpPr>
          <p:nvPr/>
        </p:nvSpPr>
        <p:spPr bwMode="auto">
          <a:xfrm>
            <a:off x="381000" y="2514600"/>
            <a:ext cx="8229600" cy="3276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r>
              <a:rPr lang="en-US" sz="2400" smtClean="0">
                <a:ea typeface="Tahoma" pitchFamily="34" charset="0"/>
                <a:cs typeface="Tahoma" pitchFamily="34" charset="0"/>
              </a:rPr>
              <a:t>Đặt X+ =</a:t>
            </a:r>
            <a:r>
              <a:rPr kumimoji="0" lang="en-US" sz="2400" b="0" i="0" u="none" strike="noStrike" kern="1200" cap="none" spc="0" normalizeH="0" baseline="0" noProof="0" smtClean="0">
                <a:ln>
                  <a:noFill/>
                </a:ln>
                <a:solidFill>
                  <a:schemeClr val="tx1"/>
                </a:solidFill>
                <a:effectLst/>
                <a:uLnTx/>
                <a:uFillTx/>
                <a:ea typeface="Tahoma" pitchFamily="34" charset="0"/>
                <a:cs typeface="Tahoma" pitchFamily="34" charset="0"/>
              </a:rPr>
              <a:t> {AB}</a:t>
            </a:r>
          </a:p>
          <a:p>
            <a:pPr marR="45720" lvl="0" algn="l">
              <a:spcBef>
                <a:spcPct val="20000"/>
              </a:spcBef>
              <a:buClr>
                <a:srgbClr val="0BD0D9"/>
              </a:buClr>
              <a:buSzPct val="95000"/>
            </a:pPr>
            <a:r>
              <a:rPr lang="en-US" sz="2400" smtClean="0">
                <a:ea typeface="Tahoma" pitchFamily="34" charset="0"/>
                <a:cs typeface="Tahoma" pitchFamily="34" charset="0"/>
              </a:rPr>
              <a:t>           (Lặp: ) Old X+ = X</a:t>
            </a:r>
            <a:r>
              <a:rPr lang="en-US" sz="2400" baseline="30000" smtClean="0">
                <a:ea typeface="Tahoma" pitchFamily="34" charset="0"/>
                <a:cs typeface="Tahoma" pitchFamily="34" charset="0"/>
              </a:rPr>
              <a:t>+</a:t>
            </a:r>
          </a:p>
          <a:p>
            <a:pPr marR="45720" lvl="0" algn="l">
              <a:spcBef>
                <a:spcPct val="20000"/>
              </a:spcBef>
              <a:buClr>
                <a:srgbClr val="0BD0D9"/>
              </a:buClr>
              <a:buSzPct val="95000"/>
            </a:pPr>
            <a:r>
              <a:rPr lang="en-US" sz="2400" smtClean="0">
                <a:ea typeface="Tahoma" pitchFamily="34" charset="0"/>
                <a:cs typeface="Tahoma" pitchFamily="34" charset="0"/>
              </a:rPr>
              <a:t>                 với AB </a:t>
            </a:r>
            <a:r>
              <a:rPr lang="en-US" sz="2400" smtClean="0">
                <a:ea typeface="Tahoma" pitchFamily="34" charset="0"/>
                <a:cs typeface="Tahoma" pitchFamily="34" charset="0"/>
                <a:sym typeface="Wingdings" pitchFamily="2" charset="2"/>
              </a:rPr>
              <a:t> E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{ABE}</a:t>
            </a:r>
          </a:p>
          <a:p>
            <a:pPr marR="45720" lvl="0" algn="l">
              <a:spcBef>
                <a:spcPct val="20000"/>
              </a:spcBef>
              <a:buClr>
                <a:srgbClr val="0BD0D9"/>
              </a:buClr>
              <a:buSzPct val="95000"/>
            </a:pPr>
            <a:r>
              <a:rPr lang="en-US" sz="2400" smtClean="0">
                <a:ea typeface="Tahoma" pitchFamily="34" charset="0"/>
                <a:cs typeface="Tahoma" pitchFamily="34" charset="0"/>
              </a:rPr>
              <a:t>                 với BE </a:t>
            </a:r>
            <a:r>
              <a:rPr lang="en-US" sz="2400" smtClean="0">
                <a:ea typeface="Tahoma" pitchFamily="34" charset="0"/>
                <a:cs typeface="Tahoma" pitchFamily="34" charset="0"/>
                <a:sym typeface="Wingdings" pitchFamily="2" charset="2"/>
              </a:rPr>
              <a:t> I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{ABEI}</a:t>
            </a:r>
          </a:p>
          <a:p>
            <a:pPr marR="45720" lvl="0" algn="l">
              <a:spcBef>
                <a:spcPct val="20000"/>
              </a:spcBef>
              <a:buClr>
                <a:srgbClr val="0BD0D9"/>
              </a:buClr>
              <a:buSzPct val="95000"/>
            </a:pPr>
            <a:r>
              <a:rPr lang="en-US" sz="2400" smtClean="0">
                <a:ea typeface="Tahoma" pitchFamily="34" charset="0"/>
                <a:cs typeface="Tahoma" pitchFamily="34" charset="0"/>
              </a:rPr>
              <a:t>                 với E </a:t>
            </a:r>
            <a:r>
              <a:rPr lang="en-US" sz="2400" smtClean="0">
                <a:ea typeface="Tahoma" pitchFamily="34" charset="0"/>
                <a:cs typeface="Tahoma" pitchFamily="34" charset="0"/>
                <a:sym typeface="Wingdings" pitchFamily="2" charset="2"/>
              </a:rPr>
              <a:t> G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{ABEGI}</a:t>
            </a:r>
          </a:p>
          <a:p>
            <a:pPr marR="45720" lvl="0" algn="l">
              <a:spcBef>
                <a:spcPct val="20000"/>
              </a:spcBef>
              <a:buClr>
                <a:srgbClr val="0BD0D9"/>
              </a:buClr>
              <a:buSzPct val="95000"/>
            </a:pPr>
            <a:r>
              <a:rPr lang="en-US" sz="2400" smtClean="0">
                <a:ea typeface="Tahoma" pitchFamily="34" charset="0"/>
                <a:cs typeface="Tahoma" pitchFamily="34" charset="0"/>
              </a:rPr>
              <a:t>                 với GI </a:t>
            </a:r>
            <a:r>
              <a:rPr lang="en-US" sz="2400" smtClean="0">
                <a:ea typeface="Tahoma" pitchFamily="34" charset="0"/>
                <a:cs typeface="Tahoma" pitchFamily="34" charset="0"/>
                <a:sym typeface="Wingdings" pitchFamily="2" charset="2"/>
              </a:rPr>
              <a:t> H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{ABEGHI}</a:t>
            </a:r>
          </a:p>
          <a:p>
            <a:pPr marR="45720" lvl="0" algn="l">
              <a:spcBef>
                <a:spcPct val="20000"/>
              </a:spcBef>
              <a:buClr>
                <a:srgbClr val="0BD0D9"/>
              </a:buClr>
              <a:buSzPct val="95000"/>
            </a:pPr>
            <a:r>
              <a:rPr lang="en-US" sz="2400" smtClean="0">
                <a:ea typeface="Tahoma" pitchFamily="34" charset="0"/>
                <a:cs typeface="Tahoma" pitchFamily="34" charset="0"/>
              </a:rPr>
              <a:t>                 với AG </a:t>
            </a:r>
            <a:r>
              <a:rPr lang="en-US" sz="2400" smtClean="0">
                <a:ea typeface="Tahoma" pitchFamily="34" charset="0"/>
                <a:cs typeface="Tahoma" pitchFamily="34" charset="0"/>
                <a:sym typeface="Wingdings" pitchFamily="2" charset="2"/>
              </a:rPr>
              <a:t> I ta có X</a:t>
            </a:r>
            <a:r>
              <a:rPr lang="en-US" sz="2400" baseline="30000" smtClean="0">
                <a:ea typeface="Tahoma" pitchFamily="34" charset="0"/>
                <a:cs typeface="Tahoma" pitchFamily="34" charset="0"/>
                <a:sym typeface="Wingdings" pitchFamily="2" charset="2"/>
              </a:rPr>
              <a:t>+</a:t>
            </a:r>
            <a:r>
              <a:rPr lang="en-US" sz="2400" smtClean="0">
                <a:ea typeface="Tahoma" pitchFamily="34" charset="0"/>
                <a:cs typeface="Tahoma" pitchFamily="34" charset="0"/>
                <a:sym typeface="Wingdings" pitchFamily="2" charset="2"/>
              </a:rPr>
              <a:t> = {ABEGHI}</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sym typeface="Wingdings" pitchFamily="2" charset="2"/>
            </a:endParaRPr>
          </a:p>
          <a:p>
            <a:pPr marR="45720" lvl="0" algn="l">
              <a:spcBef>
                <a:spcPct val="20000"/>
              </a:spcBef>
              <a:buClr>
                <a:srgbClr val="0BD0D9"/>
              </a:buClr>
              <a:buSzPct val="95000"/>
            </a:pP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TextBox 14"/>
          <p:cNvSpPr txBox="1"/>
          <p:nvPr/>
        </p:nvSpPr>
        <p:spPr>
          <a:xfrm>
            <a:off x="1143000" y="5943600"/>
            <a:ext cx="6705600" cy="646331"/>
          </a:xfrm>
          <a:prstGeom prst="rect">
            <a:avLst/>
          </a:prstGeom>
          <a:noFill/>
        </p:spPr>
        <p:txBody>
          <a:bodyPr wrap="square" rtlCol="0">
            <a:spAutoFit/>
          </a:bodyPr>
          <a:lstStyle/>
          <a:p>
            <a:r>
              <a:rPr lang="en-US" sz="2400" smtClean="0"/>
              <a:t>Vậy GH </a:t>
            </a:r>
            <a:r>
              <a:rPr lang="en-US" sz="2400" smtClean="0">
                <a:sym typeface="Symbol"/>
              </a:rPr>
              <a:t></a:t>
            </a:r>
            <a:r>
              <a:rPr lang="en-US" sz="2400" smtClean="0"/>
              <a:t>{AB}</a:t>
            </a:r>
            <a:r>
              <a:rPr lang="en-US" sz="2400" baseline="30000" smtClean="0"/>
              <a:t>+</a:t>
            </a:r>
            <a:r>
              <a:rPr lang="en-US" sz="2400" smtClean="0"/>
              <a:t> </a:t>
            </a:r>
            <a:r>
              <a:rPr lang="en-US" sz="2400" smtClean="0">
                <a:latin typeface="Arial" charset="0"/>
                <a:sym typeface="Wingdings" pitchFamily="2" charset="2"/>
              </a:rPr>
              <a:t>do đó </a:t>
            </a:r>
            <a:r>
              <a:rPr lang="en-US" sz="3600" b="1" smtClean="0">
                <a:latin typeface="Colonna MT" pitchFamily="82" charset="0"/>
                <a:ea typeface="Tahoma" pitchFamily="34" charset="0"/>
                <a:cs typeface="Tahoma" pitchFamily="34" charset="0"/>
                <a:sym typeface="Symbol"/>
              </a:rPr>
              <a:t>F |</a:t>
            </a:r>
            <a:r>
              <a:rPr lang="en-US" sz="2400" b="1" smtClean="0"/>
              <a:t>= </a:t>
            </a:r>
            <a:r>
              <a:rPr lang="en-US" sz="2400" b="1" smtClean="0">
                <a:latin typeface="Arial" charset="0"/>
                <a:sym typeface="Wingdings" pitchFamily="2" charset="2"/>
              </a:rPr>
              <a:t>AB GH</a:t>
            </a:r>
            <a:r>
              <a:rPr lang="en-US" sz="2400" b="1" baseline="30000" smtClean="0"/>
              <a:t>  </a:t>
            </a:r>
            <a:endParaRPr lang="vi-VN" sz="2400" b="1"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32</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4.6</a:t>
            </a:r>
            <a:r>
              <a:rPr lang="en-US" sz="2400" smtClean="0"/>
              <a:t> – </a:t>
            </a:r>
            <a:r>
              <a:rPr lang="en-US" sz="2000" b="1" smtClean="0"/>
              <a:t>Bao đóng của tập thuộc tính</a:t>
            </a:r>
          </a:p>
        </p:txBody>
      </p:sp>
      <p:sp>
        <p:nvSpPr>
          <p:cNvPr id="14" name="TextBox 13"/>
          <p:cNvSpPr txBox="1"/>
          <p:nvPr/>
        </p:nvSpPr>
        <p:spPr>
          <a:xfrm>
            <a:off x="304800" y="1295400"/>
            <a:ext cx="8305800" cy="1323439"/>
          </a:xfrm>
          <a:prstGeom prst="rect">
            <a:avLst/>
          </a:prstGeom>
          <a:noFill/>
        </p:spPr>
        <p:txBody>
          <a:bodyPr wrap="square" rtlCol="0">
            <a:spAutoFit/>
          </a:bodyPr>
          <a:lstStyle/>
          <a:p>
            <a:pPr marL="252000" indent="-360000" algn="l" eaLnBrk="1" hangingPunct="1"/>
            <a:r>
              <a:rPr lang="en-US" i="1" smtClean="0"/>
              <a:t>Ví dụ 4: </a:t>
            </a:r>
            <a:r>
              <a:rPr lang="en-US" smtClean="0"/>
              <a:t> Cho </a:t>
            </a:r>
            <a:r>
              <a:rPr lang="en-US" sz="3200" smtClean="0">
                <a:latin typeface="Colonna MT" pitchFamily="82" charset="0"/>
                <a:ea typeface="Tahoma" pitchFamily="34" charset="0"/>
                <a:cs typeface="Tahoma" pitchFamily="34" charset="0"/>
                <a:sym typeface="Symbol"/>
              </a:rPr>
              <a:t>F </a:t>
            </a:r>
            <a:r>
              <a:rPr lang="en-US" smtClean="0"/>
              <a:t>={</a:t>
            </a:r>
            <a:r>
              <a:rPr lang="en-US" sz="2000" smtClean="0"/>
              <a:t> A </a:t>
            </a:r>
            <a:r>
              <a:rPr lang="en-US" sz="2000" smtClean="0">
                <a:latin typeface="Arial" charset="0"/>
                <a:sym typeface="Wingdings" pitchFamily="2" charset="2"/>
              </a:rPr>
              <a:t> D, B C,BC EF, D G}</a:t>
            </a:r>
          </a:p>
          <a:p>
            <a:pPr marL="252000" indent="-360000" algn="l" eaLnBrk="1" hangingPunct="1"/>
            <a:r>
              <a:rPr lang="en-US" sz="2000" smtClean="0">
                <a:latin typeface="Arial" charset="0"/>
                <a:sym typeface="Wingdings" pitchFamily="2" charset="2"/>
              </a:rPr>
              <a:t>Chứng minh  </a:t>
            </a:r>
            <a:r>
              <a:rPr lang="en-US" sz="3200" b="1" smtClean="0">
                <a:latin typeface="Colonna MT" pitchFamily="82" charset="0"/>
                <a:ea typeface="Tahoma" pitchFamily="34" charset="0"/>
                <a:cs typeface="Tahoma" pitchFamily="34" charset="0"/>
                <a:sym typeface="Symbol"/>
              </a:rPr>
              <a:t>F |</a:t>
            </a:r>
            <a:r>
              <a:rPr lang="en-US" sz="2000" b="1" smtClean="0"/>
              <a:t>= </a:t>
            </a:r>
            <a:r>
              <a:rPr lang="en-US" sz="2000" b="1" smtClean="0">
                <a:latin typeface="Arial" charset="0"/>
                <a:sym typeface="Wingdings" pitchFamily="2" charset="2"/>
              </a:rPr>
              <a:t>AB EFG </a:t>
            </a:r>
            <a:r>
              <a:rPr lang="en-US" sz="2000">
                <a:latin typeface="Arial" charset="0"/>
                <a:sym typeface="Wingdings" pitchFamily="2" charset="2"/>
              </a:rPr>
              <a:t>bằng cách sử dụng bao đóng</a:t>
            </a:r>
            <a:endParaRPr lang="en-US" sz="20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457200" y="2743200"/>
            <a:ext cx="7772400" cy="3048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z="2800" smtClean="0">
                <a:ea typeface="Tahoma" pitchFamily="34" charset="0"/>
                <a:cs typeface="Tahoma" pitchFamily="34" charset="0"/>
              </a:rPr>
              <a:t>           Đặt X</a:t>
            </a:r>
            <a:r>
              <a:rPr lang="en-US" sz="2800" baseline="30000" smtClean="0">
                <a:ea typeface="Tahoma" pitchFamily="34" charset="0"/>
                <a:cs typeface="Tahoma" pitchFamily="34" charset="0"/>
              </a:rPr>
              <a:t>+</a:t>
            </a:r>
            <a:r>
              <a:rPr lang="en-US" sz="2800" smtClean="0">
                <a:ea typeface="Tahoma" pitchFamily="34" charset="0"/>
                <a:cs typeface="Tahoma" pitchFamily="34" charset="0"/>
              </a:rPr>
              <a:t> =</a:t>
            </a:r>
            <a:r>
              <a:rPr kumimoji="0" lang="en-US" sz="2800" b="0" i="0" u="none" strike="noStrike" kern="1200" cap="none" spc="0" normalizeH="0" baseline="0" noProof="0" smtClean="0">
                <a:ln>
                  <a:noFill/>
                </a:ln>
                <a:solidFill>
                  <a:schemeClr val="tx1"/>
                </a:solidFill>
                <a:effectLst/>
                <a:uLnTx/>
                <a:uFillTx/>
                <a:ea typeface="Tahoma" pitchFamily="34" charset="0"/>
                <a:cs typeface="Tahoma" pitchFamily="34" charset="0"/>
              </a:rPr>
              <a:t> {AB}</a:t>
            </a:r>
          </a:p>
          <a:p>
            <a:pPr marR="45720" lvl="0" algn="l">
              <a:spcBef>
                <a:spcPct val="20000"/>
              </a:spcBef>
              <a:buClr>
                <a:srgbClr val="0BD0D9"/>
              </a:buClr>
              <a:buSzPct val="95000"/>
            </a:pPr>
            <a:r>
              <a:rPr lang="en-US" sz="2800" smtClean="0">
                <a:ea typeface="Tahoma" pitchFamily="34" charset="0"/>
                <a:cs typeface="Tahoma" pitchFamily="34" charset="0"/>
              </a:rPr>
              <a:t>                 với A </a:t>
            </a:r>
            <a:r>
              <a:rPr lang="en-US" sz="2800" smtClean="0">
                <a:ea typeface="Tahoma" pitchFamily="34" charset="0"/>
                <a:cs typeface="Tahoma" pitchFamily="34" charset="0"/>
                <a:sym typeface="Wingdings" pitchFamily="2" charset="2"/>
              </a:rPr>
              <a:t> D ta có X</a:t>
            </a:r>
            <a:r>
              <a:rPr lang="en-US" sz="2800" baseline="30000" smtClean="0">
                <a:ea typeface="Tahoma" pitchFamily="34" charset="0"/>
                <a:cs typeface="Tahoma" pitchFamily="34" charset="0"/>
                <a:sym typeface="Wingdings" pitchFamily="2" charset="2"/>
              </a:rPr>
              <a:t>+</a:t>
            </a:r>
            <a:r>
              <a:rPr lang="en-US" sz="2800" smtClean="0">
                <a:ea typeface="Tahoma" pitchFamily="34" charset="0"/>
                <a:cs typeface="Tahoma" pitchFamily="34" charset="0"/>
                <a:sym typeface="Wingdings" pitchFamily="2" charset="2"/>
              </a:rPr>
              <a:t> = {ABD}</a:t>
            </a:r>
          </a:p>
          <a:p>
            <a:pPr marR="45720" lvl="0" algn="l">
              <a:spcBef>
                <a:spcPct val="20000"/>
              </a:spcBef>
              <a:buClr>
                <a:srgbClr val="0BD0D9"/>
              </a:buClr>
              <a:buSzPct val="95000"/>
            </a:pPr>
            <a:r>
              <a:rPr lang="en-US" sz="2800" smtClean="0">
                <a:ea typeface="Tahoma" pitchFamily="34" charset="0"/>
                <a:cs typeface="Tahoma" pitchFamily="34" charset="0"/>
              </a:rPr>
              <a:t>                 với B </a:t>
            </a:r>
            <a:r>
              <a:rPr lang="en-US" sz="2800" smtClean="0">
                <a:ea typeface="Tahoma" pitchFamily="34" charset="0"/>
                <a:cs typeface="Tahoma" pitchFamily="34" charset="0"/>
                <a:sym typeface="Wingdings" pitchFamily="2" charset="2"/>
              </a:rPr>
              <a:t> C ta có X</a:t>
            </a:r>
            <a:r>
              <a:rPr lang="en-US" sz="2800" baseline="30000" smtClean="0">
                <a:ea typeface="Tahoma" pitchFamily="34" charset="0"/>
                <a:cs typeface="Tahoma" pitchFamily="34" charset="0"/>
                <a:sym typeface="Wingdings" pitchFamily="2" charset="2"/>
              </a:rPr>
              <a:t>+</a:t>
            </a:r>
            <a:r>
              <a:rPr lang="en-US" sz="2800" smtClean="0">
                <a:ea typeface="Tahoma" pitchFamily="34" charset="0"/>
                <a:cs typeface="Tahoma" pitchFamily="34" charset="0"/>
                <a:sym typeface="Wingdings" pitchFamily="2" charset="2"/>
              </a:rPr>
              <a:t> = {ABCD}</a:t>
            </a:r>
          </a:p>
          <a:p>
            <a:pPr marR="45720" lvl="0" algn="l">
              <a:spcBef>
                <a:spcPct val="20000"/>
              </a:spcBef>
              <a:buClr>
                <a:srgbClr val="0BD0D9"/>
              </a:buClr>
              <a:buSzPct val="95000"/>
            </a:pPr>
            <a:r>
              <a:rPr lang="en-US" sz="2800" smtClean="0">
                <a:ea typeface="Tahoma" pitchFamily="34" charset="0"/>
                <a:cs typeface="Tahoma" pitchFamily="34" charset="0"/>
              </a:rPr>
              <a:t>                 với BC </a:t>
            </a:r>
            <a:r>
              <a:rPr lang="en-US" sz="2800" smtClean="0">
                <a:ea typeface="Tahoma" pitchFamily="34" charset="0"/>
                <a:cs typeface="Tahoma" pitchFamily="34" charset="0"/>
                <a:sym typeface="Wingdings" pitchFamily="2" charset="2"/>
              </a:rPr>
              <a:t> EF ta có X</a:t>
            </a:r>
            <a:r>
              <a:rPr lang="en-US" sz="2800" baseline="30000" smtClean="0">
                <a:ea typeface="Tahoma" pitchFamily="34" charset="0"/>
                <a:cs typeface="Tahoma" pitchFamily="34" charset="0"/>
                <a:sym typeface="Wingdings" pitchFamily="2" charset="2"/>
              </a:rPr>
              <a:t>+</a:t>
            </a:r>
            <a:r>
              <a:rPr lang="en-US" sz="2800" smtClean="0">
                <a:ea typeface="Tahoma" pitchFamily="34" charset="0"/>
                <a:cs typeface="Tahoma" pitchFamily="34" charset="0"/>
                <a:sym typeface="Wingdings" pitchFamily="2" charset="2"/>
              </a:rPr>
              <a:t> = {ABCEF}</a:t>
            </a:r>
          </a:p>
          <a:p>
            <a:pPr marR="45720" lvl="0" algn="l">
              <a:spcBef>
                <a:spcPct val="20000"/>
              </a:spcBef>
              <a:buClr>
                <a:srgbClr val="0BD0D9"/>
              </a:buClr>
              <a:buSzPct val="95000"/>
            </a:pPr>
            <a:r>
              <a:rPr lang="en-US" sz="2800" smtClean="0">
                <a:ea typeface="Tahoma" pitchFamily="34" charset="0"/>
                <a:cs typeface="Tahoma" pitchFamily="34" charset="0"/>
              </a:rPr>
              <a:t>                 với D</a:t>
            </a:r>
            <a:r>
              <a:rPr lang="en-US" sz="2800" smtClean="0">
                <a:ea typeface="Tahoma" pitchFamily="34" charset="0"/>
                <a:cs typeface="Tahoma" pitchFamily="34" charset="0"/>
                <a:sym typeface="Wingdings" pitchFamily="2" charset="2"/>
              </a:rPr>
              <a:t> G ta có X</a:t>
            </a:r>
            <a:r>
              <a:rPr lang="en-US" sz="2800" baseline="30000" smtClean="0">
                <a:ea typeface="Tahoma" pitchFamily="34" charset="0"/>
                <a:cs typeface="Tahoma" pitchFamily="34" charset="0"/>
                <a:sym typeface="Wingdings" pitchFamily="2" charset="2"/>
              </a:rPr>
              <a:t>+</a:t>
            </a:r>
            <a:r>
              <a:rPr lang="en-US" sz="2800" smtClean="0">
                <a:ea typeface="Tahoma" pitchFamily="34" charset="0"/>
                <a:cs typeface="Tahoma" pitchFamily="34" charset="0"/>
                <a:sym typeface="Wingdings" pitchFamily="2" charset="2"/>
              </a:rPr>
              <a:t> = {ABCD</a:t>
            </a:r>
            <a:r>
              <a:rPr lang="en-US" sz="2800" b="1" smtClean="0">
                <a:ea typeface="Tahoma" pitchFamily="34" charset="0"/>
                <a:cs typeface="Tahoma" pitchFamily="34" charset="0"/>
                <a:sym typeface="Wingdings" pitchFamily="2" charset="2"/>
              </a:rPr>
              <a:t>EFG</a:t>
            </a:r>
            <a:r>
              <a:rPr lang="en-US" sz="2800" smtClean="0">
                <a:ea typeface="Tahoma" pitchFamily="34" charset="0"/>
                <a:cs typeface="Tahoma" pitchFamily="34" charset="0"/>
                <a:sym typeface="Wingdings" pitchFamily="2" charset="2"/>
              </a:rPr>
              <a:t>}</a:t>
            </a:r>
            <a:endParaRPr lang="en-US" sz="2400" smtClean="0">
              <a:ea typeface="Tahoma" pitchFamily="34" charset="0"/>
              <a:cs typeface="Tahoma" pitchFamily="34" charset="0"/>
              <a:sym typeface="Wingdings" pitchFamily="2" charset="2"/>
            </a:endParaRPr>
          </a:p>
          <a:p>
            <a:pPr marR="45720" lvl="0" algn="l">
              <a:spcBef>
                <a:spcPct val="20000"/>
              </a:spcBef>
              <a:buClr>
                <a:srgbClr val="0BD0D9"/>
              </a:buClr>
              <a:buSzPct val="95000"/>
            </a:pPr>
            <a:r>
              <a:rPr lang="en-US" sz="2400" smtClean="0">
                <a:ea typeface="Tahoma" pitchFamily="34" charset="0"/>
                <a:cs typeface="Tahoma" pitchFamily="34" charset="0"/>
              </a:rPr>
              <a:t>                 </a:t>
            </a:r>
            <a:endParaRPr kumimoji="0" lang="en-US" sz="2400" b="0" i="0" u="none" strike="noStrike" kern="1200" cap="none" spc="0" normalizeH="0" baseline="0" noProof="0" smtClean="0">
              <a:ln>
                <a:noFill/>
              </a:ln>
              <a:solidFill>
                <a:schemeClr val="tx1"/>
              </a:solidFill>
              <a:effectLst/>
              <a:uLnTx/>
              <a:uFillTx/>
              <a:ea typeface="Tahoma" pitchFamily="34" charset="0"/>
              <a:cs typeface="Tahoma" pitchFamily="34" charset="0"/>
              <a:sym typeface="Wingdings" pitchFamily="2" charset="2"/>
            </a:endParaRPr>
          </a:p>
          <a:p>
            <a:pPr marR="45720" lvl="0" algn="l">
              <a:spcBef>
                <a:spcPct val="20000"/>
              </a:spcBef>
              <a:buClr>
                <a:srgbClr val="0BD0D9"/>
              </a:buClr>
              <a:buSzPct val="95000"/>
            </a:pP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TextBox 15"/>
          <p:cNvSpPr txBox="1"/>
          <p:nvPr/>
        </p:nvSpPr>
        <p:spPr>
          <a:xfrm>
            <a:off x="1791130" y="5715000"/>
            <a:ext cx="3272050" cy="584775"/>
          </a:xfrm>
          <a:prstGeom prst="rect">
            <a:avLst/>
          </a:prstGeom>
          <a:noFill/>
        </p:spPr>
        <p:txBody>
          <a:bodyPr wrap="none" rtlCol="0">
            <a:spAutoFit/>
          </a:bodyPr>
          <a:lstStyle/>
          <a:p>
            <a:r>
              <a:rPr lang="en-US" sz="2800" b="1" i="1" smtClean="0">
                <a:latin typeface="Colonna MT" pitchFamily="82" charset="0"/>
                <a:ea typeface="Tahoma" pitchFamily="34" charset="0"/>
                <a:cs typeface="Tahoma" pitchFamily="34" charset="0"/>
                <a:sym typeface="Symbol"/>
              </a:rPr>
              <a:t>do đó   </a:t>
            </a:r>
            <a:r>
              <a:rPr lang="en-US" sz="3200" b="1" smtClean="0">
                <a:latin typeface="Colonna MT" pitchFamily="82" charset="0"/>
                <a:ea typeface="Tahoma" pitchFamily="34" charset="0"/>
                <a:cs typeface="Tahoma" pitchFamily="34" charset="0"/>
                <a:sym typeface="Symbol"/>
              </a:rPr>
              <a:t>F |</a:t>
            </a:r>
            <a:r>
              <a:rPr lang="en-US" sz="2000" b="1" smtClean="0"/>
              <a:t>= </a:t>
            </a:r>
            <a:r>
              <a:rPr lang="en-US" sz="2000" b="1" smtClean="0">
                <a:latin typeface="Arial" charset="0"/>
                <a:sym typeface="Wingdings" pitchFamily="2" charset="2"/>
              </a:rPr>
              <a:t>AB EFG</a:t>
            </a:r>
            <a:endParaRPr lang="vi-VN" sz="2000" b="1"/>
          </a:p>
        </p:txBody>
      </p:sp>
      <p:sp>
        <p:nvSpPr>
          <p:cNvPr id="18" name="TextBox 17"/>
          <p:cNvSpPr txBox="1"/>
          <p:nvPr/>
        </p:nvSpPr>
        <p:spPr>
          <a:xfrm>
            <a:off x="7315200" y="6248400"/>
            <a:ext cx="894797" cy="369332"/>
          </a:xfrm>
          <a:prstGeom prst="rect">
            <a:avLst/>
          </a:prstGeom>
          <a:noFill/>
        </p:spPr>
        <p:txBody>
          <a:bodyPr wrap="none" rtlCol="0">
            <a:spAutoFit/>
          </a:bodyPr>
          <a:lstStyle/>
          <a:p>
            <a:r>
              <a:rPr lang="en-US" i="1" smtClean="0">
                <a:hlinkClick r:id="rId4" action="ppaction://hlinksldjump"/>
              </a:rPr>
              <a:t>Bài tập</a:t>
            </a:r>
            <a:endParaRPr 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33</a:t>
            </a:fld>
            <a:endParaRPr lang="en-US" altLang="en-US"/>
          </a:p>
        </p:txBody>
      </p:sp>
      <p:sp>
        <p:nvSpPr>
          <p:cNvPr id="13" name="TextBox 12"/>
          <p:cNvSpPr txBox="1"/>
          <p:nvPr/>
        </p:nvSpPr>
        <p:spPr>
          <a:xfrm>
            <a:off x="228600" y="762000"/>
            <a:ext cx="6400800" cy="400110"/>
          </a:xfrm>
          <a:prstGeom prst="rect">
            <a:avLst/>
          </a:prstGeom>
          <a:noFill/>
        </p:spPr>
        <p:txBody>
          <a:bodyPr wrap="square" rtlCol="0">
            <a:spAutoFit/>
          </a:bodyPr>
          <a:lstStyle/>
          <a:p>
            <a:pPr marL="252000" indent="-360000" eaLnBrk="1" hangingPunct="1"/>
            <a:r>
              <a:rPr lang="en-US" sz="2000" b="1" smtClean="0"/>
              <a:t>Bài tâp</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304800" y="1295400"/>
            <a:ext cx="8229600" cy="861774"/>
          </a:xfrm>
          <a:prstGeom prst="rect">
            <a:avLst/>
          </a:prstGeom>
          <a:noFill/>
        </p:spPr>
        <p:txBody>
          <a:bodyPr wrap="square" rtlCol="0">
            <a:spAutoFit/>
          </a:bodyPr>
          <a:lstStyle/>
          <a:p>
            <a:pPr marL="252000" indent="-360000" algn="l" eaLnBrk="1" hangingPunct="1"/>
            <a:r>
              <a:rPr lang="en-US" sz="2000" smtClean="0"/>
              <a:t>Bài tâp 1:  </a:t>
            </a:r>
            <a:r>
              <a:rPr lang="en-US" sz="2000" i="1" smtClean="0"/>
              <a:t>Hãy chứng minh các suy diễn sau </a:t>
            </a:r>
          </a:p>
          <a:p>
            <a:pPr marL="252000" indent="-360000" algn="l" eaLnBrk="1" hangingPunct="1"/>
            <a:r>
              <a:rPr lang="en-US" sz="2000" i="1" smtClean="0"/>
              <a:t>                bằng các sử dụng các quy tắc suy diễn</a:t>
            </a:r>
          </a:p>
        </p:txBody>
      </p:sp>
      <p:sp>
        <p:nvSpPr>
          <p:cNvPr id="19" name="TextBox 18"/>
          <p:cNvSpPr txBox="1"/>
          <p:nvPr/>
        </p:nvSpPr>
        <p:spPr>
          <a:xfrm>
            <a:off x="228600" y="2325469"/>
            <a:ext cx="6705600" cy="646331"/>
          </a:xfrm>
          <a:prstGeom prst="rect">
            <a:avLst/>
          </a:prstGeom>
          <a:noFill/>
        </p:spPr>
        <p:txBody>
          <a:bodyPr wrap="square" rtlCol="0">
            <a:spAutoFit/>
          </a:bodyPr>
          <a:lstStyle/>
          <a:p>
            <a:pPr marL="252000" indent="-360000" algn="l" eaLnBrk="1" hangingPunct="1"/>
            <a:r>
              <a:rPr lang="en-US" sz="2000" b="1" i="1" smtClean="0"/>
              <a:t>1. </a:t>
            </a:r>
            <a:r>
              <a:rPr lang="en-US" sz="2000" smtClean="0"/>
              <a:t> </a:t>
            </a:r>
            <a:r>
              <a:rPr lang="en-US" sz="2400" b="1" smtClean="0">
                <a:latin typeface="Courier New" pitchFamily="49" charset="0"/>
                <a:cs typeface="Courier New" pitchFamily="49" charset="0"/>
              </a:rPr>
              <a:t>{W  </a:t>
            </a:r>
            <a:r>
              <a:rPr lang="en-US" sz="2400" b="1" smtClean="0">
                <a:latin typeface="Courier New" pitchFamily="49" charset="0"/>
                <a:cs typeface="Courier New" pitchFamily="49" charset="0"/>
                <a:sym typeface="Wingdings" pitchFamily="2" charset="2"/>
              </a:rPr>
              <a:t> Y, X Z } </a:t>
            </a:r>
            <a:r>
              <a:rPr lang="en-US" sz="3600" b="1" smtClean="0">
                <a:latin typeface="Times New Roman" pitchFamily="18" charset="0"/>
                <a:ea typeface="Tahoma" pitchFamily="34" charset="0"/>
                <a:cs typeface="Times New Roman" pitchFamily="18" charset="0"/>
                <a:sym typeface="Symbol"/>
              </a:rPr>
              <a:t>|</a:t>
            </a:r>
            <a:r>
              <a:rPr lang="en-US" sz="2400" b="1" smtClean="0">
                <a:latin typeface="Times New Roman" pitchFamily="18" charset="0"/>
                <a:cs typeface="Times New Roman" pitchFamily="18" charset="0"/>
              </a:rPr>
              <a:t>= </a:t>
            </a:r>
            <a:r>
              <a:rPr lang="en-US" sz="2400" b="1" smtClean="0">
                <a:latin typeface="Courier New" pitchFamily="49" charset="0"/>
                <a:cs typeface="Courier New" pitchFamily="49" charset="0"/>
              </a:rPr>
              <a:t> WX</a:t>
            </a:r>
            <a:r>
              <a:rPr lang="en-US" sz="2400" b="1" smtClean="0">
                <a:latin typeface="Courier New" pitchFamily="49" charset="0"/>
                <a:cs typeface="Courier New" pitchFamily="49" charset="0"/>
                <a:sym typeface="Wingdings" pitchFamily="2" charset="2"/>
              </a:rPr>
              <a:t>YZ</a:t>
            </a:r>
            <a:endParaRPr lang="en-US" sz="2400" b="1" i="1" smtClean="0">
              <a:latin typeface="Courier New" pitchFamily="49" charset="0"/>
              <a:cs typeface="Courier New" pitchFamily="49" charset="0"/>
            </a:endParaRPr>
          </a:p>
        </p:txBody>
      </p:sp>
      <p:grpSp>
        <p:nvGrpSpPr>
          <p:cNvPr id="23" name="Group 22"/>
          <p:cNvGrpSpPr/>
          <p:nvPr/>
        </p:nvGrpSpPr>
        <p:grpSpPr>
          <a:xfrm>
            <a:off x="914400" y="2971800"/>
            <a:ext cx="7772400" cy="584775"/>
            <a:chOff x="914400" y="2971800"/>
            <a:chExt cx="6212541" cy="584775"/>
          </a:xfrm>
        </p:grpSpPr>
        <p:sp>
          <p:nvSpPr>
            <p:cNvPr id="21" name="TextBox 20"/>
            <p:cNvSpPr txBox="1"/>
            <p:nvPr/>
          </p:nvSpPr>
          <p:spPr>
            <a:xfrm>
              <a:off x="914400" y="2971800"/>
              <a:ext cx="4114800" cy="584775"/>
            </a:xfrm>
            <a:prstGeom prst="rect">
              <a:avLst/>
            </a:prstGeom>
            <a:noFill/>
          </p:spPr>
          <p:txBody>
            <a:bodyPr wrap="square" rtlCol="0">
              <a:spAutoFit/>
            </a:bodyPr>
            <a:lstStyle/>
            <a:p>
              <a:pPr marL="252000" indent="-360000" algn="l" eaLnBrk="1" hangingPunct="1"/>
              <a:r>
                <a:rPr lang="en-US" sz="2000" b="1" i="1" smtClean="0"/>
                <a:t> ta có   </a:t>
              </a:r>
              <a:r>
                <a:rPr lang="en-US" sz="2000" smtClean="0">
                  <a:latin typeface="Arial" charset="0"/>
                  <a:sym typeface="Wingdings" pitchFamily="2" charset="2"/>
                </a:rPr>
                <a:t> </a:t>
              </a:r>
              <a:r>
                <a:rPr lang="en-US" sz="2000" b="1" smtClean="0">
                  <a:latin typeface="Arial" charset="0"/>
                  <a:sym typeface="Wingdings" pitchFamily="2" charset="2"/>
                </a:rPr>
                <a:t>{X Z }  </a:t>
              </a:r>
              <a:r>
                <a:rPr lang="en-US" sz="3200" b="1" smtClean="0">
                  <a:latin typeface="Times New Roman" pitchFamily="18" charset="0"/>
                  <a:ea typeface="Tahoma" pitchFamily="34" charset="0"/>
                  <a:cs typeface="Times New Roman" pitchFamily="18" charset="0"/>
                  <a:sym typeface="Symbol"/>
                </a:rPr>
                <a:t>|</a:t>
              </a:r>
              <a:r>
                <a:rPr lang="en-US" sz="2000" b="1" smtClean="0">
                  <a:latin typeface="Times New Roman" pitchFamily="18" charset="0"/>
                  <a:cs typeface="Times New Roman" pitchFamily="18" charset="0"/>
                </a:rPr>
                <a:t>=  </a:t>
              </a:r>
              <a:r>
                <a:rPr lang="en-US" sz="2000" b="1" smtClean="0"/>
                <a:t> {XY</a:t>
              </a:r>
              <a:r>
                <a:rPr lang="en-US" sz="2000" b="1" smtClean="0">
                  <a:latin typeface="Arial" charset="0"/>
                  <a:sym typeface="Wingdings" pitchFamily="2" charset="2"/>
                </a:rPr>
                <a:t>YZ}</a:t>
              </a:r>
              <a:endParaRPr lang="en-US" sz="2000" b="1" i="1" smtClean="0"/>
            </a:p>
          </p:txBody>
        </p:sp>
        <p:sp>
          <p:nvSpPr>
            <p:cNvPr id="22" name="TextBox 21"/>
            <p:cNvSpPr txBox="1"/>
            <p:nvPr/>
          </p:nvSpPr>
          <p:spPr>
            <a:xfrm>
              <a:off x="5257800" y="3048000"/>
              <a:ext cx="1869141"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2</a:t>
              </a:r>
            </a:p>
          </p:txBody>
        </p:sp>
      </p:grpSp>
      <p:grpSp>
        <p:nvGrpSpPr>
          <p:cNvPr id="24" name="Group 23"/>
          <p:cNvGrpSpPr/>
          <p:nvPr/>
        </p:nvGrpSpPr>
        <p:grpSpPr>
          <a:xfrm>
            <a:off x="838200" y="3810000"/>
            <a:ext cx="7848600" cy="584775"/>
            <a:chOff x="914400" y="2971800"/>
            <a:chExt cx="6400800" cy="584775"/>
          </a:xfrm>
        </p:grpSpPr>
        <p:sp>
          <p:nvSpPr>
            <p:cNvPr id="25" name="TextBox 24"/>
            <p:cNvSpPr txBox="1"/>
            <p:nvPr/>
          </p:nvSpPr>
          <p:spPr>
            <a:xfrm>
              <a:off x="914400" y="2971800"/>
              <a:ext cx="4343400" cy="584775"/>
            </a:xfrm>
            <a:prstGeom prst="rect">
              <a:avLst/>
            </a:prstGeom>
            <a:noFill/>
          </p:spPr>
          <p:txBody>
            <a:bodyPr wrap="square" rtlCol="0">
              <a:spAutoFit/>
            </a:bodyPr>
            <a:lstStyle/>
            <a:p>
              <a:pPr marL="252000" indent="-360000" algn="l" eaLnBrk="1" hangingPunct="1"/>
              <a:r>
                <a:rPr lang="en-US" sz="2000" b="1" i="1" smtClean="0"/>
                <a:t>              </a:t>
              </a:r>
              <a:r>
                <a:rPr lang="en-US" sz="2000" b="1" smtClean="0">
                  <a:latin typeface="Arial" charset="0"/>
                  <a:sym typeface="Wingdings" pitchFamily="2" charset="2"/>
                </a:rPr>
                <a:t>{</a:t>
              </a:r>
              <a:r>
                <a:rPr lang="en-US" sz="2000" b="1" smtClean="0"/>
                <a:t>W</a:t>
              </a:r>
              <a:r>
                <a:rPr lang="en-US" sz="2000" b="1" smtClean="0">
                  <a:latin typeface="Arial" charset="0"/>
                  <a:sym typeface="Wingdings" pitchFamily="2" charset="2"/>
                </a:rPr>
                <a:t> Y }  </a:t>
              </a:r>
              <a:r>
                <a:rPr lang="en-US" sz="3200" b="1" smtClean="0">
                  <a:latin typeface="Times New Roman" pitchFamily="18" charset="0"/>
                  <a:ea typeface="Tahoma" pitchFamily="34" charset="0"/>
                  <a:cs typeface="Times New Roman" pitchFamily="18" charset="0"/>
                  <a:sym typeface="Symbol"/>
                </a:rPr>
                <a:t>|</a:t>
              </a:r>
              <a:r>
                <a:rPr lang="en-US" sz="2000" b="1" smtClean="0">
                  <a:latin typeface="Times New Roman" pitchFamily="18" charset="0"/>
                  <a:cs typeface="Times New Roman" pitchFamily="18" charset="0"/>
                </a:rPr>
                <a:t>=  </a:t>
              </a:r>
              <a:r>
                <a:rPr lang="en-US" sz="2000" b="1" smtClean="0"/>
                <a:t> {W</a:t>
              </a:r>
              <a:r>
                <a:rPr lang="en-US" sz="2000" b="1" smtClean="0">
                  <a:latin typeface="Arial" charset="0"/>
                  <a:sym typeface="Wingdings" pitchFamily="2" charset="2"/>
                </a:rPr>
                <a:t>X  XY}</a:t>
              </a:r>
              <a:endParaRPr lang="en-US" sz="2000" b="1" i="1" smtClean="0"/>
            </a:p>
          </p:txBody>
        </p:sp>
        <p:sp>
          <p:nvSpPr>
            <p:cNvPr id="26" name="TextBox 25"/>
            <p:cNvSpPr txBox="1"/>
            <p:nvPr/>
          </p:nvSpPr>
          <p:spPr>
            <a:xfrm>
              <a:off x="5257800" y="3048000"/>
              <a:ext cx="2057400"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2</a:t>
              </a:r>
            </a:p>
          </p:txBody>
        </p:sp>
      </p:grpSp>
      <p:grpSp>
        <p:nvGrpSpPr>
          <p:cNvPr id="27" name="Group 26"/>
          <p:cNvGrpSpPr/>
          <p:nvPr/>
        </p:nvGrpSpPr>
        <p:grpSpPr>
          <a:xfrm>
            <a:off x="838200" y="4800600"/>
            <a:ext cx="7848601" cy="476310"/>
            <a:chOff x="914400" y="2971800"/>
            <a:chExt cx="5655075" cy="476310"/>
          </a:xfrm>
        </p:grpSpPr>
        <p:sp>
          <p:nvSpPr>
            <p:cNvPr id="28" name="TextBox 27"/>
            <p:cNvSpPr txBox="1"/>
            <p:nvPr/>
          </p:nvSpPr>
          <p:spPr>
            <a:xfrm>
              <a:off x="914400" y="2971800"/>
              <a:ext cx="4941327" cy="430887"/>
            </a:xfrm>
            <a:prstGeom prst="rect">
              <a:avLst/>
            </a:prstGeom>
            <a:noFill/>
          </p:spPr>
          <p:txBody>
            <a:bodyPr wrap="square" rtlCol="0">
              <a:spAutoFit/>
            </a:bodyPr>
            <a:lstStyle/>
            <a:p>
              <a:pPr marL="252000" indent="-360000" algn="l" eaLnBrk="1" hangingPunct="1"/>
              <a:r>
                <a:rPr lang="en-US" sz="2200" b="1" i="1" smtClean="0"/>
                <a:t>      </a:t>
              </a:r>
              <a:r>
                <a:rPr lang="en-US" sz="2200" b="1" smtClean="0">
                  <a:latin typeface="Courier New" pitchFamily="49" charset="0"/>
                  <a:cs typeface="Courier New" pitchFamily="49" charset="0"/>
                  <a:sym typeface="Wingdings" pitchFamily="2" charset="2"/>
                </a:rPr>
                <a:t>{</a:t>
              </a:r>
              <a:r>
                <a:rPr lang="en-US" sz="2200" b="1" smtClean="0">
                  <a:latin typeface="Courier New" pitchFamily="49" charset="0"/>
                  <a:cs typeface="Courier New" pitchFamily="49" charset="0"/>
                </a:rPr>
                <a:t>WX</a:t>
              </a:r>
              <a:r>
                <a:rPr lang="en-US" sz="2200" b="1" smtClean="0">
                  <a:latin typeface="Courier New" pitchFamily="49" charset="0"/>
                  <a:cs typeface="Courier New" pitchFamily="49" charset="0"/>
                  <a:sym typeface="Wingdings" pitchFamily="2" charset="2"/>
                </a:rPr>
                <a:t>XY ,</a:t>
              </a:r>
              <a:r>
                <a:rPr lang="en-US" sz="2200" b="1" smtClean="0">
                  <a:latin typeface="Courier New" pitchFamily="49" charset="0"/>
                  <a:cs typeface="Courier New" pitchFamily="49" charset="0"/>
                </a:rPr>
                <a:t> XY  </a:t>
              </a:r>
              <a:r>
                <a:rPr lang="en-US" sz="2200" b="1" smtClean="0">
                  <a:latin typeface="Courier New" pitchFamily="49" charset="0"/>
                  <a:cs typeface="Courier New" pitchFamily="49" charset="0"/>
                  <a:sym typeface="Wingdings" pitchFamily="2" charset="2"/>
                </a:rPr>
                <a:t> YZ}  </a:t>
              </a:r>
              <a:r>
                <a:rPr lang="en-US" sz="2200" b="1" smtClean="0">
                  <a:latin typeface="Courier New" pitchFamily="49" charset="0"/>
                  <a:ea typeface="Tahoma" pitchFamily="34" charset="0"/>
                  <a:cs typeface="Courier New" pitchFamily="49" charset="0"/>
                  <a:sym typeface="Symbol"/>
                </a:rPr>
                <a:t>|</a:t>
              </a:r>
              <a:r>
                <a:rPr lang="en-US" sz="2200" b="1" smtClean="0">
                  <a:latin typeface="Courier New" pitchFamily="49" charset="0"/>
                  <a:cs typeface="Courier New" pitchFamily="49" charset="0"/>
                </a:rPr>
                <a:t>=   {W</a:t>
              </a:r>
              <a:r>
                <a:rPr lang="en-US" sz="2200" b="1" smtClean="0">
                  <a:latin typeface="Courier New" pitchFamily="49" charset="0"/>
                  <a:cs typeface="Courier New" pitchFamily="49" charset="0"/>
                  <a:sym typeface="Wingdings" pitchFamily="2" charset="2"/>
                </a:rPr>
                <a:t>X YZ}</a:t>
              </a:r>
              <a:endParaRPr lang="en-US" sz="2200" b="1" smtClean="0">
                <a:latin typeface="Courier New" pitchFamily="49" charset="0"/>
                <a:cs typeface="Courier New" pitchFamily="49" charset="0"/>
              </a:endParaRPr>
            </a:p>
          </p:txBody>
        </p:sp>
        <p:sp>
          <p:nvSpPr>
            <p:cNvPr id="29" name="TextBox 28"/>
            <p:cNvSpPr txBox="1"/>
            <p:nvPr/>
          </p:nvSpPr>
          <p:spPr>
            <a:xfrm>
              <a:off x="5257800" y="3048000"/>
              <a:ext cx="1311675"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3</a:t>
              </a:r>
            </a:p>
          </p:txBody>
        </p:sp>
      </p:grpSp>
      <p:sp>
        <p:nvSpPr>
          <p:cNvPr id="31" name="TextBox 30"/>
          <p:cNvSpPr txBox="1"/>
          <p:nvPr/>
        </p:nvSpPr>
        <p:spPr>
          <a:xfrm>
            <a:off x="685800" y="5715000"/>
            <a:ext cx="7543800" cy="461665"/>
          </a:xfrm>
          <a:prstGeom prst="rect">
            <a:avLst/>
          </a:prstGeom>
          <a:noFill/>
        </p:spPr>
        <p:txBody>
          <a:bodyPr wrap="square" rtlCol="0">
            <a:spAutoFit/>
          </a:bodyPr>
          <a:lstStyle/>
          <a:p>
            <a:pPr marL="252000" indent="-360000" algn="l" eaLnBrk="1" hangingPunct="1"/>
            <a:r>
              <a:rPr lang="en-US" sz="2000" b="1" i="1" smtClean="0">
                <a:latin typeface="Courier New" pitchFamily="49" charset="0"/>
                <a:cs typeface="Courier New" pitchFamily="49" charset="0"/>
              </a:rPr>
              <a:t>Vậy     </a:t>
            </a:r>
            <a:r>
              <a:rPr lang="en-US" sz="2400" b="1" smtClean="0">
                <a:latin typeface="Courier New" pitchFamily="49" charset="0"/>
                <a:cs typeface="Courier New" pitchFamily="49" charset="0"/>
                <a:sym typeface="Wingdings" pitchFamily="2" charset="2"/>
              </a:rPr>
              <a:t>{</a:t>
            </a:r>
            <a:r>
              <a:rPr lang="en-US" sz="2400" b="1" smtClean="0">
                <a:latin typeface="Courier New" pitchFamily="49" charset="0"/>
                <a:cs typeface="Courier New" pitchFamily="49" charset="0"/>
              </a:rPr>
              <a:t>W  </a:t>
            </a:r>
            <a:r>
              <a:rPr lang="en-US" sz="2400" b="1" smtClean="0">
                <a:latin typeface="Courier New" pitchFamily="49" charset="0"/>
                <a:cs typeface="Courier New" pitchFamily="49" charset="0"/>
                <a:sym typeface="Wingdings" pitchFamily="2" charset="2"/>
              </a:rPr>
              <a:t> Y, X Z }  </a:t>
            </a:r>
            <a:r>
              <a:rPr lang="en-US" sz="2400" b="1" smtClean="0">
                <a:latin typeface="Courier New" pitchFamily="49" charset="0"/>
                <a:ea typeface="Tahoma" pitchFamily="34" charset="0"/>
                <a:cs typeface="Courier New" pitchFamily="49" charset="0"/>
                <a:sym typeface="Symbol"/>
              </a:rPr>
              <a:t>|</a:t>
            </a:r>
            <a:r>
              <a:rPr lang="en-US" sz="2400" b="1" smtClean="0">
                <a:latin typeface="Courier New" pitchFamily="49" charset="0"/>
                <a:cs typeface="Courier New" pitchFamily="49" charset="0"/>
              </a:rPr>
              <a:t>=   {W</a:t>
            </a:r>
            <a:r>
              <a:rPr lang="en-US" sz="2400" b="1" smtClean="0">
                <a:latin typeface="Courier New" pitchFamily="49" charset="0"/>
                <a:cs typeface="Courier New" pitchFamily="49" charset="0"/>
                <a:sym typeface="Wingdings" pitchFamily="2" charset="2"/>
              </a:rPr>
              <a:t>X YZ}</a:t>
            </a:r>
            <a:endParaRPr lang="en-US" sz="2400" b="1" i="1"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i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ox(in)">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34</a:t>
            </a:fld>
            <a:endParaRPr lang="en-US" altLang="en-US"/>
          </a:p>
        </p:txBody>
      </p:sp>
      <p:sp>
        <p:nvSpPr>
          <p:cNvPr id="13" name="TextBox 12"/>
          <p:cNvSpPr txBox="1"/>
          <p:nvPr/>
        </p:nvSpPr>
        <p:spPr>
          <a:xfrm>
            <a:off x="228600" y="762000"/>
            <a:ext cx="6400800" cy="400110"/>
          </a:xfrm>
          <a:prstGeom prst="rect">
            <a:avLst/>
          </a:prstGeom>
          <a:noFill/>
        </p:spPr>
        <p:txBody>
          <a:bodyPr wrap="square" rtlCol="0">
            <a:spAutoFit/>
          </a:bodyPr>
          <a:lstStyle/>
          <a:p>
            <a:pPr marL="252000" indent="-360000" eaLnBrk="1" hangingPunct="1"/>
            <a:r>
              <a:rPr lang="en-US" sz="2000" b="1" smtClean="0"/>
              <a:t>Bài tâp</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228600" y="1524000"/>
            <a:ext cx="6400800" cy="400110"/>
          </a:xfrm>
          <a:prstGeom prst="rect">
            <a:avLst/>
          </a:prstGeom>
          <a:noFill/>
        </p:spPr>
        <p:txBody>
          <a:bodyPr wrap="square" rtlCol="0">
            <a:spAutoFit/>
          </a:bodyPr>
          <a:lstStyle/>
          <a:p>
            <a:pPr marL="252000" indent="-360000" algn="l" eaLnBrk="1" hangingPunct="1"/>
            <a:r>
              <a:rPr lang="en-US" sz="2000" smtClean="0"/>
              <a:t>Bài tâp 1:  </a:t>
            </a:r>
            <a:r>
              <a:rPr lang="en-US" sz="2000" b="1" i="1" smtClean="0"/>
              <a:t>Hãy chứng minh các suy diễn sau</a:t>
            </a:r>
          </a:p>
        </p:txBody>
      </p:sp>
      <p:sp>
        <p:nvSpPr>
          <p:cNvPr id="19" name="TextBox 18"/>
          <p:cNvSpPr txBox="1"/>
          <p:nvPr/>
        </p:nvSpPr>
        <p:spPr>
          <a:xfrm>
            <a:off x="228600" y="2057400"/>
            <a:ext cx="6705600" cy="646331"/>
          </a:xfrm>
          <a:prstGeom prst="rect">
            <a:avLst/>
          </a:prstGeom>
          <a:noFill/>
        </p:spPr>
        <p:txBody>
          <a:bodyPr wrap="square" rtlCol="0">
            <a:spAutoFit/>
          </a:bodyPr>
          <a:lstStyle/>
          <a:p>
            <a:pPr marL="252000" indent="-360000" algn="l" eaLnBrk="1" hangingPunct="1"/>
            <a:r>
              <a:rPr lang="en-US" sz="2000" b="1" i="1" smtClean="0"/>
              <a:t>2. </a:t>
            </a:r>
            <a:r>
              <a:rPr lang="en-US" sz="2000" smtClean="0"/>
              <a:t>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 Z } và Y </a:t>
            </a:r>
            <a:r>
              <a:rPr lang="en-US" sz="2400" smtClean="0">
                <a:latin typeface="Courier New" pitchFamily="49" charset="0"/>
                <a:cs typeface="Courier New" pitchFamily="49" charset="0"/>
                <a:sym typeface="Symbol"/>
              </a:rPr>
              <a:t> Z</a:t>
            </a:r>
            <a:r>
              <a:rPr lang="en-US" sz="2400" smtClean="0">
                <a:latin typeface="Courier New" pitchFamily="49" charset="0"/>
                <a:cs typeface="Courier New" pitchFamily="49" charset="0"/>
                <a:sym typeface="Wingdings" pitchFamily="2" charset="2"/>
              </a:rPr>
              <a:t>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Y</a:t>
            </a:r>
            <a:endParaRPr lang="en-US" sz="2400" b="1" i="1" smtClean="0">
              <a:latin typeface="Courier New" pitchFamily="49" charset="0"/>
              <a:cs typeface="Courier New" pitchFamily="49" charset="0"/>
            </a:endParaRPr>
          </a:p>
        </p:txBody>
      </p:sp>
      <p:grpSp>
        <p:nvGrpSpPr>
          <p:cNvPr id="3" name="Group 22"/>
          <p:cNvGrpSpPr/>
          <p:nvPr/>
        </p:nvGrpSpPr>
        <p:grpSpPr>
          <a:xfrm>
            <a:off x="914401" y="2971800"/>
            <a:ext cx="7391400" cy="400110"/>
            <a:chOff x="914400" y="2971800"/>
            <a:chExt cx="6193557" cy="400110"/>
          </a:xfrm>
        </p:grpSpPr>
        <p:sp>
          <p:nvSpPr>
            <p:cNvPr id="21" name="TextBox 20"/>
            <p:cNvSpPr txBox="1"/>
            <p:nvPr/>
          </p:nvSpPr>
          <p:spPr>
            <a:xfrm>
              <a:off x="914400" y="2971800"/>
              <a:ext cx="4114800" cy="400110"/>
            </a:xfrm>
            <a:prstGeom prst="rect">
              <a:avLst/>
            </a:prstGeom>
            <a:noFill/>
          </p:spPr>
          <p:txBody>
            <a:bodyPr wrap="square" rtlCol="0">
              <a:spAutoFit/>
            </a:bodyPr>
            <a:lstStyle/>
            <a:p>
              <a:pPr marL="252000" indent="-360000" algn="l" eaLnBrk="1" hangingPunct="1"/>
              <a:r>
                <a:rPr lang="en-US" sz="2000" b="1" i="1" smtClean="0"/>
                <a:t> ta có  </a:t>
              </a:r>
              <a:r>
                <a:rPr lang="en-US" sz="2000" smtClean="0">
                  <a:latin typeface="Courier New" pitchFamily="49" charset="0"/>
                  <a:cs typeface="Courier New" pitchFamily="49" charset="0"/>
                  <a:sym typeface="Wingdings" pitchFamily="2" charset="2"/>
                </a:rPr>
                <a:t>Y </a:t>
              </a:r>
              <a:r>
                <a:rPr lang="en-US" sz="2000" smtClean="0">
                  <a:latin typeface="Courier New" pitchFamily="49" charset="0"/>
                  <a:cs typeface="Courier New" pitchFamily="49" charset="0"/>
                  <a:sym typeface="Symbol"/>
                </a:rPr>
                <a:t> Z nên </a:t>
              </a:r>
              <a:r>
                <a:rPr lang="en-US" sz="2000" smtClean="0">
                  <a:latin typeface="Arial" charset="0"/>
                  <a:sym typeface="Wingdings" pitchFamily="2" charset="2"/>
                </a:rPr>
                <a:t> {Z  Y }</a:t>
              </a:r>
              <a:endParaRPr lang="en-US" sz="2000" b="1" i="1" smtClean="0"/>
            </a:p>
          </p:txBody>
        </p:sp>
        <p:sp>
          <p:nvSpPr>
            <p:cNvPr id="22" name="TextBox 21"/>
            <p:cNvSpPr txBox="1"/>
            <p:nvPr/>
          </p:nvSpPr>
          <p:spPr>
            <a:xfrm>
              <a:off x="5238816" y="2971800"/>
              <a:ext cx="1869141"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1</a:t>
              </a:r>
            </a:p>
          </p:txBody>
        </p:sp>
      </p:grpSp>
      <p:grpSp>
        <p:nvGrpSpPr>
          <p:cNvPr id="4" name="Group 26"/>
          <p:cNvGrpSpPr/>
          <p:nvPr/>
        </p:nvGrpSpPr>
        <p:grpSpPr>
          <a:xfrm>
            <a:off x="533400" y="3505200"/>
            <a:ext cx="7848600" cy="584775"/>
            <a:chOff x="914401" y="2971800"/>
            <a:chExt cx="5655074" cy="584775"/>
          </a:xfrm>
        </p:grpSpPr>
        <p:sp>
          <p:nvSpPr>
            <p:cNvPr id="28" name="TextBox 27"/>
            <p:cNvSpPr txBox="1"/>
            <p:nvPr/>
          </p:nvSpPr>
          <p:spPr>
            <a:xfrm>
              <a:off x="914401" y="2971800"/>
              <a:ext cx="4412201" cy="584775"/>
            </a:xfrm>
            <a:prstGeom prst="rect">
              <a:avLst/>
            </a:prstGeom>
            <a:noFill/>
          </p:spPr>
          <p:txBody>
            <a:bodyPr wrap="square" rtlCol="0">
              <a:spAutoFit/>
            </a:bodyPr>
            <a:lstStyle/>
            <a:p>
              <a:pPr marL="252000" indent="-360000" algn="l" eaLnBrk="1" hangingPunct="1"/>
              <a:r>
                <a:rPr lang="en-US" sz="2000" b="1" i="1" smtClean="0"/>
                <a:t>              </a:t>
              </a:r>
              <a:r>
                <a:rPr lang="en-US" sz="2000" smtClean="0">
                  <a:latin typeface="Arial" charset="0"/>
                  <a:sym typeface="Wingdings" pitchFamily="2" charset="2"/>
                </a:rPr>
                <a:t>{</a:t>
              </a:r>
              <a:r>
                <a:rPr lang="en-US" sz="2000" smtClean="0"/>
                <a:t>X</a:t>
              </a:r>
              <a:r>
                <a:rPr lang="en-US" sz="2000" smtClean="0">
                  <a:latin typeface="Arial" charset="0"/>
                  <a:sym typeface="Wingdings" pitchFamily="2" charset="2"/>
                </a:rPr>
                <a:t>Z ,</a:t>
              </a:r>
              <a:r>
                <a:rPr lang="en-US" sz="2000" smtClean="0">
                  <a:latin typeface="Courier New" pitchFamily="49" charset="0"/>
                  <a:cs typeface="Courier New" pitchFamily="49" charset="0"/>
                </a:rPr>
                <a:t> Z </a:t>
              </a:r>
              <a:r>
                <a:rPr lang="en-US" sz="2000" smtClean="0">
                  <a:latin typeface="Courier New" pitchFamily="49" charset="0"/>
                  <a:cs typeface="Courier New" pitchFamily="49" charset="0"/>
                  <a:sym typeface="Wingdings" pitchFamily="2" charset="2"/>
                </a:rPr>
                <a:t> Y</a:t>
              </a:r>
              <a:r>
                <a:rPr lang="en-US" sz="2000" smtClean="0">
                  <a:latin typeface="Arial" charset="0"/>
                  <a:sym typeface="Wingdings" pitchFamily="2" charset="2"/>
                </a:rPr>
                <a:t>}  </a:t>
              </a:r>
              <a:r>
                <a:rPr lang="en-US" sz="3200" smtClean="0">
                  <a:latin typeface="Times New Roman" pitchFamily="18" charset="0"/>
                  <a:ea typeface="Tahoma" pitchFamily="34" charset="0"/>
                  <a:cs typeface="Times New Roman" pitchFamily="18" charset="0"/>
                  <a:sym typeface="Symbol"/>
                </a:rPr>
                <a:t>|</a:t>
              </a:r>
              <a:r>
                <a:rPr lang="en-US" sz="2000" smtClean="0">
                  <a:latin typeface="Times New Roman" pitchFamily="18" charset="0"/>
                  <a:cs typeface="Times New Roman" pitchFamily="18" charset="0"/>
                </a:rPr>
                <a:t>=  </a:t>
              </a:r>
              <a:r>
                <a:rPr lang="en-US" sz="2000" smtClean="0"/>
                <a:t> {</a:t>
              </a:r>
              <a:r>
                <a:rPr lang="en-US" sz="2000" smtClean="0">
                  <a:latin typeface="Arial" charset="0"/>
                  <a:sym typeface="Wingdings" pitchFamily="2" charset="2"/>
                </a:rPr>
                <a:t>X Y }</a:t>
              </a:r>
              <a:endParaRPr lang="en-US" sz="2000" b="1" i="1" smtClean="0"/>
            </a:p>
          </p:txBody>
        </p:sp>
        <p:sp>
          <p:nvSpPr>
            <p:cNvPr id="29" name="TextBox 28"/>
            <p:cNvSpPr txBox="1"/>
            <p:nvPr/>
          </p:nvSpPr>
          <p:spPr>
            <a:xfrm>
              <a:off x="5257800" y="3048000"/>
              <a:ext cx="1311675"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3</a:t>
              </a:r>
            </a:p>
          </p:txBody>
        </p:sp>
      </p:grpSp>
      <p:sp>
        <p:nvSpPr>
          <p:cNvPr id="23" name="TextBox 22"/>
          <p:cNvSpPr txBox="1"/>
          <p:nvPr/>
        </p:nvSpPr>
        <p:spPr>
          <a:xfrm>
            <a:off x="533400" y="4572000"/>
            <a:ext cx="6705600" cy="646331"/>
          </a:xfrm>
          <a:prstGeom prst="rect">
            <a:avLst/>
          </a:prstGeom>
          <a:noFill/>
        </p:spPr>
        <p:txBody>
          <a:bodyPr wrap="square" rtlCol="0">
            <a:spAutoFit/>
          </a:bodyPr>
          <a:lstStyle/>
          <a:p>
            <a:pPr marL="252000" indent="-360000" algn="l" eaLnBrk="1" hangingPunct="1"/>
            <a:r>
              <a:rPr lang="en-US" sz="2000" b="1" i="1" smtClean="0">
                <a:latin typeface="Courier New" pitchFamily="49" charset="0"/>
                <a:cs typeface="Courier New" pitchFamily="49" charset="0"/>
              </a:rPr>
              <a:t>Vậy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 Z } và Y </a:t>
            </a:r>
            <a:r>
              <a:rPr lang="en-US" sz="2400" smtClean="0">
                <a:latin typeface="Courier New" pitchFamily="49" charset="0"/>
                <a:cs typeface="Courier New" pitchFamily="49" charset="0"/>
                <a:sym typeface="Symbol"/>
              </a:rPr>
              <a:t> Z</a:t>
            </a:r>
            <a:r>
              <a:rPr lang="en-US" sz="2400" smtClean="0">
                <a:latin typeface="Courier New" pitchFamily="49" charset="0"/>
                <a:cs typeface="Courier New" pitchFamily="49" charset="0"/>
                <a:sym typeface="Wingdings" pitchFamily="2" charset="2"/>
              </a:rPr>
              <a:t>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Y</a:t>
            </a:r>
            <a:endParaRPr lang="en-US" sz="2400" b="1" i="1"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35</a:t>
            </a:fld>
            <a:endParaRPr lang="en-US" altLang="en-US"/>
          </a:p>
        </p:txBody>
      </p:sp>
      <p:sp>
        <p:nvSpPr>
          <p:cNvPr id="13" name="TextBox 12"/>
          <p:cNvSpPr txBox="1"/>
          <p:nvPr/>
        </p:nvSpPr>
        <p:spPr>
          <a:xfrm>
            <a:off x="228600" y="762000"/>
            <a:ext cx="6400800" cy="400110"/>
          </a:xfrm>
          <a:prstGeom prst="rect">
            <a:avLst/>
          </a:prstGeom>
          <a:noFill/>
        </p:spPr>
        <p:txBody>
          <a:bodyPr wrap="square" rtlCol="0">
            <a:spAutoFit/>
          </a:bodyPr>
          <a:lstStyle/>
          <a:p>
            <a:pPr marL="252000" indent="-360000" eaLnBrk="1" hangingPunct="1"/>
            <a:r>
              <a:rPr lang="en-US" sz="2000" b="1" smtClean="0"/>
              <a:t>Bài tâp</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228600" y="1524000"/>
            <a:ext cx="6400800" cy="400110"/>
          </a:xfrm>
          <a:prstGeom prst="rect">
            <a:avLst/>
          </a:prstGeom>
          <a:noFill/>
        </p:spPr>
        <p:txBody>
          <a:bodyPr wrap="square" rtlCol="0">
            <a:spAutoFit/>
          </a:bodyPr>
          <a:lstStyle/>
          <a:p>
            <a:pPr marL="252000" indent="-360000" algn="l" eaLnBrk="1" hangingPunct="1"/>
            <a:r>
              <a:rPr lang="en-US" sz="2000" smtClean="0"/>
              <a:t>Bài tâp 1:  </a:t>
            </a:r>
            <a:r>
              <a:rPr lang="en-US" sz="2000" b="1" i="1" smtClean="0"/>
              <a:t>Hãy chứng minh các suy diễn sau</a:t>
            </a:r>
          </a:p>
        </p:txBody>
      </p:sp>
      <p:sp>
        <p:nvSpPr>
          <p:cNvPr id="19" name="TextBox 18"/>
          <p:cNvSpPr txBox="1"/>
          <p:nvPr/>
        </p:nvSpPr>
        <p:spPr>
          <a:xfrm>
            <a:off x="228600" y="2057400"/>
            <a:ext cx="6705600" cy="646331"/>
          </a:xfrm>
          <a:prstGeom prst="rect">
            <a:avLst/>
          </a:prstGeom>
          <a:noFill/>
        </p:spPr>
        <p:txBody>
          <a:bodyPr wrap="square" rtlCol="0">
            <a:spAutoFit/>
          </a:bodyPr>
          <a:lstStyle/>
          <a:p>
            <a:pPr marL="252000" indent="-360000" algn="l" eaLnBrk="1" hangingPunct="1"/>
            <a:r>
              <a:rPr lang="en-US" sz="2000" b="1" i="1" smtClean="0"/>
              <a:t>3. </a:t>
            </a:r>
            <a:r>
              <a:rPr lang="en-US" sz="2000" smtClean="0"/>
              <a:t>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Y,XW,WYZ}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Z}</a:t>
            </a:r>
            <a:endParaRPr lang="en-US" sz="2400" b="1" i="1" smtClean="0">
              <a:latin typeface="Courier New" pitchFamily="49" charset="0"/>
              <a:cs typeface="Courier New" pitchFamily="49" charset="0"/>
            </a:endParaRPr>
          </a:p>
        </p:txBody>
      </p:sp>
      <p:grpSp>
        <p:nvGrpSpPr>
          <p:cNvPr id="3" name="Group 22"/>
          <p:cNvGrpSpPr/>
          <p:nvPr/>
        </p:nvGrpSpPr>
        <p:grpSpPr>
          <a:xfrm>
            <a:off x="914401" y="2971800"/>
            <a:ext cx="7391400" cy="584775"/>
            <a:chOff x="914400" y="2971800"/>
            <a:chExt cx="6193557" cy="584775"/>
          </a:xfrm>
        </p:grpSpPr>
        <p:sp>
          <p:nvSpPr>
            <p:cNvPr id="21" name="TextBox 20"/>
            <p:cNvSpPr txBox="1"/>
            <p:nvPr/>
          </p:nvSpPr>
          <p:spPr>
            <a:xfrm>
              <a:off x="914400" y="2971800"/>
              <a:ext cx="4114800" cy="584775"/>
            </a:xfrm>
            <a:prstGeom prst="rect">
              <a:avLst/>
            </a:prstGeom>
            <a:noFill/>
          </p:spPr>
          <p:txBody>
            <a:bodyPr wrap="square" rtlCol="0">
              <a:spAutoFit/>
            </a:bodyPr>
            <a:lstStyle/>
            <a:p>
              <a:pPr marL="252000" indent="-360000" algn="l" eaLnBrk="1" hangingPunct="1"/>
              <a:r>
                <a:rPr lang="en-US" sz="2000" b="1" i="1" smtClean="0"/>
                <a:t> ta có </a:t>
              </a:r>
              <a:r>
                <a:rPr lang="en-US" sz="2000" smtClean="0">
                  <a:latin typeface="Courier New" pitchFamily="49" charset="0"/>
                  <a:cs typeface="Courier New" pitchFamily="49" charset="0"/>
                </a:rPr>
                <a:t>{X</a:t>
              </a:r>
              <a:r>
                <a:rPr lang="en-US" sz="2000" smtClean="0">
                  <a:latin typeface="Courier New" pitchFamily="49" charset="0"/>
                  <a:cs typeface="Courier New" pitchFamily="49" charset="0"/>
                  <a:sym typeface="Wingdings" pitchFamily="2" charset="2"/>
                </a:rPr>
                <a:t>Y,XW} </a:t>
              </a:r>
              <a:r>
                <a:rPr lang="en-US" sz="3200" smtClean="0">
                  <a:latin typeface="Times New Roman" pitchFamily="18" charset="0"/>
                  <a:ea typeface="Tahoma" pitchFamily="34" charset="0"/>
                  <a:cs typeface="Times New Roman" pitchFamily="18" charset="0"/>
                  <a:sym typeface="Symbol"/>
                </a:rPr>
                <a:t>|</a:t>
              </a:r>
              <a:r>
                <a:rPr lang="en-US" sz="2000" smtClean="0">
                  <a:latin typeface="Times New Roman" pitchFamily="18" charset="0"/>
                  <a:cs typeface="Times New Roman" pitchFamily="18" charset="0"/>
                </a:rPr>
                <a:t>= </a:t>
              </a:r>
              <a:r>
                <a:rPr lang="en-US" sz="2000" smtClean="0">
                  <a:latin typeface="Courier New" pitchFamily="49" charset="0"/>
                  <a:cs typeface="Courier New" pitchFamily="49" charset="0"/>
                </a:rPr>
                <a:t> {X</a:t>
              </a:r>
              <a:r>
                <a:rPr lang="en-US" sz="2000" smtClean="0">
                  <a:latin typeface="Courier New" pitchFamily="49" charset="0"/>
                  <a:cs typeface="Courier New" pitchFamily="49" charset="0"/>
                  <a:sym typeface="Wingdings" pitchFamily="2" charset="2"/>
                </a:rPr>
                <a:t>WY}</a:t>
              </a:r>
              <a:endParaRPr lang="en-US" sz="2000" b="1" i="1" smtClean="0"/>
            </a:p>
          </p:txBody>
        </p:sp>
        <p:sp>
          <p:nvSpPr>
            <p:cNvPr id="22" name="TextBox 21"/>
            <p:cNvSpPr txBox="1"/>
            <p:nvPr/>
          </p:nvSpPr>
          <p:spPr>
            <a:xfrm>
              <a:off x="5238816" y="2971800"/>
              <a:ext cx="1869141"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hơp</a:t>
              </a:r>
            </a:p>
          </p:txBody>
        </p:sp>
      </p:grpSp>
      <p:grpSp>
        <p:nvGrpSpPr>
          <p:cNvPr id="5" name="Group 26"/>
          <p:cNvGrpSpPr/>
          <p:nvPr/>
        </p:nvGrpSpPr>
        <p:grpSpPr>
          <a:xfrm>
            <a:off x="533400" y="3505200"/>
            <a:ext cx="7848600" cy="584775"/>
            <a:chOff x="914401" y="2971800"/>
            <a:chExt cx="5655074" cy="584775"/>
          </a:xfrm>
        </p:grpSpPr>
        <p:sp>
          <p:nvSpPr>
            <p:cNvPr id="28" name="TextBox 27"/>
            <p:cNvSpPr txBox="1"/>
            <p:nvPr/>
          </p:nvSpPr>
          <p:spPr>
            <a:xfrm>
              <a:off x="914401" y="2971800"/>
              <a:ext cx="4412201" cy="584775"/>
            </a:xfrm>
            <a:prstGeom prst="rect">
              <a:avLst/>
            </a:prstGeom>
            <a:noFill/>
          </p:spPr>
          <p:txBody>
            <a:bodyPr wrap="square" rtlCol="0">
              <a:spAutoFit/>
            </a:bodyPr>
            <a:lstStyle/>
            <a:p>
              <a:pPr marL="252000" indent="-360000" algn="l" eaLnBrk="1" hangingPunct="1"/>
              <a:r>
                <a:rPr lang="en-US" sz="2000" b="1" i="1" smtClean="0"/>
                <a:t>              </a:t>
              </a:r>
              <a:r>
                <a:rPr lang="en-US" sz="2000" smtClean="0">
                  <a:latin typeface="Arial" charset="0"/>
                  <a:sym typeface="Wingdings" pitchFamily="2" charset="2"/>
                </a:rPr>
                <a:t>{</a:t>
              </a:r>
              <a:r>
                <a:rPr lang="en-US" sz="2000" smtClean="0"/>
                <a:t>X</a:t>
              </a:r>
              <a:r>
                <a:rPr lang="en-US" sz="2000" smtClean="0">
                  <a:latin typeface="Arial" charset="0"/>
                  <a:sym typeface="Wingdings" pitchFamily="2" charset="2"/>
                </a:rPr>
                <a:t>WY ,</a:t>
              </a:r>
              <a:r>
                <a:rPr lang="en-US" sz="2000" smtClean="0">
                  <a:latin typeface="Courier New" pitchFamily="49" charset="0"/>
                  <a:cs typeface="Courier New" pitchFamily="49" charset="0"/>
                </a:rPr>
                <a:t> </a:t>
              </a:r>
              <a:r>
                <a:rPr lang="en-US" sz="2000" smtClean="0">
                  <a:latin typeface="Courier New" pitchFamily="49" charset="0"/>
                  <a:cs typeface="Courier New" pitchFamily="49" charset="0"/>
                  <a:sym typeface="Wingdings" pitchFamily="2" charset="2"/>
                </a:rPr>
                <a:t>WYZ</a:t>
              </a:r>
              <a:r>
                <a:rPr lang="en-US" sz="2000" smtClean="0">
                  <a:latin typeface="Arial" charset="0"/>
                  <a:sym typeface="Wingdings" pitchFamily="2" charset="2"/>
                </a:rPr>
                <a:t>}  </a:t>
              </a:r>
              <a:r>
                <a:rPr lang="en-US" sz="3200" smtClean="0">
                  <a:latin typeface="Times New Roman" pitchFamily="18" charset="0"/>
                  <a:ea typeface="Tahoma" pitchFamily="34" charset="0"/>
                  <a:cs typeface="Times New Roman" pitchFamily="18" charset="0"/>
                  <a:sym typeface="Symbol"/>
                </a:rPr>
                <a:t>|</a:t>
              </a:r>
              <a:r>
                <a:rPr lang="en-US" sz="2000" smtClean="0">
                  <a:latin typeface="Times New Roman" pitchFamily="18" charset="0"/>
                  <a:cs typeface="Times New Roman" pitchFamily="18" charset="0"/>
                </a:rPr>
                <a:t>=  </a:t>
              </a:r>
              <a:r>
                <a:rPr lang="en-US" sz="2000" smtClean="0"/>
                <a:t> {</a:t>
              </a:r>
              <a:r>
                <a:rPr lang="en-US" sz="2000" smtClean="0">
                  <a:latin typeface="Arial" charset="0"/>
                  <a:sym typeface="Wingdings" pitchFamily="2" charset="2"/>
                </a:rPr>
                <a:t>X Z }</a:t>
              </a:r>
              <a:endParaRPr lang="en-US" sz="2000" b="1" i="1" smtClean="0"/>
            </a:p>
          </p:txBody>
        </p:sp>
        <p:sp>
          <p:nvSpPr>
            <p:cNvPr id="29" name="TextBox 28"/>
            <p:cNvSpPr txBox="1"/>
            <p:nvPr/>
          </p:nvSpPr>
          <p:spPr>
            <a:xfrm>
              <a:off x="5257800" y="3048000"/>
              <a:ext cx="1311675"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bắc cầu</a:t>
              </a:r>
            </a:p>
          </p:txBody>
        </p:sp>
      </p:grpSp>
      <p:sp>
        <p:nvSpPr>
          <p:cNvPr id="23" name="TextBox 22"/>
          <p:cNvSpPr txBox="1"/>
          <p:nvPr/>
        </p:nvSpPr>
        <p:spPr>
          <a:xfrm>
            <a:off x="533400" y="4572000"/>
            <a:ext cx="6705600" cy="646331"/>
          </a:xfrm>
          <a:prstGeom prst="rect">
            <a:avLst/>
          </a:prstGeom>
          <a:noFill/>
        </p:spPr>
        <p:txBody>
          <a:bodyPr wrap="square" rtlCol="0">
            <a:spAutoFit/>
          </a:bodyPr>
          <a:lstStyle/>
          <a:p>
            <a:pPr marL="252000" indent="-360000" algn="l" eaLnBrk="1" hangingPunct="1"/>
            <a:r>
              <a:rPr lang="en-US" sz="2000" b="1" i="1" smtClean="0">
                <a:latin typeface="Courier New" pitchFamily="49" charset="0"/>
                <a:cs typeface="Courier New" pitchFamily="49" charset="0"/>
              </a:rPr>
              <a:t>Vậy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Y,XW,WYZ}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Z}</a:t>
            </a:r>
            <a:endParaRPr lang="en-US" sz="2400" b="1" i="1"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36</a:t>
            </a:fld>
            <a:endParaRPr lang="en-US" altLang="en-US"/>
          </a:p>
        </p:txBody>
      </p:sp>
      <p:sp>
        <p:nvSpPr>
          <p:cNvPr id="13" name="TextBox 12"/>
          <p:cNvSpPr txBox="1"/>
          <p:nvPr/>
        </p:nvSpPr>
        <p:spPr>
          <a:xfrm>
            <a:off x="228600" y="762000"/>
            <a:ext cx="6400800" cy="400110"/>
          </a:xfrm>
          <a:prstGeom prst="rect">
            <a:avLst/>
          </a:prstGeom>
          <a:noFill/>
        </p:spPr>
        <p:txBody>
          <a:bodyPr wrap="square" rtlCol="0">
            <a:spAutoFit/>
          </a:bodyPr>
          <a:lstStyle/>
          <a:p>
            <a:pPr marL="252000" indent="-360000" eaLnBrk="1" hangingPunct="1"/>
            <a:r>
              <a:rPr lang="en-US" sz="2000" b="1" smtClean="0"/>
              <a:t>Bài tâp</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228600" y="1524000"/>
            <a:ext cx="6400800" cy="400110"/>
          </a:xfrm>
          <a:prstGeom prst="rect">
            <a:avLst/>
          </a:prstGeom>
          <a:noFill/>
        </p:spPr>
        <p:txBody>
          <a:bodyPr wrap="square" rtlCol="0">
            <a:spAutoFit/>
          </a:bodyPr>
          <a:lstStyle/>
          <a:p>
            <a:pPr marL="252000" indent="-360000" algn="l" eaLnBrk="1" hangingPunct="1"/>
            <a:r>
              <a:rPr lang="en-US" sz="2000" smtClean="0"/>
              <a:t>Bài tâp 1:  </a:t>
            </a:r>
            <a:r>
              <a:rPr lang="en-US" sz="2000" b="1" i="1" smtClean="0"/>
              <a:t>Hãy chứng minh các suy diễn sau</a:t>
            </a:r>
          </a:p>
        </p:txBody>
      </p:sp>
      <p:sp>
        <p:nvSpPr>
          <p:cNvPr id="19" name="TextBox 18"/>
          <p:cNvSpPr txBox="1"/>
          <p:nvPr/>
        </p:nvSpPr>
        <p:spPr>
          <a:xfrm>
            <a:off x="228600" y="2057400"/>
            <a:ext cx="6705600" cy="646331"/>
          </a:xfrm>
          <a:prstGeom prst="rect">
            <a:avLst/>
          </a:prstGeom>
          <a:noFill/>
        </p:spPr>
        <p:txBody>
          <a:bodyPr wrap="square" rtlCol="0">
            <a:spAutoFit/>
          </a:bodyPr>
          <a:lstStyle/>
          <a:p>
            <a:pPr marL="252000" indent="-360000" algn="l" eaLnBrk="1" hangingPunct="1"/>
            <a:r>
              <a:rPr lang="en-US" sz="2000" b="1" i="1" smtClean="0"/>
              <a:t>4. </a:t>
            </a:r>
            <a:r>
              <a:rPr lang="en-US" sz="2000" smtClean="0"/>
              <a:t>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 Y,YZ}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YZ</a:t>
            </a:r>
            <a:endParaRPr lang="en-US" sz="2400" b="1" i="1" smtClean="0">
              <a:latin typeface="Courier New" pitchFamily="49" charset="0"/>
              <a:cs typeface="Courier New" pitchFamily="49" charset="0"/>
            </a:endParaRPr>
          </a:p>
        </p:txBody>
      </p:sp>
      <p:grpSp>
        <p:nvGrpSpPr>
          <p:cNvPr id="3" name="Group 22"/>
          <p:cNvGrpSpPr/>
          <p:nvPr/>
        </p:nvGrpSpPr>
        <p:grpSpPr>
          <a:xfrm>
            <a:off x="914401" y="2971800"/>
            <a:ext cx="7391400" cy="584775"/>
            <a:chOff x="914400" y="2971800"/>
            <a:chExt cx="6193557" cy="584775"/>
          </a:xfrm>
        </p:grpSpPr>
        <p:sp>
          <p:nvSpPr>
            <p:cNvPr id="21" name="TextBox 20"/>
            <p:cNvSpPr txBox="1"/>
            <p:nvPr/>
          </p:nvSpPr>
          <p:spPr>
            <a:xfrm>
              <a:off x="914400" y="2971800"/>
              <a:ext cx="4114800" cy="584775"/>
            </a:xfrm>
            <a:prstGeom prst="rect">
              <a:avLst/>
            </a:prstGeom>
            <a:noFill/>
          </p:spPr>
          <p:txBody>
            <a:bodyPr wrap="square" rtlCol="0">
              <a:spAutoFit/>
            </a:bodyPr>
            <a:lstStyle/>
            <a:p>
              <a:pPr marL="252000" indent="-360000" algn="l" eaLnBrk="1" hangingPunct="1"/>
              <a:r>
                <a:rPr lang="en-US" sz="2000" b="1" i="1" smtClean="0"/>
                <a:t> ta có  </a:t>
              </a:r>
              <a:r>
                <a:rPr lang="en-US" sz="2000" smtClean="0">
                  <a:latin typeface="Courier New" pitchFamily="49" charset="0"/>
                  <a:cs typeface="Courier New" pitchFamily="49" charset="0"/>
                </a:rPr>
                <a:t>{X</a:t>
              </a:r>
              <a:r>
                <a:rPr lang="en-US" sz="2000" smtClean="0">
                  <a:latin typeface="Courier New" pitchFamily="49" charset="0"/>
                  <a:cs typeface="Courier New" pitchFamily="49" charset="0"/>
                  <a:sym typeface="Wingdings" pitchFamily="2" charset="2"/>
                </a:rPr>
                <a:t> Y,YZ} </a:t>
              </a:r>
              <a:r>
                <a:rPr lang="en-US" sz="3200" smtClean="0">
                  <a:latin typeface="Times New Roman" pitchFamily="18" charset="0"/>
                  <a:ea typeface="Tahoma" pitchFamily="34" charset="0"/>
                  <a:cs typeface="Times New Roman" pitchFamily="18" charset="0"/>
                  <a:sym typeface="Symbol"/>
                </a:rPr>
                <a:t>|</a:t>
              </a:r>
              <a:r>
                <a:rPr lang="en-US" sz="2000" smtClean="0">
                  <a:latin typeface="Times New Roman" pitchFamily="18" charset="0"/>
                  <a:cs typeface="Times New Roman" pitchFamily="18" charset="0"/>
                </a:rPr>
                <a:t>= </a:t>
              </a:r>
              <a:r>
                <a:rPr lang="en-US" sz="2000" smtClean="0">
                  <a:latin typeface="Courier New" pitchFamily="49" charset="0"/>
                  <a:cs typeface="Courier New" pitchFamily="49" charset="0"/>
                </a:rPr>
                <a:t> X</a:t>
              </a:r>
              <a:r>
                <a:rPr lang="en-US" sz="2000" smtClean="0">
                  <a:latin typeface="Courier New" pitchFamily="49" charset="0"/>
                  <a:cs typeface="Courier New" pitchFamily="49" charset="0"/>
                  <a:sym typeface="Wingdings" pitchFamily="2" charset="2"/>
                </a:rPr>
                <a:t>Z</a:t>
              </a:r>
              <a:endParaRPr lang="en-US" sz="2000" b="1" i="1" smtClean="0">
                <a:latin typeface="Courier New" pitchFamily="49" charset="0"/>
                <a:cs typeface="Courier New" pitchFamily="49" charset="0"/>
              </a:endParaRPr>
            </a:p>
          </p:txBody>
        </p:sp>
        <p:sp>
          <p:nvSpPr>
            <p:cNvPr id="22" name="TextBox 21"/>
            <p:cNvSpPr txBox="1"/>
            <p:nvPr/>
          </p:nvSpPr>
          <p:spPr>
            <a:xfrm>
              <a:off x="5238816" y="2971800"/>
              <a:ext cx="1869141"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bắc  cầu</a:t>
              </a:r>
            </a:p>
          </p:txBody>
        </p:sp>
      </p:grpSp>
      <p:grpSp>
        <p:nvGrpSpPr>
          <p:cNvPr id="4" name="Group 26"/>
          <p:cNvGrpSpPr/>
          <p:nvPr/>
        </p:nvGrpSpPr>
        <p:grpSpPr>
          <a:xfrm>
            <a:off x="533400" y="3505200"/>
            <a:ext cx="7848600" cy="584775"/>
            <a:chOff x="914401" y="2971800"/>
            <a:chExt cx="5655074" cy="584775"/>
          </a:xfrm>
        </p:grpSpPr>
        <p:sp>
          <p:nvSpPr>
            <p:cNvPr id="28" name="TextBox 27"/>
            <p:cNvSpPr txBox="1"/>
            <p:nvPr/>
          </p:nvSpPr>
          <p:spPr>
            <a:xfrm>
              <a:off x="914401" y="2971800"/>
              <a:ext cx="4412201" cy="584775"/>
            </a:xfrm>
            <a:prstGeom prst="rect">
              <a:avLst/>
            </a:prstGeom>
            <a:noFill/>
          </p:spPr>
          <p:txBody>
            <a:bodyPr wrap="square" rtlCol="0">
              <a:spAutoFit/>
            </a:bodyPr>
            <a:lstStyle/>
            <a:p>
              <a:pPr marL="252000" indent="-360000" algn="l" eaLnBrk="1" hangingPunct="1"/>
              <a:r>
                <a:rPr lang="en-US" sz="2000" b="1" i="1" smtClean="0"/>
                <a:t>              </a:t>
              </a:r>
              <a:r>
                <a:rPr lang="en-US" sz="2000" smtClean="0">
                  <a:latin typeface="Courier New" pitchFamily="49" charset="0"/>
                  <a:cs typeface="Courier New" pitchFamily="49" charset="0"/>
                </a:rPr>
                <a:t>{X</a:t>
              </a:r>
              <a:r>
                <a:rPr lang="en-US" sz="2000" smtClean="0">
                  <a:latin typeface="Courier New" pitchFamily="49" charset="0"/>
                  <a:cs typeface="Courier New" pitchFamily="49" charset="0"/>
                  <a:sym typeface="Wingdings" pitchFamily="2" charset="2"/>
                </a:rPr>
                <a:t> Y,XZ} </a:t>
              </a:r>
              <a:r>
                <a:rPr lang="en-US" sz="3200" smtClean="0">
                  <a:latin typeface="Times New Roman" pitchFamily="18" charset="0"/>
                  <a:ea typeface="Tahoma" pitchFamily="34" charset="0"/>
                  <a:cs typeface="Times New Roman" pitchFamily="18" charset="0"/>
                  <a:sym typeface="Symbol"/>
                </a:rPr>
                <a:t>|</a:t>
              </a:r>
              <a:r>
                <a:rPr lang="en-US" sz="2000" smtClean="0">
                  <a:latin typeface="Times New Roman" pitchFamily="18" charset="0"/>
                  <a:cs typeface="Times New Roman" pitchFamily="18" charset="0"/>
                </a:rPr>
                <a:t>= </a:t>
              </a:r>
              <a:r>
                <a:rPr lang="en-US" sz="2000" smtClean="0">
                  <a:latin typeface="Courier New" pitchFamily="49" charset="0"/>
                  <a:cs typeface="Courier New" pitchFamily="49" charset="0"/>
                </a:rPr>
                <a:t> X</a:t>
              </a:r>
              <a:r>
                <a:rPr lang="en-US" sz="2000" smtClean="0">
                  <a:latin typeface="Courier New" pitchFamily="49" charset="0"/>
                  <a:cs typeface="Courier New" pitchFamily="49" charset="0"/>
                  <a:sym typeface="Wingdings" pitchFamily="2" charset="2"/>
                </a:rPr>
                <a:t>YZ</a:t>
              </a:r>
              <a:endParaRPr lang="en-US" sz="2000" b="1" i="1" smtClean="0">
                <a:latin typeface="Courier New" pitchFamily="49" charset="0"/>
                <a:cs typeface="Courier New" pitchFamily="49" charset="0"/>
              </a:endParaRPr>
            </a:p>
          </p:txBody>
        </p:sp>
        <p:sp>
          <p:nvSpPr>
            <p:cNvPr id="29" name="TextBox 28"/>
            <p:cNvSpPr txBox="1"/>
            <p:nvPr/>
          </p:nvSpPr>
          <p:spPr>
            <a:xfrm>
              <a:off x="5257800" y="3048000"/>
              <a:ext cx="1311675" cy="400110"/>
            </a:xfrm>
            <a:prstGeom prst="rect">
              <a:avLst/>
            </a:prstGeom>
            <a:noFill/>
          </p:spPr>
          <p:txBody>
            <a:bodyPr wrap="square" rtlCol="0">
              <a:spAutoFit/>
            </a:bodyPr>
            <a:lstStyle/>
            <a:p>
              <a:pPr marL="252000" indent="-360000" algn="r" eaLnBrk="1" hangingPunct="1"/>
              <a:r>
                <a:rPr lang="en-US" sz="2000" b="1" i="1" smtClean="0"/>
                <a:t> </a:t>
              </a:r>
              <a:r>
                <a:rPr lang="en-US" sz="1600" i="1" smtClean="0"/>
                <a:t>quy tắc  hợp</a:t>
              </a:r>
            </a:p>
          </p:txBody>
        </p:sp>
      </p:grpSp>
      <p:sp>
        <p:nvSpPr>
          <p:cNvPr id="23" name="TextBox 22"/>
          <p:cNvSpPr txBox="1"/>
          <p:nvPr/>
        </p:nvSpPr>
        <p:spPr>
          <a:xfrm>
            <a:off x="533400" y="4572000"/>
            <a:ext cx="6705600" cy="646331"/>
          </a:xfrm>
          <a:prstGeom prst="rect">
            <a:avLst/>
          </a:prstGeom>
          <a:noFill/>
        </p:spPr>
        <p:txBody>
          <a:bodyPr wrap="square" rtlCol="0">
            <a:spAutoFit/>
          </a:bodyPr>
          <a:lstStyle/>
          <a:p>
            <a:pPr marL="252000" indent="-360000" algn="l" eaLnBrk="1" hangingPunct="1"/>
            <a:r>
              <a:rPr lang="en-US" sz="2000" b="1" i="1" smtClean="0">
                <a:latin typeface="Courier New" pitchFamily="49" charset="0"/>
                <a:cs typeface="Courier New" pitchFamily="49" charset="0"/>
              </a:rPr>
              <a:t>Vậy </a:t>
            </a:r>
            <a:r>
              <a:rPr lang="en-US" sz="2400" smtClean="0">
                <a:latin typeface="Courier New" pitchFamily="49" charset="0"/>
                <a:cs typeface="Courier New" pitchFamily="49" charset="0"/>
              </a:rPr>
              <a:t>{X</a:t>
            </a:r>
            <a:r>
              <a:rPr lang="en-US" sz="2400" smtClean="0">
                <a:latin typeface="Courier New" pitchFamily="49" charset="0"/>
                <a:cs typeface="Courier New" pitchFamily="49" charset="0"/>
                <a:sym typeface="Wingdings" pitchFamily="2" charset="2"/>
              </a:rPr>
              <a:t> Y,YZ} </a:t>
            </a:r>
            <a:r>
              <a:rPr lang="en-US" sz="3600" smtClean="0">
                <a:latin typeface="Times New Roman" pitchFamily="18" charset="0"/>
                <a:ea typeface="Tahoma" pitchFamily="34" charset="0"/>
                <a:cs typeface="Times New Roman" pitchFamily="18" charset="0"/>
                <a:sym typeface="Symbol"/>
              </a:rPr>
              <a:t>|</a:t>
            </a:r>
            <a:r>
              <a:rPr lang="en-US" sz="2400" smtClean="0">
                <a:latin typeface="Times New Roman" pitchFamily="18" charset="0"/>
                <a:cs typeface="Times New Roman" pitchFamily="18" charset="0"/>
              </a:rPr>
              <a:t>= </a:t>
            </a:r>
            <a:r>
              <a:rPr lang="en-US" sz="2400" smtClean="0">
                <a:latin typeface="Courier New" pitchFamily="49" charset="0"/>
                <a:cs typeface="Courier New" pitchFamily="49" charset="0"/>
              </a:rPr>
              <a:t> X</a:t>
            </a:r>
            <a:r>
              <a:rPr lang="en-US" sz="2400" smtClean="0">
                <a:latin typeface="Courier New" pitchFamily="49" charset="0"/>
                <a:cs typeface="Courier New" pitchFamily="49" charset="0"/>
                <a:sym typeface="Wingdings" pitchFamily="2" charset="2"/>
              </a:rPr>
              <a:t>YZ</a:t>
            </a:r>
            <a:endParaRPr lang="en-US" sz="2400" b="1" i="1" smtClean="0">
              <a:latin typeface="Courier New" pitchFamily="49" charset="0"/>
              <a:cs typeface="Courier New" pitchFamily="49" charset="0"/>
            </a:endParaRPr>
          </a:p>
        </p:txBody>
      </p:sp>
      <p:sp>
        <p:nvSpPr>
          <p:cNvPr id="20" name="TextBox 19"/>
          <p:cNvSpPr txBox="1"/>
          <p:nvPr/>
        </p:nvSpPr>
        <p:spPr>
          <a:xfrm>
            <a:off x="6858000" y="5867400"/>
            <a:ext cx="2133600" cy="369332"/>
          </a:xfrm>
          <a:prstGeom prst="rect">
            <a:avLst/>
          </a:prstGeom>
          <a:noFill/>
        </p:spPr>
        <p:txBody>
          <a:bodyPr wrap="square" rtlCol="0">
            <a:spAutoFit/>
          </a:bodyPr>
          <a:lstStyle/>
          <a:p>
            <a:r>
              <a:rPr lang="en-US" i="1" smtClean="0">
                <a:hlinkClick r:id="rId4" action="ppaction://hlinksldjump"/>
              </a:rPr>
              <a:t>Quay lại</a:t>
            </a:r>
            <a:endParaRPr 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37</a:t>
            </a:fld>
            <a:endParaRPr lang="en-US" altLang="en-US"/>
          </a:p>
        </p:txBody>
      </p:sp>
      <p:sp>
        <p:nvSpPr>
          <p:cNvPr id="13" name="TextBox 12"/>
          <p:cNvSpPr txBox="1"/>
          <p:nvPr/>
        </p:nvSpPr>
        <p:spPr>
          <a:xfrm>
            <a:off x="228600" y="762000"/>
            <a:ext cx="6400800" cy="400110"/>
          </a:xfrm>
          <a:prstGeom prst="rect">
            <a:avLst/>
          </a:prstGeom>
          <a:noFill/>
        </p:spPr>
        <p:txBody>
          <a:bodyPr wrap="square" rtlCol="0">
            <a:spAutoFit/>
          </a:bodyPr>
          <a:lstStyle/>
          <a:p>
            <a:pPr marL="252000" indent="-360000" eaLnBrk="1" hangingPunct="1"/>
            <a:r>
              <a:rPr lang="en-US" sz="2000" b="1" smtClean="0"/>
              <a:t>Bài tâp</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228600" y="1524000"/>
            <a:ext cx="8382000" cy="2523768"/>
          </a:xfrm>
          <a:prstGeom prst="rect">
            <a:avLst/>
          </a:prstGeom>
          <a:noFill/>
        </p:spPr>
        <p:txBody>
          <a:bodyPr wrap="square" rtlCol="0">
            <a:spAutoFit/>
          </a:bodyPr>
          <a:lstStyle/>
          <a:p>
            <a:pPr marL="252000" indent="-360000" algn="l" eaLnBrk="1" hangingPunct="1"/>
            <a:r>
              <a:rPr lang="en-US" sz="2000" smtClean="0"/>
              <a:t>Bài tâp 2:  </a:t>
            </a:r>
            <a:r>
              <a:rPr lang="en-US" sz="2000" b="1" i="1" smtClean="0"/>
              <a:t>Cho R với tập phụ thuộc hàm </a:t>
            </a:r>
          </a:p>
          <a:p>
            <a:pPr marL="252000" indent="-360000" algn="l" eaLnBrk="1" hangingPunct="1"/>
            <a:r>
              <a:rPr lang="en-US" sz="3200" smtClean="0">
                <a:latin typeface="Colonna MT" pitchFamily="82" charset="0"/>
                <a:ea typeface="Tahoma" pitchFamily="34" charset="0"/>
                <a:cs typeface="Tahoma" pitchFamily="34" charset="0"/>
                <a:sym typeface="Symbol"/>
              </a:rPr>
              <a:t>            F </a:t>
            </a:r>
            <a:r>
              <a:rPr lang="en-US" sz="2000" smtClean="0"/>
              <a:t>={ AB</a:t>
            </a:r>
            <a:r>
              <a:rPr lang="en-US" sz="2000" smtClean="0">
                <a:latin typeface="Arial" charset="0"/>
                <a:sym typeface="Wingdings" pitchFamily="2" charset="2"/>
              </a:rPr>
              <a:t> C, B D, CD E, CE GH, G A}</a:t>
            </a:r>
          </a:p>
          <a:p>
            <a:pPr marL="252000" indent="-360000" algn="l" eaLnBrk="1" hangingPunct="1"/>
            <a:r>
              <a:rPr lang="en-US" sz="2000" i="1" smtClean="0">
                <a:latin typeface="Arial" charset="0"/>
                <a:sym typeface="Wingdings" pitchFamily="2" charset="2"/>
              </a:rPr>
              <a:t>Chứng minh các phụ thuộc hàm sau bằng cách dùng bao đóng:</a:t>
            </a:r>
          </a:p>
          <a:p>
            <a:pPr marL="252000" indent="-360000" algn="l" eaLnBrk="1" hangingPunct="1"/>
            <a:r>
              <a:rPr lang="en-US" sz="2000" b="1" i="1" smtClean="0">
                <a:latin typeface="Arial" charset="0"/>
                <a:sym typeface="Wingdings" pitchFamily="2" charset="2"/>
              </a:rPr>
              <a:t>			</a:t>
            </a:r>
            <a:r>
              <a:rPr lang="en-US" sz="2000" smtClean="0"/>
              <a:t> AB </a:t>
            </a:r>
            <a:r>
              <a:rPr lang="en-US" sz="2000" smtClean="0">
                <a:latin typeface="Arial" charset="0"/>
                <a:sym typeface="Wingdings" pitchFamily="2" charset="2"/>
              </a:rPr>
              <a:t> E</a:t>
            </a:r>
            <a:r>
              <a:rPr lang="en-US" sz="2000" b="1" i="1" smtClean="0">
                <a:latin typeface="Arial" charset="0"/>
                <a:sym typeface="Wingdings" pitchFamily="2" charset="2"/>
              </a:rPr>
              <a:t> </a:t>
            </a:r>
          </a:p>
          <a:p>
            <a:pPr marL="252000" indent="-360000" algn="l" eaLnBrk="1" hangingPunct="1"/>
            <a:r>
              <a:rPr lang="en-US" sz="2000" b="1" i="1" smtClean="0">
                <a:latin typeface="Arial" charset="0"/>
                <a:sym typeface="Wingdings" pitchFamily="2" charset="2"/>
              </a:rPr>
              <a:t>			</a:t>
            </a:r>
            <a:r>
              <a:rPr lang="en-US" sz="2000" smtClean="0"/>
              <a:t> AB</a:t>
            </a:r>
            <a:r>
              <a:rPr lang="en-US" sz="2000" smtClean="0">
                <a:latin typeface="Arial" charset="0"/>
                <a:sym typeface="Wingdings" pitchFamily="2" charset="2"/>
              </a:rPr>
              <a:t> GH</a:t>
            </a:r>
            <a:endParaRPr lang="en-US" sz="2000" b="1" i="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38</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solidFill>
                  <a:srgbClr val="FFFF00"/>
                </a:solidFill>
              </a:rPr>
              <a:t>4.7</a:t>
            </a:r>
            <a:r>
              <a:rPr lang="en-US" sz="2400" smtClean="0">
                <a:solidFill>
                  <a:srgbClr val="FFFF00"/>
                </a:solidFill>
              </a:rPr>
              <a:t> – </a:t>
            </a:r>
            <a:r>
              <a:rPr lang="en-US" sz="2000" b="1" smtClean="0">
                <a:solidFill>
                  <a:srgbClr val="FFFF00"/>
                </a:solidFill>
              </a:rPr>
              <a:t>Tập Phụ thuộc hàm tương đương</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457200" y="1447801"/>
            <a:ext cx="8229600" cy="2057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fr-FR" sz="2600" i="1" smtClean="0">
                <a:latin typeface="+mn-lt"/>
              </a:rPr>
              <a:t>Định nghĩa: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Arial" pitchFamily="34" charset="0"/>
              <a:buChar char="•"/>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 Tập phụ thuộc hàm </a:t>
            </a:r>
            <a:r>
              <a:rPr lang="fr-FR" sz="3200" smtClean="0">
                <a:latin typeface="Colonna MT" pitchFamily="82" charset="0"/>
              </a:rPr>
              <a:t>E </a:t>
            </a:r>
            <a:r>
              <a:rPr kumimoji="0" lang="fr-FR" sz="2600" b="0" i="0" u="none" strike="noStrike" kern="1200" cap="none" spc="0" normalizeH="0" baseline="0" noProof="0" smtClean="0">
                <a:ln>
                  <a:noFill/>
                </a:ln>
                <a:solidFill>
                  <a:schemeClr val="tx1"/>
                </a:solidFill>
                <a:effectLst/>
                <a:uLnTx/>
                <a:uFillTx/>
                <a:latin typeface="+mn-lt"/>
                <a:ea typeface="+mn-ea"/>
                <a:cs typeface="+mn-cs"/>
              </a:rPr>
              <a:t>được phủ bởi  tập  phụ thuộc  hàm </a:t>
            </a:r>
            <a:r>
              <a:rPr kumimoji="0" lang="fr-FR" sz="3200" b="0" i="0" u="none" strike="noStrike" kern="1200" cap="none" spc="0" normalizeH="0" baseline="0" noProof="0" smtClean="0">
                <a:ln>
                  <a:noFill/>
                </a:ln>
                <a:solidFill>
                  <a:schemeClr val="tx1"/>
                </a:solidFill>
                <a:effectLst/>
                <a:uLnTx/>
                <a:uFillTx/>
                <a:latin typeface="Colonna MT" pitchFamily="82" charset="0"/>
              </a:rPr>
              <a:t>F</a:t>
            </a:r>
            <a:r>
              <a:rPr kumimoji="0" lang="fr-FR" sz="2600" b="0" i="0" u="none" strike="noStrike" kern="1200" cap="none" spc="0" normalizeH="0" baseline="0" noProof="0" smtClean="0">
                <a:ln>
                  <a:noFill/>
                </a:ln>
                <a:solidFill>
                  <a:schemeClr val="tx1"/>
                </a:solidFill>
                <a:effectLst/>
                <a:uLnTx/>
                <a:uFillTx/>
                <a:latin typeface="+mn-lt"/>
                <a:ea typeface="+mn-ea"/>
                <a:cs typeface="+mn-cs"/>
              </a:rPr>
              <a:t> nếu </a:t>
            </a:r>
            <a:r>
              <a:rPr kumimoji="0" lang="fr-FR" sz="2400" b="0" i="0" u="none" strike="noStrike" kern="1200" cap="none" spc="0" normalizeH="0" baseline="0" noProof="0" smtClean="0">
                <a:ln>
                  <a:noFill/>
                </a:ln>
                <a:solidFill>
                  <a:schemeClr val="tx1"/>
                </a:solidFill>
                <a:effectLst/>
                <a:uLnTx/>
                <a:uFillTx/>
                <a:latin typeface="+mn-lt"/>
                <a:ea typeface="+mn-ea"/>
                <a:cs typeface="+mn-cs"/>
              </a:rPr>
              <a:t>mỗi phụ thuộc hàm trong </a:t>
            </a:r>
            <a:r>
              <a:rPr lang="fr-FR" sz="3200" smtClean="0">
                <a:latin typeface="Colonna MT" pitchFamily="82" charset="0"/>
              </a:rPr>
              <a:t>E </a:t>
            </a:r>
            <a:r>
              <a:rPr kumimoji="0" lang="fr-FR" sz="2400" b="0" i="0" u="none" strike="noStrike" kern="1200" cap="none" spc="0" normalizeH="0" baseline="0" noProof="0" smtClean="0">
                <a:ln>
                  <a:noFill/>
                </a:ln>
                <a:solidFill>
                  <a:schemeClr val="tx1"/>
                </a:solidFill>
                <a:effectLst/>
                <a:uLnTx/>
                <a:uFillTx/>
                <a:latin typeface="+mn-lt"/>
                <a:ea typeface="+mn-ea"/>
                <a:cs typeface="+mn-cs"/>
              </a:rPr>
              <a:t>đều thuộc </a:t>
            </a:r>
            <a:r>
              <a:rPr lang="fr-FR" sz="3200" smtClean="0">
                <a:latin typeface="Colonna MT" pitchFamily="82" charset="0"/>
              </a:rPr>
              <a:t>F</a:t>
            </a:r>
            <a:r>
              <a:rPr lang="fr-FR" sz="3200" baseline="30000" smtClean="0">
                <a:latin typeface="Colonna MT" pitchFamily="82" charset="0"/>
              </a:rPr>
              <a:t>+</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fr-FR" sz="2400" b="0" i="1" u="none" strike="noStrike" kern="1200" cap="none" spc="0" normalizeH="0" baseline="0" noProof="0" smtClean="0">
                <a:ln>
                  <a:noFill/>
                </a:ln>
                <a:solidFill>
                  <a:schemeClr val="tx1"/>
                </a:solidFill>
                <a:effectLst/>
                <a:uLnTx/>
                <a:uFillTx/>
                <a:latin typeface="+mn-lt"/>
                <a:ea typeface="+mn-ea"/>
                <a:cs typeface="+mn-cs"/>
              </a:rPr>
              <a:t>  hay mỗi phụ thuộc hàm trong </a:t>
            </a:r>
            <a:r>
              <a:rPr lang="fr-FR" sz="3200" smtClean="0">
                <a:latin typeface="Colonna MT" pitchFamily="82" charset="0"/>
              </a:rPr>
              <a:t>E</a:t>
            </a:r>
            <a:r>
              <a:rPr kumimoji="0" lang="fr-FR" sz="2400" b="0" i="1" u="none" strike="noStrike" kern="1200" cap="none" spc="0" normalizeH="0" baseline="0" noProof="0" smtClean="0">
                <a:ln>
                  <a:noFill/>
                </a:ln>
                <a:solidFill>
                  <a:schemeClr val="tx1"/>
                </a:solidFill>
                <a:effectLst/>
                <a:uLnTx/>
                <a:uFillTx/>
                <a:latin typeface="+mn-lt"/>
                <a:ea typeface="+mn-ea"/>
                <a:cs typeface="+mn-cs"/>
              </a:rPr>
              <a:t> có thể suy dẫn ra được từ </a:t>
            </a:r>
            <a:r>
              <a:rPr lang="fr-FR" sz="3200" smtClean="0">
                <a:latin typeface="Colonna MT" pitchFamily="82" charset="0"/>
              </a:rPr>
              <a:t>F</a:t>
            </a:r>
            <a:r>
              <a:rPr kumimoji="0" lang="fr-FR" sz="2400" b="0" i="1" u="none" strike="noStrike" kern="1200" cap="none" spc="0" normalizeH="0" baseline="0" noProof="0" smtClean="0">
                <a:ln>
                  <a:noFill/>
                </a:ln>
                <a:solidFill>
                  <a:schemeClr val="tx1"/>
                </a:solidFill>
                <a:effectLst/>
                <a:uLnTx/>
                <a:uFillTx/>
                <a:latin typeface="+mn-lt"/>
                <a:ea typeface="+mn-ea"/>
                <a:cs typeface="+mn-cs"/>
              </a:rPr>
              <a:t>.</a:t>
            </a:r>
          </a:p>
          <a:p>
            <a:pPr marL="0" marR="45720" lvl="0" indent="0" algn="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fr-FR"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533400" y="3962400"/>
            <a:ext cx="8229600" cy="2514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buFont typeface="Arial" pitchFamily="34" charset="0"/>
              <a:buChar char="•"/>
              <a:defRPr/>
            </a:pPr>
            <a:r>
              <a:rPr lang="fr-FR" sz="2600" smtClean="0"/>
              <a:t> Hai tập phụ thuộc hàm </a:t>
            </a:r>
            <a:r>
              <a:rPr lang="fr-FR" sz="3200" smtClean="0">
                <a:latin typeface="Colonna MT" pitchFamily="82" charset="0"/>
              </a:rPr>
              <a:t>E </a:t>
            </a:r>
            <a:r>
              <a:rPr lang="fr-FR" sz="2600" smtClean="0"/>
              <a:t>và </a:t>
            </a:r>
            <a:r>
              <a:rPr lang="fr-FR" sz="3200" smtClean="0">
                <a:latin typeface="Colonna MT" pitchFamily="82" charset="0"/>
              </a:rPr>
              <a:t>F</a:t>
            </a:r>
            <a:r>
              <a:rPr lang="fr-FR" sz="2600" smtClean="0"/>
              <a:t> là tương đương  nếu</a:t>
            </a:r>
          </a:p>
          <a:p>
            <a:pPr marR="45720" lvl="0" algn="l">
              <a:spcBef>
                <a:spcPct val="20000"/>
              </a:spcBef>
              <a:buClr>
                <a:srgbClr val="0BD0D9"/>
              </a:buClr>
              <a:buSzPct val="95000"/>
              <a:defRPr/>
            </a:pPr>
            <a:r>
              <a:rPr lang="fr-FR" sz="3200" smtClean="0">
                <a:latin typeface="Colonna MT" pitchFamily="82" charset="0"/>
              </a:rPr>
              <a:t>E</a:t>
            </a:r>
            <a:r>
              <a:rPr lang="fr-FR" sz="2600" baseline="30000" smtClean="0"/>
              <a:t>+</a:t>
            </a:r>
            <a:r>
              <a:rPr lang="fr-FR" sz="2600" smtClean="0"/>
              <a:t> = </a:t>
            </a:r>
            <a:r>
              <a:rPr lang="fr-FR" sz="3200" smtClean="0">
                <a:latin typeface="Colonna MT" pitchFamily="82" charset="0"/>
              </a:rPr>
              <a:t>F</a:t>
            </a:r>
            <a:r>
              <a:rPr lang="fr-FR" sz="2600" baseline="30000" smtClean="0"/>
              <a:t>+</a:t>
            </a:r>
          </a:p>
          <a:p>
            <a:pPr marR="45720" lvl="0" algn="l">
              <a:spcBef>
                <a:spcPct val="20000"/>
              </a:spcBef>
              <a:buClr>
                <a:srgbClr val="0BD0D9"/>
              </a:buClr>
              <a:buSzPct val="95000"/>
              <a:defRPr/>
            </a:pPr>
            <a:endParaRPr lang="fr-FR" sz="2600" baseline="30000" smtClean="0"/>
          </a:p>
          <a:p>
            <a:pPr marR="45720" lvl="0" algn="l">
              <a:spcBef>
                <a:spcPct val="20000"/>
              </a:spcBef>
              <a:buClr>
                <a:srgbClr val="0BD0D9"/>
              </a:buClr>
              <a:buSzPct val="95000"/>
              <a:defRPr/>
            </a:pPr>
            <a:r>
              <a:rPr lang="fr-FR" sz="2000" i="1" smtClean="0"/>
              <a:t>Hai tập phụ thuộc hàm Tương đương có nghĩa là mỗi phụ thuộc hàm trong trong tập này có thể suy dẫn từ tập kia</a:t>
            </a:r>
            <a:r>
              <a:rPr lang="fr-FR" sz="2800" smtClean="0">
                <a:latin typeface="Colonna MT" pitchFamily="82" charset="0"/>
              </a:rPr>
              <a:t>.</a:t>
            </a:r>
            <a:r>
              <a:rPr lang="fr-FR" sz="2000" i="1" smtClean="0"/>
              <a:t> </a:t>
            </a:r>
            <a:endParaRPr kumimoji="0" lang="fr-FR"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39</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solidFill>
                  <a:srgbClr val="FFFF00"/>
                </a:solidFill>
              </a:rPr>
              <a:t>4.7</a:t>
            </a:r>
            <a:r>
              <a:rPr lang="en-US" sz="2400" smtClean="0">
                <a:solidFill>
                  <a:srgbClr val="FFFF00"/>
                </a:solidFill>
              </a:rPr>
              <a:t> – </a:t>
            </a:r>
            <a:r>
              <a:rPr lang="en-US" sz="2000" b="1" smtClean="0">
                <a:solidFill>
                  <a:srgbClr val="FFFF00"/>
                </a:solidFill>
              </a:rPr>
              <a:t>Tập phụ thuộc hàm tương đương</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Rectangle 3"/>
          <p:cNvSpPr txBox="1">
            <a:spLocks noChangeArrowheads="1"/>
          </p:cNvSpPr>
          <p:nvPr/>
        </p:nvSpPr>
        <p:spPr bwMode="auto">
          <a:xfrm>
            <a:off x="457200" y="1219201"/>
            <a:ext cx="8229600" cy="2514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fr-FR" sz="2600" b="0" i="0" u="none" strike="noStrike" kern="1200" cap="none" spc="0" normalizeH="0" baseline="0" noProof="0" smtClean="0">
                <a:ln>
                  <a:noFill/>
                </a:ln>
                <a:solidFill>
                  <a:schemeClr val="tx1"/>
                </a:solidFill>
                <a:effectLst/>
                <a:uLnTx/>
                <a:uFillTx/>
                <a:latin typeface="+mn-lt"/>
                <a:ea typeface="+mn-ea"/>
                <a:cs typeface="+mn-cs"/>
              </a:rPr>
              <a:t>Cho  2 tập phụ thuộc hàm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3600" b="0" i="0" u="none" strike="noStrike" kern="1200" cap="none" spc="0" normalizeH="0" baseline="0" noProof="0" smtClean="0">
                <a:ln>
                  <a:noFill/>
                </a:ln>
                <a:solidFill>
                  <a:schemeClr val="tx1"/>
                </a:solidFill>
                <a:effectLst/>
                <a:uLnTx/>
                <a:uFillTx/>
                <a:latin typeface="Colonna MT" pitchFamily="82" charset="0"/>
              </a:rPr>
              <a:t>F</a:t>
            </a:r>
            <a:r>
              <a:rPr kumimoji="0" lang="fr-FR" sz="2400" b="0" i="0" u="none" strike="noStrike" kern="1200" cap="none" spc="0" normalizeH="0" baseline="0" noProof="0" smtClean="0">
                <a:ln>
                  <a:noFill/>
                </a:ln>
                <a:solidFill>
                  <a:schemeClr val="tx1"/>
                </a:solidFill>
                <a:effectLst/>
                <a:uLnTx/>
                <a:uFillTx/>
                <a:latin typeface="+mn-lt"/>
                <a:ea typeface="+mn-ea"/>
                <a:cs typeface="+mn-cs"/>
              </a:rPr>
              <a:t> = {A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C, AC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 D, E</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AD, E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H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3600" smtClean="0">
                <a:latin typeface="Colonna MT" pitchFamily="82" charset="0"/>
              </a:rPr>
              <a:t>E </a:t>
            </a:r>
            <a:r>
              <a:rPr kumimoji="0" lang="fr-FR" sz="2400" b="0" i="0" u="none" strike="noStrike" kern="1200" cap="none" spc="0" normalizeH="0" baseline="0" noProof="0" smtClean="0">
                <a:ln>
                  <a:noFill/>
                </a:ln>
                <a:solidFill>
                  <a:schemeClr val="tx1"/>
                </a:solidFill>
                <a:effectLst/>
                <a:uLnTx/>
                <a:uFillTx/>
                <a:latin typeface="+mn-lt"/>
                <a:ea typeface="+mn-ea"/>
                <a:cs typeface="+mn-cs"/>
              </a:rPr>
              <a:t>= { A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CD,  E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2400" b="0" i="0" u="none" strike="noStrike" kern="1200" cap="none" spc="0" normalizeH="0" baseline="0" noProof="0" smtClean="0">
                <a:ln>
                  <a:noFill/>
                </a:ln>
                <a:solidFill>
                  <a:schemeClr val="tx1"/>
                </a:solidFill>
                <a:effectLst/>
                <a:uLnTx/>
                <a:uFillTx/>
                <a:latin typeface="+mn-lt"/>
                <a:ea typeface="+mn-ea"/>
                <a:cs typeface="+mn-cs"/>
              </a:rPr>
              <a:t> AH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Chứng</a:t>
            </a:r>
            <a:r>
              <a:rPr kumimoji="0" lang="en-US" sz="2600" b="0" i="0" u="none" strike="noStrike" kern="1200" cap="none" spc="0" normalizeH="0" noProof="0" smtClean="0">
                <a:ln>
                  <a:noFill/>
                </a:ln>
                <a:solidFill>
                  <a:schemeClr val="tx1"/>
                </a:solidFill>
                <a:effectLst/>
                <a:uLnTx/>
                <a:uFillTx/>
                <a:latin typeface="+mn-lt"/>
                <a:ea typeface="+mn-ea"/>
                <a:cs typeface="+mn-cs"/>
              </a:rPr>
              <a:t> minh </a:t>
            </a:r>
            <a:r>
              <a:rPr lang="en-US" sz="3600" smtClean="0">
                <a:latin typeface="Colonna MT" pitchFamily="82" charset="0"/>
              </a:rPr>
              <a:t>E </a:t>
            </a:r>
            <a:r>
              <a:rPr kumimoji="0" lang="en-US" sz="2600" b="0" i="0" u="none" strike="noStrike" kern="1200" cap="none" spc="0" normalizeH="0" baseline="0" noProof="0" smtClean="0">
                <a:ln>
                  <a:noFill/>
                </a:ln>
                <a:solidFill>
                  <a:schemeClr val="tx1"/>
                </a:solidFill>
                <a:effectLst/>
                <a:uLnTx/>
                <a:uFillTx/>
                <a:latin typeface="+mn-lt"/>
                <a:ea typeface="+mn-ea"/>
                <a:cs typeface="+mn-cs"/>
              </a:rPr>
              <a:t>tương đương </a:t>
            </a:r>
            <a:r>
              <a:rPr lang="en-US" sz="3600" smtClean="0">
                <a:latin typeface="Colonna MT" pitchFamily="82" charset="0"/>
              </a:rPr>
              <a:t>F </a:t>
            </a:r>
            <a:r>
              <a:rPr kumimoji="0" lang="en-US" sz="2600" b="0" i="0" u="none" strike="noStrike" kern="1200" cap="none" spc="0" normalizeH="0" baseline="0" noProof="0" smtClean="0">
                <a:ln>
                  <a:noFill/>
                </a:ln>
                <a:solidFill>
                  <a:schemeClr val="tx1"/>
                </a:solidFill>
                <a:effectLst/>
                <a:uLnTx/>
                <a:uFillTx/>
                <a:latin typeface="+mn-lt"/>
                <a:ea typeface="+mn-ea"/>
                <a:cs typeface="+mn-cs"/>
              </a:rPr>
              <a:t>?</a:t>
            </a:r>
          </a:p>
        </p:txBody>
      </p:sp>
      <p:sp>
        <p:nvSpPr>
          <p:cNvPr id="12" name="Rectangle 3"/>
          <p:cNvSpPr txBox="1">
            <a:spLocks noChangeArrowheads="1"/>
          </p:cNvSpPr>
          <p:nvPr/>
        </p:nvSpPr>
        <p:spPr bwMode="auto">
          <a:xfrm>
            <a:off x="469005" y="5105400"/>
            <a:ext cx="82296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600" b="0" i="1" u="none" strike="noStrike" kern="1200" cap="none" spc="0" normalizeH="0" baseline="0" noProof="0" smtClean="0">
                <a:ln>
                  <a:noFill/>
                </a:ln>
                <a:solidFill>
                  <a:schemeClr val="tx1"/>
                </a:solidFill>
                <a:effectLst/>
                <a:uLnTx/>
                <a:uFillTx/>
                <a:latin typeface="+mn-lt"/>
                <a:ea typeface="+mn-ea"/>
                <a:cs typeface="+mn-cs"/>
              </a:rPr>
              <a:t>	Cách</a:t>
            </a:r>
            <a:r>
              <a:rPr kumimoji="0" lang="fr-FR" sz="2600" b="0" i="1" u="none" strike="noStrike" kern="1200" cap="none" spc="0" normalizeH="0" noProof="0" smtClean="0">
                <a:ln>
                  <a:noFill/>
                </a:ln>
                <a:solidFill>
                  <a:schemeClr val="tx1"/>
                </a:solidFill>
                <a:effectLst/>
                <a:uLnTx/>
                <a:uFillTx/>
                <a:latin typeface="+mn-lt"/>
                <a:ea typeface="+mn-ea"/>
                <a:cs typeface="+mn-cs"/>
              </a:rPr>
              <a:t> 1</a:t>
            </a:r>
            <a:r>
              <a:rPr kumimoji="0" lang="fr-FR" sz="2600" b="0" i="0" u="none" strike="noStrike" kern="1200" cap="none" spc="0" normalizeH="0" noProof="0" smtClean="0">
                <a:ln>
                  <a:noFill/>
                </a:ln>
                <a:solidFill>
                  <a:schemeClr val="tx1"/>
                </a:solidFill>
                <a:effectLst/>
                <a:uLnTx/>
                <a:uFillTx/>
                <a:latin typeface="+mn-lt"/>
                <a:ea typeface="+mn-ea"/>
                <a:cs typeface="+mn-cs"/>
              </a:rPr>
              <a:t>: </a:t>
            </a:r>
            <a:r>
              <a:rPr kumimoji="0" lang="fr-FR" sz="2600" b="0" i="0" u="none" strike="noStrike" kern="1200" cap="none" spc="0" normalizeH="0" baseline="0" noProof="0" smtClean="0">
                <a:ln>
                  <a:noFill/>
                </a:ln>
                <a:solidFill>
                  <a:schemeClr val="tx1"/>
                </a:solidFill>
                <a:effectLst/>
                <a:uLnTx/>
                <a:uFillTx/>
                <a:latin typeface="+mn-lt"/>
                <a:ea typeface="+mn-ea"/>
                <a:cs typeface="+mn-cs"/>
              </a:rPr>
              <a:t>Dùng</a:t>
            </a:r>
            <a:r>
              <a:rPr kumimoji="0" lang="fr-FR" sz="2600" b="0" i="0" u="none" strike="noStrike" kern="1200" cap="none" spc="0" normalizeH="0" noProof="0" smtClean="0">
                <a:ln>
                  <a:noFill/>
                </a:ln>
                <a:solidFill>
                  <a:schemeClr val="tx1"/>
                </a:solidFill>
                <a:effectLst/>
                <a:uLnTx/>
                <a:uFillTx/>
                <a:latin typeface="+mn-lt"/>
                <a:ea typeface="+mn-ea"/>
                <a:cs typeface="+mn-cs"/>
              </a:rPr>
              <a:t> </a:t>
            </a:r>
            <a:r>
              <a:rPr kumimoji="0" lang="fr-FR" sz="2600" b="1" i="1" u="none" strike="noStrike" kern="1200" cap="none" spc="0" normalizeH="0" noProof="0" smtClean="0">
                <a:ln>
                  <a:noFill/>
                </a:ln>
                <a:solidFill>
                  <a:schemeClr val="tx1"/>
                </a:solidFill>
                <a:effectLst/>
                <a:uLnTx/>
                <a:uFillTx/>
                <a:latin typeface="+mn-lt"/>
                <a:ea typeface="+mn-ea"/>
                <a:cs typeface="+mn-cs"/>
              </a:rPr>
              <a:t>quy tắc suy diễn </a:t>
            </a:r>
            <a:r>
              <a:rPr kumimoji="0" lang="fr-FR" sz="2600" b="0" i="0" u="none" strike="noStrike" kern="1200" cap="none" spc="0" normalizeH="0" noProof="0" smtClean="0">
                <a:ln>
                  <a:noFill/>
                </a:ln>
                <a:solidFill>
                  <a:schemeClr val="tx1"/>
                </a:solidFill>
                <a:effectLst/>
                <a:uLnTx/>
                <a:uFillTx/>
                <a:latin typeface="+mn-lt"/>
                <a:ea typeface="+mn-ea"/>
                <a:cs typeface="+mn-cs"/>
              </a:rPr>
              <a:t>để chứng minh</a:t>
            </a:r>
            <a:endParaRPr kumimoji="0" lang="fr-FR"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14" name="Rectangle 3"/>
          <p:cNvSpPr txBox="1">
            <a:spLocks noChangeArrowheads="1"/>
          </p:cNvSpPr>
          <p:nvPr/>
        </p:nvSpPr>
        <p:spPr bwMode="auto">
          <a:xfrm>
            <a:off x="457200" y="5638800"/>
            <a:ext cx="82296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600" b="0" i="1" u="none" strike="noStrike" kern="1200" cap="none" spc="0" normalizeH="0" baseline="0" noProof="0" smtClean="0">
                <a:ln>
                  <a:noFill/>
                </a:ln>
                <a:solidFill>
                  <a:schemeClr val="tx1"/>
                </a:solidFill>
                <a:effectLst/>
                <a:uLnTx/>
                <a:uFillTx/>
                <a:latin typeface="+mn-lt"/>
                <a:ea typeface="+mn-ea"/>
                <a:cs typeface="+mn-cs"/>
              </a:rPr>
              <a:t>	Cách</a:t>
            </a:r>
            <a:r>
              <a:rPr kumimoji="0" lang="fr-FR" sz="2600" b="0" i="1" u="none" strike="noStrike" kern="1200" cap="none" spc="0" normalizeH="0" noProof="0" smtClean="0">
                <a:ln>
                  <a:noFill/>
                </a:ln>
                <a:solidFill>
                  <a:schemeClr val="tx1"/>
                </a:solidFill>
                <a:effectLst/>
                <a:uLnTx/>
                <a:uFillTx/>
                <a:latin typeface="+mn-lt"/>
                <a:ea typeface="+mn-ea"/>
                <a:cs typeface="+mn-cs"/>
              </a:rPr>
              <a:t> 2</a:t>
            </a:r>
            <a:r>
              <a:rPr kumimoji="0" lang="fr-FR" sz="2600" b="0" i="0" u="none" strike="noStrike" kern="1200" cap="none" spc="0" normalizeH="0" noProof="0" smtClean="0">
                <a:ln>
                  <a:noFill/>
                </a:ln>
                <a:solidFill>
                  <a:schemeClr val="tx1"/>
                </a:solidFill>
                <a:effectLst/>
                <a:uLnTx/>
                <a:uFillTx/>
                <a:latin typeface="+mn-lt"/>
                <a:ea typeface="+mn-ea"/>
                <a:cs typeface="+mn-cs"/>
              </a:rPr>
              <a:t>: </a:t>
            </a:r>
            <a:r>
              <a:rPr kumimoji="0" lang="fr-FR" sz="2600" b="0" i="0" u="none" strike="noStrike" kern="1200" cap="none" spc="0" normalizeH="0" baseline="0" noProof="0" smtClean="0">
                <a:ln>
                  <a:noFill/>
                </a:ln>
                <a:solidFill>
                  <a:schemeClr val="tx1"/>
                </a:solidFill>
                <a:effectLst/>
                <a:uLnTx/>
                <a:uFillTx/>
                <a:latin typeface="+mn-lt"/>
                <a:ea typeface="+mn-ea"/>
                <a:cs typeface="+mn-cs"/>
              </a:rPr>
              <a:t>Dùng</a:t>
            </a:r>
            <a:r>
              <a:rPr kumimoji="0" lang="fr-FR" sz="2600" b="0" i="0" u="none" strike="noStrike" kern="1200" cap="none" spc="0" normalizeH="0" noProof="0" smtClean="0">
                <a:ln>
                  <a:noFill/>
                </a:ln>
                <a:solidFill>
                  <a:schemeClr val="tx1"/>
                </a:solidFill>
                <a:effectLst/>
                <a:uLnTx/>
                <a:uFillTx/>
                <a:latin typeface="+mn-lt"/>
                <a:ea typeface="+mn-ea"/>
                <a:cs typeface="+mn-cs"/>
              </a:rPr>
              <a:t> </a:t>
            </a:r>
            <a:r>
              <a:rPr kumimoji="0" lang="fr-FR" sz="2600" b="1" i="1" u="none" strike="noStrike" kern="1200" cap="none" spc="0" normalizeH="0" noProof="0" smtClean="0">
                <a:ln>
                  <a:noFill/>
                </a:ln>
                <a:solidFill>
                  <a:schemeClr val="tx1"/>
                </a:solidFill>
                <a:effectLst/>
                <a:uLnTx/>
                <a:uFillTx/>
                <a:latin typeface="+mn-lt"/>
                <a:ea typeface="+mn-ea"/>
                <a:cs typeface="+mn-cs"/>
              </a:rPr>
              <a:t>bổ đề về bao đóng</a:t>
            </a:r>
            <a:endParaRPr kumimoji="0" lang="fr-FR"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457200" y="3733800"/>
            <a:ext cx="8229600" cy="1143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600" b="0" i="0" u="none" strike="noStrike" kern="1200" cap="none" spc="0" normalizeH="0" noProof="0" smtClean="0">
                <a:ln>
                  <a:noFill/>
                </a:ln>
                <a:solidFill>
                  <a:srgbClr val="FFFF00"/>
                </a:solidFill>
                <a:effectLst/>
                <a:uLnTx/>
                <a:uFillTx/>
                <a:latin typeface="+mn-lt"/>
                <a:ea typeface="+mn-ea"/>
                <a:cs typeface="+mn-cs"/>
              </a:rPr>
              <a:t>Cần chứng minh các phụ thuộc hàm của </a:t>
            </a:r>
            <a:r>
              <a:rPr lang="en-US" sz="3600" smtClean="0">
                <a:solidFill>
                  <a:srgbClr val="FFFF00"/>
                </a:solidFill>
                <a:latin typeface="Colonna MT" pitchFamily="82" charset="0"/>
              </a:rPr>
              <a:t>E </a:t>
            </a:r>
            <a:r>
              <a:rPr lang="en-US" sz="2600" smtClean="0">
                <a:solidFill>
                  <a:srgbClr val="FFFF00"/>
                </a:solidFill>
                <a:latin typeface="Times New Roman" pitchFamily="18" charset="0"/>
                <a:cs typeface="Times New Roman" pitchFamily="18" charset="0"/>
              </a:rPr>
              <a:t>suy dẫn được từ </a:t>
            </a:r>
            <a:r>
              <a:rPr lang="en-US" sz="3600" smtClean="0">
                <a:solidFill>
                  <a:srgbClr val="FFFF00"/>
                </a:solidFill>
                <a:latin typeface="Colonna MT" pitchFamily="82" charset="0"/>
              </a:rPr>
              <a:t>F </a:t>
            </a:r>
            <a:r>
              <a:rPr lang="en-US" sz="2800" smtClean="0">
                <a:solidFill>
                  <a:srgbClr val="FFFF00"/>
                </a:solidFill>
                <a:latin typeface="Times New Roman" pitchFamily="18" charset="0"/>
                <a:cs typeface="Times New Roman" pitchFamily="18" charset="0"/>
              </a:rPr>
              <a:t>và ngược lại </a:t>
            </a:r>
            <a:endParaRPr kumimoji="0" lang="fr-FR" sz="2600" b="0" i="0" u="none" strike="noStrike" kern="1200" cap="none" spc="0" normalizeH="0" baseline="0" noProof="0" smtClean="0">
              <a:ln>
                <a:noFill/>
              </a:ln>
              <a:solidFill>
                <a:srgbClr val="FFFF00"/>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0" name="TextBox 9"/>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4.1</a:t>
            </a:r>
            <a:r>
              <a:rPr lang="en-US" sz="2400" smtClean="0"/>
              <a:t> - </a:t>
            </a:r>
            <a:r>
              <a:rPr lang="en-US" sz="2000" b="1" smtClean="0"/>
              <a:t>Sự dư thừa và dị thường dữ liệu</a:t>
            </a:r>
          </a:p>
        </p:txBody>
      </p:sp>
      <p:sp>
        <p:nvSpPr>
          <p:cNvPr id="11" name="Date Placeholder 10"/>
          <p:cNvSpPr>
            <a:spLocks noGrp="1"/>
          </p:cNvSpPr>
          <p:nvPr>
            <p:ph type="dt" sz="half" idx="10"/>
          </p:nvPr>
        </p:nvSpPr>
        <p:spPr/>
        <p:txBody>
          <a:bodyPr/>
          <a:lstStyle/>
          <a:p>
            <a:pPr>
              <a:defRPr/>
            </a:pPr>
            <a:fld id="{39FC0336-42E0-485D-A168-EB86661159F0}" type="datetime12">
              <a:rPr lang="vi-VN" altLang="en-US" smtClean="0"/>
              <a:pPr>
                <a:defRPr/>
              </a:pPr>
              <a:t>10:42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2" name="Slide Number Placeholder 11"/>
          <p:cNvSpPr>
            <a:spLocks noGrp="1"/>
          </p:cNvSpPr>
          <p:nvPr>
            <p:ph type="sldNum" sz="quarter" idx="12"/>
          </p:nvPr>
        </p:nvSpPr>
        <p:spPr/>
        <p:txBody>
          <a:bodyPr/>
          <a:lstStyle/>
          <a:p>
            <a:pPr>
              <a:defRPr/>
            </a:pPr>
            <a:fld id="{616E54A0-E9E6-41FD-B97D-1FF3D761590C}" type="slidenum">
              <a:rPr lang="en-US" altLang="en-US" smtClean="0"/>
              <a:pPr>
                <a:defRPr/>
              </a:pPr>
              <a:t>4</a:t>
            </a:fld>
            <a:endParaRPr lang="en-US" altLang="en-US"/>
          </a:p>
        </p:txBody>
      </p:sp>
      <p:sp>
        <p:nvSpPr>
          <p:cNvPr id="15" name="TextBox 14"/>
          <p:cNvSpPr txBox="1"/>
          <p:nvPr/>
        </p:nvSpPr>
        <p:spPr>
          <a:xfrm>
            <a:off x="457200" y="1447800"/>
            <a:ext cx="3046027" cy="369332"/>
          </a:xfrm>
          <a:prstGeom prst="rect">
            <a:avLst/>
          </a:prstGeom>
          <a:noFill/>
        </p:spPr>
        <p:txBody>
          <a:bodyPr wrap="none" rtlCol="0">
            <a:spAutoFit/>
          </a:bodyPr>
          <a:lstStyle/>
          <a:p>
            <a:r>
              <a:rPr lang="en-US" smtClean="0"/>
              <a:t>Ví dụ 1: NHANVIEN_PHONG</a:t>
            </a:r>
            <a:endParaRPr lang="vi-VN"/>
          </a:p>
        </p:txBody>
      </p:sp>
      <p:graphicFrame>
        <p:nvGraphicFramePr>
          <p:cNvPr id="17" name="Table 16"/>
          <p:cNvGraphicFramePr>
            <a:graphicFrameLocks noGrp="1"/>
          </p:cNvGraphicFramePr>
          <p:nvPr/>
        </p:nvGraphicFramePr>
        <p:xfrm>
          <a:off x="1219200" y="2133600"/>
          <a:ext cx="6553200" cy="3367861"/>
        </p:xfrm>
        <a:graphic>
          <a:graphicData uri="http://schemas.openxmlformats.org/drawingml/2006/table">
            <a:tbl>
              <a:tblPr>
                <a:tableStyleId>{35758FB7-9AC5-4552-8A53-C91805E547FA}</a:tableStyleId>
              </a:tblPr>
              <a:tblGrid>
                <a:gridCol w="838200"/>
                <a:gridCol w="990600"/>
                <a:gridCol w="1143000"/>
                <a:gridCol w="914400"/>
                <a:gridCol w="1371600"/>
                <a:gridCol w="1295400"/>
              </a:tblGrid>
              <a:tr h="486871">
                <a:tc>
                  <a:txBody>
                    <a:bodyPr/>
                    <a:lstStyle/>
                    <a:p>
                      <a:pPr algn="ctr">
                        <a:lnSpc>
                          <a:spcPct val="115000"/>
                        </a:lnSpc>
                        <a:spcAft>
                          <a:spcPts val="0"/>
                        </a:spcAft>
                      </a:pPr>
                      <a:r>
                        <a:rPr lang="en-US" sz="1800" b="1" smtClean="0">
                          <a:latin typeface="Aharoni" pitchFamily="2" charset="-79"/>
                          <a:cs typeface="Aharoni" pitchFamily="2" charset="-79"/>
                        </a:rPr>
                        <a:t>Manv</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Ho</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haroni" pitchFamily="2" charset="-79"/>
                          <a:ea typeface="Arial"/>
                          <a:cs typeface="Aharoni" pitchFamily="2" charset="-79"/>
                        </a:rPr>
                        <a:t>Donvi</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haroni" pitchFamily="2" charset="-79"/>
                          <a:ea typeface="Arial"/>
                          <a:cs typeface="Aharoni" pitchFamily="2" charset="-79"/>
                        </a:rPr>
                        <a:t>Maql</a:t>
                      </a:r>
                      <a:endParaRPr lang="vi-VN" sz="1800" b="1">
                        <a:latin typeface="Arial"/>
                        <a:ea typeface="Arial"/>
                        <a:cs typeface="Aharoni" pitchFamily="2" charset="-79"/>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Nghiên</a:t>
                      </a:r>
                      <a:r>
                        <a:rPr lang="en-US" sz="1800" baseline="0" smtClean="0">
                          <a:latin typeface="Times New Roman" pitchFamily="18" charset="0"/>
                          <a:ea typeface="Arial"/>
                          <a:cs typeface="Times New Roman" pitchFamily="18" charset="0"/>
                        </a:rPr>
                        <a:t> cứu</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11001</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Đào</a:t>
                      </a:r>
                      <a:r>
                        <a:rPr lang="en-US" sz="1800" baseline="0" smtClean="0">
                          <a:latin typeface="Times New Roman" pitchFamily="18" charset="0"/>
                          <a:ea typeface="Arial"/>
                          <a:cs typeface="Times New Roman" pitchFamily="18" charset="0"/>
                        </a:rPr>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11002</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Đào</a:t>
                      </a:r>
                      <a:r>
                        <a:rPr lang="en-US" sz="1800" baseline="0" smtClean="0">
                          <a:latin typeface="Times New Roman" pitchFamily="18" charset="0"/>
                          <a:ea typeface="Arial"/>
                          <a:cs typeface="Times New Roman" pitchFamily="18" charset="0"/>
                        </a:rPr>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11002</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Hành</a:t>
                      </a:r>
                      <a:r>
                        <a:rPr lang="en-US" sz="1800" baseline="0" smtClean="0">
                          <a:latin typeface="Times New Roman" pitchFamily="18" charset="0"/>
                          <a:ea typeface="Arial"/>
                          <a:cs typeface="Times New Roman" pitchFamily="18" charset="0"/>
                        </a:rPr>
                        <a:t> chính</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11005</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11005</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cs typeface="Times New Roman" pitchFamily="18" charset="0"/>
                        </a:rPr>
                        <a:t>Hành</a:t>
                      </a:r>
                      <a:r>
                        <a:rPr lang="en-US" sz="1800" baseline="0" smtClean="0">
                          <a:latin typeface="Times New Roman" pitchFamily="18" charset="0"/>
                          <a:cs typeface="Times New Roman" pitchFamily="18" charset="0"/>
                        </a:rPr>
                        <a:t> chính</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11005</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11006</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Cường</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Nghiên</a:t>
                      </a:r>
                      <a:r>
                        <a:rPr lang="en-US" sz="1800" baseline="0" smtClean="0">
                          <a:latin typeface="Times New Roman" pitchFamily="18" charset="0"/>
                          <a:ea typeface="Arial"/>
                          <a:cs typeface="Times New Roman" pitchFamily="18" charset="0"/>
                        </a:rPr>
                        <a:t> cứu</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11001</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11007</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Vũ</a:t>
                      </a:r>
                      <a:r>
                        <a:rPr lang="en-US" sz="1800" baseline="0" smtClean="0">
                          <a:latin typeface="Times New Roman" pitchFamily="18" charset="0"/>
                          <a:ea typeface="Arial"/>
                          <a:cs typeface="Times New Roman" pitchFamily="18" charset="0"/>
                        </a:rPr>
                        <a:t> </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Vân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smtClean="0">
                          <a:latin typeface="Times New Roman" pitchFamily="18" charset="0"/>
                          <a:ea typeface="Arial"/>
                          <a:cs typeface="Times New Roman" pitchFamily="18" charset="0"/>
                        </a:rPr>
                        <a:t>Long</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Đào</a:t>
                      </a:r>
                      <a:r>
                        <a:rPr lang="en-US" sz="1800" baseline="0" smtClean="0">
                          <a:latin typeface="Times New Roman" pitchFamily="18" charset="0"/>
                          <a:ea typeface="Arial"/>
                          <a:cs typeface="Times New Roman" pitchFamily="18" charset="0"/>
                        </a:rPr>
                        <a:t> tạo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11002</a:t>
                      </a:r>
                      <a:endParaRPr lang="vi-VN" sz="1800">
                        <a:latin typeface="Times New Roman" pitchFamily="18" charset="0"/>
                        <a:ea typeface="Arial"/>
                        <a:cs typeface="Times New Roman" pitchFamily="18" charset="0"/>
                      </a:endParaRPr>
                    </a:p>
                  </a:txBody>
                  <a:tcPr marL="68580" marR="68580" marT="0" marB="0" anchor="ctr"/>
                </a:tc>
              </a:tr>
            </a:tbl>
          </a:graphicData>
        </a:graphic>
      </p:graphicFrame>
      <p:sp>
        <p:nvSpPr>
          <p:cNvPr id="18" name="TextBox 17"/>
          <p:cNvSpPr txBox="1"/>
          <p:nvPr/>
        </p:nvSpPr>
        <p:spPr>
          <a:xfrm>
            <a:off x="3733800" y="6019800"/>
            <a:ext cx="4876800" cy="369332"/>
          </a:xfrm>
          <a:prstGeom prst="rect">
            <a:avLst/>
          </a:prstGeom>
          <a:noFill/>
        </p:spPr>
        <p:txBody>
          <a:bodyPr wrap="square" rtlCol="0">
            <a:spAutoFit/>
          </a:bodyPr>
          <a:lstStyle/>
          <a:p>
            <a:r>
              <a:rPr lang="en-US" smtClean="0"/>
              <a:t>Dư thừa về Đơn vị / Người quản lý</a:t>
            </a:r>
            <a:endParaRPr lang="vi-VN"/>
          </a:p>
        </p:txBody>
      </p:sp>
      <p:sp>
        <p:nvSpPr>
          <p:cNvPr id="19" name="Right Brace 18"/>
          <p:cNvSpPr/>
          <p:nvPr/>
        </p:nvSpPr>
        <p:spPr>
          <a:xfrm rot="5400000">
            <a:off x="6419850" y="4629150"/>
            <a:ext cx="266700" cy="228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40</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4.7</a:t>
            </a:r>
            <a:r>
              <a:rPr lang="en-US" sz="2400" smtClean="0"/>
              <a:t> – </a:t>
            </a:r>
            <a:r>
              <a:rPr lang="en-US" sz="2000" b="1" smtClean="0"/>
              <a:t>Phụ thuộc hàm tương đương</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Rectangle 3"/>
          <p:cNvSpPr txBox="1">
            <a:spLocks noChangeArrowheads="1"/>
          </p:cNvSpPr>
          <p:nvPr/>
        </p:nvSpPr>
        <p:spPr bwMode="auto">
          <a:xfrm>
            <a:off x="457200" y="1219201"/>
            <a:ext cx="8229600" cy="1066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2800" b="0" i="0" u="none" strike="noStrike" kern="1200" cap="none" spc="0" normalizeH="0" baseline="0" noProof="0" smtClean="0">
                <a:ln>
                  <a:noFill/>
                </a:ln>
                <a:solidFill>
                  <a:schemeClr val="tx1"/>
                </a:solidFill>
                <a:effectLst/>
                <a:uLnTx/>
                <a:uFillTx/>
                <a:latin typeface="Colonna MT" pitchFamily="82" charset="0"/>
              </a:rPr>
              <a:t>F</a:t>
            </a:r>
            <a:r>
              <a:rPr kumimoji="0" lang="fr-FR" b="0" i="0" u="none" strike="noStrike" kern="1200" cap="none" spc="0" normalizeH="0" baseline="0" noProof="0" smtClean="0">
                <a:ln>
                  <a:noFill/>
                </a:ln>
                <a:solidFill>
                  <a:schemeClr val="tx1"/>
                </a:solidFill>
                <a:effectLst/>
                <a:uLnTx/>
                <a:uFillTx/>
                <a:latin typeface="+mn-lt"/>
                <a:ea typeface="+mn-ea"/>
                <a:cs typeface="+mn-cs"/>
              </a:rPr>
              <a:t> =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AC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D, E</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AD, E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H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800" smtClean="0">
                <a:latin typeface="Colonna MT" pitchFamily="82" charset="0"/>
              </a:rPr>
              <a:t>E </a:t>
            </a:r>
            <a:r>
              <a:rPr kumimoji="0" lang="fr-FR" b="0" i="0" u="none" strike="noStrike" kern="1200" cap="none" spc="0" normalizeH="0" baseline="0" noProof="0" smtClean="0">
                <a:ln>
                  <a:noFill/>
                </a:ln>
                <a:solidFill>
                  <a:schemeClr val="tx1"/>
                </a:solidFill>
                <a:effectLst/>
                <a:uLnTx/>
                <a:uFillTx/>
                <a:latin typeface="+mn-lt"/>
                <a:ea typeface="+mn-ea"/>
                <a:cs typeface="+mn-cs"/>
              </a:rPr>
              <a:t>= {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CD,  E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AH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b="0" i="0" u="none" strike="noStrike" kern="1200" cap="none" spc="0" normalizeH="0" baseline="0" noProof="0" smtClean="0">
                <a:ln>
                  <a:noFill/>
                </a:ln>
                <a:solidFill>
                  <a:schemeClr val="tx1"/>
                </a:solidFill>
                <a:effectLst/>
                <a:uLnTx/>
                <a:uFillTx/>
                <a:latin typeface="+mn-lt"/>
                <a:ea typeface="+mn-ea"/>
                <a:cs typeface="+mn-cs"/>
              </a:rPr>
              <a:t>Kiểm tra xem </a:t>
            </a:r>
            <a:r>
              <a:rPr lang="en-US" sz="2800" smtClean="0">
                <a:latin typeface="Colonna MT" pitchFamily="82" charset="0"/>
              </a:rPr>
              <a:t>E </a:t>
            </a:r>
            <a:r>
              <a:rPr kumimoji="0" lang="en-US" b="0" i="0" u="none" strike="noStrike" kern="1200" cap="none" spc="0" normalizeH="0" baseline="0" noProof="0" smtClean="0">
                <a:ln>
                  <a:noFill/>
                </a:ln>
                <a:solidFill>
                  <a:schemeClr val="tx1"/>
                </a:solidFill>
                <a:effectLst/>
                <a:uLnTx/>
                <a:uFillTx/>
                <a:latin typeface="+mn-lt"/>
                <a:ea typeface="+mn-ea"/>
                <a:cs typeface="+mn-cs"/>
              </a:rPr>
              <a:t>tương đương </a:t>
            </a:r>
            <a:r>
              <a:rPr lang="en-US" sz="2800" smtClean="0">
                <a:latin typeface="Colonna MT" pitchFamily="82" charset="0"/>
              </a:rPr>
              <a:t>F </a:t>
            </a:r>
            <a:r>
              <a:rPr kumimoji="0" lang="en-US" b="0" i="0" u="none" strike="noStrike" kern="1200" cap="none" spc="0" normalizeH="0" baseline="0" noProof="0" smtClean="0">
                <a:ln>
                  <a:noFill/>
                </a:ln>
                <a:solidFill>
                  <a:schemeClr val="tx1"/>
                </a:solidFill>
                <a:effectLst/>
                <a:uLnTx/>
                <a:uFillTx/>
                <a:latin typeface="+mn-lt"/>
                <a:ea typeface="+mn-ea"/>
                <a:cs typeface="+mn-cs"/>
              </a:rPr>
              <a:t>?</a:t>
            </a:r>
          </a:p>
        </p:txBody>
      </p:sp>
      <p:sp>
        <p:nvSpPr>
          <p:cNvPr id="12" name="Rectangle 3"/>
          <p:cNvSpPr txBox="1">
            <a:spLocks noChangeArrowheads="1"/>
          </p:cNvSpPr>
          <p:nvPr/>
        </p:nvSpPr>
        <p:spPr bwMode="auto">
          <a:xfrm>
            <a:off x="457200" y="26670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000" b="0" i="1" u="none" strike="noStrike" kern="1200" cap="none" spc="0" normalizeH="0" baseline="0" noProof="0" smtClean="0">
                <a:ln>
                  <a:noFill/>
                </a:ln>
                <a:solidFill>
                  <a:schemeClr val="tx1"/>
                </a:solidFill>
                <a:effectLst/>
                <a:uLnTx/>
                <a:uFillTx/>
                <a:latin typeface="+mn-lt"/>
                <a:ea typeface="+mn-ea"/>
                <a:cs typeface="+mn-cs"/>
              </a:rPr>
              <a:t>Cách</a:t>
            </a:r>
            <a:r>
              <a:rPr kumimoji="0" lang="fr-FR" sz="2000" b="0" i="1" u="none" strike="noStrike" kern="1200" cap="none" spc="0" normalizeH="0" noProof="0" smtClean="0">
                <a:ln>
                  <a:noFill/>
                </a:ln>
                <a:solidFill>
                  <a:schemeClr val="tx1"/>
                </a:solidFill>
                <a:effectLst/>
                <a:uLnTx/>
                <a:uFillTx/>
                <a:latin typeface="+mn-lt"/>
                <a:ea typeface="+mn-ea"/>
                <a:cs typeface="+mn-cs"/>
              </a:rPr>
              <a:t> 1</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0" i="0" u="none" strike="noStrike" kern="1200" cap="none" spc="0" normalizeH="0" baseline="0" noProof="0" smtClean="0">
                <a:ln>
                  <a:noFill/>
                </a:ln>
                <a:solidFill>
                  <a:schemeClr val="tx1"/>
                </a:solidFill>
                <a:effectLst/>
                <a:uLnTx/>
                <a:uFillTx/>
                <a:latin typeface="+mn-lt"/>
                <a:ea typeface="+mn-ea"/>
                <a:cs typeface="+mn-cs"/>
              </a:rPr>
              <a:t>Dùng</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1" i="1" u="none" strike="noStrike" kern="1200" cap="none" spc="0" normalizeH="0" noProof="0" smtClean="0">
                <a:ln>
                  <a:noFill/>
                </a:ln>
                <a:solidFill>
                  <a:schemeClr val="tx1"/>
                </a:solidFill>
                <a:effectLst/>
                <a:uLnTx/>
                <a:uFillTx/>
                <a:latin typeface="+mn-lt"/>
                <a:ea typeface="+mn-ea"/>
                <a:cs typeface="+mn-cs"/>
              </a:rPr>
              <a:t>các quy tắc suy diễn</a:t>
            </a:r>
            <a:endPar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15" name="Rectangle 3"/>
          <p:cNvSpPr txBox="1">
            <a:spLocks noChangeArrowheads="1"/>
          </p:cNvSpPr>
          <p:nvPr/>
        </p:nvSpPr>
        <p:spPr bwMode="auto">
          <a:xfrm>
            <a:off x="457200" y="3200400"/>
            <a:ext cx="25908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t>{A </a:t>
            </a:r>
            <a:r>
              <a:rPr lang="en-US" sz="2000" smtClean="0">
                <a:sym typeface="Symbol" pitchFamily="18" charset="2"/>
              </a:rPr>
              <a:t></a:t>
            </a:r>
            <a:r>
              <a:rPr lang="fr-FR" sz="2000" smtClean="0"/>
              <a:t>C} |=  {A </a:t>
            </a:r>
            <a:r>
              <a:rPr lang="en-US" sz="2000" smtClean="0">
                <a:sym typeface="Symbol" pitchFamily="18" charset="2"/>
              </a:rPr>
              <a:t></a:t>
            </a:r>
            <a:r>
              <a:rPr lang="fr-FR" sz="2000" smtClean="0"/>
              <a:t> AC}</a:t>
            </a:r>
          </a:p>
          <a:p>
            <a:pPr marR="45720" lvl="0" algn="l">
              <a:spcBef>
                <a:spcPct val="20000"/>
              </a:spcBef>
              <a:buClr>
                <a:srgbClr val="0BD0D9"/>
              </a:buClr>
              <a:buSzPct val="95000"/>
              <a:defRPr/>
            </a:pPr>
            <a:r>
              <a:rPr lang="fr-FR" sz="2000" smtClean="0"/>
              <a:t>                 {AC </a:t>
            </a:r>
            <a:r>
              <a:rPr lang="en-US" sz="2000" smtClean="0">
                <a:sym typeface="Symbol" pitchFamily="18" charset="2"/>
              </a:rPr>
              <a:t></a:t>
            </a:r>
            <a:r>
              <a:rPr lang="fr-FR" sz="2000" smtClean="0"/>
              <a:t> D} </a:t>
            </a:r>
          </a:p>
          <a:p>
            <a:pPr marR="45720" lvl="0" algn="l">
              <a:spcBef>
                <a:spcPct val="20000"/>
              </a:spcBef>
              <a:buClr>
                <a:srgbClr val="0BD0D9"/>
              </a:buClr>
              <a:buSzPct val="95000"/>
              <a:defRPr/>
            </a:pPr>
            <a:endPar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18" name="Right Brace 17"/>
          <p:cNvSpPr/>
          <p:nvPr/>
        </p:nvSpPr>
        <p:spPr>
          <a:xfrm>
            <a:off x="3276600" y="32004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9" name="TextBox 18"/>
          <p:cNvSpPr txBox="1"/>
          <p:nvPr/>
        </p:nvSpPr>
        <p:spPr>
          <a:xfrm>
            <a:off x="3581400" y="3352800"/>
            <a:ext cx="1401345" cy="369332"/>
          </a:xfrm>
          <a:prstGeom prst="rect">
            <a:avLst/>
          </a:prstGeom>
          <a:noFill/>
        </p:spPr>
        <p:txBody>
          <a:bodyPr wrap="none" rtlCol="0">
            <a:spAutoFit/>
          </a:bodyPr>
          <a:lstStyle/>
          <a:p>
            <a:r>
              <a:rPr lang="en-US" smtClean="0"/>
              <a:t>|=</a:t>
            </a:r>
            <a:r>
              <a:rPr lang="fr-FR" smtClean="0"/>
              <a:t>  {A </a:t>
            </a:r>
            <a:r>
              <a:rPr lang="en-US" smtClean="0">
                <a:sym typeface="Symbol" pitchFamily="18" charset="2"/>
              </a:rPr>
              <a:t></a:t>
            </a:r>
            <a:r>
              <a:rPr lang="fr-FR" smtClean="0"/>
              <a:t>D}</a:t>
            </a:r>
            <a:endParaRPr lang="vi-VN"/>
          </a:p>
        </p:txBody>
      </p:sp>
      <p:sp>
        <p:nvSpPr>
          <p:cNvPr id="20" name="TextBox 19"/>
          <p:cNvSpPr txBox="1"/>
          <p:nvPr/>
        </p:nvSpPr>
        <p:spPr>
          <a:xfrm>
            <a:off x="3657600" y="3886200"/>
            <a:ext cx="2196435" cy="369332"/>
          </a:xfrm>
          <a:prstGeom prst="rect">
            <a:avLst/>
          </a:prstGeom>
          <a:noFill/>
        </p:spPr>
        <p:txBody>
          <a:bodyPr wrap="none" rtlCol="0">
            <a:spAutoFit/>
          </a:bodyPr>
          <a:lstStyle/>
          <a:p>
            <a:r>
              <a:rPr lang="en-US" smtClean="0"/>
              <a:t>kết hợp với</a:t>
            </a:r>
            <a:r>
              <a:rPr lang="fr-FR" smtClean="0"/>
              <a:t> {A </a:t>
            </a:r>
            <a:r>
              <a:rPr lang="en-US" smtClean="0">
                <a:sym typeface="Symbol" pitchFamily="18" charset="2"/>
              </a:rPr>
              <a:t></a:t>
            </a:r>
            <a:r>
              <a:rPr lang="fr-FR" smtClean="0">
                <a:sym typeface="Symbol" pitchFamily="18" charset="2"/>
              </a:rPr>
              <a:t>C</a:t>
            </a:r>
            <a:r>
              <a:rPr lang="fr-FR" smtClean="0"/>
              <a:t>}</a:t>
            </a:r>
            <a:endParaRPr lang="vi-VN"/>
          </a:p>
        </p:txBody>
      </p:sp>
      <p:sp>
        <p:nvSpPr>
          <p:cNvPr id="21" name="Right Brace 20"/>
          <p:cNvSpPr/>
          <p:nvPr/>
        </p:nvSpPr>
        <p:spPr>
          <a:xfrm>
            <a:off x="6248400" y="335280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2" name="TextBox 21"/>
          <p:cNvSpPr txBox="1"/>
          <p:nvPr/>
        </p:nvSpPr>
        <p:spPr>
          <a:xfrm>
            <a:off x="6705600" y="3581400"/>
            <a:ext cx="1539204" cy="369332"/>
          </a:xfrm>
          <a:prstGeom prst="rect">
            <a:avLst/>
          </a:prstGeom>
          <a:noFill/>
        </p:spPr>
        <p:txBody>
          <a:bodyPr wrap="none" rtlCol="0">
            <a:spAutoFit/>
          </a:bodyPr>
          <a:lstStyle/>
          <a:p>
            <a:r>
              <a:rPr lang="en-US" smtClean="0"/>
              <a:t>|=</a:t>
            </a:r>
            <a:r>
              <a:rPr lang="fr-FR" smtClean="0"/>
              <a:t>  {A </a:t>
            </a:r>
            <a:r>
              <a:rPr lang="en-US" smtClean="0">
                <a:sym typeface="Symbol" pitchFamily="18" charset="2"/>
              </a:rPr>
              <a:t>C</a:t>
            </a:r>
            <a:r>
              <a:rPr lang="fr-FR" smtClean="0"/>
              <a:t>D}</a:t>
            </a:r>
            <a:endParaRPr lang="vi-VN"/>
          </a:p>
        </p:txBody>
      </p:sp>
      <p:sp>
        <p:nvSpPr>
          <p:cNvPr id="23" name="TextBox 22"/>
          <p:cNvSpPr txBox="1"/>
          <p:nvPr/>
        </p:nvSpPr>
        <p:spPr>
          <a:xfrm>
            <a:off x="6761617" y="4343400"/>
            <a:ext cx="2382383" cy="461665"/>
          </a:xfrm>
          <a:prstGeom prst="rect">
            <a:avLst/>
          </a:prstGeom>
          <a:noFill/>
        </p:spPr>
        <p:txBody>
          <a:bodyPr wrap="none" rtlCol="0">
            <a:spAutoFit/>
          </a:bodyPr>
          <a:lstStyle/>
          <a:p>
            <a:r>
              <a:rPr lang="en-US" smtClean="0"/>
              <a:t>Vậy </a:t>
            </a:r>
            <a:r>
              <a:rPr lang="fr-FR" sz="2400" b="1" smtClean="0">
                <a:latin typeface="Colonna MT" pitchFamily="82" charset="0"/>
              </a:rPr>
              <a:t>F</a:t>
            </a:r>
            <a:r>
              <a:rPr lang="fr-FR" b="1" smtClean="0"/>
              <a:t> </a:t>
            </a:r>
            <a:r>
              <a:rPr lang="en-US" b="1" smtClean="0"/>
              <a:t>|=</a:t>
            </a:r>
            <a:r>
              <a:rPr lang="fr-FR" b="1" smtClean="0"/>
              <a:t>  {A </a:t>
            </a:r>
            <a:r>
              <a:rPr lang="en-US" b="1" smtClean="0">
                <a:sym typeface="Symbol" pitchFamily="18" charset="2"/>
              </a:rPr>
              <a:t>C</a:t>
            </a:r>
            <a:r>
              <a:rPr lang="fr-FR" b="1" smtClean="0"/>
              <a:t>D}</a:t>
            </a:r>
            <a:endParaRPr lang="vi-VN" b="1"/>
          </a:p>
        </p:txBody>
      </p:sp>
      <p:sp>
        <p:nvSpPr>
          <p:cNvPr id="24" name="Rectangle 3"/>
          <p:cNvSpPr txBox="1">
            <a:spLocks noChangeArrowheads="1"/>
          </p:cNvSpPr>
          <p:nvPr/>
        </p:nvSpPr>
        <p:spPr bwMode="auto">
          <a:xfrm>
            <a:off x="381000" y="4876800"/>
            <a:ext cx="2590800" cy="838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t>{E </a:t>
            </a:r>
            <a:r>
              <a:rPr lang="en-US" sz="2000" smtClean="0">
                <a:sym typeface="Symbol" pitchFamily="18" charset="2"/>
              </a:rPr>
              <a:t></a:t>
            </a:r>
            <a:r>
              <a:rPr lang="fr-FR" sz="2000" smtClean="0">
                <a:sym typeface="Symbol" pitchFamily="18" charset="2"/>
              </a:rPr>
              <a:t>AD</a:t>
            </a:r>
            <a:r>
              <a:rPr lang="fr-FR" sz="2000" smtClean="0"/>
              <a:t>} |= {E </a:t>
            </a:r>
            <a:r>
              <a:rPr lang="en-US" sz="2000" smtClean="0">
                <a:sym typeface="Symbol" pitchFamily="18" charset="2"/>
              </a:rPr>
              <a:t></a:t>
            </a:r>
            <a:r>
              <a:rPr lang="fr-FR" sz="2000" smtClean="0"/>
              <a:t> A}</a:t>
            </a:r>
          </a:p>
          <a:p>
            <a:pPr marR="45720" lvl="0" algn="l">
              <a:spcBef>
                <a:spcPct val="20000"/>
              </a:spcBef>
              <a:buClr>
                <a:srgbClr val="0BD0D9"/>
              </a:buClr>
              <a:buSzPct val="95000"/>
              <a:defRPr/>
            </a:pPr>
            <a:r>
              <a:rPr lang="fr-FR" sz="2000" smtClean="0"/>
              <a:t>                  {E </a:t>
            </a:r>
            <a:r>
              <a:rPr lang="en-US" sz="2000" smtClean="0">
                <a:sym typeface="Symbol" pitchFamily="18" charset="2"/>
              </a:rPr>
              <a:t></a:t>
            </a:r>
            <a:r>
              <a:rPr lang="fr-FR" sz="2000" smtClean="0"/>
              <a:t> H} </a:t>
            </a:r>
          </a:p>
          <a:p>
            <a:pPr marR="45720" lvl="0" algn="l">
              <a:spcBef>
                <a:spcPct val="20000"/>
              </a:spcBef>
              <a:buClr>
                <a:srgbClr val="0BD0D9"/>
              </a:buClr>
              <a:buSzPct val="95000"/>
              <a:defRPr/>
            </a:pPr>
            <a:endPar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26" name="Right Brace 25"/>
          <p:cNvSpPr/>
          <p:nvPr/>
        </p:nvSpPr>
        <p:spPr>
          <a:xfrm>
            <a:off x="3276600" y="4953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7" name="TextBox 26"/>
          <p:cNvSpPr txBox="1"/>
          <p:nvPr/>
        </p:nvSpPr>
        <p:spPr>
          <a:xfrm>
            <a:off x="3581400" y="5181600"/>
            <a:ext cx="1529586" cy="369332"/>
          </a:xfrm>
          <a:prstGeom prst="rect">
            <a:avLst/>
          </a:prstGeom>
          <a:noFill/>
        </p:spPr>
        <p:txBody>
          <a:bodyPr wrap="none" rtlCol="0">
            <a:spAutoFit/>
          </a:bodyPr>
          <a:lstStyle/>
          <a:p>
            <a:r>
              <a:rPr lang="en-US" smtClean="0"/>
              <a:t>|=</a:t>
            </a:r>
            <a:r>
              <a:rPr lang="fr-FR" smtClean="0"/>
              <a:t>  {E </a:t>
            </a:r>
            <a:r>
              <a:rPr lang="en-US" smtClean="0">
                <a:sym typeface="Symbol" pitchFamily="18" charset="2"/>
              </a:rPr>
              <a:t>AH</a:t>
            </a:r>
            <a:r>
              <a:rPr lang="fr-FR" smtClean="0"/>
              <a:t>}</a:t>
            </a:r>
            <a:endParaRPr lang="vi-VN"/>
          </a:p>
        </p:txBody>
      </p:sp>
      <p:sp>
        <p:nvSpPr>
          <p:cNvPr id="28" name="TextBox 27"/>
          <p:cNvSpPr txBox="1"/>
          <p:nvPr/>
        </p:nvSpPr>
        <p:spPr>
          <a:xfrm>
            <a:off x="5562600" y="5105400"/>
            <a:ext cx="2372765" cy="461665"/>
          </a:xfrm>
          <a:prstGeom prst="rect">
            <a:avLst/>
          </a:prstGeom>
          <a:noFill/>
        </p:spPr>
        <p:txBody>
          <a:bodyPr wrap="none" rtlCol="0">
            <a:spAutoFit/>
          </a:bodyPr>
          <a:lstStyle/>
          <a:p>
            <a:r>
              <a:rPr lang="en-US" smtClean="0"/>
              <a:t>Vậy </a:t>
            </a:r>
            <a:r>
              <a:rPr lang="fr-FR" sz="2400" b="1" smtClean="0">
                <a:latin typeface="Colonna MT" pitchFamily="82" charset="0"/>
              </a:rPr>
              <a:t>F</a:t>
            </a:r>
            <a:r>
              <a:rPr lang="fr-FR" b="1" smtClean="0"/>
              <a:t> </a:t>
            </a:r>
            <a:r>
              <a:rPr lang="en-US" b="1" smtClean="0"/>
              <a:t>|=</a:t>
            </a:r>
            <a:r>
              <a:rPr lang="fr-FR" b="1" smtClean="0"/>
              <a:t>  {E </a:t>
            </a:r>
            <a:r>
              <a:rPr lang="en-US" b="1" smtClean="0">
                <a:sym typeface="Symbol" pitchFamily="18" charset="2"/>
              </a:rPr>
              <a:t>AH</a:t>
            </a:r>
            <a:r>
              <a:rPr lang="fr-FR" b="1" smtClean="0"/>
              <a:t>}</a:t>
            </a:r>
            <a:endParaRPr lang="vi-VN" b="1"/>
          </a:p>
        </p:txBody>
      </p:sp>
      <p:sp>
        <p:nvSpPr>
          <p:cNvPr id="29" name="TextBox 28"/>
          <p:cNvSpPr txBox="1"/>
          <p:nvPr/>
        </p:nvSpPr>
        <p:spPr>
          <a:xfrm>
            <a:off x="5181600" y="5867400"/>
            <a:ext cx="2074607" cy="584775"/>
          </a:xfrm>
          <a:prstGeom prst="rect">
            <a:avLst/>
          </a:prstGeom>
          <a:noFill/>
        </p:spPr>
        <p:txBody>
          <a:bodyPr wrap="none" rtlCol="0">
            <a:spAutoFit/>
          </a:bodyPr>
          <a:lstStyle/>
          <a:p>
            <a:r>
              <a:rPr lang="en-US" smtClean="0"/>
              <a:t>Tức là </a:t>
            </a:r>
            <a:r>
              <a:rPr lang="en-US" sz="2400" smtClean="0"/>
              <a:t> </a:t>
            </a:r>
            <a:r>
              <a:rPr lang="fr-FR" sz="3200" b="1" smtClean="0">
                <a:latin typeface="Colonna MT" pitchFamily="82" charset="0"/>
              </a:rPr>
              <a:t>F</a:t>
            </a:r>
            <a:r>
              <a:rPr lang="fr-FR" sz="2400" b="1" smtClean="0"/>
              <a:t>  </a:t>
            </a:r>
            <a:r>
              <a:rPr lang="fr-FR" b="1" smtClean="0"/>
              <a:t>phủ </a:t>
            </a:r>
            <a:r>
              <a:rPr lang="fr-FR" sz="3200" smtClean="0">
                <a:latin typeface="Colonna MT" pitchFamily="82" charset="0"/>
              </a:rPr>
              <a:t>E</a:t>
            </a:r>
            <a:endParaRPr lang="vi-V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ox(i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ox(i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ox(i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ox(in)">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p:bldP spid="20" grpId="0"/>
      <p:bldP spid="21" grpId="0" animBg="1"/>
      <p:bldP spid="22" grpId="0"/>
      <p:bldP spid="23" grpId="0"/>
      <p:bldP spid="24" grpId="0"/>
      <p:bldP spid="26" grpId="0" animBg="1"/>
      <p:bldP spid="27" grpId="0"/>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41</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solidFill>
                  <a:srgbClr val="FFFF00"/>
                </a:solidFill>
              </a:rPr>
              <a:t>4.7</a:t>
            </a:r>
            <a:r>
              <a:rPr lang="en-US" sz="2400" smtClean="0">
                <a:solidFill>
                  <a:srgbClr val="FFFF00"/>
                </a:solidFill>
              </a:rPr>
              <a:t> – </a:t>
            </a:r>
            <a:r>
              <a:rPr lang="en-US" sz="2000" b="1" smtClean="0">
                <a:solidFill>
                  <a:srgbClr val="FFFF00"/>
                </a:solidFill>
              </a:rPr>
              <a:t>Tập phụ thuộc hàm tương đương</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Rectangle 3"/>
          <p:cNvSpPr txBox="1">
            <a:spLocks noChangeArrowheads="1"/>
          </p:cNvSpPr>
          <p:nvPr/>
        </p:nvSpPr>
        <p:spPr bwMode="auto">
          <a:xfrm>
            <a:off x="457200" y="1219201"/>
            <a:ext cx="8229600" cy="1447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2800" b="0" i="0" u="none" strike="noStrike" kern="1200" cap="none" spc="0" normalizeH="0" baseline="0" noProof="0" smtClean="0">
                <a:ln>
                  <a:noFill/>
                </a:ln>
                <a:solidFill>
                  <a:schemeClr val="tx1"/>
                </a:solidFill>
                <a:effectLst/>
                <a:uLnTx/>
                <a:uFillTx/>
                <a:latin typeface="Colonna MT" pitchFamily="82" charset="0"/>
              </a:rPr>
              <a:t>F</a:t>
            </a:r>
            <a:r>
              <a:rPr kumimoji="0" lang="fr-FR" b="0" i="0" u="none" strike="noStrike" kern="1200" cap="none" spc="0" normalizeH="0" baseline="0" noProof="0" smtClean="0">
                <a:ln>
                  <a:noFill/>
                </a:ln>
                <a:solidFill>
                  <a:schemeClr val="tx1"/>
                </a:solidFill>
                <a:effectLst/>
                <a:uLnTx/>
                <a:uFillTx/>
                <a:latin typeface="+mn-lt"/>
                <a:ea typeface="+mn-ea"/>
                <a:cs typeface="+mn-cs"/>
              </a:rPr>
              <a:t> =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AC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D, E</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AD, E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H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800" smtClean="0">
                <a:latin typeface="Colonna MT" pitchFamily="82" charset="0"/>
              </a:rPr>
              <a:t>E </a:t>
            </a:r>
            <a:r>
              <a:rPr kumimoji="0" lang="fr-FR" b="0" i="0" u="none" strike="noStrike" kern="1200" cap="none" spc="0" normalizeH="0" baseline="0" noProof="0" smtClean="0">
                <a:ln>
                  <a:noFill/>
                </a:ln>
                <a:solidFill>
                  <a:schemeClr val="tx1"/>
                </a:solidFill>
                <a:effectLst/>
                <a:uLnTx/>
                <a:uFillTx/>
                <a:latin typeface="+mn-lt"/>
                <a:ea typeface="+mn-ea"/>
                <a:cs typeface="+mn-cs"/>
              </a:rPr>
              <a:t>= {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CD,  E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AH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b="0" i="0" u="none" strike="noStrike" kern="1200" cap="none" spc="0" normalizeH="0" baseline="0" noProof="0" smtClean="0">
                <a:ln>
                  <a:noFill/>
                </a:ln>
                <a:solidFill>
                  <a:schemeClr val="tx1"/>
                </a:solidFill>
                <a:effectLst/>
                <a:uLnTx/>
                <a:uFillTx/>
                <a:latin typeface="+mn-lt"/>
                <a:ea typeface="+mn-ea"/>
                <a:cs typeface="+mn-cs"/>
              </a:rPr>
              <a:t>Kiểm tra xem </a:t>
            </a:r>
            <a:r>
              <a:rPr lang="en-US" sz="2800" smtClean="0">
                <a:latin typeface="Colonna MT" pitchFamily="82" charset="0"/>
              </a:rPr>
              <a:t>E </a:t>
            </a:r>
            <a:r>
              <a:rPr kumimoji="0" lang="en-US" b="0" i="0" u="none" strike="noStrike" kern="1200" cap="none" spc="0" normalizeH="0" baseline="0" noProof="0" smtClean="0">
                <a:ln>
                  <a:noFill/>
                </a:ln>
                <a:solidFill>
                  <a:schemeClr val="tx1"/>
                </a:solidFill>
                <a:effectLst/>
                <a:uLnTx/>
                <a:uFillTx/>
                <a:latin typeface="+mn-lt"/>
                <a:ea typeface="+mn-ea"/>
                <a:cs typeface="+mn-cs"/>
              </a:rPr>
              <a:t>tương đương </a:t>
            </a:r>
            <a:r>
              <a:rPr lang="en-US" sz="2800" smtClean="0">
                <a:latin typeface="Colonna MT" pitchFamily="82" charset="0"/>
              </a:rPr>
              <a:t>F </a:t>
            </a:r>
            <a:r>
              <a:rPr kumimoji="0" lang="en-US" b="0" i="0" u="none" strike="noStrike" kern="1200" cap="none" spc="0" normalizeH="0" baseline="0" noProof="0" smtClean="0">
                <a:ln>
                  <a:noFill/>
                </a:ln>
                <a:solidFill>
                  <a:schemeClr val="tx1"/>
                </a:solidFill>
                <a:effectLst/>
                <a:uLnTx/>
                <a:uFillTx/>
                <a:latin typeface="+mn-lt"/>
                <a:ea typeface="+mn-ea"/>
                <a:cs typeface="+mn-cs"/>
              </a:rPr>
              <a:t>?</a:t>
            </a:r>
          </a:p>
        </p:txBody>
      </p:sp>
      <p:sp>
        <p:nvSpPr>
          <p:cNvPr id="12" name="Rectangle 3"/>
          <p:cNvSpPr txBox="1">
            <a:spLocks noChangeArrowheads="1"/>
          </p:cNvSpPr>
          <p:nvPr/>
        </p:nvSpPr>
        <p:spPr bwMode="auto">
          <a:xfrm>
            <a:off x="457200" y="26670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000" b="0" i="1" u="none" strike="noStrike" kern="1200" cap="none" spc="0" normalizeH="0" baseline="0" noProof="0" smtClean="0">
                <a:ln>
                  <a:noFill/>
                </a:ln>
                <a:solidFill>
                  <a:schemeClr val="tx1"/>
                </a:solidFill>
                <a:effectLst/>
                <a:uLnTx/>
                <a:uFillTx/>
                <a:latin typeface="+mn-lt"/>
                <a:ea typeface="+mn-ea"/>
                <a:cs typeface="+mn-cs"/>
              </a:rPr>
              <a:t>Cách</a:t>
            </a:r>
            <a:r>
              <a:rPr kumimoji="0" lang="fr-FR" sz="2000" b="0" i="1" u="none" strike="noStrike" kern="1200" cap="none" spc="0" normalizeH="0" noProof="0" smtClean="0">
                <a:ln>
                  <a:noFill/>
                </a:ln>
                <a:solidFill>
                  <a:schemeClr val="tx1"/>
                </a:solidFill>
                <a:effectLst/>
                <a:uLnTx/>
                <a:uFillTx/>
                <a:latin typeface="+mn-lt"/>
                <a:ea typeface="+mn-ea"/>
                <a:cs typeface="+mn-cs"/>
              </a:rPr>
              <a:t> 1</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0" i="0" u="none" strike="noStrike" kern="1200" cap="none" spc="0" normalizeH="0" baseline="0" noProof="0" smtClean="0">
                <a:ln>
                  <a:noFill/>
                </a:ln>
                <a:solidFill>
                  <a:schemeClr val="tx1"/>
                </a:solidFill>
                <a:effectLst/>
                <a:uLnTx/>
                <a:uFillTx/>
                <a:latin typeface="+mn-lt"/>
                <a:ea typeface="+mn-ea"/>
                <a:cs typeface="+mn-cs"/>
              </a:rPr>
              <a:t>Dùng</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1" i="1" u="none" strike="noStrike" kern="1200" cap="none" spc="0" normalizeH="0" noProof="0" smtClean="0">
                <a:ln>
                  <a:noFill/>
                </a:ln>
                <a:solidFill>
                  <a:schemeClr val="tx1"/>
                </a:solidFill>
                <a:effectLst/>
                <a:uLnTx/>
                <a:uFillTx/>
                <a:latin typeface="+mn-lt"/>
                <a:ea typeface="+mn-ea"/>
                <a:cs typeface="+mn-cs"/>
              </a:rPr>
              <a:t>các quy tắc suy diễn</a:t>
            </a:r>
            <a:endPar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29" name="TextBox 28"/>
          <p:cNvSpPr txBox="1"/>
          <p:nvPr/>
        </p:nvSpPr>
        <p:spPr>
          <a:xfrm>
            <a:off x="533400" y="4038600"/>
            <a:ext cx="3195105" cy="584775"/>
          </a:xfrm>
          <a:prstGeom prst="rect">
            <a:avLst/>
          </a:prstGeom>
          <a:noFill/>
        </p:spPr>
        <p:txBody>
          <a:bodyPr wrap="none" rtlCol="0">
            <a:spAutoFit/>
          </a:bodyPr>
          <a:lstStyle/>
          <a:p>
            <a:r>
              <a:rPr lang="en-US" smtClean="0"/>
              <a:t>Tức là </a:t>
            </a:r>
            <a:r>
              <a:rPr lang="en-US" sz="2400" smtClean="0"/>
              <a:t> </a:t>
            </a:r>
            <a:r>
              <a:rPr lang="fr-FR" sz="3200" b="1" smtClean="0">
                <a:latin typeface="Colonna MT" pitchFamily="82" charset="0"/>
              </a:rPr>
              <a:t>F</a:t>
            </a:r>
            <a:r>
              <a:rPr lang="fr-FR" sz="2400" b="1" smtClean="0"/>
              <a:t>  </a:t>
            </a:r>
            <a:r>
              <a:rPr lang="fr-FR" sz="2000" smtClean="0"/>
              <a:t>tương đương </a:t>
            </a:r>
            <a:r>
              <a:rPr lang="fr-FR" b="1" smtClean="0"/>
              <a:t> </a:t>
            </a:r>
            <a:r>
              <a:rPr lang="fr-FR" sz="3200" smtClean="0">
                <a:latin typeface="Colonna MT" pitchFamily="82" charset="0"/>
              </a:rPr>
              <a:t>E</a:t>
            </a:r>
            <a:endParaRPr lang="vi-VN" b="1"/>
          </a:p>
        </p:txBody>
      </p:sp>
      <p:sp>
        <p:nvSpPr>
          <p:cNvPr id="25" name="Rectangle 3"/>
          <p:cNvSpPr txBox="1">
            <a:spLocks noChangeArrowheads="1"/>
          </p:cNvSpPr>
          <p:nvPr/>
        </p:nvSpPr>
        <p:spPr bwMode="auto">
          <a:xfrm>
            <a:off x="381000" y="3276600"/>
            <a:ext cx="8229600" cy="381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000" b="0" i="1" u="none" strike="noStrike" kern="1200" cap="none" spc="0" normalizeH="0" baseline="0" noProof="0" smtClean="0">
                <a:ln>
                  <a:noFill/>
                </a:ln>
                <a:solidFill>
                  <a:schemeClr val="tx1"/>
                </a:solidFill>
                <a:effectLst/>
                <a:uLnTx/>
                <a:uFillTx/>
                <a:latin typeface="+mn-lt"/>
                <a:ea typeface="+mn-ea"/>
                <a:cs typeface="+mn-cs"/>
              </a:rPr>
              <a:t>Tương</a:t>
            </a:r>
            <a:r>
              <a:rPr kumimoji="0" lang="fr-FR" sz="2000" b="0" i="1" u="none" strike="noStrike" kern="1200" cap="none" spc="0" normalizeH="0" noProof="0" smtClean="0">
                <a:ln>
                  <a:noFill/>
                </a:ln>
                <a:solidFill>
                  <a:schemeClr val="tx1"/>
                </a:solidFill>
                <a:effectLst/>
                <a:uLnTx/>
                <a:uFillTx/>
                <a:latin typeface="+mn-lt"/>
                <a:ea typeface="+mn-ea"/>
                <a:cs typeface="+mn-cs"/>
              </a:rPr>
              <a:t> tự: chứng minh được </a:t>
            </a:r>
            <a:endPar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p:txBody>
      </p:sp>
      <p:sp>
        <p:nvSpPr>
          <p:cNvPr id="30" name="TextBox 29"/>
          <p:cNvSpPr txBox="1"/>
          <p:nvPr/>
        </p:nvSpPr>
        <p:spPr>
          <a:xfrm>
            <a:off x="3733800" y="3276600"/>
            <a:ext cx="1277914" cy="584775"/>
          </a:xfrm>
          <a:prstGeom prst="rect">
            <a:avLst/>
          </a:prstGeom>
          <a:noFill/>
        </p:spPr>
        <p:txBody>
          <a:bodyPr wrap="none" rtlCol="0">
            <a:spAutoFit/>
          </a:bodyPr>
          <a:lstStyle/>
          <a:p>
            <a:r>
              <a:rPr lang="fr-FR" sz="3200" smtClean="0">
                <a:latin typeface="Colonna MT" pitchFamily="82" charset="0"/>
              </a:rPr>
              <a:t>E</a:t>
            </a:r>
            <a:r>
              <a:rPr lang="fr-FR" sz="2400" smtClean="0"/>
              <a:t>  </a:t>
            </a:r>
            <a:r>
              <a:rPr lang="fr-FR" smtClean="0"/>
              <a:t>phủ </a:t>
            </a:r>
            <a:r>
              <a:rPr lang="fr-FR" sz="3200" smtClean="0">
                <a:latin typeface="Colonna MT" pitchFamily="82" charset="0"/>
              </a:rPr>
              <a:t>F</a:t>
            </a:r>
            <a:endParaRPr lang="vi-V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42</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4.7</a:t>
            </a:r>
            <a:r>
              <a:rPr lang="en-US" sz="2400" smtClean="0"/>
              <a:t> – </a:t>
            </a:r>
            <a:r>
              <a:rPr lang="en-US" sz="2000" b="1" smtClean="0"/>
              <a:t>Tập phụ thuộc hàm tương đương</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Rectangle 3"/>
          <p:cNvSpPr txBox="1">
            <a:spLocks noChangeArrowheads="1"/>
          </p:cNvSpPr>
          <p:nvPr/>
        </p:nvSpPr>
        <p:spPr bwMode="auto">
          <a:xfrm>
            <a:off x="457200" y="1219201"/>
            <a:ext cx="8229600" cy="1371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2400" b="0" i="0" u="none" strike="noStrike" kern="1200" cap="none" spc="0" normalizeH="0" baseline="0" noProof="0" smtClean="0">
                <a:ln>
                  <a:noFill/>
                </a:ln>
                <a:solidFill>
                  <a:schemeClr val="tx1"/>
                </a:solidFill>
                <a:effectLst/>
                <a:uLnTx/>
                <a:uFillTx/>
                <a:latin typeface="Colonna MT" pitchFamily="82" charset="0"/>
              </a:rPr>
              <a:t>F</a:t>
            </a:r>
            <a:r>
              <a:rPr kumimoji="0" lang="fr-FR" sz="1600" b="0" i="0" u="none" strike="noStrike" kern="1200" cap="none" spc="0" normalizeH="0" baseline="0" noProof="0" smtClean="0">
                <a:ln>
                  <a:noFill/>
                </a:ln>
                <a:solidFill>
                  <a:schemeClr val="tx1"/>
                </a:solidFill>
                <a:effectLst/>
                <a:uLnTx/>
                <a:uFillTx/>
                <a:latin typeface="+mn-lt"/>
                <a:ea typeface="+mn-ea"/>
                <a:cs typeface="+mn-cs"/>
              </a:rPr>
              <a:t> = {A </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C, AC </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 D, E</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AD, E </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H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400" smtClean="0">
                <a:latin typeface="Colonna MT" pitchFamily="82" charset="0"/>
              </a:rPr>
              <a:t>E </a:t>
            </a:r>
            <a:r>
              <a:rPr kumimoji="0" lang="fr-FR" sz="1600" b="0" i="0" u="none" strike="noStrike" kern="1200" cap="none" spc="0" normalizeH="0" baseline="0" noProof="0" smtClean="0">
                <a:ln>
                  <a:noFill/>
                </a:ln>
                <a:solidFill>
                  <a:schemeClr val="tx1"/>
                </a:solidFill>
                <a:effectLst/>
                <a:uLnTx/>
                <a:uFillTx/>
                <a:latin typeface="+mn-lt"/>
                <a:ea typeface="+mn-ea"/>
                <a:cs typeface="+mn-cs"/>
              </a:rPr>
              <a:t>= { A </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CD,  E </a:t>
            </a:r>
            <a:r>
              <a:rPr kumimoji="0" lang="en-US" sz="1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sz="1600" b="0" i="0" u="none" strike="noStrike" kern="1200" cap="none" spc="0" normalizeH="0" baseline="0" noProof="0" smtClean="0">
                <a:ln>
                  <a:noFill/>
                </a:ln>
                <a:solidFill>
                  <a:schemeClr val="tx1"/>
                </a:solidFill>
                <a:effectLst/>
                <a:uLnTx/>
                <a:uFillTx/>
                <a:latin typeface="+mn-lt"/>
                <a:ea typeface="+mn-ea"/>
                <a:cs typeface="+mn-cs"/>
              </a:rPr>
              <a:t> AH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b="0" i="0" u="none" strike="noStrike" kern="1200" cap="none" spc="0" normalizeH="0" baseline="0" noProof="0" smtClean="0">
                <a:ln>
                  <a:noFill/>
                </a:ln>
                <a:solidFill>
                  <a:schemeClr val="tx1"/>
                </a:solidFill>
                <a:effectLst/>
                <a:uLnTx/>
                <a:uFillTx/>
                <a:latin typeface="+mn-lt"/>
                <a:ea typeface="+mn-ea"/>
                <a:cs typeface="+mn-cs"/>
              </a:rPr>
              <a:t>Kiểm tra xem </a:t>
            </a:r>
            <a:r>
              <a:rPr lang="en-US" sz="2400" smtClean="0">
                <a:latin typeface="Colonna MT" pitchFamily="82" charset="0"/>
              </a:rPr>
              <a:t>E </a:t>
            </a:r>
            <a:r>
              <a:rPr kumimoji="0" lang="en-US" b="0" i="0" u="none" strike="noStrike" kern="1200" cap="none" spc="0" normalizeH="0" baseline="0" noProof="0" smtClean="0">
                <a:ln>
                  <a:noFill/>
                </a:ln>
                <a:solidFill>
                  <a:schemeClr val="tx1"/>
                </a:solidFill>
                <a:effectLst/>
                <a:uLnTx/>
                <a:uFillTx/>
                <a:latin typeface="+mn-lt"/>
                <a:ea typeface="+mn-ea"/>
                <a:cs typeface="+mn-cs"/>
              </a:rPr>
              <a:t>tương đương </a:t>
            </a:r>
            <a:r>
              <a:rPr lang="en-US" sz="2400" smtClean="0">
                <a:latin typeface="Colonna MT" pitchFamily="82" charset="0"/>
              </a:rPr>
              <a:t>F </a:t>
            </a:r>
            <a:r>
              <a:rPr kumimoji="0" lang="en-US" b="0" i="0" u="none" strike="noStrike" kern="1200" cap="none" spc="0" normalizeH="0" baseline="0" noProof="0" smtClean="0">
                <a:ln>
                  <a:noFill/>
                </a:ln>
                <a:solidFill>
                  <a:schemeClr val="tx1"/>
                </a:solidFill>
                <a:effectLst/>
                <a:uLnTx/>
                <a:uFillTx/>
                <a:latin typeface="+mn-lt"/>
                <a:ea typeface="+mn-ea"/>
                <a:cs typeface="+mn-cs"/>
              </a:rPr>
              <a:t>?</a:t>
            </a:r>
          </a:p>
        </p:txBody>
      </p:sp>
      <p:sp>
        <p:nvSpPr>
          <p:cNvPr id="14" name="Rectangle 3"/>
          <p:cNvSpPr txBox="1">
            <a:spLocks noChangeArrowheads="1"/>
          </p:cNvSpPr>
          <p:nvPr/>
        </p:nvSpPr>
        <p:spPr bwMode="auto">
          <a:xfrm>
            <a:off x="228600" y="2590800"/>
            <a:ext cx="8229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kumimoji="0" lang="fr-FR" sz="2000" b="0" i="1" u="none" strike="noStrike" kern="1200" cap="none" spc="0" normalizeH="0" baseline="0" noProof="0" smtClean="0">
                <a:ln>
                  <a:noFill/>
                </a:ln>
                <a:solidFill>
                  <a:schemeClr val="tx1"/>
                </a:solidFill>
                <a:effectLst/>
                <a:uLnTx/>
                <a:uFillTx/>
                <a:latin typeface="+mn-lt"/>
                <a:ea typeface="+mn-ea"/>
                <a:cs typeface="+mn-cs"/>
              </a:rPr>
              <a:t>Cách</a:t>
            </a:r>
            <a:r>
              <a:rPr kumimoji="0" lang="fr-FR" sz="2000" b="0" i="1" u="none" strike="noStrike" kern="1200" cap="none" spc="0" normalizeH="0" noProof="0" smtClean="0">
                <a:ln>
                  <a:noFill/>
                </a:ln>
                <a:solidFill>
                  <a:schemeClr val="tx1"/>
                </a:solidFill>
                <a:effectLst/>
                <a:uLnTx/>
                <a:uFillTx/>
                <a:latin typeface="+mn-lt"/>
                <a:ea typeface="+mn-ea"/>
                <a:cs typeface="+mn-cs"/>
              </a:rPr>
              <a:t> 2</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0" i="0" u="none" strike="noStrike" kern="1200" cap="none" spc="0" normalizeH="0" baseline="0" noProof="0" smtClean="0">
                <a:ln>
                  <a:noFill/>
                </a:ln>
                <a:solidFill>
                  <a:schemeClr val="tx1"/>
                </a:solidFill>
                <a:effectLst/>
                <a:uLnTx/>
                <a:uFillTx/>
                <a:latin typeface="+mn-lt"/>
                <a:ea typeface="+mn-ea"/>
                <a:cs typeface="+mn-cs"/>
              </a:rPr>
              <a:t>Dùng</a:t>
            </a:r>
            <a:r>
              <a:rPr kumimoji="0" lang="fr-FR" sz="2000" b="0" i="0" u="none" strike="noStrike" kern="1200" cap="none" spc="0" normalizeH="0" noProof="0" smtClean="0">
                <a:ln>
                  <a:noFill/>
                </a:ln>
                <a:solidFill>
                  <a:schemeClr val="tx1"/>
                </a:solidFill>
                <a:effectLst/>
                <a:uLnTx/>
                <a:uFillTx/>
                <a:latin typeface="+mn-lt"/>
                <a:ea typeface="+mn-ea"/>
                <a:cs typeface="+mn-cs"/>
              </a:rPr>
              <a:t> </a:t>
            </a:r>
            <a:r>
              <a:rPr kumimoji="0" lang="fr-FR" sz="2000" b="1" i="1" u="none" strike="noStrike" kern="1200" cap="none" spc="0" normalizeH="0" noProof="0" smtClean="0">
                <a:ln>
                  <a:noFill/>
                </a:ln>
                <a:solidFill>
                  <a:schemeClr val="tx1"/>
                </a:solidFill>
                <a:effectLst/>
                <a:uLnTx/>
                <a:uFillTx/>
                <a:latin typeface="+mn-lt"/>
                <a:ea typeface="+mn-ea"/>
                <a:cs typeface="+mn-cs"/>
              </a:rPr>
              <a:t>bổ đề về bao đóng và suy diễn </a:t>
            </a:r>
            <a:r>
              <a:rPr kumimoji="0" lang="fr-FR" sz="2000" b="0" i="0" u="none" strike="noStrike" kern="1200" cap="none" spc="0" normalizeH="0" noProof="0" smtClean="0">
                <a:ln>
                  <a:noFill/>
                </a:ln>
                <a:solidFill>
                  <a:schemeClr val="tx1"/>
                </a:solidFill>
                <a:effectLst/>
                <a:uLnTx/>
                <a:uFillTx/>
                <a:latin typeface="+mn-lt"/>
                <a:ea typeface="+mn-ea"/>
                <a:cs typeface="+mn-cs"/>
              </a:rPr>
              <a:t>để chứng minh</a:t>
            </a:r>
            <a:endParaRPr kumimoji="0" lang="fr-FR" sz="20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228600" y="32004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latin typeface="+mn-lt"/>
              </a:rPr>
              <a:t>{</a:t>
            </a:r>
            <a:r>
              <a:rPr kumimoji="0" lang="fr-FR" sz="2000" b="0" i="0" u="none" strike="noStrike" kern="1200" cap="none" spc="0" normalizeH="0" baseline="0" noProof="0" smtClean="0">
                <a:ln>
                  <a:noFill/>
                </a:ln>
                <a:solidFill>
                  <a:schemeClr val="tx1"/>
                </a:solidFill>
                <a:effectLst/>
                <a:uLnTx/>
                <a:uFillTx/>
                <a:latin typeface="+mn-lt"/>
                <a:ea typeface="+mn-ea"/>
                <a:cs typeface="+mn-cs"/>
              </a:rPr>
              <a:t>A}</a:t>
            </a:r>
            <a:r>
              <a:rPr kumimoji="0" lang="fr-FR" sz="2000" b="0" i="0" u="none" strike="noStrike" kern="1200" cap="none" spc="0" normalizeH="0" baseline="50000" noProof="0" smtClean="0">
                <a:ln>
                  <a:noFill/>
                </a:ln>
                <a:solidFill>
                  <a:schemeClr val="tx1"/>
                </a:solidFill>
                <a:effectLst/>
                <a:uLnTx/>
                <a:uFillTx/>
                <a:latin typeface="+mn-lt"/>
                <a:ea typeface="+mn-ea"/>
                <a:cs typeface="+mn-cs"/>
              </a:rPr>
              <a:t>+</a:t>
            </a:r>
            <a:r>
              <a:rPr lang="fr-FR" sz="3600" baseline="-25000" smtClean="0">
                <a:latin typeface="Colonna MT" pitchFamily="82" charset="0"/>
              </a:rPr>
              <a:t>F</a:t>
            </a:r>
            <a:r>
              <a:rPr kumimoji="0" lang="fr-FR" sz="2000" b="0" i="0" u="none" strike="noStrike" kern="1200" cap="none" spc="0" normalizeH="0" noProof="0" smtClean="0">
                <a:ln>
                  <a:noFill/>
                </a:ln>
                <a:solidFill>
                  <a:schemeClr val="tx1"/>
                </a:solidFill>
                <a:effectLst/>
                <a:uLnTx/>
                <a:uFillTx/>
                <a:latin typeface="+mn-lt"/>
                <a:ea typeface="+mn-ea"/>
                <a:cs typeface="+mn-cs"/>
              </a:rPr>
              <a:t> = {ACD}</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228600" y="3810000"/>
            <a:ext cx="2133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latin typeface="+mn-lt"/>
              </a:rPr>
              <a:t>{E</a:t>
            </a:r>
            <a:r>
              <a:rPr kumimoji="0" lang="fr-FR" sz="2000" b="0" i="0" u="none" strike="noStrike" kern="1200" cap="none" spc="0" normalizeH="0" baseline="0" noProof="0" smtClean="0">
                <a:ln>
                  <a:noFill/>
                </a:ln>
                <a:solidFill>
                  <a:schemeClr val="tx1"/>
                </a:solidFill>
                <a:effectLst/>
                <a:uLnTx/>
                <a:uFillTx/>
                <a:latin typeface="+mn-lt"/>
                <a:ea typeface="+mn-ea"/>
                <a:cs typeface="+mn-cs"/>
              </a:rPr>
              <a:t>}</a:t>
            </a:r>
            <a:r>
              <a:rPr kumimoji="0" lang="fr-FR" sz="2000" b="0" i="0" u="none" strike="noStrike" kern="1200" cap="none" spc="0" normalizeH="0" baseline="50000" noProof="0" smtClean="0">
                <a:ln>
                  <a:noFill/>
                </a:ln>
                <a:solidFill>
                  <a:schemeClr val="tx1"/>
                </a:solidFill>
                <a:effectLst/>
                <a:uLnTx/>
                <a:uFillTx/>
                <a:latin typeface="+mn-lt"/>
                <a:ea typeface="+mn-ea"/>
                <a:cs typeface="+mn-cs"/>
              </a:rPr>
              <a:t>+</a:t>
            </a:r>
            <a:r>
              <a:rPr lang="fr-FR" sz="3600" baseline="-25000" smtClean="0">
                <a:latin typeface="Colonna MT" pitchFamily="82" charset="0"/>
              </a:rPr>
              <a:t>F</a:t>
            </a:r>
            <a:r>
              <a:rPr kumimoji="0" lang="fr-FR" sz="2000" b="0" i="0" u="none" strike="noStrike" kern="1200" cap="none" spc="0" normalizeH="0" noProof="0" smtClean="0">
                <a:ln>
                  <a:noFill/>
                </a:ln>
                <a:solidFill>
                  <a:schemeClr val="tx1"/>
                </a:solidFill>
                <a:effectLst/>
                <a:uLnTx/>
                <a:uFillTx/>
                <a:latin typeface="+mn-lt"/>
                <a:ea typeface="+mn-ea"/>
                <a:cs typeface="+mn-cs"/>
              </a:rPr>
              <a:t> = {ADEH}</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152400" y="4572000"/>
            <a:ext cx="24384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3600" smtClean="0">
                <a:latin typeface="Colonna MT" pitchFamily="82" charset="0"/>
              </a:rPr>
              <a:t> </a:t>
            </a:r>
            <a:r>
              <a:rPr lang="fr-FR" sz="2800" smtClean="0">
                <a:latin typeface="Times New Roman" pitchFamily="18" charset="0"/>
                <a:cs typeface="Times New Roman" pitchFamily="18" charset="0"/>
              </a:rPr>
              <a:t>vậy </a:t>
            </a:r>
            <a:r>
              <a:rPr lang="fr-FR" sz="3600" smtClean="0">
                <a:latin typeface="Colonna MT" pitchFamily="82" charset="0"/>
              </a:rPr>
              <a:t>F </a:t>
            </a:r>
            <a:r>
              <a:rPr lang="fr-FR" sz="2800" smtClean="0">
                <a:latin typeface="Times New Roman" pitchFamily="18" charset="0"/>
                <a:cs typeface="Times New Roman" pitchFamily="18" charset="0"/>
              </a:rPr>
              <a:t>phủ</a:t>
            </a:r>
            <a:r>
              <a:rPr lang="fr-FR" sz="3600" smtClean="0">
                <a:latin typeface="Colonna MT" pitchFamily="82" charset="0"/>
              </a:rPr>
              <a:t>  E</a:t>
            </a:r>
            <a:r>
              <a:rPr kumimoji="0" lang="fr-FR" sz="2000" b="0" i="0" u="none" strike="noStrike" kern="1200" cap="none" spc="0" normalizeH="0" noProof="0" smtClean="0">
                <a:ln>
                  <a:noFill/>
                </a:ln>
                <a:solidFill>
                  <a:schemeClr val="tx1"/>
                </a:solidFill>
                <a:effectLst/>
                <a:uLnTx/>
                <a:uFillTx/>
                <a:latin typeface="+mn-lt"/>
                <a:ea typeface="+mn-ea"/>
                <a:cs typeface="+mn-cs"/>
              </a:rPr>
              <a:t> </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20" name="Rectangle 3"/>
          <p:cNvSpPr txBox="1">
            <a:spLocks noChangeArrowheads="1"/>
          </p:cNvSpPr>
          <p:nvPr/>
        </p:nvSpPr>
        <p:spPr bwMode="auto">
          <a:xfrm>
            <a:off x="4648200" y="32004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latin typeface="+mn-lt"/>
              </a:rPr>
              <a:t>{</a:t>
            </a:r>
            <a:r>
              <a:rPr kumimoji="0" lang="fr-FR" sz="2000" b="0" i="0" u="none" strike="noStrike" kern="1200" cap="none" spc="0" normalizeH="0" baseline="0" noProof="0" smtClean="0">
                <a:ln>
                  <a:noFill/>
                </a:ln>
                <a:solidFill>
                  <a:schemeClr val="tx1"/>
                </a:solidFill>
                <a:effectLst/>
                <a:uLnTx/>
                <a:uFillTx/>
                <a:latin typeface="+mn-lt"/>
                <a:ea typeface="+mn-ea"/>
                <a:cs typeface="+mn-cs"/>
              </a:rPr>
              <a:t>A}</a:t>
            </a:r>
            <a:r>
              <a:rPr kumimoji="0" lang="fr-FR" sz="2000" b="0" i="0" u="none" strike="noStrike" kern="1200" cap="none" spc="0" normalizeH="0" baseline="50000" noProof="0" smtClean="0">
                <a:ln>
                  <a:noFill/>
                </a:ln>
                <a:solidFill>
                  <a:schemeClr val="tx1"/>
                </a:solidFill>
                <a:effectLst/>
                <a:uLnTx/>
                <a:uFillTx/>
                <a:latin typeface="+mn-lt"/>
                <a:ea typeface="+mn-ea"/>
                <a:cs typeface="+mn-cs"/>
              </a:rPr>
              <a:t>+</a:t>
            </a:r>
            <a:r>
              <a:rPr lang="fr-FR" sz="3600" baseline="-25000" smtClean="0">
                <a:latin typeface="Colonna MT" pitchFamily="82" charset="0"/>
              </a:rPr>
              <a:t>E</a:t>
            </a:r>
            <a:r>
              <a:rPr kumimoji="0" lang="fr-FR" sz="2000" b="0" i="0" u="none" strike="noStrike" kern="1200" cap="none" spc="0" normalizeH="0" noProof="0" smtClean="0">
                <a:ln>
                  <a:noFill/>
                </a:ln>
                <a:solidFill>
                  <a:schemeClr val="tx1"/>
                </a:solidFill>
                <a:effectLst/>
                <a:uLnTx/>
                <a:uFillTx/>
                <a:latin typeface="+mn-lt"/>
                <a:ea typeface="+mn-ea"/>
                <a:cs typeface="+mn-cs"/>
              </a:rPr>
              <a:t> = {ACD}</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21" name="Rectangle 3"/>
          <p:cNvSpPr txBox="1">
            <a:spLocks noChangeArrowheads="1"/>
          </p:cNvSpPr>
          <p:nvPr/>
        </p:nvSpPr>
        <p:spPr bwMode="auto">
          <a:xfrm>
            <a:off x="4648200" y="37338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latin typeface="+mn-lt"/>
              </a:rPr>
              <a:t>{</a:t>
            </a:r>
            <a:r>
              <a:rPr kumimoji="0" lang="fr-FR" sz="2000" b="0" i="0" u="none" strike="noStrike" kern="1200" cap="none" spc="0" normalizeH="0" baseline="0" noProof="0" smtClean="0">
                <a:ln>
                  <a:noFill/>
                </a:ln>
                <a:solidFill>
                  <a:schemeClr val="tx1"/>
                </a:solidFill>
                <a:effectLst/>
                <a:uLnTx/>
                <a:uFillTx/>
                <a:latin typeface="+mn-lt"/>
                <a:ea typeface="+mn-ea"/>
                <a:cs typeface="+mn-cs"/>
              </a:rPr>
              <a:t>AC}</a:t>
            </a:r>
            <a:r>
              <a:rPr kumimoji="0" lang="fr-FR" sz="2000" b="0" i="0" u="none" strike="noStrike" kern="1200" cap="none" spc="0" normalizeH="0" baseline="50000" noProof="0" smtClean="0">
                <a:ln>
                  <a:noFill/>
                </a:ln>
                <a:solidFill>
                  <a:schemeClr val="tx1"/>
                </a:solidFill>
                <a:effectLst/>
                <a:uLnTx/>
                <a:uFillTx/>
                <a:latin typeface="+mn-lt"/>
                <a:ea typeface="+mn-ea"/>
                <a:cs typeface="+mn-cs"/>
              </a:rPr>
              <a:t>+</a:t>
            </a:r>
            <a:r>
              <a:rPr lang="fr-FR" sz="3600" baseline="-25000" smtClean="0">
                <a:latin typeface="Colonna MT" pitchFamily="82" charset="0"/>
              </a:rPr>
              <a:t>E</a:t>
            </a:r>
            <a:r>
              <a:rPr kumimoji="0" lang="fr-FR" sz="2000" b="0" i="0" u="none" strike="noStrike" kern="1200" cap="none" spc="0" normalizeH="0" noProof="0" smtClean="0">
                <a:ln>
                  <a:noFill/>
                </a:ln>
                <a:solidFill>
                  <a:schemeClr val="tx1"/>
                </a:solidFill>
                <a:effectLst/>
                <a:uLnTx/>
                <a:uFillTx/>
                <a:latin typeface="+mn-lt"/>
                <a:ea typeface="+mn-ea"/>
                <a:cs typeface="+mn-cs"/>
              </a:rPr>
              <a:t> = {ACD}</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22" name="Rectangle 3"/>
          <p:cNvSpPr txBox="1">
            <a:spLocks noChangeArrowheads="1"/>
          </p:cNvSpPr>
          <p:nvPr/>
        </p:nvSpPr>
        <p:spPr bwMode="auto">
          <a:xfrm>
            <a:off x="4648200" y="4267200"/>
            <a:ext cx="4191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2000" smtClean="0">
                <a:latin typeface="+mn-lt"/>
              </a:rPr>
              <a:t>{E</a:t>
            </a:r>
            <a:r>
              <a:rPr kumimoji="0" lang="fr-FR" sz="2000" b="0" i="0" u="none" strike="noStrike" kern="1200" cap="none" spc="0" normalizeH="0" baseline="0" noProof="0" smtClean="0">
                <a:ln>
                  <a:noFill/>
                </a:ln>
                <a:solidFill>
                  <a:schemeClr val="tx1"/>
                </a:solidFill>
                <a:effectLst/>
                <a:uLnTx/>
                <a:uFillTx/>
                <a:latin typeface="+mn-lt"/>
                <a:ea typeface="+mn-ea"/>
                <a:cs typeface="+mn-cs"/>
              </a:rPr>
              <a:t>}</a:t>
            </a:r>
            <a:r>
              <a:rPr kumimoji="0" lang="fr-FR" sz="2000" b="0" i="0" u="none" strike="noStrike" kern="1200" cap="none" spc="0" normalizeH="0" baseline="50000" noProof="0" smtClean="0">
                <a:ln>
                  <a:noFill/>
                </a:ln>
                <a:solidFill>
                  <a:schemeClr val="tx1"/>
                </a:solidFill>
                <a:effectLst/>
                <a:uLnTx/>
                <a:uFillTx/>
                <a:latin typeface="+mn-lt"/>
                <a:ea typeface="+mn-ea"/>
                <a:cs typeface="+mn-cs"/>
              </a:rPr>
              <a:t>+</a:t>
            </a:r>
            <a:r>
              <a:rPr lang="fr-FR" sz="3600" baseline="-25000" smtClean="0">
                <a:latin typeface="Colonna MT" pitchFamily="82" charset="0"/>
              </a:rPr>
              <a:t>E</a:t>
            </a:r>
            <a:r>
              <a:rPr kumimoji="0" lang="fr-FR" sz="2000" b="0" i="0" u="none" strike="noStrike" kern="1200" cap="none" spc="0" normalizeH="0" noProof="0" smtClean="0">
                <a:ln>
                  <a:noFill/>
                </a:ln>
                <a:solidFill>
                  <a:schemeClr val="tx1"/>
                </a:solidFill>
                <a:effectLst/>
                <a:uLnTx/>
                <a:uFillTx/>
                <a:latin typeface="+mn-lt"/>
                <a:ea typeface="+mn-ea"/>
                <a:cs typeface="+mn-cs"/>
              </a:rPr>
              <a:t> = {ACDEH}</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23" name="Rectangle 3"/>
          <p:cNvSpPr txBox="1">
            <a:spLocks noChangeArrowheads="1"/>
          </p:cNvSpPr>
          <p:nvPr/>
        </p:nvSpPr>
        <p:spPr bwMode="auto">
          <a:xfrm>
            <a:off x="4495800" y="4876800"/>
            <a:ext cx="24384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3600" smtClean="0">
                <a:latin typeface="Colonna MT" pitchFamily="82" charset="0"/>
              </a:rPr>
              <a:t> </a:t>
            </a:r>
            <a:r>
              <a:rPr lang="fr-FR" sz="2800" smtClean="0">
                <a:latin typeface="Times New Roman" pitchFamily="18" charset="0"/>
                <a:cs typeface="Times New Roman" pitchFamily="18" charset="0"/>
              </a:rPr>
              <a:t>vậy </a:t>
            </a:r>
            <a:r>
              <a:rPr lang="fr-FR" sz="3600" smtClean="0">
                <a:latin typeface="Colonna MT" pitchFamily="82" charset="0"/>
                <a:cs typeface="Times New Roman" pitchFamily="18" charset="0"/>
              </a:rPr>
              <a:t>E</a:t>
            </a:r>
            <a:r>
              <a:rPr lang="fr-FR" sz="3600" smtClean="0">
                <a:latin typeface="Colonna MT" pitchFamily="82" charset="0"/>
              </a:rPr>
              <a:t> </a:t>
            </a:r>
            <a:r>
              <a:rPr lang="fr-FR" sz="2800" smtClean="0">
                <a:latin typeface="Times New Roman" pitchFamily="18" charset="0"/>
                <a:cs typeface="Times New Roman" pitchFamily="18" charset="0"/>
              </a:rPr>
              <a:t>phủ</a:t>
            </a:r>
            <a:r>
              <a:rPr lang="fr-FR" sz="3600" smtClean="0">
                <a:latin typeface="Colonna MT" pitchFamily="82" charset="0"/>
              </a:rPr>
              <a:t>  F</a:t>
            </a:r>
            <a:r>
              <a:rPr kumimoji="0" lang="fr-FR" sz="2000" b="0" i="0" u="none" strike="noStrike" kern="1200" cap="none" spc="0" normalizeH="0" noProof="0" smtClean="0">
                <a:ln>
                  <a:noFill/>
                </a:ln>
                <a:solidFill>
                  <a:schemeClr val="tx1"/>
                </a:solidFill>
                <a:effectLst/>
                <a:uLnTx/>
                <a:uFillTx/>
                <a:latin typeface="+mn-lt"/>
                <a:ea typeface="+mn-ea"/>
                <a:cs typeface="+mn-cs"/>
              </a:rPr>
              <a:t> </a:t>
            </a:r>
            <a:endParaRPr kumimoji="0" lang="fr-FR" sz="2000" b="0" i="0" u="none" strike="noStrike" kern="1200" cap="none" spc="0" normalizeH="0" baseline="30000" noProof="0" smtClean="0">
              <a:ln>
                <a:noFill/>
              </a:ln>
              <a:solidFill>
                <a:schemeClr val="tx1"/>
              </a:solidFill>
              <a:effectLst/>
              <a:uLnTx/>
              <a:uFillTx/>
              <a:latin typeface="+mn-lt"/>
              <a:ea typeface="+mn-ea"/>
              <a:cs typeface="+mn-cs"/>
            </a:endParaRPr>
          </a:p>
        </p:txBody>
      </p:sp>
      <p:sp>
        <p:nvSpPr>
          <p:cNvPr id="24" name="Rectangle 3"/>
          <p:cNvSpPr txBox="1">
            <a:spLocks noChangeArrowheads="1"/>
          </p:cNvSpPr>
          <p:nvPr/>
        </p:nvSpPr>
        <p:spPr bwMode="auto">
          <a:xfrm>
            <a:off x="2362200" y="5867400"/>
            <a:ext cx="44958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defRPr/>
            </a:pPr>
            <a:r>
              <a:rPr lang="fr-FR" sz="3600" smtClean="0">
                <a:latin typeface="Colonna MT" pitchFamily="82" charset="0"/>
              </a:rPr>
              <a:t> </a:t>
            </a:r>
            <a:r>
              <a:rPr lang="fr-FR" sz="2800" b="1" smtClean="0">
                <a:latin typeface="Times New Roman" pitchFamily="18" charset="0"/>
                <a:cs typeface="Times New Roman" pitchFamily="18" charset="0"/>
              </a:rPr>
              <a:t>tức là </a:t>
            </a:r>
            <a:r>
              <a:rPr lang="fr-FR" sz="3600" b="1" smtClean="0">
                <a:latin typeface="Colonna MT" pitchFamily="82" charset="0"/>
                <a:cs typeface="Times New Roman" pitchFamily="18" charset="0"/>
              </a:rPr>
              <a:t>E,</a:t>
            </a:r>
            <a:r>
              <a:rPr lang="fr-FR" sz="3600" b="1" smtClean="0">
                <a:latin typeface="Colonna MT" pitchFamily="82" charset="0"/>
              </a:rPr>
              <a:t>F </a:t>
            </a:r>
            <a:r>
              <a:rPr lang="fr-FR" sz="2400" b="1" smtClean="0">
                <a:latin typeface="Times New Roman" pitchFamily="18" charset="0"/>
                <a:cs typeface="Times New Roman" pitchFamily="18" charset="0"/>
              </a:rPr>
              <a:t>tương đương</a:t>
            </a:r>
            <a:r>
              <a:rPr kumimoji="0" lang="fr-FR" sz="1400" b="1" i="0" u="none" strike="noStrike" kern="1200" cap="none" spc="0" normalizeH="0" noProof="0" smtClean="0">
                <a:ln>
                  <a:noFill/>
                </a:ln>
                <a:solidFill>
                  <a:schemeClr val="tx1"/>
                </a:solidFill>
                <a:effectLst/>
                <a:uLnTx/>
                <a:uFillTx/>
                <a:latin typeface="+mn-lt"/>
                <a:ea typeface="+mn-ea"/>
                <a:cs typeface="+mn-cs"/>
              </a:rPr>
              <a:t> </a:t>
            </a:r>
            <a:endParaRPr kumimoji="0" lang="fr-FR" sz="2000" b="1" i="0" u="none" strike="noStrike" kern="1200" cap="none" spc="0" normalizeH="0" baseline="3000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P spid="21" grpId="0"/>
      <p:bldP spid="22" grpId="0"/>
      <p:bldP spid="23"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43</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4.8</a:t>
            </a:r>
            <a:r>
              <a:rPr lang="en-US" sz="2400" smtClean="0"/>
              <a:t> – </a:t>
            </a:r>
            <a:r>
              <a:rPr lang="en-US" sz="2000" b="1" smtClean="0"/>
              <a:t>Tập phụ thuộc hàm tối thiểu</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304800" y="1447800"/>
            <a:ext cx="8229600" cy="3581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000" b="1" i="1" u="none" strike="noStrike" kern="1200" cap="none" spc="0" normalizeH="0" baseline="0" noProof="0" smtClean="0">
                <a:ln>
                  <a:noFill/>
                </a:ln>
                <a:solidFill>
                  <a:schemeClr val="tx1"/>
                </a:solidFill>
                <a:effectLst/>
                <a:uLnTx/>
                <a:uFillTx/>
                <a:latin typeface="+mn-lt"/>
                <a:ea typeface="+mn-ea"/>
                <a:cs typeface="+mn-cs"/>
              </a:rPr>
              <a:t>Định nghĩa: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i="0" u="none" strike="noStrike" kern="1200" cap="none" spc="0" normalizeH="0" baseline="0" noProof="0" smtClean="0">
                <a:ln>
                  <a:noFill/>
                </a:ln>
                <a:solidFill>
                  <a:schemeClr val="tx1"/>
                </a:solidFill>
                <a:effectLst/>
                <a:uLnTx/>
                <a:uFillTx/>
                <a:latin typeface="+mn-lt"/>
                <a:ea typeface="+mn-ea"/>
                <a:cs typeface="+mn-cs"/>
              </a:rPr>
              <a:t>Tập phụ</a:t>
            </a:r>
            <a:r>
              <a:rPr kumimoji="0" lang="en-US" sz="2600" i="0" u="none" strike="noStrike" kern="1200" cap="none" spc="0" normalizeH="0" noProof="0" smtClean="0">
                <a:ln>
                  <a:noFill/>
                </a:ln>
                <a:solidFill>
                  <a:schemeClr val="tx1"/>
                </a:solidFill>
                <a:effectLst/>
                <a:uLnTx/>
                <a:uFillTx/>
                <a:latin typeface="+mn-lt"/>
                <a:ea typeface="+mn-ea"/>
                <a:cs typeface="+mn-cs"/>
              </a:rPr>
              <a:t> thuộc hàm </a:t>
            </a:r>
            <a:r>
              <a:rPr kumimoji="0" lang="en-US" sz="2600" i="0" u="none" strike="noStrike" kern="1200" cap="none" spc="0" normalizeH="0" baseline="0" noProof="0" smtClean="0">
                <a:ln>
                  <a:noFill/>
                </a:ln>
                <a:solidFill>
                  <a:schemeClr val="tx1"/>
                </a:solidFill>
                <a:effectLst/>
                <a:uLnTx/>
                <a:uFillTx/>
                <a:latin typeface="Colonna MT" pitchFamily="82" charset="0"/>
              </a:rPr>
              <a:t>F</a:t>
            </a:r>
            <a:r>
              <a:rPr kumimoji="0" lang="en-US" sz="2600" i="0" u="none" strike="noStrike" kern="1200" cap="none" spc="0" normalizeH="0" noProof="0" smtClean="0">
                <a:ln>
                  <a:noFill/>
                </a:ln>
                <a:solidFill>
                  <a:schemeClr val="tx1"/>
                </a:solidFill>
                <a:effectLst/>
                <a:uLnTx/>
                <a:uFillTx/>
                <a:latin typeface="+mn-lt"/>
                <a:ea typeface="+mn-ea"/>
                <a:cs typeface="+mn-cs"/>
              </a:rPr>
              <a:t> </a:t>
            </a:r>
            <a:r>
              <a:rPr kumimoji="0" lang="en-US" sz="2600" i="0" u="none" strike="noStrike" kern="1200" cap="none" spc="0" normalizeH="0" baseline="0" noProof="0" smtClean="0">
                <a:ln>
                  <a:noFill/>
                </a:ln>
                <a:solidFill>
                  <a:schemeClr val="tx1"/>
                </a:solidFill>
                <a:effectLst/>
                <a:uLnTx/>
                <a:uFillTx/>
                <a:latin typeface="+mn-lt"/>
                <a:ea typeface="+mn-ea"/>
                <a:cs typeface="+mn-cs"/>
              </a:rPr>
              <a:t>gọi </a:t>
            </a:r>
            <a:r>
              <a:rPr kumimoji="0" lang="en-US" sz="2600" i="0" strike="noStrike" kern="1200" cap="none" spc="0" normalizeH="0" baseline="0" noProof="0" smtClean="0">
                <a:ln>
                  <a:noFill/>
                </a:ln>
                <a:solidFill>
                  <a:schemeClr val="tx1"/>
                </a:solidFill>
                <a:effectLst/>
                <a:uLnTx/>
                <a:uFillTx/>
                <a:latin typeface="+mn-lt"/>
                <a:ea typeface="+mn-ea"/>
                <a:cs typeface="+mn-cs"/>
              </a:rPr>
              <a:t>là </a:t>
            </a:r>
            <a:r>
              <a:rPr kumimoji="0" lang="en-US" sz="2600" b="1" i="1" strike="noStrike" kern="1200" cap="none" spc="0" normalizeH="0" baseline="0" noProof="0" smtClean="0">
                <a:ln>
                  <a:noFill/>
                </a:ln>
                <a:solidFill>
                  <a:schemeClr val="tx1"/>
                </a:solidFill>
                <a:effectLst/>
                <a:uLnTx/>
                <a:uFillTx/>
                <a:latin typeface="+mn-lt"/>
                <a:ea typeface="+mn-ea"/>
                <a:cs typeface="+mn-cs"/>
              </a:rPr>
              <a:t>tối thiểu  </a:t>
            </a:r>
            <a:r>
              <a:rPr kumimoji="0" lang="en-US" sz="2600" u="none" strike="noStrike" kern="1200" cap="none" spc="0" normalizeH="0" baseline="0" noProof="0" smtClean="0">
                <a:ln>
                  <a:noFill/>
                </a:ln>
                <a:solidFill>
                  <a:schemeClr val="tx1"/>
                </a:solidFill>
                <a:effectLst/>
                <a:uLnTx/>
                <a:uFillTx/>
                <a:latin typeface="+mn-lt"/>
                <a:ea typeface="+mn-ea"/>
                <a:cs typeface="+mn-cs"/>
              </a:rPr>
              <a:t>nếu</a:t>
            </a:r>
            <a:r>
              <a:rPr kumimoji="0" lang="en-US" sz="2600" u="none" strike="noStrike" kern="1200" cap="none" spc="0" normalizeH="0" noProof="0" smtClean="0">
                <a:ln>
                  <a:noFill/>
                </a:ln>
                <a:solidFill>
                  <a:schemeClr val="tx1"/>
                </a:solidFill>
                <a:effectLst/>
                <a:uLnTx/>
                <a:uFillTx/>
                <a:latin typeface="+mn-lt"/>
                <a:ea typeface="+mn-ea"/>
                <a:cs typeface="+mn-cs"/>
              </a:rPr>
              <a:t> </a:t>
            </a:r>
            <a:r>
              <a:rPr kumimoji="0" lang="en-US" sz="2600" u="none" strike="noStrike" kern="1200" cap="none" spc="0" normalizeH="0" noProof="0" smtClean="0">
                <a:ln>
                  <a:noFill/>
                </a:ln>
                <a:solidFill>
                  <a:schemeClr val="tx1"/>
                </a:solidFill>
                <a:effectLst/>
                <a:uLnTx/>
                <a:uFillTx/>
                <a:latin typeface="Colonna MT" pitchFamily="82" charset="0"/>
              </a:rPr>
              <a:t>F</a:t>
            </a:r>
            <a:r>
              <a:rPr kumimoji="0" lang="en-US" sz="2600" u="none" strike="noStrike" kern="1200" cap="none" spc="0" normalizeH="0" noProof="0" smtClean="0">
                <a:ln>
                  <a:noFill/>
                </a:ln>
                <a:solidFill>
                  <a:schemeClr val="tx1"/>
                </a:solidFill>
                <a:effectLst/>
                <a:uLnTx/>
                <a:uFillTx/>
                <a:latin typeface="+mn-lt"/>
                <a:ea typeface="+mn-ea"/>
                <a:cs typeface="+mn-cs"/>
              </a:rPr>
              <a:t> </a:t>
            </a:r>
            <a:r>
              <a:rPr kumimoji="0" lang="en-US" sz="2600" i="0" u="none" strike="noStrike" kern="1200" cap="none" spc="0" normalizeH="0" baseline="0" noProof="0" smtClean="0">
                <a:ln>
                  <a:noFill/>
                </a:ln>
                <a:solidFill>
                  <a:schemeClr val="tx1"/>
                </a:solidFill>
                <a:effectLst/>
                <a:uLnTx/>
                <a:uFillTx/>
                <a:latin typeface="+mn-lt"/>
                <a:ea typeface="+mn-ea"/>
                <a:cs typeface="+mn-cs"/>
              </a:rPr>
              <a:t>thỏa mãn các điều kiện sau:</a:t>
            </a:r>
          </a:p>
          <a:p>
            <a:pPr marL="457200" marR="0" lvl="1" indent="-457200" algn="l" defTabSz="914400" rtl="0" eaLnBrk="1" fontAlgn="base" latinLnBrk="0" hangingPunct="1">
              <a:lnSpc>
                <a:spcPct val="100000"/>
              </a:lnSpc>
              <a:spcBef>
                <a:spcPct val="20000"/>
              </a:spcBef>
              <a:spcAft>
                <a:spcPct val="0"/>
              </a:spcAft>
              <a:buClr>
                <a:srgbClr val="FFC000"/>
              </a:buClr>
              <a:buSzPct val="85000"/>
              <a:buFont typeface="Wingdings" pitchFamily="2" charset="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Vế phải của mọi</a:t>
            </a:r>
            <a:r>
              <a:rPr kumimoji="0" lang="en-US" sz="2400" b="0" i="0" u="none" strike="noStrike" kern="1200" cap="none" spc="0" normalizeH="0" noProof="0" smtClean="0">
                <a:ln>
                  <a:noFill/>
                </a:ln>
                <a:solidFill>
                  <a:schemeClr val="tx1"/>
                </a:solidFill>
                <a:effectLst/>
                <a:uLnTx/>
                <a:uFillTx/>
                <a:latin typeface="+mn-lt"/>
                <a:ea typeface="+mn-ea"/>
                <a:cs typeface="+mn-cs"/>
              </a:rPr>
              <a:t> phụ thuộc hàm </a:t>
            </a:r>
            <a:r>
              <a:rPr kumimoji="0" lang="en-US" sz="2400" b="0" i="0" u="none" strike="noStrike" kern="1200" cap="none" spc="0" normalizeH="0" baseline="0" noProof="0" smtClean="0">
                <a:ln>
                  <a:noFill/>
                </a:ln>
                <a:solidFill>
                  <a:schemeClr val="tx1"/>
                </a:solidFill>
                <a:effectLst/>
                <a:uLnTx/>
                <a:uFillTx/>
                <a:latin typeface="+mn-lt"/>
                <a:ea typeface="+mn-ea"/>
                <a:cs typeface="+mn-cs"/>
              </a:rPr>
              <a:t>trong </a:t>
            </a:r>
            <a:r>
              <a:rPr kumimoji="0" lang="en-US" sz="2400" b="0" i="0" u="none" strike="noStrike" kern="1200" cap="none" spc="0" normalizeH="0" baseline="0" noProof="0" smtClean="0">
                <a:ln>
                  <a:noFill/>
                </a:ln>
                <a:solidFill>
                  <a:schemeClr val="tx1"/>
                </a:solidFill>
                <a:effectLst/>
                <a:uLnTx/>
                <a:uFillTx/>
                <a:latin typeface="Colonna MT" pitchFamily="82" charset="0"/>
              </a:rPr>
              <a:t>F</a:t>
            </a:r>
            <a:r>
              <a:rPr kumimoji="0" lang="en-US" sz="2400" b="0" i="0" u="none" strike="noStrike" kern="1200" cap="none" spc="0" normalizeH="0" baseline="0" noProof="0" smtClean="0">
                <a:ln>
                  <a:noFill/>
                </a:ln>
                <a:solidFill>
                  <a:schemeClr val="tx1"/>
                </a:solidFill>
                <a:effectLst/>
                <a:uLnTx/>
                <a:uFillTx/>
                <a:latin typeface="+mn-lt"/>
                <a:ea typeface="+mn-ea"/>
                <a:cs typeface="+mn-cs"/>
              </a:rPr>
              <a:t> chỉ có 1 thuộc tính</a:t>
            </a:r>
          </a:p>
          <a:p>
            <a:pPr lvl="1" indent="-457200" algn="l">
              <a:spcBef>
                <a:spcPct val="20000"/>
              </a:spcBef>
              <a:buClr>
                <a:srgbClr val="FFC000"/>
              </a:buClr>
              <a:buSzPct val="85000"/>
              <a:buFont typeface="Wingdings" pitchFamily="2" charset="2"/>
              <a:buChar char="§"/>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Không thể thay thế  X</a:t>
            </a:r>
            <a:r>
              <a:rPr lang="en-US" sz="2400" smtClean="0">
                <a:sym typeface="Symbol" pitchFamily="18" charset="2"/>
              </a:rPr>
              <a:t> 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A  trong </a:t>
            </a:r>
            <a:r>
              <a:rPr kumimoji="0" lang="en-US" sz="2800" b="0" i="0" u="none" strike="noStrike" kern="1200" cap="none" spc="0" normalizeH="0" baseline="0" noProof="0" smtClean="0">
                <a:ln>
                  <a:noFill/>
                </a:ln>
                <a:solidFill>
                  <a:schemeClr val="tx1"/>
                </a:solidFill>
                <a:effectLst/>
                <a:uLnTx/>
                <a:uFillTx/>
                <a:latin typeface="Colonna MT" pitchFamily="82" charset="0"/>
                <a:sym typeface="Wingdings" pitchFamily="2" charset="2"/>
              </a:rPr>
              <a:t>F</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bằng Y</a:t>
            </a:r>
            <a:r>
              <a:rPr lang="en-US" sz="2400" smtClean="0">
                <a:sym typeface="Symbol" pitchFamily="18" charset="2"/>
              </a:rPr>
              <a:t> 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A với Y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Symbol"/>
              </a:rPr>
              <a:t> </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X mà vẫn còn</a:t>
            </a:r>
            <a:r>
              <a:rPr kumimoji="0" lang="en-US" sz="2400" b="0" i="0" u="none" strike="noStrike" kern="1200" cap="none" spc="0" normalizeH="0" noProof="0" smtClean="0">
                <a:ln>
                  <a:noFill/>
                </a:ln>
                <a:solidFill>
                  <a:schemeClr val="tx1"/>
                </a:solidFill>
                <a:effectLst/>
                <a:uLnTx/>
                <a:uFillTx/>
                <a:latin typeface="+mn-lt"/>
                <a:ea typeface="+mn-ea"/>
                <a:cs typeface="+mn-cs"/>
                <a:sym typeface="Wingdings" pitchFamily="2" charset="2"/>
              </a:rPr>
              <a:t> là</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tập phụ thuộc hàm tương đương với </a:t>
            </a:r>
            <a:r>
              <a:rPr kumimoji="0" lang="en-US" sz="2800" b="0" i="0" u="none" strike="noStrike" kern="1200" cap="none" spc="0" normalizeH="0" baseline="0" noProof="0" smtClean="0">
                <a:ln>
                  <a:noFill/>
                </a:ln>
                <a:solidFill>
                  <a:schemeClr val="tx1"/>
                </a:solidFill>
                <a:effectLst/>
                <a:uLnTx/>
                <a:uFillTx/>
                <a:latin typeface="Colonna MT" pitchFamily="82" charset="0"/>
                <a:sym typeface="Wingdings" pitchFamily="2" charset="2"/>
              </a:rPr>
              <a:t>F</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a:t>
            </a:r>
          </a:p>
          <a:p>
            <a:pPr marL="457200" marR="0" lvl="1" indent="-457200" algn="l" defTabSz="914400" rtl="0" eaLnBrk="1" fontAlgn="base" latinLnBrk="0" hangingPunct="1">
              <a:lnSpc>
                <a:spcPct val="100000"/>
              </a:lnSpc>
              <a:spcBef>
                <a:spcPct val="20000"/>
              </a:spcBef>
              <a:spcAft>
                <a:spcPct val="0"/>
              </a:spcAft>
              <a:buClr>
                <a:srgbClr val="FFC000"/>
              </a:buClr>
              <a:buSzPct val="85000"/>
              <a:buFont typeface="Wingdings" pitchFamily="2" charset="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Không thể bớt được bất kỳ phụ thuộc hàm nào  khỏi</a:t>
            </a:r>
            <a:r>
              <a:rPr kumimoji="0" lang="en-US" sz="2400" b="0" i="0" u="none" strike="noStrike" kern="1200" cap="none" spc="0" normalizeH="0" noProof="0" smtClean="0">
                <a:ln>
                  <a:noFill/>
                </a:ln>
                <a:solidFill>
                  <a:schemeClr val="tx1"/>
                </a:solidFill>
                <a:effectLst/>
                <a:uLnTx/>
                <a:uFillTx/>
                <a:latin typeface="+mn-lt"/>
                <a:ea typeface="+mn-ea"/>
                <a:cs typeface="+mn-cs"/>
                <a:sym typeface="Wingdings" pitchFamily="2" charset="2"/>
              </a:rPr>
              <a:t> </a:t>
            </a:r>
            <a:r>
              <a:rPr kumimoji="0" lang="en-US" sz="2400" b="0" i="0" u="none" strike="noStrike" kern="1200" cap="none" spc="0" normalizeH="0" baseline="0" noProof="0" smtClean="0">
                <a:ln>
                  <a:noFill/>
                </a:ln>
                <a:solidFill>
                  <a:schemeClr val="tx1"/>
                </a:solidFill>
                <a:effectLst/>
                <a:uLnTx/>
                <a:uFillTx/>
                <a:latin typeface="Colonna MT" pitchFamily="82" charset="0"/>
                <a:sym typeface="Wingdings" pitchFamily="2" charset="2"/>
              </a:rPr>
              <a:t>F</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mà</a:t>
            </a:r>
            <a:r>
              <a:rPr kumimoji="0" lang="en-US" sz="2400" b="0" i="0" u="none" strike="noStrike" kern="1200" cap="none" spc="0" normalizeH="0" noProof="0" smtClean="0">
                <a:ln>
                  <a:noFill/>
                </a:ln>
                <a:solidFill>
                  <a:schemeClr val="tx1"/>
                </a:solidFill>
                <a:effectLst/>
                <a:uLnTx/>
                <a:uFillTx/>
                <a:latin typeface="+mn-lt"/>
                <a:ea typeface="+mn-ea"/>
                <a:cs typeface="+mn-cs"/>
                <a:sym typeface="Wingdings" pitchFamily="2" charset="2"/>
              </a:rPr>
              <a:t> vẫn là</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tập phụ thuộc hàm tương</a:t>
            </a:r>
            <a:r>
              <a:rPr kumimoji="0" lang="en-US" sz="2400" b="0" i="0" u="none" strike="noStrike" kern="1200" cap="none" spc="0" normalizeH="0" noProof="0" smtClean="0">
                <a:ln>
                  <a:noFill/>
                </a:ln>
                <a:solidFill>
                  <a:schemeClr val="tx1"/>
                </a:solidFill>
                <a:effectLst/>
                <a:uLnTx/>
                <a:uFillTx/>
                <a:latin typeface="+mn-lt"/>
                <a:ea typeface="+mn-ea"/>
                <a:cs typeface="+mn-cs"/>
                <a:sym typeface="Wingdings" pitchFamily="2" charset="2"/>
              </a:rPr>
              <a:t> đương</a:t>
            </a:r>
            <a:r>
              <a:rPr kumimoji="0" lang="en-US" sz="2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a:t>
            </a:r>
            <a:r>
              <a:rPr kumimoji="0" lang="en-US" sz="2400" b="0" i="0" u="none" strike="noStrike" kern="1200" cap="none" spc="0" normalizeH="0" baseline="0" noProof="0" smtClean="0">
                <a:ln>
                  <a:noFill/>
                </a:ln>
                <a:solidFill>
                  <a:schemeClr val="tx1"/>
                </a:solidFill>
                <a:effectLst/>
                <a:uLnTx/>
                <a:uFillTx/>
                <a:latin typeface="Colonna MT" pitchFamily="82" charset="0"/>
                <a:sym typeface="Wingdings" pitchFamily="2" charset="2"/>
              </a:rPr>
              <a:t>F</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p:txBody>
      </p:sp>
      <p:grpSp>
        <p:nvGrpSpPr>
          <p:cNvPr id="18" name="Group 17"/>
          <p:cNvGrpSpPr/>
          <p:nvPr/>
        </p:nvGrpSpPr>
        <p:grpSpPr>
          <a:xfrm>
            <a:off x="304800" y="4876800"/>
            <a:ext cx="7086600" cy="1524000"/>
            <a:chOff x="304800" y="4876800"/>
            <a:chExt cx="7086600" cy="1524000"/>
          </a:xfrm>
        </p:grpSpPr>
        <p:sp>
          <p:nvSpPr>
            <p:cNvPr id="15" name="Rectangle 3"/>
            <p:cNvSpPr txBox="1">
              <a:spLocks noChangeArrowheads="1"/>
            </p:cNvSpPr>
            <p:nvPr/>
          </p:nvSpPr>
          <p:spPr bwMode="auto">
            <a:xfrm>
              <a:off x="304800" y="4876800"/>
              <a:ext cx="5181600" cy="1524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Ví</a:t>
              </a:r>
              <a:r>
                <a:rPr kumimoji="0" lang="fr-FR" sz="2400" b="0" i="1" u="none" strike="noStrike" kern="1200" cap="none" spc="0" normalizeH="0" noProof="0" smtClean="0">
                  <a:ln>
                    <a:noFill/>
                  </a:ln>
                  <a:solidFill>
                    <a:schemeClr val="tx1"/>
                  </a:solidFill>
                  <a:effectLst/>
                  <a:uLnTx/>
                  <a:uFillTx/>
                  <a:latin typeface="Times New Roman" pitchFamily="18" charset="0"/>
                  <a:cs typeface="Times New Roman" pitchFamily="18" charset="0"/>
                </a:rPr>
                <a:t> dụ:  </a:t>
              </a:r>
              <a:r>
                <a:rPr kumimoji="0" lang="fr-FR" sz="2800" i="0" u="none" strike="noStrike" kern="1200" cap="none" spc="0" normalizeH="0" baseline="0" noProof="0" smtClean="0">
                  <a:ln>
                    <a:noFill/>
                  </a:ln>
                  <a:solidFill>
                    <a:schemeClr val="tx1"/>
                  </a:solidFill>
                  <a:effectLst/>
                  <a:uLnTx/>
                  <a:uFillTx/>
                  <a:latin typeface="Colonna MT" pitchFamily="82" charset="0"/>
                </a:rPr>
                <a:t>F</a:t>
              </a:r>
              <a:r>
                <a:rPr kumimoji="0" lang="fr-FR" i="0" u="none" strike="noStrike" kern="1200" cap="none" spc="0" normalizeH="0" baseline="0" noProof="0" smtClean="0">
                  <a:ln>
                    <a:noFill/>
                  </a:ln>
                  <a:solidFill>
                    <a:schemeClr val="tx1"/>
                  </a:solidFill>
                  <a:effectLst/>
                  <a:uLnTx/>
                  <a:uFillTx/>
                  <a:latin typeface="+mn-lt"/>
                  <a:ea typeface="+mn-ea"/>
                  <a:cs typeface="+mn-cs"/>
                </a:rPr>
                <a:t> = {A </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C, AC </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 D, E</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AD, E </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H }</a:t>
              </a:r>
            </a:p>
            <a:p>
              <a:pPr lvl="1" algn="l">
                <a:spcBef>
                  <a:spcPct val="20000"/>
                </a:spcBef>
                <a:buClr>
                  <a:schemeClr val="accent1"/>
                </a:buClr>
                <a:buSzPct val="85000"/>
                <a:defRPr/>
              </a:pPr>
              <a:r>
                <a:rPr lang="fr-FR" sz="2800" smtClean="0">
                  <a:latin typeface="Colonna MT" pitchFamily="82" charset="0"/>
                </a:rPr>
                <a:t>          E </a:t>
              </a:r>
              <a:r>
                <a:rPr kumimoji="0" lang="fr-FR" i="0" u="none" strike="noStrike" kern="1200" cap="none" spc="0" normalizeH="0" baseline="0" noProof="0" smtClean="0">
                  <a:ln>
                    <a:noFill/>
                  </a:ln>
                  <a:solidFill>
                    <a:schemeClr val="tx1"/>
                  </a:solidFill>
                  <a:effectLst/>
                  <a:uLnTx/>
                  <a:uFillTx/>
                  <a:latin typeface="+mn-lt"/>
                  <a:ea typeface="+mn-ea"/>
                  <a:cs typeface="+mn-cs"/>
                </a:rPr>
                <a:t>= { A </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C, A </a:t>
              </a:r>
              <a:r>
                <a:rPr lang="en-US" smtClean="0">
                  <a:sym typeface="Symbol" pitchFamily="18" charset="2"/>
                </a:rPr>
                <a:t> </a:t>
              </a:r>
              <a:r>
                <a:rPr kumimoji="0" lang="fr-FR" i="0" u="none" strike="noStrike" kern="1200" cap="none" spc="0" normalizeH="0" baseline="0" noProof="0" smtClean="0">
                  <a:ln>
                    <a:noFill/>
                  </a:ln>
                  <a:solidFill>
                    <a:schemeClr val="tx1"/>
                  </a:solidFill>
                  <a:effectLst/>
                  <a:uLnTx/>
                  <a:uFillTx/>
                  <a:latin typeface="+mn-lt"/>
                  <a:ea typeface="+mn-ea"/>
                  <a:cs typeface="+mn-cs"/>
                </a:rPr>
                <a:t>D,  E </a:t>
              </a:r>
              <a:r>
                <a:rPr kumimoji="0" lang="en-US"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i="0" u="none" strike="noStrike" kern="1200" cap="none" spc="0" normalizeH="0" baseline="0" noProof="0" smtClean="0">
                  <a:ln>
                    <a:noFill/>
                  </a:ln>
                  <a:solidFill>
                    <a:schemeClr val="tx1"/>
                  </a:solidFill>
                  <a:effectLst/>
                  <a:uLnTx/>
                  <a:uFillTx/>
                  <a:latin typeface="+mn-lt"/>
                  <a:ea typeface="+mn-ea"/>
                  <a:cs typeface="+mn-cs"/>
                </a:rPr>
                <a:t> H }</a:t>
              </a:r>
            </a:p>
            <a:p>
              <a:pPr lvl="1" algn="l">
                <a:spcBef>
                  <a:spcPct val="20000"/>
                </a:spcBef>
                <a:buClr>
                  <a:schemeClr val="accent1"/>
                </a:buClr>
                <a:buSzPct val="85000"/>
                <a:defRPr/>
              </a:pPr>
              <a:r>
                <a:rPr lang="fr-FR" smtClean="0">
                  <a:latin typeface="+mn-lt"/>
                </a:rPr>
                <a:t>	       </a:t>
              </a:r>
              <a:r>
                <a:rPr lang="fr-FR" sz="2800" smtClean="0">
                  <a:latin typeface="Colonna MT" pitchFamily="82" charset="0"/>
                </a:rPr>
                <a:t>G </a:t>
              </a:r>
              <a:r>
                <a:rPr lang="fr-FR" smtClean="0"/>
                <a:t>= { E </a:t>
              </a:r>
              <a:r>
                <a:rPr lang="en-US" smtClean="0">
                  <a:sym typeface="Symbol" pitchFamily="18" charset="2"/>
                </a:rPr>
                <a:t></a:t>
              </a:r>
              <a:r>
                <a:rPr lang="fr-FR" smtClean="0"/>
                <a:t>C, A </a:t>
              </a:r>
              <a:r>
                <a:rPr lang="en-US" smtClean="0">
                  <a:sym typeface="Symbol" pitchFamily="18" charset="2"/>
                </a:rPr>
                <a:t> </a:t>
              </a:r>
              <a:r>
                <a:rPr lang="fr-FR" smtClean="0"/>
                <a:t>D,  AD </a:t>
              </a:r>
              <a:r>
                <a:rPr lang="en-US" smtClean="0">
                  <a:sym typeface="Symbol" pitchFamily="18" charset="2"/>
                </a:rPr>
                <a:t></a:t>
              </a:r>
              <a:r>
                <a:rPr lang="fr-FR" smtClean="0"/>
                <a:t> H }</a:t>
              </a:r>
              <a:endParaRPr kumimoji="0" lang="fr-FR"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TextBox 15"/>
            <p:cNvSpPr txBox="1"/>
            <p:nvPr/>
          </p:nvSpPr>
          <p:spPr>
            <a:xfrm>
              <a:off x="6096000" y="5486400"/>
              <a:ext cx="1295400" cy="369332"/>
            </a:xfrm>
            <a:prstGeom prst="rect">
              <a:avLst/>
            </a:prstGeom>
            <a:noFill/>
          </p:spPr>
          <p:txBody>
            <a:bodyPr wrap="square" rtlCol="0">
              <a:spAutoFit/>
            </a:bodyPr>
            <a:lstStyle/>
            <a:p>
              <a:r>
                <a:rPr lang="en-US" smtClean="0"/>
                <a:t>Tối thiểu?</a:t>
              </a:r>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ox(i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ox(i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ox(i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box(in)">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44</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4.8</a:t>
            </a:r>
            <a:r>
              <a:rPr lang="en-US" sz="2400" smtClean="0"/>
              <a:t> – </a:t>
            </a:r>
            <a:r>
              <a:rPr lang="en-US" sz="2000" b="1" smtClean="0"/>
              <a:t>Tập phụ thuộc hàm tối thiểu</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304800" y="1600201"/>
            <a:ext cx="8229600" cy="1447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000" b="1" i="1" u="none" strike="noStrike" kern="1200" cap="none" spc="0" normalizeH="0" baseline="0" noProof="0" smtClean="0">
                <a:ln>
                  <a:noFill/>
                </a:ln>
                <a:solidFill>
                  <a:schemeClr val="tx1"/>
                </a:solidFill>
                <a:effectLst/>
                <a:uLnTx/>
                <a:uFillTx/>
                <a:latin typeface="+mn-lt"/>
                <a:ea typeface="+mn-ea"/>
                <a:cs typeface="+mn-cs"/>
              </a:rPr>
              <a:t> Phủ</a:t>
            </a:r>
            <a:r>
              <a:rPr kumimoji="0" lang="en-US" sz="2000" b="1" i="1" u="none" strike="noStrike" kern="1200" cap="none" spc="0" normalizeH="0" noProof="0" smtClean="0">
                <a:ln>
                  <a:noFill/>
                </a:ln>
                <a:solidFill>
                  <a:schemeClr val="tx1"/>
                </a:solidFill>
                <a:effectLst/>
                <a:uLnTx/>
                <a:uFillTx/>
                <a:latin typeface="+mn-lt"/>
                <a:ea typeface="+mn-ea"/>
                <a:cs typeface="+mn-cs"/>
              </a:rPr>
              <a:t> tối thiểu</a:t>
            </a:r>
            <a:endParaRPr kumimoji="0" lang="en-US" sz="2000" b="1" i="1" u="none" strike="noStrike" kern="1200" cap="none" spc="0" normalizeH="0" baseline="0" noProof="0" smtClean="0">
              <a:ln>
                <a:noFill/>
              </a:ln>
              <a:solidFill>
                <a:schemeClr val="tx1"/>
              </a:solidFill>
              <a:effectLst/>
              <a:uLnTx/>
              <a:uFillTx/>
              <a:latin typeface="+mn-lt"/>
              <a:ea typeface="+mn-ea"/>
              <a:cs typeface="+mn-cs"/>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i="0" u="none" strike="noStrike" kern="1200" cap="none" spc="0" normalizeH="0" baseline="0" noProof="0" smtClean="0">
                <a:ln>
                  <a:noFill/>
                </a:ln>
                <a:solidFill>
                  <a:schemeClr val="tx1"/>
                </a:solidFill>
                <a:effectLst/>
                <a:uLnTx/>
                <a:uFillTx/>
                <a:latin typeface="+mn-lt"/>
                <a:ea typeface="+mn-ea"/>
                <a:cs typeface="+mn-cs"/>
              </a:rPr>
              <a:t>Tập phụ</a:t>
            </a:r>
            <a:r>
              <a:rPr kumimoji="0" lang="en-US" sz="2600" i="0" u="none" strike="noStrike" kern="1200" cap="none" spc="0" normalizeH="0" noProof="0" smtClean="0">
                <a:ln>
                  <a:noFill/>
                </a:ln>
                <a:solidFill>
                  <a:schemeClr val="tx1"/>
                </a:solidFill>
                <a:effectLst/>
                <a:uLnTx/>
                <a:uFillTx/>
                <a:latin typeface="+mn-lt"/>
                <a:ea typeface="+mn-ea"/>
                <a:cs typeface="+mn-cs"/>
              </a:rPr>
              <a:t> thuộc hàm </a:t>
            </a:r>
            <a:r>
              <a:rPr kumimoji="0" lang="en-US" sz="2600" i="0" u="none" strike="noStrike" kern="1200" cap="none" spc="0" normalizeH="0" baseline="0" noProof="0" smtClean="0">
                <a:ln>
                  <a:noFill/>
                </a:ln>
                <a:solidFill>
                  <a:schemeClr val="tx1"/>
                </a:solidFill>
                <a:effectLst/>
                <a:uLnTx/>
                <a:uFillTx/>
                <a:latin typeface="Colonna MT" pitchFamily="82" charset="0"/>
              </a:rPr>
              <a:t>F</a:t>
            </a:r>
            <a:r>
              <a:rPr kumimoji="0" lang="en-US" sz="2600" i="0" u="none" strike="noStrike" kern="1200" cap="none" spc="0" normalizeH="0" baseline="-25000" noProof="0" smtClean="0">
                <a:ln>
                  <a:noFill/>
                </a:ln>
                <a:solidFill>
                  <a:schemeClr val="tx1"/>
                </a:solidFill>
                <a:effectLst/>
                <a:uLnTx/>
                <a:uFillTx/>
                <a:latin typeface="+mn-lt"/>
                <a:ea typeface="+mn-ea"/>
                <a:cs typeface="+mn-cs"/>
              </a:rPr>
              <a:t>min</a:t>
            </a:r>
            <a:r>
              <a:rPr kumimoji="0" lang="en-US" sz="2600" i="0" u="none" strike="noStrike" kern="1200" cap="none" spc="0" normalizeH="0" noProof="0" smtClean="0">
                <a:ln>
                  <a:noFill/>
                </a:ln>
                <a:solidFill>
                  <a:schemeClr val="tx1"/>
                </a:solidFill>
                <a:effectLst/>
                <a:uLnTx/>
                <a:uFillTx/>
                <a:latin typeface="+mn-lt"/>
                <a:ea typeface="+mn-ea"/>
                <a:cs typeface="+mn-cs"/>
              </a:rPr>
              <a:t> </a:t>
            </a:r>
            <a:r>
              <a:rPr kumimoji="0" lang="en-US" sz="2600" i="0" u="none" strike="noStrike" kern="1200" cap="none" spc="0" normalizeH="0" baseline="0" noProof="0" smtClean="0">
                <a:ln>
                  <a:noFill/>
                </a:ln>
                <a:solidFill>
                  <a:schemeClr val="tx1"/>
                </a:solidFill>
                <a:effectLst/>
                <a:uLnTx/>
                <a:uFillTx/>
                <a:latin typeface="+mn-lt"/>
                <a:ea typeface="+mn-ea"/>
                <a:cs typeface="+mn-cs"/>
              </a:rPr>
              <a:t>gọi </a:t>
            </a:r>
            <a:r>
              <a:rPr kumimoji="0" lang="en-US" sz="2600" i="0" strike="noStrike" kern="1200" cap="none" spc="0" normalizeH="0" baseline="0" noProof="0" smtClean="0">
                <a:ln>
                  <a:noFill/>
                </a:ln>
                <a:solidFill>
                  <a:schemeClr val="tx1"/>
                </a:solidFill>
                <a:effectLst/>
                <a:uLnTx/>
                <a:uFillTx/>
                <a:latin typeface="+mn-lt"/>
                <a:ea typeface="+mn-ea"/>
                <a:cs typeface="+mn-cs"/>
              </a:rPr>
              <a:t>là </a:t>
            </a:r>
            <a:r>
              <a:rPr kumimoji="0" lang="en-US" sz="2600" b="1" i="1" strike="noStrike" kern="1200" cap="none" spc="0" normalizeH="0" baseline="0" noProof="0" smtClean="0">
                <a:ln>
                  <a:noFill/>
                </a:ln>
                <a:solidFill>
                  <a:schemeClr val="tx1"/>
                </a:solidFill>
                <a:effectLst/>
                <a:uLnTx/>
                <a:uFillTx/>
                <a:latin typeface="+mn-lt"/>
                <a:ea typeface="+mn-ea"/>
                <a:cs typeface="+mn-cs"/>
              </a:rPr>
              <a:t>phủ</a:t>
            </a:r>
            <a:r>
              <a:rPr kumimoji="0" lang="en-US" sz="2600" b="1" i="1" strike="noStrike" kern="1200" cap="none" spc="0" normalizeH="0" noProof="0" smtClean="0">
                <a:ln>
                  <a:noFill/>
                </a:ln>
                <a:solidFill>
                  <a:schemeClr val="tx1"/>
                </a:solidFill>
                <a:effectLst/>
                <a:uLnTx/>
                <a:uFillTx/>
                <a:latin typeface="+mn-lt"/>
                <a:ea typeface="+mn-ea"/>
                <a:cs typeface="+mn-cs"/>
              </a:rPr>
              <a:t> </a:t>
            </a:r>
            <a:r>
              <a:rPr kumimoji="0" lang="en-US" sz="2600" b="1" i="1" strike="noStrike" kern="1200" cap="none" spc="0" normalizeH="0" baseline="0" noProof="0" smtClean="0">
                <a:ln>
                  <a:noFill/>
                </a:ln>
                <a:solidFill>
                  <a:schemeClr val="tx1"/>
                </a:solidFill>
                <a:effectLst/>
                <a:uLnTx/>
                <a:uFillTx/>
                <a:latin typeface="+mn-lt"/>
                <a:ea typeface="+mn-ea"/>
                <a:cs typeface="+mn-cs"/>
              </a:rPr>
              <a:t>tối thiểu  </a:t>
            </a:r>
            <a:r>
              <a:rPr kumimoji="0" lang="en-US" sz="2600" strike="noStrike" kern="1200" cap="none" spc="0" normalizeH="0" baseline="0" noProof="0" smtClean="0">
                <a:ln>
                  <a:noFill/>
                </a:ln>
                <a:solidFill>
                  <a:schemeClr val="tx1"/>
                </a:solidFill>
                <a:effectLst/>
                <a:uLnTx/>
                <a:uFillTx/>
                <a:latin typeface="+mn-lt"/>
                <a:ea typeface="+mn-ea"/>
                <a:cs typeface="+mn-cs"/>
              </a:rPr>
              <a:t>của </a:t>
            </a:r>
            <a:r>
              <a:rPr kumimoji="0" lang="en-US" sz="2600" u="none" strike="noStrike" kern="1200" cap="none" spc="0" normalizeH="0" noProof="0" smtClean="0">
                <a:ln>
                  <a:noFill/>
                </a:ln>
                <a:solidFill>
                  <a:schemeClr val="tx1"/>
                </a:solidFill>
                <a:effectLst/>
                <a:uLnTx/>
                <a:uFillTx/>
                <a:latin typeface="Colonna MT" pitchFamily="82" charset="0"/>
              </a:rPr>
              <a:t>F</a:t>
            </a:r>
            <a:r>
              <a:rPr kumimoji="0" lang="en-US" sz="2600" u="none" strike="noStrike" kern="1200" cap="none" spc="0" normalizeH="0" noProof="0" smtClean="0">
                <a:ln>
                  <a:noFill/>
                </a:ln>
                <a:solidFill>
                  <a:schemeClr val="tx1"/>
                </a:solidFill>
                <a:effectLst/>
                <a:uLnTx/>
                <a:uFillTx/>
                <a:latin typeface="+mn-lt"/>
                <a:ea typeface="+mn-ea"/>
                <a:cs typeface="+mn-cs"/>
              </a:rPr>
              <a:t> </a:t>
            </a:r>
            <a:r>
              <a:rPr kumimoji="0" lang="en-US" sz="2600" i="0" u="none" strike="noStrike" kern="1200" cap="none" spc="0" normalizeH="0" baseline="0" noProof="0" smtClean="0">
                <a:ln>
                  <a:noFill/>
                </a:ln>
                <a:solidFill>
                  <a:schemeClr val="tx1"/>
                </a:solidFill>
                <a:effectLst/>
                <a:uLnTx/>
                <a:uFillTx/>
                <a:latin typeface="+mn-lt"/>
                <a:ea typeface="+mn-ea"/>
                <a:cs typeface="+mn-cs"/>
              </a:rPr>
              <a:t>nếu</a:t>
            </a:r>
            <a:r>
              <a:rPr lang="en-US" sz="2600" smtClean="0">
                <a:latin typeface="+mn-lt"/>
              </a:rPr>
              <a:t> </a:t>
            </a:r>
            <a:r>
              <a:rPr lang="en-US" sz="2600" smtClean="0">
                <a:latin typeface="Colonna MT" pitchFamily="82" charset="0"/>
              </a:rPr>
              <a:t>F</a:t>
            </a:r>
            <a:r>
              <a:rPr lang="en-US" sz="2600" baseline="-25000" smtClean="0">
                <a:latin typeface="+mn-lt"/>
              </a:rPr>
              <a:t>min </a:t>
            </a:r>
            <a:r>
              <a:rPr lang="en-US" sz="2600" smtClean="0">
                <a:latin typeface="+mn-lt"/>
              </a:rPr>
              <a:t>là tập phụ thuộc hàm tối thiểu, tương đương </a:t>
            </a:r>
            <a:r>
              <a:rPr lang="en-US" sz="2600" smtClean="0">
                <a:latin typeface="Colonna MT" pitchFamily="82" charset="0"/>
              </a:rPr>
              <a:t>F</a:t>
            </a:r>
            <a:r>
              <a:rPr lang="en-US" sz="2600" smtClean="0">
                <a:latin typeface="+mn-lt"/>
              </a:rPr>
              <a:t>.</a:t>
            </a:r>
            <a:endParaRPr kumimoji="0" lang="en-US" sz="2600" i="0" u="none" strike="noStrike" kern="1200" cap="none" spc="0" normalizeH="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533400" y="3352801"/>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fr-FR"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Ví</a:t>
            </a:r>
            <a:r>
              <a:rPr kumimoji="0" lang="fr-FR" sz="2400" b="0" i="1" u="none" strike="noStrike" kern="1200" cap="none" spc="0" normalizeH="0" noProof="0" smtClean="0">
                <a:ln>
                  <a:noFill/>
                </a:ln>
                <a:solidFill>
                  <a:schemeClr val="tx1"/>
                </a:solidFill>
                <a:effectLst/>
                <a:uLnTx/>
                <a:uFillTx/>
                <a:latin typeface="Times New Roman" pitchFamily="18" charset="0"/>
                <a:cs typeface="Times New Roman" pitchFamily="18" charset="0"/>
              </a:rPr>
              <a:t> dụ</a:t>
            </a: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800" b="0" i="0" u="none" strike="noStrike" kern="1200" cap="none" spc="0" normalizeH="0" baseline="0" noProof="0" smtClean="0">
                <a:ln>
                  <a:noFill/>
                </a:ln>
                <a:solidFill>
                  <a:schemeClr val="tx1"/>
                </a:solidFill>
                <a:effectLst/>
                <a:uLnTx/>
                <a:uFillTx/>
                <a:latin typeface="Colonna MT" pitchFamily="82" charset="0"/>
              </a:rPr>
              <a:t>F</a:t>
            </a:r>
            <a:r>
              <a:rPr kumimoji="0" lang="fr-FR" b="0" i="0" u="none" strike="noStrike" kern="1200" cap="none" spc="0" normalizeH="0" baseline="0" noProof="0" smtClean="0">
                <a:ln>
                  <a:noFill/>
                </a:ln>
                <a:solidFill>
                  <a:schemeClr val="tx1"/>
                </a:solidFill>
                <a:effectLst/>
                <a:uLnTx/>
                <a:uFillTx/>
                <a:latin typeface="+mn-lt"/>
                <a:ea typeface="+mn-ea"/>
                <a:cs typeface="+mn-cs"/>
              </a:rPr>
              <a:t> =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AC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D, E</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AD, E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H }</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1052847" y="4800601"/>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400" smtClean="0">
                <a:solidFill>
                  <a:srgbClr val="FFC000"/>
                </a:solidFill>
                <a:latin typeface="Colonna MT" pitchFamily="82" charset="0"/>
              </a:rPr>
              <a:t>      G</a:t>
            </a:r>
            <a:r>
              <a:rPr lang="fr-FR" sz="1600" smtClean="0">
                <a:solidFill>
                  <a:srgbClr val="FFC000"/>
                </a:solidFill>
              </a:rPr>
              <a:t>= { E </a:t>
            </a:r>
            <a:r>
              <a:rPr lang="en-US" sz="1600" smtClean="0">
                <a:solidFill>
                  <a:srgbClr val="FFC000"/>
                </a:solidFill>
                <a:sym typeface="Symbol" pitchFamily="18" charset="2"/>
              </a:rPr>
              <a:t></a:t>
            </a:r>
            <a:r>
              <a:rPr lang="fr-FR" sz="1600" smtClean="0">
                <a:solidFill>
                  <a:srgbClr val="FFC000"/>
                </a:solidFill>
              </a:rPr>
              <a:t>C, A </a:t>
            </a:r>
            <a:r>
              <a:rPr lang="en-US" sz="1600" smtClean="0">
                <a:solidFill>
                  <a:srgbClr val="FFC000"/>
                </a:solidFill>
                <a:sym typeface="Symbol" pitchFamily="18" charset="2"/>
              </a:rPr>
              <a:t> </a:t>
            </a:r>
            <a:r>
              <a:rPr lang="fr-FR" sz="1600" smtClean="0">
                <a:solidFill>
                  <a:srgbClr val="FFC000"/>
                </a:solidFill>
              </a:rPr>
              <a:t>D,  AD </a:t>
            </a:r>
            <a:r>
              <a:rPr lang="en-US" sz="1600" smtClean="0">
                <a:solidFill>
                  <a:srgbClr val="FFC000"/>
                </a:solidFill>
                <a:sym typeface="Symbol" pitchFamily="18" charset="2"/>
              </a:rPr>
              <a:t></a:t>
            </a:r>
            <a:r>
              <a:rPr lang="fr-FR" sz="1600" smtClean="0">
                <a:solidFill>
                  <a:srgbClr val="FFC000"/>
                </a:solidFill>
              </a:rPr>
              <a:t> H }</a:t>
            </a:r>
            <a:endParaRPr kumimoji="0" lang="fr-FR" sz="1600" b="0" i="0" u="none" strike="noStrike" kern="1200" cap="none" spc="0" normalizeH="0" baseline="0" noProof="0" smtClean="0">
              <a:ln>
                <a:noFill/>
              </a:ln>
              <a:solidFill>
                <a:srgbClr val="FFC000"/>
              </a:solidFill>
              <a:effectLst/>
              <a:uLnTx/>
              <a:uFillTx/>
              <a:latin typeface="+mn-lt"/>
            </a:endParaRPr>
          </a:p>
        </p:txBody>
      </p:sp>
      <p:sp>
        <p:nvSpPr>
          <p:cNvPr id="19" name="Rectangle 3"/>
          <p:cNvSpPr txBox="1">
            <a:spLocks noChangeArrowheads="1"/>
          </p:cNvSpPr>
          <p:nvPr/>
        </p:nvSpPr>
        <p:spPr bwMode="auto">
          <a:xfrm>
            <a:off x="1066800" y="54102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400" smtClean="0">
                <a:latin typeface="Colonna MT" pitchFamily="82" charset="0"/>
              </a:rPr>
              <a:t>      </a:t>
            </a:r>
            <a:r>
              <a:rPr lang="fr-FR" sz="2400" smtClean="0">
                <a:solidFill>
                  <a:srgbClr val="FFC000"/>
                </a:solidFill>
                <a:latin typeface="Colonna MT" pitchFamily="82" charset="0"/>
              </a:rPr>
              <a:t>G</a:t>
            </a:r>
            <a:r>
              <a:rPr lang="fr-FR" sz="2400" baseline="-25000" smtClean="0">
                <a:solidFill>
                  <a:srgbClr val="FFC000"/>
                </a:solidFill>
                <a:latin typeface="Colonna MT" pitchFamily="82" charset="0"/>
              </a:rPr>
              <a:t>min</a:t>
            </a:r>
            <a:r>
              <a:rPr lang="fr-FR" sz="1600" smtClean="0">
                <a:solidFill>
                  <a:srgbClr val="FFC000"/>
                </a:solidFill>
              </a:rPr>
              <a:t>= { E </a:t>
            </a:r>
            <a:r>
              <a:rPr lang="en-US" sz="1600" smtClean="0">
                <a:solidFill>
                  <a:srgbClr val="FFC000"/>
                </a:solidFill>
                <a:sym typeface="Symbol" pitchFamily="18" charset="2"/>
              </a:rPr>
              <a:t></a:t>
            </a:r>
            <a:r>
              <a:rPr lang="fr-FR" sz="1600" smtClean="0">
                <a:solidFill>
                  <a:srgbClr val="FFC000"/>
                </a:solidFill>
              </a:rPr>
              <a:t>C, A </a:t>
            </a:r>
            <a:r>
              <a:rPr lang="en-US" sz="1600" smtClean="0">
                <a:solidFill>
                  <a:srgbClr val="FFC000"/>
                </a:solidFill>
                <a:sym typeface="Symbol" pitchFamily="18" charset="2"/>
              </a:rPr>
              <a:t> </a:t>
            </a:r>
            <a:r>
              <a:rPr lang="fr-FR" sz="1600" smtClean="0">
                <a:solidFill>
                  <a:srgbClr val="FFC000"/>
                </a:solidFill>
              </a:rPr>
              <a:t>D,  A </a:t>
            </a:r>
            <a:r>
              <a:rPr lang="en-US" sz="1600" smtClean="0">
                <a:solidFill>
                  <a:srgbClr val="FFC000"/>
                </a:solidFill>
                <a:sym typeface="Symbol" pitchFamily="18" charset="2"/>
              </a:rPr>
              <a:t></a:t>
            </a:r>
            <a:r>
              <a:rPr lang="fr-FR" sz="1600" smtClean="0">
                <a:solidFill>
                  <a:srgbClr val="FFC000"/>
                </a:solidFill>
              </a:rPr>
              <a:t> H </a:t>
            </a:r>
            <a:r>
              <a:rPr lang="fr-FR" sz="1600" smtClean="0"/>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0" name="Rectangle 3"/>
          <p:cNvSpPr txBox="1">
            <a:spLocks noChangeArrowheads="1"/>
          </p:cNvSpPr>
          <p:nvPr/>
        </p:nvSpPr>
        <p:spPr bwMode="auto">
          <a:xfrm>
            <a:off x="1459605" y="3886200"/>
            <a:ext cx="6858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lang="fr-FR" sz="2800" smtClean="0">
                <a:latin typeface="Colonna MT" pitchFamily="82" charset="0"/>
              </a:rPr>
              <a:t>F</a:t>
            </a:r>
            <a:r>
              <a:rPr lang="fr-FR" sz="2400" baseline="-25000" smtClean="0">
                <a:latin typeface="Colonna MT" pitchFamily="82" charset="0"/>
              </a:rPr>
              <a:t>min</a:t>
            </a:r>
            <a:r>
              <a:rPr lang="fr-FR" smtClean="0"/>
              <a:t> = {A </a:t>
            </a:r>
            <a:r>
              <a:rPr lang="en-US" smtClean="0">
                <a:sym typeface="Symbol" pitchFamily="18" charset="2"/>
              </a:rPr>
              <a:t></a:t>
            </a:r>
            <a:r>
              <a:rPr lang="fr-FR" smtClean="0"/>
              <a:t>C, A </a:t>
            </a:r>
            <a:r>
              <a:rPr lang="en-US" smtClean="0">
                <a:sym typeface="Symbol" pitchFamily="18" charset="2"/>
              </a:rPr>
              <a:t></a:t>
            </a:r>
            <a:r>
              <a:rPr lang="fr-FR" smtClean="0"/>
              <a:t> D, E</a:t>
            </a:r>
            <a:r>
              <a:rPr lang="en-US" smtClean="0">
                <a:sym typeface="Symbol" pitchFamily="18" charset="2"/>
              </a:rPr>
              <a:t></a:t>
            </a:r>
            <a:r>
              <a:rPr lang="fr-FR" smtClean="0"/>
              <a:t>A,  E </a:t>
            </a:r>
            <a:r>
              <a:rPr lang="en-US" smtClean="0">
                <a:sym typeface="Symbol" pitchFamily="18" charset="2"/>
              </a:rPr>
              <a:t></a:t>
            </a:r>
            <a:r>
              <a:rPr lang="fr-FR" smtClean="0"/>
              <a:t>H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45</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4.8</a:t>
            </a:r>
            <a:r>
              <a:rPr lang="en-US" sz="2400" smtClean="0"/>
              <a:t> – </a:t>
            </a:r>
            <a:r>
              <a:rPr lang="en-US" sz="2000" b="1" smtClean="0"/>
              <a:t>Tập phụ thuộc hàm tối thiểu</a:t>
            </a:r>
          </a:p>
        </p:txBody>
      </p:sp>
      <p:sp>
        <p:nvSpPr>
          <p:cNvPr id="17" name="Rectangle 3"/>
          <p:cNvSpPr txBox="1">
            <a:spLocks noChangeArrowheads="1"/>
          </p:cNvSpPr>
          <p:nvPr/>
        </p:nvSpPr>
        <p:spPr bwMode="auto">
          <a:xfrm>
            <a:off x="4572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6" name="TextBox 15"/>
          <p:cNvSpPr txBox="1"/>
          <p:nvPr/>
        </p:nvSpPr>
        <p:spPr>
          <a:xfrm>
            <a:off x="381000" y="1524000"/>
            <a:ext cx="6812442" cy="369332"/>
          </a:xfrm>
          <a:prstGeom prst="rect">
            <a:avLst/>
          </a:prstGeom>
          <a:noFill/>
        </p:spPr>
        <p:txBody>
          <a:bodyPr wrap="none" rtlCol="0">
            <a:spAutoFit/>
          </a:bodyPr>
          <a:lstStyle/>
          <a:p>
            <a:r>
              <a:rPr lang="en-US" smtClean="0"/>
              <a:t>Định lý (4.8)  - </a:t>
            </a:r>
            <a:r>
              <a:rPr lang="en-US" b="1" smtClean="0">
                <a:solidFill>
                  <a:srgbClr val="FFFF00"/>
                </a:solidFill>
              </a:rPr>
              <a:t>Mọi tập phụ thuộc hàm đều có phủ tối thiểu</a:t>
            </a:r>
            <a:endParaRPr lang="en-US" b="1">
              <a:solidFill>
                <a:srgbClr val="FFFF00"/>
              </a:solidFill>
            </a:endParaRPr>
          </a:p>
        </p:txBody>
      </p:sp>
      <p:sp>
        <p:nvSpPr>
          <p:cNvPr id="21" name="Rectangle 3"/>
          <p:cNvSpPr txBox="1">
            <a:spLocks noChangeArrowheads="1"/>
          </p:cNvSpPr>
          <p:nvPr/>
        </p:nvSpPr>
        <p:spPr bwMode="auto">
          <a:xfrm>
            <a:off x="0" y="2438400"/>
            <a:ext cx="71628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Thuật</a:t>
            </a:r>
            <a:r>
              <a:rPr kumimoji="0" lang="en-US" sz="2400" b="0" i="1" u="none" strike="noStrike" kern="1200" cap="none" spc="0" normalizeH="0" noProof="0" smtClean="0">
                <a:ln>
                  <a:noFill/>
                </a:ln>
                <a:solidFill>
                  <a:schemeClr val="tx1"/>
                </a:solidFill>
                <a:effectLst/>
                <a:uLnTx/>
                <a:uFillTx/>
                <a:latin typeface="Times New Roman" pitchFamily="18" charset="0"/>
                <a:cs typeface="Times New Roman" pitchFamily="18" charset="0"/>
              </a:rPr>
              <a:t> toán (4.8) </a:t>
            </a:r>
            <a:r>
              <a:rPr kumimoji="0" lang="en-US" sz="2400" i="1" u="none" strike="noStrike" kern="1200" cap="none" spc="0" normalizeH="0" noProof="0" smtClean="0">
                <a:ln>
                  <a:noFill/>
                </a:ln>
                <a:solidFill>
                  <a:srgbClr val="FFFF00"/>
                </a:solidFill>
                <a:effectLst/>
                <a:uLnTx/>
                <a:uFillTx/>
                <a:latin typeface="Times New Roman" pitchFamily="18" charset="0"/>
                <a:cs typeface="Times New Roman" pitchFamily="18" charset="0"/>
              </a:rPr>
              <a:t>tìm 01</a:t>
            </a:r>
            <a:r>
              <a:rPr kumimoji="0" lang="en-US" sz="2400" b="1" i="1" u="none" strike="noStrike" kern="1200" cap="none" spc="0" normalizeH="0" noProof="0" smtClean="0">
                <a:ln>
                  <a:noFill/>
                </a:ln>
                <a:solidFill>
                  <a:srgbClr val="FFFF00"/>
                </a:solidFill>
                <a:effectLst/>
                <a:uLnTx/>
                <a:uFillTx/>
                <a:latin typeface="Times New Roman" pitchFamily="18" charset="0"/>
                <a:cs typeface="Times New Roman" pitchFamily="18" charset="0"/>
              </a:rPr>
              <a:t> phủ tối thiểu </a:t>
            </a:r>
            <a:r>
              <a:rPr kumimoji="0" lang="en-US" sz="2400" u="none" strike="noStrike" kern="1200" cap="none" spc="0" normalizeH="0" noProof="0" smtClean="0">
                <a:ln>
                  <a:noFill/>
                </a:ln>
                <a:solidFill>
                  <a:srgbClr val="FFFF00"/>
                </a:solidFill>
                <a:effectLst/>
                <a:uLnTx/>
                <a:uFillTx/>
                <a:latin typeface="Times New Roman" pitchFamily="18" charset="0"/>
                <a:cs typeface="Times New Roman" pitchFamily="18" charset="0"/>
              </a:rPr>
              <a:t>của </a:t>
            </a:r>
            <a:r>
              <a:rPr kumimoji="0" lang="en-US" sz="3200" u="none" strike="noStrike" kern="1200" cap="none" spc="0" normalizeH="0" noProof="0" smtClean="0">
                <a:ln>
                  <a:noFill/>
                </a:ln>
                <a:solidFill>
                  <a:srgbClr val="FFFF00"/>
                </a:solidFill>
                <a:effectLst/>
                <a:uLnTx/>
                <a:uFillTx/>
                <a:latin typeface="Colonna MT" pitchFamily="82" charset="0"/>
                <a:cs typeface="Times New Roman" pitchFamily="18" charset="0"/>
              </a:rPr>
              <a:t>F</a:t>
            </a:r>
            <a:endParaRPr kumimoji="0" lang="fr-FR" sz="1600" b="1" i="0" u="none" strike="noStrike" kern="1200" cap="none" spc="0" normalizeH="0" baseline="0" noProof="0" smtClean="0">
              <a:ln>
                <a:noFill/>
              </a:ln>
              <a:solidFill>
                <a:srgbClr val="FFFF00"/>
              </a:solidFill>
              <a:effectLst/>
              <a:uLnTx/>
              <a:uFillTx/>
              <a:latin typeface="Colonna MT" pitchFamily="82" charset="0"/>
            </a:endParaRPr>
          </a:p>
        </p:txBody>
      </p:sp>
      <p:sp>
        <p:nvSpPr>
          <p:cNvPr id="22" name="TextBox 21"/>
          <p:cNvSpPr txBox="1"/>
          <p:nvPr/>
        </p:nvSpPr>
        <p:spPr>
          <a:xfrm>
            <a:off x="2057400" y="3124200"/>
            <a:ext cx="3283719" cy="584775"/>
          </a:xfrm>
          <a:prstGeom prst="rect">
            <a:avLst/>
          </a:prstGeom>
          <a:noFill/>
        </p:spPr>
        <p:txBody>
          <a:bodyPr wrap="none" rtlCol="0">
            <a:spAutoFit/>
          </a:bodyPr>
          <a:lstStyle/>
          <a:p>
            <a:r>
              <a:rPr lang="en-US" smtClean="0"/>
              <a:t>Input :  Tập phụ thuộc hàm </a:t>
            </a:r>
            <a:r>
              <a:rPr lang="en-US" sz="3200" smtClean="0">
                <a:latin typeface="Colonna MT" pitchFamily="82" charset="0"/>
              </a:rPr>
              <a:t>F</a:t>
            </a:r>
            <a:endParaRPr lang="en-US">
              <a:latin typeface="Colonna MT" pitchFamily="82" charset="0"/>
            </a:endParaRPr>
          </a:p>
        </p:txBody>
      </p:sp>
      <p:sp>
        <p:nvSpPr>
          <p:cNvPr id="23" name="TextBox 22"/>
          <p:cNvSpPr txBox="1"/>
          <p:nvPr/>
        </p:nvSpPr>
        <p:spPr>
          <a:xfrm>
            <a:off x="2057400" y="3810000"/>
            <a:ext cx="2593980" cy="584775"/>
          </a:xfrm>
          <a:prstGeom prst="rect">
            <a:avLst/>
          </a:prstGeom>
          <a:noFill/>
        </p:spPr>
        <p:txBody>
          <a:bodyPr wrap="none" rtlCol="0">
            <a:spAutoFit/>
          </a:bodyPr>
          <a:lstStyle/>
          <a:p>
            <a:r>
              <a:rPr lang="en-US" smtClean="0"/>
              <a:t>Output :  01 tập  </a:t>
            </a:r>
            <a:r>
              <a:rPr lang="en-US" sz="3200" smtClean="0">
                <a:latin typeface="Colonna MT" pitchFamily="82" charset="0"/>
              </a:rPr>
              <a:t>F</a:t>
            </a:r>
            <a:r>
              <a:rPr lang="en-US" sz="3200" baseline="-25000" smtClean="0">
                <a:latin typeface="Times New Roman" pitchFamily="18" charset="0"/>
                <a:cs typeface="Times New Roman" pitchFamily="18" charset="0"/>
              </a:rPr>
              <a:t>min</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46</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4.8</a:t>
            </a:r>
            <a:r>
              <a:rPr lang="en-US" sz="2400" smtClean="0"/>
              <a:t> – </a:t>
            </a:r>
            <a:r>
              <a:rPr lang="en-US" sz="2000" b="1" smtClean="0"/>
              <a:t>Tập phụ thuộc hàm tối thiểu</a:t>
            </a:r>
          </a:p>
        </p:txBody>
      </p:sp>
      <p:sp>
        <p:nvSpPr>
          <p:cNvPr id="12" name="Rectangle 3"/>
          <p:cNvSpPr txBox="1">
            <a:spLocks noChangeArrowheads="1"/>
          </p:cNvSpPr>
          <p:nvPr/>
        </p:nvSpPr>
        <p:spPr bwMode="auto">
          <a:xfrm>
            <a:off x="0" y="1371600"/>
            <a:ext cx="71628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Thuật</a:t>
            </a:r>
            <a:r>
              <a:rPr kumimoji="0" lang="en-US" sz="2400" b="0" i="1" u="none" strike="noStrike" kern="1200" cap="none" spc="0" normalizeH="0" noProof="0" smtClean="0">
                <a:ln>
                  <a:noFill/>
                </a:ln>
                <a:solidFill>
                  <a:schemeClr val="tx1"/>
                </a:solidFill>
                <a:effectLst/>
                <a:uLnTx/>
                <a:uFillTx/>
                <a:latin typeface="Times New Roman" pitchFamily="18" charset="0"/>
                <a:cs typeface="Times New Roman" pitchFamily="18" charset="0"/>
              </a:rPr>
              <a:t> toán (4.8) </a:t>
            </a:r>
            <a:r>
              <a:rPr kumimoji="0" lang="en-US" sz="2400" i="1" u="none" strike="noStrike" kern="1200" cap="none" spc="0" normalizeH="0" noProof="0" smtClean="0">
                <a:ln>
                  <a:noFill/>
                </a:ln>
                <a:solidFill>
                  <a:srgbClr val="FFFF00"/>
                </a:solidFill>
                <a:effectLst/>
                <a:uLnTx/>
                <a:uFillTx/>
                <a:latin typeface="Times New Roman" pitchFamily="18" charset="0"/>
                <a:cs typeface="Times New Roman" pitchFamily="18" charset="0"/>
              </a:rPr>
              <a:t>tìm  một</a:t>
            </a:r>
            <a:r>
              <a:rPr kumimoji="0" lang="en-US" sz="2400" b="1" i="1" u="none" strike="noStrike" kern="1200" cap="none" spc="0" normalizeH="0" noProof="0" smtClean="0">
                <a:ln>
                  <a:noFill/>
                </a:ln>
                <a:solidFill>
                  <a:srgbClr val="FFFF00"/>
                </a:solidFill>
                <a:effectLst/>
                <a:uLnTx/>
                <a:uFillTx/>
                <a:latin typeface="Times New Roman" pitchFamily="18" charset="0"/>
                <a:cs typeface="Times New Roman" pitchFamily="18" charset="0"/>
              </a:rPr>
              <a:t> phủ tối thiểu </a:t>
            </a:r>
            <a:r>
              <a:rPr kumimoji="0" lang="en-US" sz="2400" u="none" strike="noStrike" kern="1200" cap="none" spc="0" normalizeH="0" noProof="0" smtClean="0">
                <a:ln>
                  <a:noFill/>
                </a:ln>
                <a:solidFill>
                  <a:srgbClr val="FFFF00"/>
                </a:solidFill>
                <a:effectLst/>
                <a:uLnTx/>
                <a:uFillTx/>
                <a:latin typeface="Times New Roman" pitchFamily="18" charset="0"/>
                <a:cs typeface="Times New Roman" pitchFamily="18" charset="0"/>
              </a:rPr>
              <a:t>của </a:t>
            </a:r>
            <a:r>
              <a:rPr kumimoji="0" lang="en-US" sz="2400" u="none" strike="noStrike" kern="1200" cap="none" spc="0" normalizeH="0" noProof="0" smtClean="0">
                <a:ln>
                  <a:noFill/>
                </a:ln>
                <a:solidFill>
                  <a:srgbClr val="FFFF00"/>
                </a:solidFill>
                <a:effectLst/>
                <a:uLnTx/>
                <a:uFillTx/>
                <a:latin typeface="Colonna MT" pitchFamily="82" charset="0"/>
                <a:cs typeface="Times New Roman" pitchFamily="18" charset="0"/>
              </a:rPr>
              <a:t>F</a:t>
            </a:r>
            <a:endParaRPr kumimoji="0" lang="fr-FR" sz="1600" b="1" i="0" u="none" strike="noStrike" kern="1200" cap="none" spc="0" normalizeH="0" baseline="0" noProof="0" smtClean="0">
              <a:ln>
                <a:noFill/>
              </a:ln>
              <a:solidFill>
                <a:srgbClr val="FFFF00"/>
              </a:solidFill>
              <a:effectLst/>
              <a:uLnTx/>
              <a:uFillTx/>
              <a:latin typeface="Colonna MT" pitchFamily="82" charset="0"/>
            </a:endParaRPr>
          </a:p>
        </p:txBody>
      </p:sp>
      <p:sp>
        <p:nvSpPr>
          <p:cNvPr id="15" name="Rectangle 3"/>
          <p:cNvSpPr txBox="1">
            <a:spLocks noChangeArrowheads="1"/>
          </p:cNvSpPr>
          <p:nvPr/>
        </p:nvSpPr>
        <p:spPr bwMode="auto">
          <a:xfrm>
            <a:off x="0" y="2133600"/>
            <a:ext cx="54864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2" pitchFamily="18" charset="2"/>
              <a:buNone/>
              <a:tabLst/>
              <a:defRPr/>
            </a:pPr>
            <a:r>
              <a:rPr kumimoji="0" lang="en-US" sz="20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1. Đặ</a:t>
            </a:r>
            <a:r>
              <a:rPr lang="en-US" sz="2000" baseline="0" smtClean="0">
                <a:latin typeface="Times New Roman" pitchFamily="18" charset="0"/>
                <a:cs typeface="Times New Roman" pitchFamily="18" charset="0"/>
              </a:rPr>
              <a:t>t</a:t>
            </a:r>
            <a:r>
              <a:rPr lang="en-US" sz="2000" smtClean="0">
                <a:latin typeface="Times New Roman" pitchFamily="18" charset="0"/>
                <a:cs typeface="Times New Roman" pitchFamily="18" charset="0"/>
              </a:rPr>
              <a:t> </a:t>
            </a:r>
            <a:r>
              <a:rPr lang="en-US" sz="2800" smtClean="0">
                <a:latin typeface="Colonna MT" pitchFamily="82" charset="0"/>
                <a:cs typeface="Times New Roman" pitchFamily="18" charset="0"/>
              </a:rPr>
              <a:t>G = </a:t>
            </a:r>
            <a:r>
              <a:rPr kumimoji="0" lang="en-US" sz="2800" u="none" strike="noStrike" kern="1200" cap="none" spc="0" normalizeH="0" noProof="0" smtClean="0">
                <a:ln>
                  <a:noFill/>
                </a:ln>
                <a:solidFill>
                  <a:schemeClr val="tx1"/>
                </a:solidFill>
                <a:effectLst/>
                <a:uLnTx/>
                <a:uFillTx/>
                <a:latin typeface="Colonna MT" pitchFamily="82" charset="0"/>
                <a:cs typeface="Times New Roman" pitchFamily="18" charset="0"/>
              </a:rPr>
              <a:t>F</a:t>
            </a:r>
            <a:endParaRPr kumimoji="0" lang="fr-FR" sz="1400" b="1" u="none" strike="noStrike" kern="1200" cap="none" spc="0" normalizeH="0" baseline="0" noProof="0" smtClean="0">
              <a:ln>
                <a:noFill/>
              </a:ln>
              <a:solidFill>
                <a:schemeClr val="tx1"/>
              </a:solidFill>
              <a:effectLst/>
              <a:uLnTx/>
              <a:uFillTx/>
              <a:latin typeface="Colonna MT" pitchFamily="82" charset="0"/>
            </a:endParaRPr>
          </a:p>
        </p:txBody>
      </p:sp>
      <p:sp>
        <p:nvSpPr>
          <p:cNvPr id="16" name="Rectangle 3"/>
          <p:cNvSpPr txBox="1">
            <a:spLocks noChangeArrowheads="1"/>
          </p:cNvSpPr>
          <p:nvPr/>
        </p:nvSpPr>
        <p:spPr bwMode="auto">
          <a:xfrm>
            <a:off x="0" y="2743200"/>
            <a:ext cx="89154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en-US" sz="20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2. Thay mỗi</a:t>
            </a:r>
            <a:r>
              <a:rPr kumimoji="0" lang="en-US"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 pth X</a:t>
            </a:r>
            <a:r>
              <a:rPr lang="fr-FR" sz="2000" smtClean="0"/>
              <a:t> </a:t>
            </a:r>
            <a:r>
              <a:rPr lang="en-US" sz="2000" smtClean="0">
                <a:sym typeface="Symbol" pitchFamily="18" charset="2"/>
              </a:rPr>
              <a:t></a:t>
            </a:r>
            <a:r>
              <a:rPr lang="fr-FR" sz="2000" smtClean="0">
                <a:sym typeface="Symbol" pitchFamily="18" charset="2"/>
              </a:rPr>
              <a:t> </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1</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2</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k </a:t>
            </a:r>
            <a:r>
              <a:rPr lang="fr-FR" sz="2000" smtClean="0">
                <a:latin typeface="Times New Roman" pitchFamily="18" charset="0"/>
                <a:cs typeface="Times New Roman" pitchFamily="18" charset="0"/>
                <a:sym typeface="Symbol" pitchFamily="18" charset="2"/>
              </a:rPr>
              <a:t> trong </a:t>
            </a:r>
            <a:r>
              <a:rPr lang="fr-FR" sz="24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 bằng các pth  </a:t>
            </a:r>
            <a:r>
              <a:rPr lang="en-US" sz="2000" smtClean="0">
                <a:latin typeface="Times New Roman" pitchFamily="18" charset="0"/>
                <a:cs typeface="Times New Roman" pitchFamily="18" charset="0"/>
              </a:rPr>
              <a:t>X</a:t>
            </a:r>
            <a:r>
              <a:rPr lang="fr-FR" sz="2000" smtClean="0"/>
              <a:t> </a:t>
            </a:r>
            <a:r>
              <a:rPr lang="en-US" sz="2000" smtClean="0">
                <a:sym typeface="Symbol" pitchFamily="18" charset="2"/>
              </a:rPr>
              <a:t></a:t>
            </a:r>
            <a:r>
              <a:rPr lang="fr-FR" sz="2000" smtClean="0">
                <a:sym typeface="Symbol" pitchFamily="18" charset="2"/>
              </a:rPr>
              <a:t> </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1, </a:t>
            </a:r>
            <a:r>
              <a:rPr lang="en-US" sz="2000" smtClean="0">
                <a:latin typeface="Times New Roman" pitchFamily="18" charset="0"/>
                <a:cs typeface="Times New Roman" pitchFamily="18" charset="0"/>
              </a:rPr>
              <a:t>X</a:t>
            </a:r>
            <a:r>
              <a:rPr lang="fr-FR" sz="2000" smtClean="0"/>
              <a:t> </a:t>
            </a:r>
            <a:r>
              <a:rPr lang="en-US" sz="2000" smtClean="0">
                <a:sym typeface="Symbol" pitchFamily="18" charset="2"/>
              </a:rPr>
              <a:t> </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2</a:t>
            </a:r>
            <a:r>
              <a:rPr lang="fr-FR"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X</a:t>
            </a:r>
            <a:r>
              <a:rPr lang="fr-FR" sz="2000" smtClean="0"/>
              <a:t> </a:t>
            </a:r>
            <a:r>
              <a:rPr lang="en-US" sz="2000" smtClean="0">
                <a:sym typeface="Symbol" pitchFamily="18" charset="2"/>
              </a:rPr>
              <a:t> </a:t>
            </a:r>
            <a:r>
              <a:rPr lang="fr-FR" sz="2000" smtClean="0">
                <a:latin typeface="Times New Roman" pitchFamily="18" charset="0"/>
                <a:cs typeface="Times New Roman" pitchFamily="18" charset="0"/>
                <a:sym typeface="Symbol" pitchFamily="18" charset="2"/>
              </a:rPr>
              <a:t>A</a:t>
            </a:r>
            <a:r>
              <a:rPr lang="fr-FR" sz="2000" baseline="-25000" smtClean="0">
                <a:latin typeface="Times New Roman" pitchFamily="18" charset="0"/>
                <a:cs typeface="Times New Roman" pitchFamily="18" charset="0"/>
                <a:sym typeface="Symbol" pitchFamily="18" charset="2"/>
              </a:rPr>
              <a:t>k</a:t>
            </a: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a:t>
            </a:r>
          </a:p>
          <a:p>
            <a:pPr lvl="1" algn="l">
              <a:spcBef>
                <a:spcPct val="20000"/>
              </a:spcBef>
              <a:buClr>
                <a:schemeClr val="accent1"/>
              </a:buClr>
              <a:buSzPct val="85000"/>
              <a:defRPr/>
            </a:pPr>
            <a:endParaRPr kumimoji="0" lang="fr-FR" sz="2400" b="1" u="none" strike="noStrike" kern="1200" cap="none" spc="0" normalizeH="0" baseline="-25000" noProof="0" smtClean="0">
              <a:ln>
                <a:noFill/>
              </a:ln>
              <a:solidFill>
                <a:schemeClr val="tx1"/>
              </a:solidFill>
              <a:effectLst/>
              <a:uLnTx/>
              <a:uFillTx/>
              <a:latin typeface="Times New Roman" pitchFamily="18" charset="0"/>
              <a:cs typeface="Times New Roman" pitchFamily="18" charset="0"/>
            </a:endParaRPr>
          </a:p>
        </p:txBody>
      </p:sp>
      <p:sp>
        <p:nvSpPr>
          <p:cNvPr id="18" name="Rectangle 3"/>
          <p:cNvSpPr txBox="1">
            <a:spLocks noChangeArrowheads="1"/>
          </p:cNvSpPr>
          <p:nvPr/>
        </p:nvSpPr>
        <p:spPr bwMode="auto">
          <a:xfrm>
            <a:off x="0" y="3352800"/>
            <a:ext cx="8890716" cy="990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lang="en-US" sz="2000" smtClean="0">
                <a:latin typeface="Times New Roman" pitchFamily="18" charset="0"/>
                <a:cs typeface="Times New Roman" pitchFamily="18" charset="0"/>
              </a:rPr>
              <a:t>3</a:t>
            </a:r>
            <a:r>
              <a:rPr kumimoji="0" lang="en-US" sz="20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Với</a:t>
            </a:r>
            <a:r>
              <a:rPr kumimoji="0" lang="en-US"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 mỗi  pth XY</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B trong </a:t>
            </a:r>
            <a:r>
              <a:rPr lang="fr-FR" sz="28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  nếu </a:t>
            </a:r>
            <a:r>
              <a:rPr lang="fr-FR" sz="28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-{XY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B} </a:t>
            </a:r>
            <a:r>
              <a:rPr lang="fr-FR" sz="2000" smtClean="0">
                <a:latin typeface="Times New Roman" pitchFamily="18" charset="0"/>
                <a:cs typeface="Times New Roman" pitchFamily="18" charset="0"/>
                <a:sym typeface="Symbol"/>
              </a:rPr>
              <a:t> {</a:t>
            </a:r>
            <a:r>
              <a:rPr lang="en-US" sz="2000" smtClean="0">
                <a:latin typeface="Times New Roman" pitchFamily="18" charset="0"/>
                <a:cs typeface="Times New Roman" pitchFamily="18" charset="0"/>
              </a:rPr>
              <a:t>X</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B}  tương đương</a:t>
            </a: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với  </a:t>
            </a:r>
            <a:r>
              <a:rPr lang="fr-FR" sz="28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 thì thay {XY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B} </a:t>
            </a:r>
            <a:r>
              <a:rPr lang="fr-FR" sz="2000" smtClean="0">
                <a:latin typeface="Times New Roman" pitchFamily="18" charset="0"/>
                <a:cs typeface="Times New Roman" pitchFamily="18" charset="0"/>
                <a:sym typeface="Symbol"/>
              </a:rPr>
              <a:t>bởi {</a:t>
            </a:r>
            <a:r>
              <a:rPr lang="en-US" sz="2000" smtClean="0">
                <a:latin typeface="Times New Roman" pitchFamily="18" charset="0"/>
                <a:cs typeface="Times New Roman" pitchFamily="18" charset="0"/>
              </a:rPr>
              <a:t>X</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B} </a:t>
            </a:r>
            <a:endParaRPr lang="fr-FR" sz="2000" baseline="-25000" smtClean="0">
              <a:latin typeface="Times New Roman" pitchFamily="18" charset="0"/>
              <a:cs typeface="Times New Roman" pitchFamily="18" charset="0"/>
              <a:sym typeface="Symbol" pitchFamily="18" charset="2"/>
            </a:endParaRP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a:t>
            </a:r>
          </a:p>
          <a:p>
            <a:pPr lvl="1" algn="l">
              <a:spcBef>
                <a:spcPct val="20000"/>
              </a:spcBef>
              <a:buClr>
                <a:schemeClr val="accent1"/>
              </a:buClr>
              <a:buSzPct val="85000"/>
              <a:defRPr/>
            </a:pPr>
            <a:endParaRPr kumimoji="0" lang="fr-FR" sz="2400" b="1" u="none" strike="noStrike" kern="1200" cap="none" spc="0" normalizeH="0" baseline="-25000" noProof="0" smtClean="0">
              <a:ln>
                <a:noFill/>
              </a:ln>
              <a:solidFill>
                <a:schemeClr val="tx1"/>
              </a:solidFill>
              <a:effectLst/>
              <a:uLnTx/>
              <a:uFillTx/>
              <a:latin typeface="Times New Roman" pitchFamily="18" charset="0"/>
              <a:cs typeface="Times New Roman" pitchFamily="18" charset="0"/>
            </a:endParaRPr>
          </a:p>
        </p:txBody>
      </p:sp>
      <p:sp>
        <p:nvSpPr>
          <p:cNvPr id="19" name="Rectangle 3"/>
          <p:cNvSpPr txBox="1">
            <a:spLocks noChangeArrowheads="1"/>
          </p:cNvSpPr>
          <p:nvPr/>
        </p:nvSpPr>
        <p:spPr bwMode="auto">
          <a:xfrm>
            <a:off x="0" y="4419600"/>
            <a:ext cx="8890716" cy="990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en-US" sz="20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4. Với</a:t>
            </a:r>
            <a:r>
              <a:rPr kumimoji="0" lang="en-US"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 mỗi  pth X</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Y trong </a:t>
            </a:r>
            <a:r>
              <a:rPr lang="fr-FR" sz="28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  nếu </a:t>
            </a:r>
            <a:r>
              <a:rPr lang="fr-FR" sz="2800" smtClean="0">
                <a:latin typeface="Colonna MT" pitchFamily="82" charset="0"/>
                <a:cs typeface="Times New Roman" pitchFamily="18" charset="0"/>
                <a:sym typeface="Symbol" pitchFamily="18" charset="2"/>
              </a:rPr>
              <a:t>G</a:t>
            </a:r>
            <a:r>
              <a:rPr lang="fr-FR"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a:rPr>
              <a:t>{</a:t>
            </a:r>
            <a:r>
              <a:rPr lang="en-US" sz="2000" smtClean="0">
                <a:latin typeface="Times New Roman" pitchFamily="18" charset="0"/>
                <a:cs typeface="Times New Roman" pitchFamily="18" charset="0"/>
              </a:rPr>
              <a:t>X</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Y}  tương đương  với </a:t>
            </a:r>
            <a:r>
              <a:rPr lang="fr-FR" sz="2800" smtClean="0">
                <a:latin typeface="Colonna MT" pitchFamily="82" charset="0"/>
                <a:cs typeface="Times New Roman" pitchFamily="18" charset="0"/>
                <a:sym typeface="Symbol" pitchFamily="18" charset="2"/>
              </a:rPr>
              <a:t> G </a:t>
            </a:r>
            <a:r>
              <a:rPr lang="fr-FR" sz="2000" smtClean="0">
                <a:latin typeface="Times New Roman" pitchFamily="18" charset="0"/>
                <a:cs typeface="Times New Roman" pitchFamily="18" charset="0"/>
                <a:sym typeface="Symbol" pitchFamily="18" charset="2"/>
              </a:rPr>
              <a:t>thì </a:t>
            </a: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loại </a:t>
            </a:r>
            <a:r>
              <a:rPr lang="fr-FR" sz="2000" smtClean="0">
                <a:latin typeface="Times New Roman" pitchFamily="18" charset="0"/>
                <a:cs typeface="Times New Roman" pitchFamily="18" charset="0"/>
                <a:sym typeface="Symbol"/>
              </a:rPr>
              <a:t>{</a:t>
            </a:r>
            <a:r>
              <a:rPr lang="en-US" sz="2000" smtClean="0">
                <a:latin typeface="Times New Roman" pitchFamily="18" charset="0"/>
                <a:cs typeface="Times New Roman" pitchFamily="18" charset="0"/>
              </a:rPr>
              <a:t>X</a:t>
            </a:r>
            <a:r>
              <a:rPr lang="fr-FR"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 Y} </a:t>
            </a:r>
            <a:endParaRPr lang="fr-FR" sz="2000" baseline="-25000" smtClean="0">
              <a:latin typeface="Times New Roman" pitchFamily="18" charset="0"/>
              <a:cs typeface="Times New Roman" pitchFamily="18" charset="0"/>
              <a:sym typeface="Symbol" pitchFamily="18" charset="2"/>
            </a:endParaRP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a:t>
            </a:r>
          </a:p>
          <a:p>
            <a:pPr lvl="1" algn="l">
              <a:spcBef>
                <a:spcPct val="20000"/>
              </a:spcBef>
              <a:buClr>
                <a:schemeClr val="accent1"/>
              </a:buClr>
              <a:buSzPct val="85000"/>
              <a:defRPr/>
            </a:pPr>
            <a:endParaRPr kumimoji="0" lang="fr-FR" sz="2400" b="1" u="none" strike="noStrike" kern="1200" cap="none" spc="0" normalizeH="0" baseline="-25000" noProof="0" smtClean="0">
              <a:ln>
                <a:noFill/>
              </a:ln>
              <a:solidFill>
                <a:schemeClr val="tx1"/>
              </a:solidFill>
              <a:effectLst/>
              <a:uLnTx/>
              <a:uFillTx/>
              <a:latin typeface="Times New Roman" pitchFamily="18" charset="0"/>
              <a:cs typeface="Times New Roman" pitchFamily="18" charset="0"/>
            </a:endParaRPr>
          </a:p>
        </p:txBody>
      </p:sp>
      <p:sp>
        <p:nvSpPr>
          <p:cNvPr id="20" name="Rectangle 3"/>
          <p:cNvSpPr txBox="1">
            <a:spLocks noChangeArrowheads="1"/>
          </p:cNvSpPr>
          <p:nvPr/>
        </p:nvSpPr>
        <p:spPr bwMode="auto">
          <a:xfrm>
            <a:off x="1143000" y="5676363"/>
            <a:ext cx="7747716"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en-US" sz="3600" u="none" strike="noStrike" kern="1200" cap="none" spc="0" normalizeH="0" baseline="0" noProof="0" smtClean="0">
                <a:ln>
                  <a:noFill/>
                </a:ln>
                <a:solidFill>
                  <a:schemeClr val="bg1"/>
                </a:solidFill>
                <a:effectLst/>
                <a:uLnTx/>
                <a:uFillTx/>
                <a:latin typeface="Colonna MT" pitchFamily="82" charset="0"/>
                <a:cs typeface="Times New Roman" pitchFamily="18" charset="0"/>
              </a:rPr>
              <a:t>G</a:t>
            </a:r>
            <a:r>
              <a:rPr kumimoji="0" lang="en-US" sz="2400" u="none" strike="noStrike" kern="1200" cap="none" spc="0" normalizeH="0" baseline="0" noProof="0" smtClean="0">
                <a:ln>
                  <a:noFill/>
                </a:ln>
                <a:solidFill>
                  <a:schemeClr val="bg1"/>
                </a:solidFill>
                <a:effectLst/>
                <a:uLnTx/>
                <a:uFillTx/>
                <a:latin typeface="Times New Roman" pitchFamily="18" charset="0"/>
                <a:cs typeface="Times New Roman" pitchFamily="18" charset="0"/>
              </a:rPr>
              <a:t> là</a:t>
            </a:r>
            <a:r>
              <a:rPr kumimoji="0" lang="en-US" sz="2400" u="none" strike="noStrike" kern="1200" cap="none" spc="0" normalizeH="0" noProof="0" smtClean="0">
                <a:ln>
                  <a:noFill/>
                </a:ln>
                <a:solidFill>
                  <a:schemeClr val="bg1"/>
                </a:solidFill>
                <a:effectLst/>
                <a:uLnTx/>
                <a:uFillTx/>
                <a:latin typeface="Times New Roman" pitchFamily="18" charset="0"/>
                <a:cs typeface="Times New Roman" pitchFamily="18" charset="0"/>
              </a:rPr>
              <a:t> phủ tối thiểu của </a:t>
            </a:r>
            <a:r>
              <a:rPr kumimoji="0" lang="en-US" sz="3200" u="none" strike="noStrike" kern="1200" cap="none" spc="0" normalizeH="0" noProof="0" smtClean="0">
                <a:ln>
                  <a:noFill/>
                </a:ln>
                <a:solidFill>
                  <a:schemeClr val="bg1"/>
                </a:solidFill>
                <a:effectLst/>
                <a:uLnTx/>
                <a:uFillTx/>
                <a:latin typeface="Colonna MT" pitchFamily="82" charset="0"/>
                <a:cs typeface="Times New Roman" pitchFamily="18" charset="0"/>
              </a:rPr>
              <a:t>F</a:t>
            </a:r>
            <a:endParaRPr lang="fr-FR" sz="2400" baseline="-25000" smtClean="0">
              <a:solidFill>
                <a:schemeClr val="bg1"/>
              </a:solidFill>
              <a:latin typeface="Colonna MT" pitchFamily="82" charset="0"/>
              <a:cs typeface="Times New Roman" pitchFamily="18" charset="0"/>
              <a:sym typeface="Symbol" pitchFamily="18" charset="2"/>
            </a:endParaRPr>
          </a:p>
          <a:p>
            <a:pPr lvl="1" algn="l">
              <a:spcBef>
                <a:spcPct val="20000"/>
              </a:spcBef>
              <a:buClr>
                <a:schemeClr val="accent1"/>
              </a:buClr>
              <a:buSzPct val="85000"/>
              <a:defRPr/>
            </a:pPr>
            <a:r>
              <a:rPr lang="fr-FR" sz="2000" smtClean="0">
                <a:latin typeface="Times New Roman" pitchFamily="18" charset="0"/>
                <a:cs typeface="Times New Roman" pitchFamily="18" charset="0"/>
                <a:sym typeface="Symbol" pitchFamily="18" charset="2"/>
              </a:rPr>
              <a:t> </a:t>
            </a:r>
          </a:p>
          <a:p>
            <a:pPr lvl="1" algn="l">
              <a:spcBef>
                <a:spcPct val="20000"/>
              </a:spcBef>
              <a:buClr>
                <a:schemeClr val="accent1"/>
              </a:buClr>
              <a:buSzPct val="85000"/>
              <a:defRPr/>
            </a:pPr>
            <a:endParaRPr kumimoji="0" lang="fr-FR" sz="2400" b="1" u="none" strike="noStrike" kern="1200" cap="none" spc="0" normalizeH="0" baseline="-25000" noProof="0" smtClean="0">
              <a:ln>
                <a:noFill/>
              </a:ln>
              <a:solidFill>
                <a:schemeClr val="tx1"/>
              </a:solidFill>
              <a:effectLst/>
              <a:uLnTx/>
              <a:uFillTx/>
              <a:latin typeface="Times New Roman" pitchFamily="18" charset="0"/>
              <a:cs typeface="Times New Roman" pitchFamily="18" charset="0"/>
            </a:endParaRPr>
          </a:p>
        </p:txBody>
      </p:sp>
      <p:sp>
        <p:nvSpPr>
          <p:cNvPr id="21" name="Right Arrow 20"/>
          <p:cNvSpPr/>
          <p:nvPr/>
        </p:nvSpPr>
        <p:spPr>
          <a:xfrm>
            <a:off x="228600" y="56388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47</a:t>
            </a:fld>
            <a:endParaRPr lang="en-US" altLang="en-US"/>
          </a:p>
        </p:txBody>
      </p:sp>
      <p:sp>
        <p:nvSpPr>
          <p:cNvPr id="13" name="TextBox 12"/>
          <p:cNvSpPr txBox="1"/>
          <p:nvPr/>
        </p:nvSpPr>
        <p:spPr>
          <a:xfrm>
            <a:off x="228600" y="762000"/>
            <a:ext cx="8382000" cy="584775"/>
          </a:xfrm>
          <a:prstGeom prst="rect">
            <a:avLst/>
          </a:prstGeom>
          <a:noFill/>
        </p:spPr>
        <p:txBody>
          <a:bodyPr wrap="square" rtlCol="0">
            <a:spAutoFit/>
          </a:bodyPr>
          <a:lstStyle/>
          <a:p>
            <a:pPr marL="252000" indent="-360000" algn="l" eaLnBrk="1" hangingPunct="1"/>
            <a:r>
              <a:rPr lang="en-US" sz="2000" i="1" smtClean="0"/>
              <a:t>Ví dụ: Tìm phủ tối thiểu  của </a:t>
            </a:r>
            <a:r>
              <a:rPr lang="fr-FR" sz="3200" smtClean="0">
                <a:solidFill>
                  <a:srgbClr val="FFFF00"/>
                </a:solidFill>
                <a:latin typeface="Colonna MT" pitchFamily="82" charset="0"/>
              </a:rPr>
              <a:t>F</a:t>
            </a:r>
            <a:r>
              <a:rPr lang="fr-FR" sz="2000" smtClean="0">
                <a:solidFill>
                  <a:srgbClr val="FFFF00"/>
                </a:solidFill>
              </a:rPr>
              <a:t> = </a:t>
            </a:r>
            <a:r>
              <a:rPr lang="fr-FR" sz="2000" smtClean="0">
                <a:solidFill>
                  <a:srgbClr val="FFFF00"/>
                </a:solidFill>
                <a:latin typeface="Times New Roman" pitchFamily="18" charset="0"/>
                <a:cs typeface="Times New Roman" pitchFamily="18" charset="0"/>
              </a:rPr>
              <a:t>{A </a:t>
            </a:r>
            <a:r>
              <a:rPr lang="en-US" sz="2000" smtClean="0">
                <a:solidFill>
                  <a:srgbClr val="FFFF00"/>
                </a:solidFill>
                <a:latin typeface="Times New Roman" pitchFamily="18" charset="0"/>
                <a:cs typeface="Times New Roman" pitchFamily="18" charset="0"/>
                <a:sym typeface="Symbol" pitchFamily="18" charset="2"/>
              </a:rPr>
              <a:t>B</a:t>
            </a:r>
            <a:r>
              <a:rPr lang="fr-FR" sz="2000" smtClean="0">
                <a:solidFill>
                  <a:srgbClr val="FFFF00"/>
                </a:solidFill>
                <a:latin typeface="Times New Roman" pitchFamily="18" charset="0"/>
                <a:cs typeface="Times New Roman" pitchFamily="18" charset="0"/>
              </a:rPr>
              <a:t>C, B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 AC, C</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AB, AC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sym typeface="Symbol" pitchFamily="18" charset="2"/>
              </a:rPr>
              <a:t>D</a:t>
            </a:r>
            <a:r>
              <a:rPr lang="fr-FR" sz="2000" smtClean="0">
                <a:solidFill>
                  <a:srgbClr val="FFFF00"/>
                </a:solidFill>
                <a:latin typeface="Times New Roman" pitchFamily="18" charset="0"/>
                <a:cs typeface="Times New Roman" pitchFamily="18" charset="0"/>
              </a:rPr>
              <a:t> }</a:t>
            </a:r>
            <a:endParaRPr lang="en-US" sz="2000" i="1" smtClean="0">
              <a:solidFill>
                <a:srgbClr val="FFFF00"/>
              </a:solidFill>
            </a:endParaRP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304800" y="1752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1. </a:t>
            </a:r>
            <a:r>
              <a:rPr lang="fr-FR" sz="2800" smtClean="0">
                <a:latin typeface="Colonna MT" pitchFamily="82" charset="0"/>
              </a:rPr>
              <a:t>G</a:t>
            </a:r>
            <a:r>
              <a:rPr kumimoji="0" lang="fr-FR" sz="2000" b="0" i="0" u="none" strike="noStrike" kern="1200" cap="none" spc="0" normalizeH="0" baseline="0" noProof="0" smtClean="0">
                <a:ln>
                  <a:noFill/>
                </a:ln>
                <a:solidFill>
                  <a:schemeClr val="tx1"/>
                </a:solidFill>
                <a:effectLst/>
                <a:uLnTx/>
                <a:uFillTx/>
                <a:latin typeface="+mn-lt"/>
                <a:ea typeface="+mn-ea"/>
                <a:cs typeface="+mn-cs"/>
              </a:rPr>
              <a:t> = </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AC, C</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AB ,</a:t>
            </a:r>
            <a:r>
              <a:rPr lang="fr-FR" sz="2000" smtClean="0">
                <a:latin typeface="Times New Roman" pitchFamily="18" charset="0"/>
                <a:cs typeface="Times New Roman" pitchFamily="18" charset="0"/>
              </a:rPr>
              <a:t> AC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D</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304800" y="23622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2.</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 </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AC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304800" y="3060879"/>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rgbClr val="FFFF00"/>
                </a:solidFill>
                <a:effectLst/>
                <a:uLnTx/>
                <a:uFillTx/>
                <a:latin typeface="Times New Roman" pitchFamily="18" charset="0"/>
                <a:cs typeface="Times New Roman" pitchFamily="18" charset="0"/>
              </a:rPr>
              <a:t> </a:t>
            </a:r>
            <a:r>
              <a:rPr lang="fr-FR" sz="2000" i="1" smtClean="0">
                <a:solidFill>
                  <a:srgbClr val="FFFF00"/>
                </a:solidFill>
                <a:latin typeface="Times New Roman" pitchFamily="18" charset="0"/>
                <a:cs typeface="Times New Roman" pitchFamily="18" charset="0"/>
              </a:rPr>
              <a:t>3a</a:t>
            </a:r>
            <a:r>
              <a:rPr kumimoji="0" lang="fr-FR" sz="2000" b="0" u="none" strike="noStrike" kern="1200" cap="none" spc="0" normalizeH="0" noProof="0" smtClean="0">
                <a:ln>
                  <a:noFill/>
                </a:ln>
                <a:solidFill>
                  <a:srgbClr val="FFFF00"/>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rgbClr val="FFFF00"/>
                </a:solidFill>
                <a:effectLst/>
                <a:uLnTx/>
                <a:uFillTx/>
                <a:latin typeface="+mn-lt"/>
                <a:ea typeface="+mn-ea"/>
                <a:cs typeface="+mn-cs"/>
              </a:rPr>
              <a:t> </a:t>
            </a:r>
            <a:r>
              <a:rPr lang="fr-FR" smtClean="0">
                <a:solidFill>
                  <a:srgbClr val="FFFF00"/>
                </a:solidFill>
                <a:latin typeface="+mn-lt"/>
              </a:rPr>
              <a:t> </a:t>
            </a:r>
            <a:r>
              <a:rPr lang="fr-FR" sz="2800" smtClean="0">
                <a:solidFill>
                  <a:srgbClr val="FFFF00"/>
                </a:solidFill>
                <a:latin typeface="Colonna MT" pitchFamily="82" charset="0"/>
              </a:rPr>
              <a:t>G1 </a:t>
            </a:r>
            <a:r>
              <a:rPr lang="fr-FR" smtClean="0">
                <a:solidFill>
                  <a:srgbClr val="FFFF00"/>
                </a:solidFill>
                <a:latin typeface="+mn-lt"/>
              </a:rPr>
              <a:t>=</a:t>
            </a:r>
            <a:r>
              <a:rPr kumimoji="0" lang="fr-FR" b="0" i="0" u="none" strike="noStrike" kern="1200" cap="none" spc="0" normalizeH="0" baseline="0" noProof="0" smtClean="0">
                <a:ln>
                  <a:noFill/>
                </a:ln>
                <a:solidFill>
                  <a:srgbClr val="FFFF00"/>
                </a:solidFill>
                <a:effectLst/>
                <a:uLnTx/>
                <a:uFillTx/>
                <a:latin typeface="+mn-lt"/>
                <a:ea typeface="+mn-ea"/>
                <a:cs typeface="+mn-cs"/>
              </a:rPr>
              <a:t> {A </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B, A</a:t>
            </a:r>
            <a:r>
              <a:rPr lang="en-US" smtClean="0">
                <a:solidFill>
                  <a:srgbClr val="FFFF00"/>
                </a:solidFill>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C, </a:t>
            </a:r>
            <a:r>
              <a:rPr lang="fr-FR" smtClean="0">
                <a:solidFill>
                  <a:srgbClr val="FFFF00"/>
                </a:solidFill>
              </a:rPr>
              <a:t>B </a:t>
            </a:r>
            <a:r>
              <a:rPr lang="en-US" smtClean="0">
                <a:solidFill>
                  <a:srgbClr val="FFFF00"/>
                </a:solidFill>
                <a:sym typeface="Symbol" pitchFamily="18" charset="2"/>
              </a:rPr>
              <a:t></a:t>
            </a:r>
            <a:r>
              <a:rPr lang="fr-FR" smtClean="0">
                <a:solidFill>
                  <a:srgbClr val="FFFF00"/>
                </a:solidFill>
              </a:rPr>
              <a:t> A, </a:t>
            </a:r>
            <a:r>
              <a:rPr kumimoji="0" lang="fr-FR" b="0" i="0" u="none" strike="noStrike" kern="1200" cap="none" spc="0" normalizeH="0" baseline="0" noProof="0" smtClean="0">
                <a:ln>
                  <a:noFill/>
                </a:ln>
                <a:solidFill>
                  <a:srgbClr val="FFFF00"/>
                </a:solidFill>
                <a:effectLst/>
                <a:uLnTx/>
                <a:uFillTx/>
                <a:latin typeface="+mn-lt"/>
                <a:ea typeface="+mn-ea"/>
                <a:cs typeface="+mn-cs"/>
              </a:rPr>
              <a:t>B </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 C, C</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A,</a:t>
            </a:r>
            <a:r>
              <a:rPr lang="fr-FR" smtClean="0">
                <a:solidFill>
                  <a:srgbClr val="FFFF00"/>
                </a:solidFill>
              </a:rPr>
              <a:t> C</a:t>
            </a:r>
            <a:r>
              <a:rPr lang="en-US" smtClean="0">
                <a:solidFill>
                  <a:srgbClr val="FFFF00"/>
                </a:solidFill>
                <a:sym typeface="Symbol" pitchFamily="18" charset="2"/>
              </a:rPr>
              <a:t></a:t>
            </a:r>
            <a:r>
              <a:rPr lang="fr-FR" smtClean="0">
                <a:solidFill>
                  <a:srgbClr val="FFFF00"/>
                </a:solidFill>
                <a:sym typeface="Symbol" pitchFamily="18" charset="2"/>
              </a:rPr>
              <a:t>B</a:t>
            </a:r>
            <a:r>
              <a:rPr kumimoji="0" lang="fr-FR" b="0" i="0" u="none" strike="noStrike" kern="1200" cap="none" spc="0" normalizeH="0" baseline="0" noProof="0" smtClean="0">
                <a:ln>
                  <a:noFill/>
                </a:ln>
                <a:solidFill>
                  <a:srgbClr val="FFFF00"/>
                </a:solidFill>
                <a:effectLst/>
                <a:uLnTx/>
                <a:uFillTx/>
                <a:latin typeface="+mn-lt"/>
                <a:ea typeface="+mn-ea"/>
                <a:cs typeface="+mn-cs"/>
              </a:rPr>
              <a:t> ,</a:t>
            </a:r>
            <a:r>
              <a:rPr lang="fr-FR" smtClean="0">
                <a:solidFill>
                  <a:srgbClr val="FFFF00"/>
                </a:solidFill>
              </a:rPr>
              <a:t> A </a:t>
            </a:r>
            <a:r>
              <a:rPr lang="en-US" smtClean="0">
                <a:solidFill>
                  <a:srgbClr val="FFFF00"/>
                </a:solidFill>
                <a:sym typeface="Symbol" pitchFamily="18" charset="2"/>
              </a:rPr>
              <a:t></a:t>
            </a:r>
            <a:r>
              <a:rPr lang="fr-FR" smtClean="0">
                <a:solidFill>
                  <a:srgbClr val="FFFF00"/>
                </a:solidFill>
                <a:sym typeface="Symbol" pitchFamily="18" charset="2"/>
              </a:rPr>
              <a:t>D</a:t>
            </a:r>
            <a:r>
              <a:rPr kumimoji="0" lang="fr-FR" b="0" i="0" u="none" strike="noStrike" kern="1200" cap="none" spc="0" normalizeH="0" baseline="0" noProof="0" smtClean="0">
                <a:ln>
                  <a:noFill/>
                </a:ln>
                <a:solidFill>
                  <a:srgbClr val="FFFF00"/>
                </a:solidFill>
                <a:effectLst/>
                <a:uLnTx/>
                <a:uFillTx/>
                <a:latin typeface="+mn-lt"/>
                <a:ea typeface="+mn-ea"/>
                <a:cs typeface="+mn-cs"/>
              </a:rPr>
              <a:t>}</a:t>
            </a:r>
            <a:endParaRPr kumimoji="0" lang="fr-FR" sz="1600" b="0" i="0" u="none" strike="noStrike" kern="1200" cap="none" spc="0" normalizeH="0" baseline="0" noProof="0" smtClean="0">
              <a:ln>
                <a:noFill/>
              </a:ln>
              <a:solidFill>
                <a:srgbClr val="FFFF00"/>
              </a:solidFill>
              <a:effectLst/>
              <a:uLnTx/>
              <a:uFillTx/>
              <a:latin typeface="+mn-lt"/>
              <a:ea typeface="+mn-ea"/>
              <a:cs typeface="+mn-cs"/>
            </a:endParaRPr>
          </a:p>
          <a:p>
            <a:pPr lvl="1" algn="l">
              <a:spcBef>
                <a:spcPct val="20000"/>
              </a:spcBef>
              <a:buClr>
                <a:schemeClr val="accent1"/>
              </a:buClr>
              <a:buSzPct val="85000"/>
              <a:defRPr/>
            </a:pPr>
            <a:r>
              <a:rPr lang="fr-FR" sz="2400" smtClean="0">
                <a:solidFill>
                  <a:srgbClr val="FFFF00"/>
                </a:solidFill>
                <a:latin typeface="Colonna MT" pitchFamily="82" charset="0"/>
              </a:rPr>
              <a:t>             </a:t>
            </a:r>
            <a:endParaRPr kumimoji="0" lang="fr-FR" sz="1200" b="0" i="0" u="none" strike="noStrike" kern="1200" cap="none" spc="0" normalizeH="0" baseline="0" noProof="0" smtClean="0">
              <a:ln>
                <a:noFill/>
              </a:ln>
              <a:solidFill>
                <a:srgbClr val="FFFF00"/>
              </a:solidFill>
              <a:effectLst/>
              <a:uLnTx/>
              <a:uFillTx/>
              <a:latin typeface="+mn-lt"/>
              <a:ea typeface="+mn-ea"/>
              <a:cs typeface="+mn-cs"/>
            </a:endParaRPr>
          </a:p>
        </p:txBody>
      </p:sp>
      <p:sp>
        <p:nvSpPr>
          <p:cNvPr id="20" name="Rectangle 3"/>
          <p:cNvSpPr txBox="1">
            <a:spLocks noChangeArrowheads="1"/>
          </p:cNvSpPr>
          <p:nvPr/>
        </p:nvSpPr>
        <p:spPr bwMode="auto">
          <a:xfrm>
            <a:off x="304800" y="35814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rgbClr val="FFFF00"/>
                </a:solidFill>
                <a:effectLst/>
                <a:uLnTx/>
                <a:uFillTx/>
                <a:latin typeface="Times New Roman" pitchFamily="18" charset="0"/>
                <a:cs typeface="Times New Roman" pitchFamily="18" charset="0"/>
              </a:rPr>
              <a:t> </a:t>
            </a:r>
            <a:r>
              <a:rPr lang="fr-FR" sz="2000" i="1" smtClean="0">
                <a:solidFill>
                  <a:srgbClr val="FFFF00"/>
                </a:solidFill>
                <a:latin typeface="Times New Roman" pitchFamily="18" charset="0"/>
                <a:cs typeface="Times New Roman" pitchFamily="18" charset="0"/>
              </a:rPr>
              <a:t>3b</a:t>
            </a:r>
            <a:r>
              <a:rPr kumimoji="0" lang="fr-FR" sz="2000" b="0" u="none" strike="noStrike" kern="1200" cap="none" spc="0" normalizeH="0" noProof="0" smtClean="0">
                <a:ln>
                  <a:noFill/>
                </a:ln>
                <a:solidFill>
                  <a:srgbClr val="FFFF00"/>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rgbClr val="FFFF00"/>
                </a:solidFill>
                <a:effectLst/>
                <a:uLnTx/>
                <a:uFillTx/>
                <a:latin typeface="+mn-lt"/>
                <a:ea typeface="+mn-ea"/>
                <a:cs typeface="+mn-cs"/>
              </a:rPr>
              <a:t> </a:t>
            </a:r>
            <a:r>
              <a:rPr lang="fr-FR" sz="2800" smtClean="0">
                <a:solidFill>
                  <a:srgbClr val="FFFF00"/>
                </a:solidFill>
                <a:latin typeface="Colonna MT" pitchFamily="82" charset="0"/>
              </a:rPr>
              <a:t>G2</a:t>
            </a:r>
            <a:r>
              <a:rPr lang="fr-FR" smtClean="0">
                <a:solidFill>
                  <a:srgbClr val="FFFF00"/>
                </a:solidFill>
                <a:latin typeface="+mn-lt"/>
              </a:rPr>
              <a:t>=</a:t>
            </a:r>
            <a:r>
              <a:rPr kumimoji="0" lang="fr-FR" b="0" i="0" u="none" strike="noStrike" kern="1200" cap="none" spc="0" normalizeH="0" baseline="0" noProof="0" smtClean="0">
                <a:ln>
                  <a:noFill/>
                </a:ln>
                <a:solidFill>
                  <a:srgbClr val="FFFF00"/>
                </a:solidFill>
                <a:effectLst/>
                <a:uLnTx/>
                <a:uFillTx/>
                <a:latin typeface="+mn-lt"/>
                <a:ea typeface="+mn-ea"/>
                <a:cs typeface="+mn-cs"/>
              </a:rPr>
              <a:t> {A </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B, A</a:t>
            </a:r>
            <a:r>
              <a:rPr lang="en-US" smtClean="0">
                <a:solidFill>
                  <a:srgbClr val="FFFF00"/>
                </a:solidFill>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C, </a:t>
            </a:r>
            <a:r>
              <a:rPr lang="fr-FR" smtClean="0">
                <a:solidFill>
                  <a:srgbClr val="FFFF00"/>
                </a:solidFill>
              </a:rPr>
              <a:t>B </a:t>
            </a:r>
            <a:r>
              <a:rPr lang="en-US" smtClean="0">
                <a:solidFill>
                  <a:srgbClr val="FFFF00"/>
                </a:solidFill>
                <a:sym typeface="Symbol" pitchFamily="18" charset="2"/>
              </a:rPr>
              <a:t></a:t>
            </a:r>
            <a:r>
              <a:rPr lang="fr-FR" smtClean="0">
                <a:solidFill>
                  <a:srgbClr val="FFFF00"/>
                </a:solidFill>
              </a:rPr>
              <a:t> A, </a:t>
            </a:r>
            <a:r>
              <a:rPr kumimoji="0" lang="fr-FR" b="0" i="0" u="none" strike="noStrike" kern="1200" cap="none" spc="0" normalizeH="0" baseline="0" noProof="0" smtClean="0">
                <a:ln>
                  <a:noFill/>
                </a:ln>
                <a:solidFill>
                  <a:srgbClr val="FFFF00"/>
                </a:solidFill>
                <a:effectLst/>
                <a:uLnTx/>
                <a:uFillTx/>
                <a:latin typeface="+mn-lt"/>
                <a:ea typeface="+mn-ea"/>
                <a:cs typeface="+mn-cs"/>
              </a:rPr>
              <a:t>B </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 C, C</a:t>
            </a:r>
            <a:r>
              <a:rPr kumimoji="0" lang="en-US" b="0" i="0" u="none" strike="noStrike" kern="1200" cap="none" spc="0" normalizeH="0" baseline="0" noProof="0" smtClean="0">
                <a:ln>
                  <a:noFill/>
                </a:ln>
                <a:solidFill>
                  <a:srgbClr val="FFFF00"/>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rgbClr val="FFFF00"/>
                </a:solidFill>
                <a:effectLst/>
                <a:uLnTx/>
                <a:uFillTx/>
                <a:latin typeface="+mn-lt"/>
                <a:ea typeface="+mn-ea"/>
                <a:cs typeface="+mn-cs"/>
              </a:rPr>
              <a:t>A,</a:t>
            </a:r>
            <a:r>
              <a:rPr lang="fr-FR" smtClean="0">
                <a:solidFill>
                  <a:srgbClr val="FFFF00"/>
                </a:solidFill>
              </a:rPr>
              <a:t> C</a:t>
            </a:r>
            <a:r>
              <a:rPr lang="en-US" smtClean="0">
                <a:solidFill>
                  <a:srgbClr val="FFFF00"/>
                </a:solidFill>
                <a:sym typeface="Symbol" pitchFamily="18" charset="2"/>
              </a:rPr>
              <a:t></a:t>
            </a:r>
            <a:r>
              <a:rPr lang="fr-FR" smtClean="0">
                <a:solidFill>
                  <a:srgbClr val="FFFF00"/>
                </a:solidFill>
                <a:sym typeface="Symbol" pitchFamily="18" charset="2"/>
              </a:rPr>
              <a:t>B</a:t>
            </a:r>
            <a:r>
              <a:rPr kumimoji="0" lang="fr-FR" b="0" i="0" u="none" strike="noStrike" kern="1200" cap="none" spc="0" normalizeH="0" baseline="0" noProof="0" smtClean="0">
                <a:ln>
                  <a:noFill/>
                </a:ln>
                <a:solidFill>
                  <a:srgbClr val="FFFF00"/>
                </a:solidFill>
                <a:effectLst/>
                <a:uLnTx/>
                <a:uFillTx/>
                <a:latin typeface="+mn-lt"/>
                <a:ea typeface="+mn-ea"/>
                <a:cs typeface="+mn-cs"/>
              </a:rPr>
              <a:t> ,</a:t>
            </a:r>
            <a:r>
              <a:rPr lang="fr-FR" smtClean="0">
                <a:solidFill>
                  <a:srgbClr val="FFFF00"/>
                </a:solidFill>
              </a:rPr>
              <a:t> C </a:t>
            </a:r>
            <a:r>
              <a:rPr lang="en-US" smtClean="0">
                <a:solidFill>
                  <a:srgbClr val="FFFF00"/>
                </a:solidFill>
                <a:sym typeface="Symbol" pitchFamily="18" charset="2"/>
              </a:rPr>
              <a:t></a:t>
            </a:r>
            <a:r>
              <a:rPr lang="fr-FR" smtClean="0">
                <a:solidFill>
                  <a:srgbClr val="FFFF00"/>
                </a:solidFill>
                <a:sym typeface="Symbol" pitchFamily="18" charset="2"/>
              </a:rPr>
              <a:t>D</a:t>
            </a:r>
            <a:r>
              <a:rPr kumimoji="0" lang="fr-FR" b="0" i="0" u="none" strike="noStrike" kern="1200" cap="none" spc="0" normalizeH="0" baseline="0" noProof="0" smtClean="0">
                <a:ln>
                  <a:noFill/>
                </a:ln>
                <a:solidFill>
                  <a:srgbClr val="FFFF00"/>
                </a:solidFill>
                <a:effectLst/>
                <a:uLnTx/>
                <a:uFillTx/>
                <a:latin typeface="+mn-lt"/>
                <a:ea typeface="+mn-ea"/>
                <a:cs typeface="+mn-cs"/>
              </a:rPr>
              <a:t>}</a:t>
            </a:r>
            <a:endParaRPr kumimoji="0" lang="fr-FR" sz="1600" b="0" i="0" u="none" strike="noStrike" kern="1200" cap="none" spc="0" normalizeH="0" baseline="0" noProof="0" smtClean="0">
              <a:ln>
                <a:noFill/>
              </a:ln>
              <a:solidFill>
                <a:srgbClr val="FFFF00"/>
              </a:solidFill>
              <a:effectLst/>
              <a:uLnTx/>
              <a:uFillTx/>
              <a:latin typeface="+mn-lt"/>
              <a:ea typeface="+mn-ea"/>
              <a:cs typeface="+mn-cs"/>
            </a:endParaRPr>
          </a:p>
          <a:p>
            <a:pPr lvl="1" algn="l">
              <a:spcBef>
                <a:spcPct val="20000"/>
              </a:spcBef>
              <a:buClr>
                <a:schemeClr val="accent1"/>
              </a:buClr>
              <a:buSzPct val="85000"/>
              <a:defRPr/>
            </a:pPr>
            <a:r>
              <a:rPr lang="fr-FR" sz="2400" smtClean="0">
                <a:solidFill>
                  <a:srgbClr val="FFFF00"/>
                </a:solidFill>
                <a:latin typeface="Colonna MT" pitchFamily="82" charset="0"/>
              </a:rPr>
              <a:t>             </a:t>
            </a:r>
            <a:endParaRPr kumimoji="0" lang="fr-FR" sz="1200" b="0" i="0" u="none" strike="noStrike" kern="1200" cap="none" spc="0" normalizeH="0" baseline="0" noProof="0" smtClean="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48</a:t>
            </a:fld>
            <a:endParaRPr lang="en-US" altLang="en-US"/>
          </a:p>
        </p:txBody>
      </p:sp>
      <p:sp>
        <p:nvSpPr>
          <p:cNvPr id="13" name="TextBox 12"/>
          <p:cNvSpPr txBox="1"/>
          <p:nvPr/>
        </p:nvSpPr>
        <p:spPr>
          <a:xfrm>
            <a:off x="228600" y="762000"/>
            <a:ext cx="8382000" cy="584775"/>
          </a:xfrm>
          <a:prstGeom prst="rect">
            <a:avLst/>
          </a:prstGeom>
          <a:noFill/>
        </p:spPr>
        <p:txBody>
          <a:bodyPr wrap="square" rtlCol="0">
            <a:spAutoFit/>
          </a:bodyPr>
          <a:lstStyle/>
          <a:p>
            <a:pPr marL="252000" indent="-360000" algn="l" eaLnBrk="1" hangingPunct="1"/>
            <a:r>
              <a:rPr lang="en-US" sz="2000" i="1" smtClean="0"/>
              <a:t>Ví dụ: Tìm phủ tối thiểu  của </a:t>
            </a:r>
            <a:r>
              <a:rPr lang="fr-FR" sz="3200" smtClean="0">
                <a:solidFill>
                  <a:srgbClr val="FFFF00"/>
                </a:solidFill>
                <a:latin typeface="Colonna MT" pitchFamily="82" charset="0"/>
              </a:rPr>
              <a:t>F</a:t>
            </a:r>
            <a:r>
              <a:rPr lang="fr-FR" sz="2000" smtClean="0">
                <a:solidFill>
                  <a:srgbClr val="FFFF00"/>
                </a:solidFill>
              </a:rPr>
              <a:t> = </a:t>
            </a:r>
            <a:r>
              <a:rPr lang="fr-FR" sz="2000" smtClean="0">
                <a:solidFill>
                  <a:srgbClr val="FFFF00"/>
                </a:solidFill>
                <a:latin typeface="Times New Roman" pitchFamily="18" charset="0"/>
                <a:cs typeface="Times New Roman" pitchFamily="18" charset="0"/>
              </a:rPr>
              <a:t>{A </a:t>
            </a:r>
            <a:r>
              <a:rPr lang="en-US" sz="2000" smtClean="0">
                <a:solidFill>
                  <a:srgbClr val="FFFF00"/>
                </a:solidFill>
                <a:latin typeface="Times New Roman" pitchFamily="18" charset="0"/>
                <a:cs typeface="Times New Roman" pitchFamily="18" charset="0"/>
                <a:sym typeface="Symbol" pitchFamily="18" charset="2"/>
              </a:rPr>
              <a:t>B</a:t>
            </a:r>
            <a:r>
              <a:rPr lang="fr-FR" sz="2000" smtClean="0">
                <a:solidFill>
                  <a:srgbClr val="FFFF00"/>
                </a:solidFill>
                <a:latin typeface="Times New Roman" pitchFamily="18" charset="0"/>
                <a:cs typeface="Times New Roman" pitchFamily="18" charset="0"/>
              </a:rPr>
              <a:t>C, B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 AC, C</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AB, AC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sym typeface="Symbol" pitchFamily="18" charset="2"/>
              </a:rPr>
              <a:t>D</a:t>
            </a:r>
            <a:r>
              <a:rPr lang="fr-FR" sz="2000" smtClean="0">
                <a:solidFill>
                  <a:srgbClr val="FFFF00"/>
                </a:solidFill>
                <a:latin typeface="Times New Roman" pitchFamily="18" charset="0"/>
                <a:cs typeface="Times New Roman" pitchFamily="18" charset="0"/>
              </a:rPr>
              <a:t> }</a:t>
            </a:r>
            <a:endParaRPr lang="en-US" sz="2000" i="1" smtClean="0">
              <a:solidFill>
                <a:srgbClr val="FFFF00"/>
              </a:solidFill>
            </a:endParaRP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304800" y="1752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1. </a:t>
            </a:r>
            <a:r>
              <a:rPr lang="fr-FR" sz="2800" smtClean="0">
                <a:latin typeface="Colonna MT" pitchFamily="82" charset="0"/>
              </a:rPr>
              <a:t>G</a:t>
            </a:r>
            <a:r>
              <a:rPr kumimoji="0" lang="fr-FR" sz="2000" b="0" i="0" u="none" strike="noStrike" kern="1200" cap="none" spc="0" normalizeH="0" baseline="0" noProof="0" smtClean="0">
                <a:ln>
                  <a:noFill/>
                </a:ln>
                <a:solidFill>
                  <a:schemeClr val="tx1"/>
                </a:solidFill>
                <a:effectLst/>
                <a:uLnTx/>
                <a:uFillTx/>
                <a:latin typeface="+mn-lt"/>
                <a:ea typeface="+mn-ea"/>
                <a:cs typeface="+mn-cs"/>
              </a:rPr>
              <a:t> = </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AC, C</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AB ,</a:t>
            </a:r>
            <a:r>
              <a:rPr lang="fr-FR" sz="2000" smtClean="0">
                <a:latin typeface="Times New Roman" pitchFamily="18" charset="0"/>
                <a:cs typeface="Times New Roman" pitchFamily="18" charset="0"/>
              </a:rPr>
              <a:t> AC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D</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304800" y="23622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2.</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AC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381000" y="3276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3a</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G1 </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 </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304800" y="4038600"/>
            <a:ext cx="6858000" cy="1066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i="1" u="none" strike="noStrike" kern="1200" cap="none" spc="0" normalizeH="0" noProof="0" smtClean="0">
                <a:ln>
                  <a:noFill/>
                </a:ln>
                <a:solidFill>
                  <a:schemeClr val="tx1"/>
                </a:solidFill>
                <a:effectLst/>
                <a:uLnTx/>
                <a:uFillTx/>
                <a:latin typeface="Times New Roman" pitchFamily="18" charset="0"/>
                <a:cs typeface="Times New Roman" pitchFamily="18" charset="0"/>
              </a:rPr>
              <a:t>4.a.</a:t>
            </a:r>
            <a:r>
              <a:rPr kumimoji="0" lang="fr-FR" b="0" i="0" u="none" strike="noStrike" kern="1200" cap="none" spc="0" normalizeH="0" baseline="0" noProof="0" smtClean="0">
                <a:ln>
                  <a:noFill/>
                </a:ln>
                <a:solidFill>
                  <a:schemeClr val="tx1"/>
                </a:solidFill>
                <a:effectLst/>
                <a:uLnTx/>
                <a:uFillTx/>
                <a:latin typeface="+mn-lt"/>
                <a:ea typeface="+mn-ea"/>
                <a:cs typeface="+mn-cs"/>
              </a:rPr>
              <a:t> Loại</a:t>
            </a:r>
            <a:r>
              <a:rPr kumimoji="0" lang="fr-FR" b="0" i="0" u="none" strike="noStrike" kern="1200" cap="none" spc="0" normalizeH="0" noProof="0" smtClean="0">
                <a:ln>
                  <a:noFill/>
                </a:ln>
                <a:solidFill>
                  <a:schemeClr val="tx1"/>
                </a:solidFill>
                <a:effectLst/>
                <a:uLnTx/>
                <a:uFillTx/>
                <a:latin typeface="+mn-lt"/>
                <a:ea typeface="+mn-ea"/>
                <a:cs typeface="+mn-cs"/>
              </a:rPr>
              <a:t> {</a:t>
            </a:r>
            <a:r>
              <a:rPr lang="en-US" smtClean="0">
                <a:sym typeface="Symbol" pitchFamily="18" charset="2"/>
              </a:rPr>
              <a:t>A</a:t>
            </a:r>
            <a:r>
              <a:rPr lang="fr-FR" smtClean="0"/>
              <a:t>C}, {C</a:t>
            </a:r>
            <a:r>
              <a:rPr lang="en-US" smtClean="0">
                <a:sym typeface="Symbol" pitchFamily="18" charset="2"/>
              </a:rPr>
              <a:t></a:t>
            </a:r>
            <a:r>
              <a:rPr lang="fr-FR" smtClean="0">
                <a:sym typeface="Symbol" pitchFamily="18" charset="2"/>
              </a:rPr>
              <a:t>A</a:t>
            </a:r>
            <a:r>
              <a:rPr lang="fr-FR" smtClean="0"/>
              <a:t>}</a:t>
            </a:r>
          </a:p>
          <a:p>
            <a:pPr lvl="1" algn="l">
              <a:spcBef>
                <a:spcPct val="20000"/>
              </a:spcBef>
              <a:buClr>
                <a:schemeClr val="accent1"/>
              </a:buClr>
              <a:buSzPct val="85000"/>
              <a:defRPr/>
            </a:pPr>
            <a:r>
              <a:rPr lang="fr-FR" smtClean="0"/>
              <a:t>    </a:t>
            </a:r>
            <a:r>
              <a:rPr lang="fr-FR" sz="2800" smtClean="0">
                <a:latin typeface="Colonna MT" pitchFamily="82" charset="0"/>
              </a:rPr>
              <a:t>G</a:t>
            </a:r>
            <a:r>
              <a:rPr lang="fr-FR" sz="2800" baseline="-25000" smtClean="0">
                <a:latin typeface="Colonna MT" pitchFamily="82" charset="0"/>
              </a:rPr>
              <a:t>1a</a:t>
            </a:r>
            <a:r>
              <a:rPr lang="fr-FR" smtClean="0"/>
              <a:t>= {A </a:t>
            </a:r>
            <a:r>
              <a:rPr lang="en-US" smtClean="0">
                <a:sym typeface="Symbol" pitchFamily="18" charset="2"/>
              </a:rPr>
              <a:t>B, </a:t>
            </a:r>
            <a:r>
              <a:rPr lang="fr-FR" smtClean="0"/>
              <a:t>B </a:t>
            </a:r>
            <a:r>
              <a:rPr lang="en-US" smtClean="0">
                <a:sym typeface="Symbol" pitchFamily="18" charset="2"/>
              </a:rPr>
              <a:t></a:t>
            </a:r>
            <a:r>
              <a:rPr lang="fr-FR" smtClean="0"/>
              <a:t> A, B </a:t>
            </a:r>
            <a:r>
              <a:rPr lang="en-US" smtClean="0">
                <a:sym typeface="Symbol" pitchFamily="18" charset="2"/>
              </a:rPr>
              <a:t></a:t>
            </a:r>
            <a:r>
              <a:rPr lang="fr-FR" smtClean="0"/>
              <a:t> C, C</a:t>
            </a:r>
            <a:r>
              <a:rPr lang="en-US" smtClean="0">
                <a:sym typeface="Symbol" pitchFamily="18" charset="2"/>
              </a:rPr>
              <a:t></a:t>
            </a:r>
            <a:r>
              <a:rPr lang="fr-FR" smtClean="0">
                <a:sym typeface="Symbol" pitchFamily="18" charset="2"/>
              </a:rPr>
              <a:t>B</a:t>
            </a:r>
            <a:r>
              <a:rPr lang="fr-FR" smtClean="0"/>
              <a:t> , A </a:t>
            </a:r>
            <a:r>
              <a:rPr lang="en-US" smtClean="0">
                <a:sym typeface="Symbol" pitchFamily="18" charset="2"/>
              </a:rPr>
              <a:t></a:t>
            </a:r>
            <a:r>
              <a:rPr lang="fr-FR" smtClean="0">
                <a:sym typeface="Symbol" pitchFamily="18" charset="2"/>
              </a:rPr>
              <a:t>D</a:t>
            </a:r>
            <a:r>
              <a:rPr lang="fr-FR" smtClean="0"/>
              <a:t>}</a:t>
            </a:r>
            <a:endParaRPr lang="fr-FR" sz="1600"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304800" y="5410200"/>
            <a:ext cx="68580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vậy </a:t>
            </a:r>
            <a:r>
              <a:rPr lang="fr-FR" sz="2800" b="1" smtClean="0">
                <a:latin typeface="Colonna MT" pitchFamily="82" charset="0"/>
              </a:rPr>
              <a:t>F</a:t>
            </a:r>
            <a:r>
              <a:rPr lang="fr-FR" sz="2000" b="1" i="1" baseline="-25000" smtClean="0">
                <a:latin typeface="Times New Roman" pitchFamily="18" charset="0"/>
                <a:cs typeface="Times New Roman" pitchFamily="18" charset="0"/>
              </a:rPr>
              <a:t>min1</a:t>
            </a:r>
            <a:r>
              <a:rPr lang="fr-FR" b="1" smtClean="0"/>
              <a:t>= {A </a:t>
            </a:r>
            <a:r>
              <a:rPr lang="en-US" b="1" smtClean="0">
                <a:sym typeface="Symbol" pitchFamily="18" charset="2"/>
              </a:rPr>
              <a:t>B, </a:t>
            </a:r>
            <a:r>
              <a:rPr lang="fr-FR" b="1" smtClean="0"/>
              <a:t>B </a:t>
            </a:r>
            <a:r>
              <a:rPr lang="en-US" b="1" smtClean="0">
                <a:sym typeface="Symbol" pitchFamily="18" charset="2"/>
              </a:rPr>
              <a:t></a:t>
            </a:r>
            <a:r>
              <a:rPr lang="fr-FR" b="1" smtClean="0"/>
              <a:t> A, B </a:t>
            </a:r>
            <a:r>
              <a:rPr lang="en-US" b="1" smtClean="0">
                <a:sym typeface="Symbol" pitchFamily="18" charset="2"/>
              </a:rPr>
              <a:t></a:t>
            </a:r>
            <a:r>
              <a:rPr lang="fr-FR" b="1" smtClean="0"/>
              <a:t> C, C</a:t>
            </a:r>
            <a:r>
              <a:rPr lang="en-US" b="1" smtClean="0">
                <a:sym typeface="Symbol" pitchFamily="18" charset="2"/>
              </a:rPr>
              <a:t></a:t>
            </a:r>
            <a:r>
              <a:rPr lang="fr-FR" b="1" smtClean="0">
                <a:sym typeface="Symbol" pitchFamily="18" charset="2"/>
              </a:rPr>
              <a:t>B</a:t>
            </a:r>
            <a:r>
              <a:rPr lang="fr-FR" b="1" smtClean="0"/>
              <a:t> , A </a:t>
            </a:r>
            <a:r>
              <a:rPr lang="en-US" b="1" smtClean="0">
                <a:sym typeface="Symbol" pitchFamily="18" charset="2"/>
              </a:rPr>
              <a:t></a:t>
            </a:r>
            <a:r>
              <a:rPr lang="fr-FR" b="1" smtClean="0">
                <a:sym typeface="Symbol" pitchFamily="18" charset="2"/>
              </a:rPr>
              <a:t>D</a:t>
            </a:r>
            <a:r>
              <a:rPr lang="fr-FR" b="1" smtClean="0"/>
              <a:t>}</a:t>
            </a:r>
            <a:endParaRPr lang="fr-FR" sz="1600" b="1"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 name="TextBox 20"/>
          <p:cNvSpPr txBox="1"/>
          <p:nvPr/>
        </p:nvSpPr>
        <p:spPr>
          <a:xfrm>
            <a:off x="533400" y="2971800"/>
            <a:ext cx="577402" cy="369332"/>
          </a:xfrm>
          <a:prstGeom prst="rect">
            <a:avLst/>
          </a:prstGeom>
          <a:noFill/>
        </p:spPr>
        <p:txBody>
          <a:bodyPr wrap="none" rtlCol="0">
            <a:spAutoFit/>
          </a:bodyPr>
          <a:lstStyle/>
          <a:p>
            <a:r>
              <a:rPr lang="en-US" i="1" smtClean="0">
                <a:solidFill>
                  <a:srgbClr val="FF3300"/>
                </a:solidFill>
              </a:rPr>
              <a:t>Với</a:t>
            </a:r>
            <a:r>
              <a:rPr lang="en-US" smtClean="0"/>
              <a: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49</a:t>
            </a:fld>
            <a:endParaRPr lang="en-US" altLang="en-US"/>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304800" y="16002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1. </a:t>
            </a:r>
            <a:r>
              <a:rPr lang="fr-FR" sz="2800" smtClean="0">
                <a:latin typeface="Colonna MT" pitchFamily="82" charset="0"/>
              </a:rPr>
              <a:t>G</a:t>
            </a:r>
            <a:r>
              <a:rPr kumimoji="0" lang="fr-FR" sz="2000" b="0" i="0" u="none" strike="noStrike" kern="1200" cap="none" spc="0" normalizeH="0" baseline="0" noProof="0" smtClean="0">
                <a:ln>
                  <a:noFill/>
                </a:ln>
                <a:solidFill>
                  <a:schemeClr val="tx1"/>
                </a:solidFill>
                <a:effectLst/>
                <a:uLnTx/>
                <a:uFillTx/>
                <a:latin typeface="+mn-lt"/>
                <a:ea typeface="+mn-ea"/>
                <a:cs typeface="+mn-cs"/>
              </a:rPr>
              <a:t> = </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AC, C</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AB ,</a:t>
            </a:r>
            <a:r>
              <a:rPr lang="fr-FR" sz="2000" smtClean="0">
                <a:latin typeface="Times New Roman" pitchFamily="18" charset="0"/>
                <a:cs typeface="Times New Roman" pitchFamily="18" charset="0"/>
              </a:rPr>
              <a:t> AC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D</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304800" y="22098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2.</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AC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304800" y="3429001"/>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3</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G1</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 </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304800" y="4267200"/>
            <a:ext cx="6858000" cy="1524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i="1" u="none" strike="noStrike" kern="1200" cap="none" spc="0" normalizeH="0" noProof="0" smtClean="0">
                <a:ln>
                  <a:noFill/>
                </a:ln>
                <a:solidFill>
                  <a:schemeClr val="tx1"/>
                </a:solidFill>
                <a:effectLst/>
                <a:uLnTx/>
                <a:uFillTx/>
                <a:latin typeface="Times New Roman" pitchFamily="18" charset="0"/>
                <a:cs typeface="Times New Roman" pitchFamily="18" charset="0"/>
              </a:rPr>
              <a:t>4.b</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Loại</a:t>
            </a:r>
            <a:r>
              <a:rPr kumimoji="0" lang="fr-FR" b="0" i="0" u="none" strike="noStrike" kern="1200" cap="none" spc="0" normalizeH="0" noProof="0" smtClean="0">
                <a:ln>
                  <a:noFill/>
                </a:ln>
                <a:solidFill>
                  <a:schemeClr val="tx1"/>
                </a:solidFill>
                <a:effectLst/>
                <a:uLnTx/>
                <a:uFillTx/>
                <a:latin typeface="+mn-lt"/>
                <a:ea typeface="+mn-ea"/>
                <a:cs typeface="+mn-cs"/>
              </a:rPr>
              <a:t> {</a:t>
            </a:r>
            <a:r>
              <a:rPr lang="en-US" noProof="0" smtClean="0">
                <a:sym typeface="Symbol" pitchFamily="18" charset="2"/>
              </a:rPr>
              <a:t>C</a:t>
            </a:r>
            <a:r>
              <a:rPr lang="en-US" smtClean="0">
                <a:sym typeface="Symbol" pitchFamily="18" charset="2"/>
              </a:rPr>
              <a:t></a:t>
            </a:r>
            <a:r>
              <a:rPr lang="fr-FR" smtClean="0">
                <a:sym typeface="Symbol" pitchFamily="18" charset="2"/>
              </a:rPr>
              <a:t>B</a:t>
            </a:r>
            <a:r>
              <a:rPr lang="fr-FR" smtClean="0"/>
              <a:t>}, {B</a:t>
            </a:r>
            <a:r>
              <a:rPr lang="en-US" smtClean="0">
                <a:sym typeface="Symbol" pitchFamily="18" charset="2"/>
              </a:rPr>
              <a:t></a:t>
            </a:r>
            <a:r>
              <a:rPr lang="fr-FR" smtClean="0">
                <a:sym typeface="Symbol" pitchFamily="18" charset="2"/>
              </a:rPr>
              <a:t>C</a:t>
            </a:r>
            <a:r>
              <a:rPr lang="fr-FR" smtClean="0"/>
              <a:t>}</a:t>
            </a:r>
          </a:p>
          <a:p>
            <a:pPr lvl="1" algn="l">
              <a:spcBef>
                <a:spcPct val="20000"/>
              </a:spcBef>
              <a:buClr>
                <a:schemeClr val="accent1"/>
              </a:buClr>
              <a:buSzPct val="85000"/>
              <a:defRPr/>
            </a:pPr>
            <a:r>
              <a:rPr lang="fr-FR" smtClean="0"/>
              <a:t>    </a:t>
            </a:r>
            <a:r>
              <a:rPr lang="fr-FR" sz="2800" smtClean="0">
                <a:latin typeface="Colonna MT" pitchFamily="82" charset="0"/>
              </a:rPr>
              <a:t>G</a:t>
            </a:r>
            <a:r>
              <a:rPr lang="fr-FR" sz="2800" baseline="-25000" smtClean="0">
                <a:latin typeface="Colonna MT" pitchFamily="82" charset="0"/>
              </a:rPr>
              <a:t>1b</a:t>
            </a:r>
            <a:r>
              <a:rPr lang="fr-FR" smtClean="0"/>
              <a:t>= {A </a:t>
            </a:r>
            <a:r>
              <a:rPr lang="en-US" smtClean="0">
                <a:sym typeface="Symbol" pitchFamily="18" charset="2"/>
              </a:rPr>
              <a:t>B, </a:t>
            </a:r>
            <a:r>
              <a:rPr lang="fr-FR" smtClean="0">
                <a:sym typeface="Symbol" pitchFamily="18" charset="2"/>
              </a:rPr>
              <a:t>A</a:t>
            </a:r>
            <a:r>
              <a:rPr lang="fr-FR" smtClean="0"/>
              <a:t> </a:t>
            </a:r>
            <a:r>
              <a:rPr lang="en-US" smtClean="0">
                <a:sym typeface="Symbol" pitchFamily="18" charset="2"/>
              </a:rPr>
              <a:t></a:t>
            </a:r>
            <a:r>
              <a:rPr lang="fr-FR" smtClean="0"/>
              <a:t> C, B </a:t>
            </a:r>
            <a:r>
              <a:rPr lang="en-US" smtClean="0">
                <a:sym typeface="Symbol" pitchFamily="18" charset="2"/>
              </a:rPr>
              <a:t></a:t>
            </a:r>
            <a:r>
              <a:rPr lang="fr-FR" smtClean="0"/>
              <a:t> A, C</a:t>
            </a:r>
            <a:r>
              <a:rPr lang="en-US" smtClean="0">
                <a:sym typeface="Symbol" pitchFamily="18" charset="2"/>
              </a:rPr>
              <a:t></a:t>
            </a:r>
            <a:r>
              <a:rPr lang="fr-FR" smtClean="0">
                <a:sym typeface="Symbol" pitchFamily="18" charset="2"/>
              </a:rPr>
              <a:t>A</a:t>
            </a:r>
            <a:r>
              <a:rPr lang="fr-FR" smtClean="0"/>
              <a:t> , A </a:t>
            </a:r>
            <a:r>
              <a:rPr lang="en-US" smtClean="0">
                <a:sym typeface="Symbol" pitchFamily="18" charset="2"/>
              </a:rPr>
              <a:t></a:t>
            </a:r>
            <a:r>
              <a:rPr lang="fr-FR" smtClean="0">
                <a:sym typeface="Symbol" pitchFamily="18" charset="2"/>
              </a:rPr>
              <a:t>D</a:t>
            </a:r>
            <a:r>
              <a:rPr lang="fr-FR" smtClean="0"/>
              <a:t>}</a:t>
            </a:r>
            <a:endParaRPr lang="fr-FR" sz="1600"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304800" y="5562600"/>
            <a:ext cx="68580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vậy </a:t>
            </a:r>
            <a:r>
              <a:rPr lang="fr-FR" sz="2800" b="1" smtClean="0">
                <a:latin typeface="Colonna MT" pitchFamily="82" charset="0"/>
              </a:rPr>
              <a:t>F</a:t>
            </a:r>
            <a:r>
              <a:rPr lang="fr-FR" sz="2000" b="1" i="1" baseline="-25000" smtClean="0">
                <a:latin typeface="Times New Roman" pitchFamily="18" charset="0"/>
                <a:cs typeface="Times New Roman" pitchFamily="18" charset="0"/>
              </a:rPr>
              <a:t>min2</a:t>
            </a:r>
            <a:r>
              <a:rPr lang="fr-FR" b="1" smtClean="0"/>
              <a:t>= </a:t>
            </a:r>
            <a:r>
              <a:rPr lang="fr-FR" smtClean="0"/>
              <a:t>{A </a:t>
            </a:r>
            <a:r>
              <a:rPr lang="en-US" smtClean="0">
                <a:sym typeface="Symbol" pitchFamily="18" charset="2"/>
              </a:rPr>
              <a:t>B, </a:t>
            </a:r>
            <a:r>
              <a:rPr lang="fr-FR" smtClean="0">
                <a:sym typeface="Symbol" pitchFamily="18" charset="2"/>
              </a:rPr>
              <a:t>A</a:t>
            </a:r>
            <a:r>
              <a:rPr lang="fr-FR" smtClean="0"/>
              <a:t> </a:t>
            </a:r>
            <a:r>
              <a:rPr lang="en-US" smtClean="0">
                <a:sym typeface="Symbol" pitchFamily="18" charset="2"/>
              </a:rPr>
              <a:t></a:t>
            </a:r>
            <a:r>
              <a:rPr lang="fr-FR" smtClean="0"/>
              <a:t> C, B </a:t>
            </a:r>
            <a:r>
              <a:rPr lang="en-US" smtClean="0">
                <a:sym typeface="Symbol" pitchFamily="18" charset="2"/>
              </a:rPr>
              <a:t></a:t>
            </a:r>
            <a:r>
              <a:rPr lang="fr-FR" smtClean="0"/>
              <a:t> A, C</a:t>
            </a:r>
            <a:r>
              <a:rPr lang="en-US" smtClean="0">
                <a:sym typeface="Symbol" pitchFamily="18" charset="2"/>
              </a:rPr>
              <a:t></a:t>
            </a:r>
            <a:r>
              <a:rPr lang="fr-FR" smtClean="0">
                <a:sym typeface="Symbol" pitchFamily="18" charset="2"/>
              </a:rPr>
              <a:t>A</a:t>
            </a:r>
            <a:r>
              <a:rPr lang="fr-FR" smtClean="0"/>
              <a:t> , A </a:t>
            </a:r>
            <a:r>
              <a:rPr lang="en-US" smtClean="0">
                <a:sym typeface="Symbol" pitchFamily="18" charset="2"/>
              </a:rPr>
              <a:t></a:t>
            </a:r>
            <a:r>
              <a:rPr lang="fr-FR" smtClean="0">
                <a:sym typeface="Symbol" pitchFamily="18" charset="2"/>
              </a:rPr>
              <a:t>D</a:t>
            </a:r>
            <a:r>
              <a:rPr lang="fr-FR" smtClean="0"/>
              <a:t>}</a:t>
            </a:r>
            <a:endParaRPr lang="fr-FR" sz="1600" b="1"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 name="TextBox 20"/>
          <p:cNvSpPr txBox="1"/>
          <p:nvPr/>
        </p:nvSpPr>
        <p:spPr>
          <a:xfrm>
            <a:off x="381000" y="3135868"/>
            <a:ext cx="577402" cy="369332"/>
          </a:xfrm>
          <a:prstGeom prst="rect">
            <a:avLst/>
          </a:prstGeom>
          <a:noFill/>
        </p:spPr>
        <p:txBody>
          <a:bodyPr wrap="none" rtlCol="0">
            <a:spAutoFit/>
          </a:bodyPr>
          <a:lstStyle/>
          <a:p>
            <a:r>
              <a:rPr lang="en-US" i="1" smtClean="0">
                <a:solidFill>
                  <a:srgbClr val="FF3300"/>
                </a:solidFill>
              </a:rPr>
              <a:t>Với</a:t>
            </a:r>
            <a:r>
              <a:rPr lang="en-US" smtClean="0"/>
              <a:t> </a:t>
            </a:r>
            <a:endParaRPr lang="en-US"/>
          </a:p>
        </p:txBody>
      </p:sp>
      <p:sp>
        <p:nvSpPr>
          <p:cNvPr id="22" name="TextBox 21"/>
          <p:cNvSpPr txBox="1"/>
          <p:nvPr/>
        </p:nvSpPr>
        <p:spPr>
          <a:xfrm>
            <a:off x="228600" y="762000"/>
            <a:ext cx="8382000" cy="584775"/>
          </a:xfrm>
          <a:prstGeom prst="rect">
            <a:avLst/>
          </a:prstGeom>
          <a:noFill/>
        </p:spPr>
        <p:txBody>
          <a:bodyPr wrap="square" rtlCol="0">
            <a:spAutoFit/>
          </a:bodyPr>
          <a:lstStyle/>
          <a:p>
            <a:pPr marL="252000" indent="-360000" algn="l" eaLnBrk="1" hangingPunct="1"/>
            <a:r>
              <a:rPr lang="en-US" sz="2000" i="1" smtClean="0"/>
              <a:t>Ví dụ: Tìm phủ tối thiểu  của </a:t>
            </a:r>
            <a:r>
              <a:rPr lang="fr-FR" sz="3200" smtClean="0">
                <a:solidFill>
                  <a:srgbClr val="FFFF00"/>
                </a:solidFill>
                <a:latin typeface="Colonna MT" pitchFamily="82" charset="0"/>
              </a:rPr>
              <a:t>F</a:t>
            </a:r>
            <a:r>
              <a:rPr lang="fr-FR" sz="2000" smtClean="0">
                <a:solidFill>
                  <a:srgbClr val="FFFF00"/>
                </a:solidFill>
              </a:rPr>
              <a:t> = </a:t>
            </a:r>
            <a:r>
              <a:rPr lang="fr-FR" sz="2000" smtClean="0">
                <a:solidFill>
                  <a:srgbClr val="FFFF00"/>
                </a:solidFill>
                <a:latin typeface="Times New Roman" pitchFamily="18" charset="0"/>
                <a:cs typeface="Times New Roman" pitchFamily="18" charset="0"/>
              </a:rPr>
              <a:t>{A </a:t>
            </a:r>
            <a:r>
              <a:rPr lang="en-US" sz="2000" smtClean="0">
                <a:solidFill>
                  <a:srgbClr val="FFFF00"/>
                </a:solidFill>
                <a:latin typeface="Times New Roman" pitchFamily="18" charset="0"/>
                <a:cs typeface="Times New Roman" pitchFamily="18" charset="0"/>
                <a:sym typeface="Symbol" pitchFamily="18" charset="2"/>
              </a:rPr>
              <a:t>B</a:t>
            </a:r>
            <a:r>
              <a:rPr lang="fr-FR" sz="2000" smtClean="0">
                <a:solidFill>
                  <a:srgbClr val="FFFF00"/>
                </a:solidFill>
                <a:latin typeface="Times New Roman" pitchFamily="18" charset="0"/>
                <a:cs typeface="Times New Roman" pitchFamily="18" charset="0"/>
              </a:rPr>
              <a:t>C, B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 AC, C</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AB, AC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sym typeface="Symbol" pitchFamily="18" charset="2"/>
              </a:rPr>
              <a:t>D</a:t>
            </a:r>
            <a:r>
              <a:rPr lang="fr-FR" sz="2000" smtClean="0">
                <a:solidFill>
                  <a:srgbClr val="FFFF00"/>
                </a:solidFill>
                <a:latin typeface="Times New Roman" pitchFamily="18" charset="0"/>
                <a:cs typeface="Times New Roman" pitchFamily="18" charset="0"/>
              </a:rPr>
              <a:t> }</a:t>
            </a:r>
            <a:endParaRPr lang="en-US" sz="2000" i="1"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0" name="TextBox 9"/>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4.1</a:t>
            </a:r>
            <a:r>
              <a:rPr lang="en-US" sz="2400" smtClean="0"/>
              <a:t> - </a:t>
            </a:r>
            <a:r>
              <a:rPr lang="en-US" sz="2000" b="1" smtClean="0"/>
              <a:t>Sự dư thừa và dị thường dữ liệu</a:t>
            </a:r>
          </a:p>
        </p:txBody>
      </p:sp>
      <p:sp>
        <p:nvSpPr>
          <p:cNvPr id="11" name="Date Placeholder 10"/>
          <p:cNvSpPr>
            <a:spLocks noGrp="1"/>
          </p:cNvSpPr>
          <p:nvPr>
            <p:ph type="dt" sz="half" idx="10"/>
          </p:nvPr>
        </p:nvSpPr>
        <p:spPr/>
        <p:txBody>
          <a:bodyPr/>
          <a:lstStyle/>
          <a:p>
            <a:pPr>
              <a:defRPr/>
            </a:pPr>
            <a:fld id="{39FC0336-42E0-485D-A168-EB86661159F0}" type="datetime12">
              <a:rPr lang="vi-VN" altLang="en-US" smtClean="0"/>
              <a:pPr>
                <a:defRPr/>
              </a:pPr>
              <a:t>10:42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2" name="Slide Number Placeholder 11"/>
          <p:cNvSpPr>
            <a:spLocks noGrp="1"/>
          </p:cNvSpPr>
          <p:nvPr>
            <p:ph type="sldNum" sz="quarter" idx="12"/>
          </p:nvPr>
        </p:nvSpPr>
        <p:spPr/>
        <p:txBody>
          <a:bodyPr/>
          <a:lstStyle/>
          <a:p>
            <a:pPr>
              <a:defRPr/>
            </a:pPr>
            <a:fld id="{616E54A0-E9E6-41FD-B97D-1FF3D761590C}" type="slidenum">
              <a:rPr lang="en-US" altLang="en-US" smtClean="0"/>
              <a:pPr>
                <a:defRPr/>
              </a:pPr>
              <a:t>5</a:t>
            </a:fld>
            <a:endParaRPr lang="en-US" altLang="en-US"/>
          </a:p>
        </p:txBody>
      </p:sp>
      <p:sp>
        <p:nvSpPr>
          <p:cNvPr id="15" name="TextBox 14"/>
          <p:cNvSpPr txBox="1"/>
          <p:nvPr/>
        </p:nvSpPr>
        <p:spPr>
          <a:xfrm>
            <a:off x="457200" y="1447800"/>
            <a:ext cx="902812" cy="369332"/>
          </a:xfrm>
          <a:prstGeom prst="rect">
            <a:avLst/>
          </a:prstGeom>
          <a:noFill/>
        </p:spPr>
        <p:txBody>
          <a:bodyPr wrap="none" rtlCol="0">
            <a:spAutoFit/>
          </a:bodyPr>
          <a:lstStyle/>
          <a:p>
            <a:r>
              <a:rPr lang="en-US" smtClean="0"/>
              <a:t>Ví dụ 2</a:t>
            </a:r>
            <a:endParaRPr lang="vi-VN"/>
          </a:p>
        </p:txBody>
      </p:sp>
      <p:graphicFrame>
        <p:nvGraphicFramePr>
          <p:cNvPr id="16" name="Table 15"/>
          <p:cNvGraphicFramePr>
            <a:graphicFrameLocks noGrp="1"/>
          </p:cNvGraphicFramePr>
          <p:nvPr/>
        </p:nvGraphicFramePr>
        <p:xfrm>
          <a:off x="838200" y="2057399"/>
          <a:ext cx="7543800" cy="4191001"/>
        </p:xfrm>
        <a:graphic>
          <a:graphicData uri="http://schemas.openxmlformats.org/drawingml/2006/table">
            <a:tbl>
              <a:tblPr>
                <a:tableStyleId>{35758FB7-9AC5-4552-8A53-C91805E547FA}</a:tableStyleId>
              </a:tblPr>
              <a:tblGrid>
                <a:gridCol w="838200"/>
                <a:gridCol w="990600"/>
                <a:gridCol w="1143000"/>
                <a:gridCol w="914400"/>
                <a:gridCol w="1371600"/>
                <a:gridCol w="1295400"/>
                <a:gridCol w="990600"/>
              </a:tblGrid>
              <a:tr h="486871">
                <a:tc>
                  <a:txBody>
                    <a:bodyPr/>
                    <a:lstStyle/>
                    <a:p>
                      <a:pPr algn="ctr">
                        <a:lnSpc>
                          <a:spcPct val="115000"/>
                        </a:lnSpc>
                        <a:spcAft>
                          <a:spcPts val="0"/>
                        </a:spcAft>
                      </a:pPr>
                      <a:r>
                        <a:rPr lang="en-US" sz="1800" b="1">
                          <a:latin typeface="Aharoni" pitchFamily="2" charset="-79"/>
                          <a:cs typeface="Aharoni" pitchFamily="2" charset="-79"/>
                        </a:rPr>
                        <a:t>Masv</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Ho</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Mamon</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haroni" pitchFamily="2" charset="-79"/>
                          <a:ea typeface="Arial"/>
                          <a:cs typeface="Aharoni" pitchFamily="2" charset="-79"/>
                        </a:rPr>
                        <a:t>Tenmon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haroni" pitchFamily="2" charset="-79"/>
                          <a:cs typeface="Aharoni" pitchFamily="2" charset="-79"/>
                        </a:rPr>
                        <a:t>Diem</a:t>
                      </a:r>
                      <a:endParaRPr lang="vi-VN" sz="1800" b="1">
                        <a:latin typeface="Arial"/>
                        <a:ea typeface="Arial"/>
                        <a:cs typeface="Aharoni" pitchFamily="2" charset="-79"/>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9</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7</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3</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10</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NNLT</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C2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Lê</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Đình</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Bắc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CSDL</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7</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C3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TRR</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6</a:t>
                      </a:r>
                      <a:endParaRPr lang="vi-VN" sz="1800">
                        <a:latin typeface="Times New Roman" pitchFamily="18" charset="0"/>
                        <a:ea typeface="Arial"/>
                        <a:cs typeface="Times New Roman" pitchFamily="18" charset="0"/>
                      </a:endParaRPr>
                    </a:p>
                  </a:txBody>
                  <a:tcPr marL="68580" marR="68580" marT="0" marB="0" anchor="ctr"/>
                </a:tc>
              </a:tr>
            </a:tbl>
          </a:graphicData>
        </a:graphic>
      </p:graphicFrame>
      <p:sp>
        <p:nvSpPr>
          <p:cNvPr id="14" name="Rectangle 13"/>
          <p:cNvSpPr/>
          <p:nvPr/>
        </p:nvSpPr>
        <p:spPr>
          <a:xfrm>
            <a:off x="838200" y="29718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p:cNvSpPr/>
          <p:nvPr/>
        </p:nvSpPr>
        <p:spPr>
          <a:xfrm>
            <a:off x="838200" y="38100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838200" y="50292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p:cNvSpPr/>
          <p:nvPr/>
        </p:nvSpPr>
        <p:spPr>
          <a:xfrm>
            <a:off x="838200" y="5486400"/>
            <a:ext cx="3886200" cy="381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1" name="Straight Arrow Connector 20"/>
          <p:cNvCxnSpPr/>
          <p:nvPr/>
        </p:nvCxnSpPr>
        <p:spPr>
          <a:xfrm flipV="1">
            <a:off x="3429000" y="1447800"/>
            <a:ext cx="3048000" cy="1836000"/>
          </a:xfrm>
          <a:prstGeom prst="straightConnector1">
            <a:avLst/>
          </a:prstGeom>
          <a:ln w="82550" cmpd="db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1066800"/>
            <a:ext cx="1676400" cy="914400"/>
          </a:xfrm>
          <a:prstGeom prst="rect">
            <a:avLst/>
          </a:prstGeom>
          <a:solidFill>
            <a:schemeClr val="lt1">
              <a:alpha val="39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Dư thừa </a:t>
            </a:r>
            <a:endParaRPr lang="vi-V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ox(in)">
                                      <p:cBhvr>
                                        <p:cTn id="23" dur="500"/>
                                        <p:tgtEl>
                                          <p:spTgt spid="21"/>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50</a:t>
            </a:fld>
            <a:endParaRPr lang="en-US" altLang="en-US"/>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304800" y="19050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2.</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AC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304800" y="28194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3</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G1</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 </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304800" y="3581400"/>
            <a:ext cx="6019800" cy="1524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i="1" u="none" strike="noStrike" kern="1200" cap="none" spc="0" normalizeH="0" noProof="0" smtClean="0">
                <a:ln>
                  <a:noFill/>
                </a:ln>
                <a:solidFill>
                  <a:schemeClr val="tx1"/>
                </a:solidFill>
                <a:effectLst/>
                <a:uLnTx/>
                <a:uFillTx/>
                <a:latin typeface="Times New Roman" pitchFamily="18" charset="0"/>
                <a:cs typeface="Times New Roman" pitchFamily="18" charset="0"/>
              </a:rPr>
              <a:t>4.c</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Loại</a:t>
            </a:r>
            <a:r>
              <a:rPr kumimoji="0" lang="fr-FR" b="0" i="0" u="none" strike="noStrike" kern="1200" cap="none" spc="0" normalizeH="0" noProof="0" smtClean="0">
                <a:ln>
                  <a:noFill/>
                </a:ln>
                <a:solidFill>
                  <a:schemeClr val="tx1"/>
                </a:solidFill>
                <a:effectLst/>
                <a:uLnTx/>
                <a:uFillTx/>
                <a:latin typeface="+mn-lt"/>
                <a:ea typeface="+mn-ea"/>
                <a:cs typeface="+mn-cs"/>
              </a:rPr>
              <a:t> {A</a:t>
            </a:r>
            <a:r>
              <a:rPr lang="en-US" smtClean="0">
                <a:sym typeface="Symbol" pitchFamily="18" charset="2"/>
              </a:rPr>
              <a:t></a:t>
            </a:r>
            <a:r>
              <a:rPr lang="fr-FR" smtClean="0">
                <a:sym typeface="Symbol" pitchFamily="18" charset="2"/>
              </a:rPr>
              <a:t>B</a:t>
            </a:r>
            <a:r>
              <a:rPr lang="fr-FR" smtClean="0"/>
              <a:t>}, {B</a:t>
            </a:r>
            <a:r>
              <a:rPr lang="en-US" smtClean="0">
                <a:sym typeface="Symbol" pitchFamily="18" charset="2"/>
              </a:rPr>
              <a:t></a:t>
            </a:r>
            <a:r>
              <a:rPr lang="fr-FR" smtClean="0">
                <a:sym typeface="Symbol" pitchFamily="18" charset="2"/>
              </a:rPr>
              <a:t>A</a:t>
            </a:r>
            <a:r>
              <a:rPr lang="fr-FR" smtClean="0"/>
              <a:t>}</a:t>
            </a:r>
          </a:p>
          <a:p>
            <a:pPr lvl="1" algn="l">
              <a:spcBef>
                <a:spcPct val="20000"/>
              </a:spcBef>
              <a:buClr>
                <a:schemeClr val="accent1"/>
              </a:buClr>
              <a:buSzPct val="85000"/>
              <a:defRPr/>
            </a:pPr>
            <a:r>
              <a:rPr lang="fr-FR" smtClean="0"/>
              <a:t>    </a:t>
            </a:r>
            <a:r>
              <a:rPr lang="fr-FR" sz="2800" smtClean="0">
                <a:latin typeface="Colonna MT" pitchFamily="82" charset="0"/>
              </a:rPr>
              <a:t>G</a:t>
            </a:r>
            <a:r>
              <a:rPr lang="fr-FR" sz="2800" baseline="-25000" smtClean="0">
                <a:latin typeface="Colonna MT" pitchFamily="82" charset="0"/>
              </a:rPr>
              <a:t>1c</a:t>
            </a:r>
            <a:r>
              <a:rPr lang="fr-FR" smtClean="0"/>
              <a:t>= {</a:t>
            </a:r>
            <a:r>
              <a:rPr lang="en-US" smtClean="0">
                <a:sym typeface="Symbol" pitchFamily="18" charset="2"/>
              </a:rPr>
              <a:t> </a:t>
            </a:r>
            <a:r>
              <a:rPr lang="fr-FR" smtClean="0">
                <a:sym typeface="Symbol" pitchFamily="18" charset="2"/>
              </a:rPr>
              <a:t>A</a:t>
            </a:r>
            <a:r>
              <a:rPr lang="fr-FR" smtClean="0"/>
              <a:t> </a:t>
            </a:r>
            <a:r>
              <a:rPr lang="en-US" smtClean="0">
                <a:sym typeface="Symbol" pitchFamily="18" charset="2"/>
              </a:rPr>
              <a:t></a:t>
            </a:r>
            <a:r>
              <a:rPr lang="fr-FR" smtClean="0"/>
              <a:t> C, B </a:t>
            </a:r>
            <a:r>
              <a:rPr lang="en-US" smtClean="0">
                <a:sym typeface="Symbol" pitchFamily="18" charset="2"/>
              </a:rPr>
              <a:t></a:t>
            </a:r>
            <a:r>
              <a:rPr lang="fr-FR" smtClean="0"/>
              <a:t> C, C</a:t>
            </a:r>
            <a:r>
              <a:rPr lang="en-US" smtClean="0">
                <a:sym typeface="Symbol" pitchFamily="18" charset="2"/>
              </a:rPr>
              <a:t></a:t>
            </a:r>
            <a:r>
              <a:rPr lang="fr-FR" smtClean="0">
                <a:sym typeface="Symbol" pitchFamily="18" charset="2"/>
              </a:rPr>
              <a:t>A</a:t>
            </a:r>
            <a:r>
              <a:rPr lang="fr-FR" smtClean="0"/>
              <a:t> , C</a:t>
            </a:r>
            <a:r>
              <a:rPr lang="en-US" smtClean="0">
                <a:sym typeface="Symbol" pitchFamily="18" charset="2"/>
              </a:rPr>
              <a:t></a:t>
            </a:r>
            <a:r>
              <a:rPr lang="fr-FR" smtClean="0">
                <a:sym typeface="Symbol" pitchFamily="18" charset="2"/>
              </a:rPr>
              <a:t>B</a:t>
            </a:r>
            <a:r>
              <a:rPr lang="fr-FR" smtClean="0"/>
              <a:t>, A </a:t>
            </a:r>
            <a:r>
              <a:rPr lang="en-US" smtClean="0">
                <a:sym typeface="Symbol" pitchFamily="18" charset="2"/>
              </a:rPr>
              <a:t></a:t>
            </a:r>
            <a:r>
              <a:rPr lang="fr-FR" smtClean="0">
                <a:sym typeface="Symbol" pitchFamily="18" charset="2"/>
              </a:rPr>
              <a:t>D</a:t>
            </a:r>
            <a:r>
              <a:rPr lang="fr-FR" smtClean="0"/>
              <a:t>}</a:t>
            </a:r>
            <a:endParaRPr lang="fr-FR" sz="1600"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304800" y="4800600"/>
            <a:ext cx="68580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vậy </a:t>
            </a:r>
            <a:r>
              <a:rPr lang="fr-FR" sz="2800" b="1" smtClean="0">
                <a:latin typeface="Colonna MT" pitchFamily="82" charset="0"/>
              </a:rPr>
              <a:t>F</a:t>
            </a:r>
            <a:r>
              <a:rPr lang="fr-FR" sz="2000" b="1" i="1" baseline="-25000" smtClean="0">
                <a:latin typeface="Times New Roman" pitchFamily="18" charset="0"/>
                <a:cs typeface="Times New Roman" pitchFamily="18" charset="0"/>
              </a:rPr>
              <a:t>min3</a:t>
            </a:r>
            <a:r>
              <a:rPr lang="fr-FR" b="1" smtClean="0"/>
              <a:t>= </a:t>
            </a:r>
            <a:r>
              <a:rPr lang="fr-FR" smtClean="0"/>
              <a:t>{</a:t>
            </a:r>
            <a:r>
              <a:rPr lang="en-US" smtClean="0">
                <a:sym typeface="Symbol" pitchFamily="18" charset="2"/>
              </a:rPr>
              <a:t> </a:t>
            </a:r>
            <a:r>
              <a:rPr lang="fr-FR" smtClean="0">
                <a:sym typeface="Symbol" pitchFamily="18" charset="2"/>
              </a:rPr>
              <a:t>A</a:t>
            </a:r>
            <a:r>
              <a:rPr lang="fr-FR" smtClean="0"/>
              <a:t> </a:t>
            </a:r>
            <a:r>
              <a:rPr lang="en-US" smtClean="0">
                <a:sym typeface="Symbol" pitchFamily="18" charset="2"/>
              </a:rPr>
              <a:t></a:t>
            </a:r>
            <a:r>
              <a:rPr lang="fr-FR" smtClean="0"/>
              <a:t> C, B </a:t>
            </a:r>
            <a:r>
              <a:rPr lang="en-US" smtClean="0">
                <a:sym typeface="Symbol" pitchFamily="18" charset="2"/>
              </a:rPr>
              <a:t></a:t>
            </a:r>
            <a:r>
              <a:rPr lang="fr-FR" smtClean="0"/>
              <a:t> C, C</a:t>
            </a:r>
            <a:r>
              <a:rPr lang="en-US" smtClean="0">
                <a:sym typeface="Symbol" pitchFamily="18" charset="2"/>
              </a:rPr>
              <a:t></a:t>
            </a:r>
            <a:r>
              <a:rPr lang="fr-FR" smtClean="0">
                <a:sym typeface="Symbol" pitchFamily="18" charset="2"/>
              </a:rPr>
              <a:t>A</a:t>
            </a:r>
            <a:r>
              <a:rPr lang="fr-FR" smtClean="0"/>
              <a:t> , C</a:t>
            </a:r>
            <a:r>
              <a:rPr lang="en-US" smtClean="0">
                <a:sym typeface="Symbol" pitchFamily="18" charset="2"/>
              </a:rPr>
              <a:t></a:t>
            </a:r>
            <a:r>
              <a:rPr lang="fr-FR" smtClean="0">
                <a:sym typeface="Symbol" pitchFamily="18" charset="2"/>
              </a:rPr>
              <a:t>B</a:t>
            </a:r>
            <a:r>
              <a:rPr lang="fr-FR" smtClean="0"/>
              <a:t>, A </a:t>
            </a:r>
            <a:r>
              <a:rPr lang="en-US" smtClean="0">
                <a:sym typeface="Symbol" pitchFamily="18" charset="2"/>
              </a:rPr>
              <a:t></a:t>
            </a:r>
            <a:r>
              <a:rPr lang="fr-FR" smtClean="0">
                <a:sym typeface="Symbol" pitchFamily="18" charset="2"/>
              </a:rPr>
              <a:t>D</a:t>
            </a:r>
            <a:r>
              <a:rPr lang="fr-FR" smtClean="0"/>
              <a:t>}</a:t>
            </a:r>
            <a:endParaRPr lang="fr-FR" sz="1600" b="1"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 name="TextBox 20"/>
          <p:cNvSpPr txBox="1"/>
          <p:nvPr/>
        </p:nvSpPr>
        <p:spPr>
          <a:xfrm>
            <a:off x="489465" y="2514600"/>
            <a:ext cx="577402" cy="369332"/>
          </a:xfrm>
          <a:prstGeom prst="rect">
            <a:avLst/>
          </a:prstGeom>
          <a:noFill/>
        </p:spPr>
        <p:txBody>
          <a:bodyPr wrap="none" rtlCol="0">
            <a:spAutoFit/>
          </a:bodyPr>
          <a:lstStyle/>
          <a:p>
            <a:r>
              <a:rPr lang="en-US" i="1" smtClean="0"/>
              <a:t>Với </a:t>
            </a:r>
            <a:endParaRPr lang="en-US" i="1"/>
          </a:p>
        </p:txBody>
      </p:sp>
      <p:sp>
        <p:nvSpPr>
          <p:cNvPr id="22" name="TextBox 21"/>
          <p:cNvSpPr txBox="1"/>
          <p:nvPr/>
        </p:nvSpPr>
        <p:spPr>
          <a:xfrm>
            <a:off x="228600" y="762000"/>
            <a:ext cx="8382000" cy="584775"/>
          </a:xfrm>
          <a:prstGeom prst="rect">
            <a:avLst/>
          </a:prstGeom>
          <a:noFill/>
        </p:spPr>
        <p:txBody>
          <a:bodyPr wrap="square" rtlCol="0">
            <a:spAutoFit/>
          </a:bodyPr>
          <a:lstStyle/>
          <a:p>
            <a:pPr marL="252000" indent="-360000" algn="l" eaLnBrk="1" hangingPunct="1"/>
            <a:r>
              <a:rPr lang="en-US" sz="2000" i="1" smtClean="0"/>
              <a:t>Ví dụ: Tìm phủ tối thiểu  của </a:t>
            </a:r>
            <a:r>
              <a:rPr lang="fr-FR" sz="3200" smtClean="0">
                <a:solidFill>
                  <a:srgbClr val="FFFF00"/>
                </a:solidFill>
                <a:latin typeface="Colonna MT" pitchFamily="82" charset="0"/>
              </a:rPr>
              <a:t>F</a:t>
            </a:r>
            <a:r>
              <a:rPr lang="fr-FR" sz="2000" smtClean="0">
                <a:solidFill>
                  <a:srgbClr val="FFFF00"/>
                </a:solidFill>
              </a:rPr>
              <a:t> = </a:t>
            </a:r>
            <a:r>
              <a:rPr lang="fr-FR" sz="2000" smtClean="0">
                <a:solidFill>
                  <a:srgbClr val="FFFF00"/>
                </a:solidFill>
                <a:latin typeface="Times New Roman" pitchFamily="18" charset="0"/>
                <a:cs typeface="Times New Roman" pitchFamily="18" charset="0"/>
              </a:rPr>
              <a:t>{A </a:t>
            </a:r>
            <a:r>
              <a:rPr lang="en-US" sz="2000" smtClean="0">
                <a:solidFill>
                  <a:srgbClr val="FFFF00"/>
                </a:solidFill>
                <a:latin typeface="Times New Roman" pitchFamily="18" charset="0"/>
                <a:cs typeface="Times New Roman" pitchFamily="18" charset="0"/>
                <a:sym typeface="Symbol" pitchFamily="18" charset="2"/>
              </a:rPr>
              <a:t>B</a:t>
            </a:r>
            <a:r>
              <a:rPr lang="fr-FR" sz="2000" smtClean="0">
                <a:solidFill>
                  <a:srgbClr val="FFFF00"/>
                </a:solidFill>
                <a:latin typeface="Times New Roman" pitchFamily="18" charset="0"/>
                <a:cs typeface="Times New Roman" pitchFamily="18" charset="0"/>
              </a:rPr>
              <a:t>C, B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 AC, C</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AB, AC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sym typeface="Symbol" pitchFamily="18" charset="2"/>
              </a:rPr>
              <a:t>D</a:t>
            </a:r>
            <a:r>
              <a:rPr lang="fr-FR" sz="2000" smtClean="0">
                <a:solidFill>
                  <a:srgbClr val="FFFF00"/>
                </a:solidFill>
                <a:latin typeface="Times New Roman" pitchFamily="18" charset="0"/>
                <a:cs typeface="Times New Roman" pitchFamily="18" charset="0"/>
              </a:rPr>
              <a:t> }</a:t>
            </a:r>
            <a:endParaRPr lang="en-US" sz="2000" i="1" smtClean="0">
              <a:solidFill>
                <a:srgbClr val="FFFF00"/>
              </a:solidFill>
            </a:endParaRPr>
          </a:p>
        </p:txBody>
      </p:sp>
      <p:sp>
        <p:nvSpPr>
          <p:cNvPr id="23" name="Rectangle 3"/>
          <p:cNvSpPr txBox="1">
            <a:spLocks noChangeArrowheads="1"/>
          </p:cNvSpPr>
          <p:nvPr/>
        </p:nvSpPr>
        <p:spPr bwMode="auto">
          <a:xfrm>
            <a:off x="304800" y="1371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1. </a:t>
            </a:r>
            <a:r>
              <a:rPr lang="fr-FR" sz="2800" smtClean="0">
                <a:latin typeface="Colonna MT" pitchFamily="82" charset="0"/>
              </a:rPr>
              <a:t>G</a:t>
            </a:r>
            <a:r>
              <a:rPr kumimoji="0" lang="fr-FR" sz="2000" b="0" i="0" u="none" strike="noStrike" kern="1200" cap="none" spc="0" normalizeH="0" baseline="0" noProof="0" smtClean="0">
                <a:ln>
                  <a:noFill/>
                </a:ln>
                <a:solidFill>
                  <a:schemeClr val="tx1"/>
                </a:solidFill>
                <a:effectLst/>
                <a:uLnTx/>
                <a:uFillTx/>
                <a:latin typeface="+mn-lt"/>
                <a:ea typeface="+mn-ea"/>
                <a:cs typeface="+mn-cs"/>
              </a:rPr>
              <a:t> = </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AC, C</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AB ,</a:t>
            </a:r>
            <a:r>
              <a:rPr lang="fr-FR" sz="2000" smtClean="0">
                <a:latin typeface="Times New Roman" pitchFamily="18" charset="0"/>
                <a:cs typeface="Times New Roman" pitchFamily="18" charset="0"/>
              </a:rPr>
              <a:t> AC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D</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51</a:t>
            </a:fld>
            <a:endParaRPr lang="en-US" altLang="en-US"/>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304800" y="19050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2.</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AC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304800" y="28194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3</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latin typeface="+mn-lt"/>
              </a:rPr>
              <a:t> </a:t>
            </a:r>
            <a:r>
              <a:rPr lang="fr-FR" sz="2800" smtClean="0">
                <a:latin typeface="Colonna MT" pitchFamily="82" charset="0"/>
              </a:rPr>
              <a:t>G1</a:t>
            </a:r>
            <a:r>
              <a:rPr lang="fr-FR" smtClean="0">
                <a:latin typeface="+mn-lt"/>
              </a:rPr>
              <a:t>=</a:t>
            </a:r>
            <a:r>
              <a:rPr kumimoji="0" lang="fr-FR" b="0" i="0" u="none" strike="noStrike" kern="1200" cap="none" spc="0" normalizeH="0" baseline="0" noProof="0" smtClean="0">
                <a:ln>
                  <a:noFill/>
                </a:ln>
                <a:solidFill>
                  <a:schemeClr val="tx1"/>
                </a:solidFill>
                <a:effectLst/>
                <a:uLnTx/>
                <a:uFillTx/>
                <a:latin typeface="+mn-lt"/>
                <a:ea typeface="+mn-ea"/>
                <a:cs typeface="+mn-cs"/>
              </a:rPr>
              <a:t> {A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B, A</a:t>
            </a:r>
            <a:r>
              <a:rPr lang="en-US" smtClean="0">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C, </a:t>
            </a:r>
            <a:r>
              <a:rPr lang="fr-FR" smtClean="0"/>
              <a:t>B </a:t>
            </a:r>
            <a:r>
              <a:rPr lang="en-US" smtClean="0">
                <a:sym typeface="Symbol" pitchFamily="18" charset="2"/>
              </a:rPr>
              <a:t></a:t>
            </a:r>
            <a:r>
              <a:rPr lang="fr-FR" smtClean="0"/>
              <a:t> A, </a:t>
            </a:r>
            <a:r>
              <a:rPr kumimoji="0" lang="fr-FR" b="0" i="0" u="none" strike="noStrike" kern="1200" cap="none" spc="0" normalizeH="0" baseline="0" noProof="0" smtClean="0">
                <a:ln>
                  <a:noFill/>
                </a:ln>
                <a:solidFill>
                  <a:schemeClr val="tx1"/>
                </a:solidFill>
                <a:effectLst/>
                <a:uLnTx/>
                <a:uFillTx/>
                <a:latin typeface="+mn-lt"/>
                <a:ea typeface="+mn-ea"/>
                <a:cs typeface="+mn-cs"/>
              </a:rPr>
              <a:t>B </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 C, C</a:t>
            </a:r>
            <a:r>
              <a:rPr kumimoji="0" lang="en-US"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fr-FR" b="0" i="0" u="none" strike="noStrike" kern="1200" cap="none" spc="0" normalizeH="0" baseline="0" noProof="0" smtClean="0">
                <a:ln>
                  <a:noFill/>
                </a:ln>
                <a:solidFill>
                  <a:schemeClr val="tx1"/>
                </a:solidFill>
                <a:effectLst/>
                <a:uLnTx/>
                <a:uFillTx/>
                <a:latin typeface="+mn-lt"/>
                <a:ea typeface="+mn-ea"/>
                <a:cs typeface="+mn-cs"/>
              </a:rPr>
              <a:t>A,</a:t>
            </a:r>
            <a:r>
              <a:rPr lang="fr-FR" smtClean="0"/>
              <a:t> C</a:t>
            </a:r>
            <a:r>
              <a:rPr lang="en-US" smtClean="0">
                <a:sym typeface="Symbol" pitchFamily="18" charset="2"/>
              </a:rPr>
              <a:t></a:t>
            </a:r>
            <a:r>
              <a:rPr lang="fr-FR" smtClean="0">
                <a:sym typeface="Symbol" pitchFamily="18" charset="2"/>
              </a:rPr>
              <a:t>B</a:t>
            </a:r>
            <a:r>
              <a:rPr kumimoji="0" lang="fr-FR" b="0" i="0" u="none" strike="noStrike" kern="1200" cap="none" spc="0" normalizeH="0" baseline="0" noProof="0" smtClean="0">
                <a:ln>
                  <a:noFill/>
                </a:ln>
                <a:solidFill>
                  <a:schemeClr val="tx1"/>
                </a:solidFill>
                <a:effectLst/>
                <a:uLnTx/>
                <a:uFillTx/>
                <a:latin typeface="+mn-lt"/>
                <a:ea typeface="+mn-ea"/>
                <a:cs typeface="+mn-cs"/>
              </a:rPr>
              <a:t> ,</a:t>
            </a:r>
            <a:r>
              <a:rPr lang="fr-FR" smtClean="0"/>
              <a:t> A </a:t>
            </a:r>
            <a:r>
              <a:rPr lang="en-US" smtClean="0">
                <a:sym typeface="Symbol" pitchFamily="18" charset="2"/>
              </a:rPr>
              <a:t></a:t>
            </a:r>
            <a:r>
              <a:rPr lang="fr-FR" smtClean="0">
                <a:sym typeface="Symbol" pitchFamily="18" charset="2"/>
              </a:rPr>
              <a:t>D</a:t>
            </a:r>
            <a:r>
              <a:rPr kumimoji="0" lang="fr-FR" b="0" i="0" u="none" strike="noStrike" kern="1200" cap="none" spc="0" normalizeH="0" baseline="0" noProof="0" smtClean="0">
                <a:ln>
                  <a:noFill/>
                </a:ln>
                <a:solidFill>
                  <a:schemeClr val="tx1"/>
                </a:solidFill>
                <a:effectLst/>
                <a:uLnTx/>
                <a:uFillTx/>
                <a:latin typeface="+mn-lt"/>
                <a:ea typeface="+mn-ea"/>
                <a:cs typeface="+mn-cs"/>
              </a:rPr>
              <a:t>}</a:t>
            </a:r>
            <a:endParaRPr kumimoji="0" lang="fr-FR" sz="1600" b="0" i="0" u="none" strike="noStrike" kern="1200" cap="none" spc="0" normalizeH="0" baseline="0" noProof="0" smtClean="0">
              <a:ln>
                <a:noFill/>
              </a:ln>
              <a:solidFill>
                <a:schemeClr val="tx1"/>
              </a:solidFill>
              <a:effectLst/>
              <a:uLnTx/>
              <a:uFillTx/>
              <a:latin typeface="+mn-lt"/>
              <a:ea typeface="+mn-ea"/>
              <a:cs typeface="+mn-cs"/>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304800" y="3581400"/>
            <a:ext cx="6019800" cy="1524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i="1" u="none" strike="noStrike" kern="1200" cap="none" spc="0" normalizeH="0" noProof="0" smtClean="0">
                <a:ln>
                  <a:noFill/>
                </a:ln>
                <a:solidFill>
                  <a:schemeClr val="tx1"/>
                </a:solidFill>
                <a:effectLst/>
                <a:uLnTx/>
                <a:uFillTx/>
                <a:latin typeface="Times New Roman" pitchFamily="18" charset="0"/>
                <a:cs typeface="Times New Roman" pitchFamily="18" charset="0"/>
              </a:rPr>
              <a:t>4.d</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a:t>
            </a:r>
            <a:r>
              <a:rPr kumimoji="0" lang="fr-FR" b="0" i="0" u="none" strike="noStrike" kern="1200" cap="none" spc="0" normalizeH="0" baseline="0" noProof="0" smtClean="0">
                <a:ln>
                  <a:noFill/>
                </a:ln>
                <a:solidFill>
                  <a:schemeClr val="tx1"/>
                </a:solidFill>
                <a:effectLst/>
                <a:uLnTx/>
                <a:uFillTx/>
                <a:latin typeface="+mn-lt"/>
                <a:ea typeface="+mn-ea"/>
                <a:cs typeface="+mn-cs"/>
              </a:rPr>
              <a:t> Loại</a:t>
            </a:r>
            <a:r>
              <a:rPr kumimoji="0" lang="fr-FR" b="0" i="0" u="none" strike="noStrike" kern="1200" cap="none" spc="0" normalizeH="0" noProof="0" smtClean="0">
                <a:ln>
                  <a:noFill/>
                </a:ln>
                <a:solidFill>
                  <a:schemeClr val="tx1"/>
                </a:solidFill>
                <a:effectLst/>
                <a:uLnTx/>
                <a:uFillTx/>
                <a:latin typeface="+mn-lt"/>
                <a:ea typeface="+mn-ea"/>
                <a:cs typeface="+mn-cs"/>
              </a:rPr>
              <a:t> {A</a:t>
            </a:r>
            <a:r>
              <a:rPr lang="en-US" smtClean="0">
                <a:sym typeface="Symbol" pitchFamily="18" charset="2"/>
              </a:rPr>
              <a:t></a:t>
            </a:r>
            <a:r>
              <a:rPr lang="fr-FR" smtClean="0">
                <a:sym typeface="Symbol" pitchFamily="18" charset="2"/>
              </a:rPr>
              <a:t>B</a:t>
            </a:r>
            <a:r>
              <a:rPr lang="fr-FR" smtClean="0"/>
              <a:t>}, {B</a:t>
            </a:r>
            <a:r>
              <a:rPr lang="en-US" smtClean="0">
                <a:sym typeface="Symbol" pitchFamily="18" charset="2"/>
              </a:rPr>
              <a:t></a:t>
            </a:r>
            <a:r>
              <a:rPr lang="fr-FR" smtClean="0">
                <a:sym typeface="Symbol" pitchFamily="18" charset="2"/>
              </a:rPr>
              <a:t>C</a:t>
            </a:r>
            <a:r>
              <a:rPr lang="fr-FR" smtClean="0"/>
              <a:t>},{ </a:t>
            </a:r>
            <a:r>
              <a:rPr lang="fr-FR"/>
              <a:t>C</a:t>
            </a:r>
            <a:r>
              <a:rPr lang="en-US">
                <a:sym typeface="Symbol" pitchFamily="18" charset="2"/>
              </a:rPr>
              <a:t></a:t>
            </a:r>
            <a:r>
              <a:rPr lang="fr-FR" smtClean="0"/>
              <a:t>A}</a:t>
            </a:r>
          </a:p>
          <a:p>
            <a:pPr lvl="1" algn="l">
              <a:spcBef>
                <a:spcPct val="20000"/>
              </a:spcBef>
              <a:buClr>
                <a:schemeClr val="accent1"/>
              </a:buClr>
              <a:buSzPct val="85000"/>
              <a:defRPr/>
            </a:pPr>
            <a:r>
              <a:rPr lang="fr-FR" smtClean="0"/>
              <a:t>    </a:t>
            </a:r>
            <a:r>
              <a:rPr lang="fr-FR" sz="2800" smtClean="0">
                <a:latin typeface="Colonna MT" pitchFamily="82" charset="0"/>
              </a:rPr>
              <a:t>G</a:t>
            </a:r>
            <a:r>
              <a:rPr lang="fr-FR" sz="2800" baseline="-25000" smtClean="0">
                <a:latin typeface="Colonna MT" pitchFamily="82" charset="0"/>
              </a:rPr>
              <a:t>1d</a:t>
            </a:r>
            <a:r>
              <a:rPr lang="fr-FR" smtClean="0"/>
              <a:t>= {</a:t>
            </a:r>
            <a:r>
              <a:rPr lang="en-US" smtClean="0">
                <a:sym typeface="Symbol" pitchFamily="18" charset="2"/>
              </a:rPr>
              <a:t>A</a:t>
            </a:r>
            <a:r>
              <a:rPr lang="en-US">
                <a:sym typeface="Symbol" pitchFamily="18" charset="2"/>
              </a:rPr>
              <a:t></a:t>
            </a:r>
            <a:r>
              <a:rPr lang="fr-FR"/>
              <a:t>C, B </a:t>
            </a:r>
            <a:r>
              <a:rPr lang="en-US">
                <a:sym typeface="Symbol" pitchFamily="18" charset="2"/>
              </a:rPr>
              <a:t></a:t>
            </a:r>
            <a:r>
              <a:rPr lang="fr-FR"/>
              <a:t> </a:t>
            </a:r>
            <a:r>
              <a:rPr lang="fr-FR" smtClean="0"/>
              <a:t>A, </a:t>
            </a:r>
            <a:r>
              <a:rPr lang="fr-FR"/>
              <a:t>C</a:t>
            </a:r>
            <a:r>
              <a:rPr lang="en-US">
                <a:sym typeface="Symbol" pitchFamily="18" charset="2"/>
              </a:rPr>
              <a:t></a:t>
            </a:r>
            <a:r>
              <a:rPr lang="fr-FR">
                <a:sym typeface="Symbol" pitchFamily="18" charset="2"/>
              </a:rPr>
              <a:t>B</a:t>
            </a:r>
            <a:r>
              <a:rPr lang="fr-FR"/>
              <a:t> , A </a:t>
            </a:r>
            <a:r>
              <a:rPr lang="en-US">
                <a:sym typeface="Symbol" pitchFamily="18" charset="2"/>
              </a:rPr>
              <a:t></a:t>
            </a:r>
            <a:r>
              <a:rPr lang="fr-FR">
                <a:sym typeface="Symbol" pitchFamily="18" charset="2"/>
              </a:rPr>
              <a:t>D</a:t>
            </a:r>
            <a:r>
              <a:rPr lang="fr-FR" smtClean="0"/>
              <a:t>}</a:t>
            </a:r>
            <a:endParaRPr lang="fr-FR" sz="1600"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304800" y="4800600"/>
            <a:ext cx="68580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lang="fr-FR" sz="2000" i="1" smtClean="0">
                <a:latin typeface="Times New Roman" pitchFamily="18" charset="0"/>
                <a:cs typeface="Times New Roman" pitchFamily="18" charset="0"/>
              </a:rPr>
              <a:t>vậy </a:t>
            </a:r>
            <a:r>
              <a:rPr lang="fr-FR" sz="2800" b="1" smtClean="0">
                <a:latin typeface="Colonna MT" pitchFamily="82" charset="0"/>
              </a:rPr>
              <a:t>F</a:t>
            </a:r>
            <a:r>
              <a:rPr lang="fr-FR" sz="2000" b="1" i="1" baseline="-25000" smtClean="0">
                <a:latin typeface="Times New Roman" pitchFamily="18" charset="0"/>
                <a:cs typeface="Times New Roman" pitchFamily="18" charset="0"/>
              </a:rPr>
              <a:t>min4</a:t>
            </a:r>
            <a:r>
              <a:rPr lang="fr-FR" b="1" smtClean="0"/>
              <a:t>= </a:t>
            </a:r>
            <a:r>
              <a:rPr lang="fr-FR" smtClean="0"/>
              <a:t>{</a:t>
            </a:r>
            <a:r>
              <a:rPr lang="en-US">
                <a:sym typeface="Symbol" pitchFamily="18" charset="2"/>
              </a:rPr>
              <a:t>A</a:t>
            </a:r>
            <a:r>
              <a:rPr lang="fr-FR"/>
              <a:t>C, B </a:t>
            </a:r>
            <a:r>
              <a:rPr lang="en-US">
                <a:sym typeface="Symbol" pitchFamily="18" charset="2"/>
              </a:rPr>
              <a:t></a:t>
            </a:r>
            <a:r>
              <a:rPr lang="fr-FR"/>
              <a:t> A, </a:t>
            </a:r>
            <a:r>
              <a:rPr lang="fr-FR" smtClean="0"/>
              <a:t> </a:t>
            </a:r>
            <a:r>
              <a:rPr lang="fr-FR"/>
              <a:t>C</a:t>
            </a:r>
            <a:r>
              <a:rPr lang="en-US">
                <a:sym typeface="Symbol" pitchFamily="18" charset="2"/>
              </a:rPr>
              <a:t></a:t>
            </a:r>
            <a:r>
              <a:rPr lang="fr-FR">
                <a:sym typeface="Symbol" pitchFamily="18" charset="2"/>
              </a:rPr>
              <a:t>B</a:t>
            </a:r>
            <a:r>
              <a:rPr lang="fr-FR"/>
              <a:t> , A </a:t>
            </a:r>
            <a:r>
              <a:rPr lang="en-US">
                <a:sym typeface="Symbol" pitchFamily="18" charset="2"/>
              </a:rPr>
              <a:t></a:t>
            </a:r>
            <a:r>
              <a:rPr lang="fr-FR">
                <a:sym typeface="Symbol" pitchFamily="18" charset="2"/>
              </a:rPr>
              <a:t>D</a:t>
            </a:r>
            <a:r>
              <a:rPr lang="fr-FR" smtClean="0"/>
              <a:t>}</a:t>
            </a:r>
            <a:endParaRPr lang="fr-FR" sz="1600" b="1" smtClean="0"/>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endParaRPr lang="fr-FR" smtClean="0">
              <a:latin typeface="+mn-lt"/>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0" name="Rectangle 19"/>
          <p:cNvSpPr/>
          <p:nvPr/>
        </p:nvSpPr>
        <p:spPr>
          <a:xfrm>
            <a:off x="6400800" y="3657600"/>
            <a:ext cx="27432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600" b="1" smtClean="0">
                <a:solidFill>
                  <a:srgbClr val="C00000"/>
                </a:solidFill>
              </a:rPr>
              <a:t>!  </a:t>
            </a:r>
          </a:p>
          <a:p>
            <a:pPr algn="l"/>
            <a:r>
              <a:rPr lang="en-US" sz="2400" smtClean="0">
                <a:solidFill>
                  <a:srgbClr val="C00000"/>
                </a:solidFill>
              </a:rPr>
              <a:t>Một tập phụ thuộc hàm có thể có nhiều phủ tối thiểu</a:t>
            </a:r>
            <a:endParaRPr lang="vi-VN" sz="2400">
              <a:solidFill>
                <a:srgbClr val="C00000"/>
              </a:solidFill>
            </a:endParaRPr>
          </a:p>
        </p:txBody>
      </p:sp>
      <p:sp>
        <p:nvSpPr>
          <p:cNvPr id="21" name="TextBox 20"/>
          <p:cNvSpPr txBox="1"/>
          <p:nvPr/>
        </p:nvSpPr>
        <p:spPr>
          <a:xfrm>
            <a:off x="489465" y="2514600"/>
            <a:ext cx="577402" cy="369332"/>
          </a:xfrm>
          <a:prstGeom prst="rect">
            <a:avLst/>
          </a:prstGeom>
          <a:noFill/>
        </p:spPr>
        <p:txBody>
          <a:bodyPr wrap="none" rtlCol="0">
            <a:spAutoFit/>
          </a:bodyPr>
          <a:lstStyle/>
          <a:p>
            <a:r>
              <a:rPr lang="en-US" i="1" smtClean="0"/>
              <a:t>Với </a:t>
            </a:r>
            <a:endParaRPr lang="en-US" i="1"/>
          </a:p>
        </p:txBody>
      </p:sp>
      <p:sp>
        <p:nvSpPr>
          <p:cNvPr id="22" name="TextBox 21"/>
          <p:cNvSpPr txBox="1"/>
          <p:nvPr/>
        </p:nvSpPr>
        <p:spPr>
          <a:xfrm>
            <a:off x="228600" y="762000"/>
            <a:ext cx="8382000" cy="584775"/>
          </a:xfrm>
          <a:prstGeom prst="rect">
            <a:avLst/>
          </a:prstGeom>
          <a:noFill/>
        </p:spPr>
        <p:txBody>
          <a:bodyPr wrap="square" rtlCol="0">
            <a:spAutoFit/>
          </a:bodyPr>
          <a:lstStyle/>
          <a:p>
            <a:pPr marL="252000" indent="-360000" algn="l" eaLnBrk="1" hangingPunct="1"/>
            <a:r>
              <a:rPr lang="en-US" sz="2000" i="1" smtClean="0"/>
              <a:t>Ví dụ: Tìm phủ tối thiểu  của </a:t>
            </a:r>
            <a:r>
              <a:rPr lang="fr-FR" sz="3200" smtClean="0">
                <a:solidFill>
                  <a:srgbClr val="FFFF00"/>
                </a:solidFill>
                <a:latin typeface="Colonna MT" pitchFamily="82" charset="0"/>
              </a:rPr>
              <a:t>F</a:t>
            </a:r>
            <a:r>
              <a:rPr lang="fr-FR" sz="2000" smtClean="0">
                <a:solidFill>
                  <a:srgbClr val="FFFF00"/>
                </a:solidFill>
              </a:rPr>
              <a:t> = </a:t>
            </a:r>
            <a:r>
              <a:rPr lang="fr-FR" sz="2000" smtClean="0">
                <a:solidFill>
                  <a:srgbClr val="FFFF00"/>
                </a:solidFill>
                <a:latin typeface="Times New Roman" pitchFamily="18" charset="0"/>
                <a:cs typeface="Times New Roman" pitchFamily="18" charset="0"/>
              </a:rPr>
              <a:t>{A </a:t>
            </a:r>
            <a:r>
              <a:rPr lang="en-US" sz="2000" smtClean="0">
                <a:solidFill>
                  <a:srgbClr val="FFFF00"/>
                </a:solidFill>
                <a:latin typeface="Times New Roman" pitchFamily="18" charset="0"/>
                <a:cs typeface="Times New Roman" pitchFamily="18" charset="0"/>
                <a:sym typeface="Symbol" pitchFamily="18" charset="2"/>
              </a:rPr>
              <a:t>B</a:t>
            </a:r>
            <a:r>
              <a:rPr lang="fr-FR" sz="2000" smtClean="0">
                <a:solidFill>
                  <a:srgbClr val="FFFF00"/>
                </a:solidFill>
                <a:latin typeface="Times New Roman" pitchFamily="18" charset="0"/>
                <a:cs typeface="Times New Roman" pitchFamily="18" charset="0"/>
              </a:rPr>
              <a:t>C, B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 AC, C</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rPr>
              <a:t>AB, AC </a:t>
            </a:r>
            <a:r>
              <a:rPr lang="en-US" sz="2000" smtClean="0">
                <a:solidFill>
                  <a:srgbClr val="FFFF00"/>
                </a:solidFill>
                <a:latin typeface="Times New Roman" pitchFamily="18" charset="0"/>
                <a:cs typeface="Times New Roman" pitchFamily="18" charset="0"/>
                <a:sym typeface="Symbol" pitchFamily="18" charset="2"/>
              </a:rPr>
              <a:t></a:t>
            </a:r>
            <a:r>
              <a:rPr lang="fr-FR" sz="2000" smtClean="0">
                <a:solidFill>
                  <a:srgbClr val="FFFF00"/>
                </a:solidFill>
                <a:latin typeface="Times New Roman" pitchFamily="18" charset="0"/>
                <a:cs typeface="Times New Roman" pitchFamily="18" charset="0"/>
                <a:sym typeface="Symbol" pitchFamily="18" charset="2"/>
              </a:rPr>
              <a:t>D</a:t>
            </a:r>
            <a:r>
              <a:rPr lang="fr-FR" sz="2000" smtClean="0">
                <a:solidFill>
                  <a:srgbClr val="FFFF00"/>
                </a:solidFill>
                <a:latin typeface="Times New Roman" pitchFamily="18" charset="0"/>
                <a:cs typeface="Times New Roman" pitchFamily="18" charset="0"/>
              </a:rPr>
              <a:t> }</a:t>
            </a:r>
            <a:endParaRPr lang="en-US" sz="2000" i="1" smtClean="0">
              <a:solidFill>
                <a:srgbClr val="FFFF00"/>
              </a:solidFill>
            </a:endParaRPr>
          </a:p>
        </p:txBody>
      </p:sp>
      <p:sp>
        <p:nvSpPr>
          <p:cNvPr id="23" name="Rectangle 3"/>
          <p:cNvSpPr txBox="1">
            <a:spLocks noChangeArrowheads="1"/>
          </p:cNvSpPr>
          <p:nvPr/>
        </p:nvSpPr>
        <p:spPr bwMode="auto">
          <a:xfrm>
            <a:off x="304800" y="1371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000" b="0" u="none" strike="noStrike" kern="1200" cap="none" spc="0" normalizeH="0" noProof="0" smtClean="0">
                <a:ln>
                  <a:noFill/>
                </a:ln>
                <a:solidFill>
                  <a:schemeClr val="tx1"/>
                </a:solidFill>
                <a:effectLst/>
                <a:uLnTx/>
                <a:uFillTx/>
                <a:latin typeface="Times New Roman" pitchFamily="18" charset="0"/>
                <a:cs typeface="Times New Roman" pitchFamily="18" charset="0"/>
              </a:rPr>
              <a:t>1. </a:t>
            </a:r>
            <a:r>
              <a:rPr lang="fr-FR" sz="2800" smtClean="0">
                <a:latin typeface="Colonna MT" pitchFamily="82" charset="0"/>
              </a:rPr>
              <a:t>G</a:t>
            </a:r>
            <a:r>
              <a:rPr kumimoji="0" lang="fr-FR" sz="2000" b="0" i="0" u="none" strike="noStrike" kern="1200" cap="none" spc="0" normalizeH="0" baseline="0" noProof="0" smtClean="0">
                <a:ln>
                  <a:noFill/>
                </a:ln>
                <a:solidFill>
                  <a:schemeClr val="tx1"/>
                </a:solidFill>
                <a:effectLst/>
                <a:uLnTx/>
                <a:uFillTx/>
                <a:latin typeface="+mn-lt"/>
                <a:ea typeface="+mn-ea"/>
                <a:cs typeface="+mn-cs"/>
              </a:rPr>
              <a:t> = </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AC, C</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AB ,</a:t>
            </a:r>
            <a:r>
              <a:rPr lang="fr-FR" sz="2000" smtClean="0">
                <a:latin typeface="Times New Roman" pitchFamily="18" charset="0"/>
                <a:cs typeface="Times New Roman" pitchFamily="18" charset="0"/>
              </a:rPr>
              <a:t> AC </a:t>
            </a:r>
            <a:r>
              <a:rPr lang="en-US" sz="2000" smtClean="0">
                <a:latin typeface="Times New Roman" pitchFamily="18" charset="0"/>
                <a:cs typeface="Times New Roman" pitchFamily="18" charset="0"/>
                <a:sym typeface="Symbol" pitchFamily="18" charset="2"/>
              </a:rPr>
              <a:t></a:t>
            </a:r>
            <a:r>
              <a:rPr lang="fr-FR" sz="2000" smtClean="0">
                <a:latin typeface="Times New Roman" pitchFamily="18" charset="0"/>
                <a:cs typeface="Times New Roman" pitchFamily="18" charset="0"/>
                <a:sym typeface="Symbol" pitchFamily="18" charset="2"/>
              </a:rPr>
              <a:t>D</a:t>
            </a:r>
            <a:r>
              <a:rPr kumimoji="0" lang="fr-FR"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309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ox(i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xit" presetSubtype="16" fill="hold" grpId="1" nodeType="clickEffect">
                                  <p:stCondLst>
                                    <p:cond delay="0"/>
                                  </p:stCondLst>
                                  <p:childTnLst>
                                    <p:animEffect transition="out" filter="box(in)">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0" grpId="0" animBg="1"/>
      <p:bldP spid="20" grpId="1" animBg="1"/>
      <p:bldP spid="2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52</a:t>
            </a:fld>
            <a:endParaRPr lang="en-US" altLang="en-US"/>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457200" y="1219201"/>
            <a:ext cx="8229600" cy="20573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Cho quan hệ</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R(A,B,C,D,E,F,G,H,I,J) với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AB</a:t>
            </a:r>
            <a:r>
              <a:rPr lang="en-US" sz="2400" smtClean="0">
                <a:sym typeface="Symbol" pitchFamily="18" charset="2"/>
              </a:rPr>
              <a:t>  </a:t>
            </a:r>
            <a:r>
              <a:rPr lang="en-US" sz="2400" b="1" smtClean="0">
                <a:latin typeface="Times New Roman" pitchFamily="18" charset="0"/>
                <a:cs typeface="Times New Roman" pitchFamily="18" charset="0"/>
              </a:rPr>
              <a:t>C, A</a:t>
            </a:r>
            <a:r>
              <a:rPr lang="en-US" sz="2400" smtClean="0">
                <a:sym typeface="Symbol" pitchFamily="18" charset="2"/>
              </a:rPr>
              <a:t>  </a:t>
            </a:r>
            <a:r>
              <a:rPr lang="en-US" sz="2400" b="1" smtClean="0">
                <a:latin typeface="Times New Roman" pitchFamily="18" charset="0"/>
                <a:cs typeface="Times New Roman" pitchFamily="18" charset="0"/>
              </a:rPr>
              <a:t>DE, B</a:t>
            </a:r>
            <a:r>
              <a:rPr lang="en-US" sz="2400" smtClean="0">
                <a:sym typeface="Symbol" pitchFamily="18" charset="2"/>
              </a:rPr>
              <a:t>  </a:t>
            </a:r>
            <a:r>
              <a:rPr lang="en-US" sz="2400" b="1" smtClean="0">
                <a:latin typeface="Times New Roman" pitchFamily="18" charset="0"/>
                <a:cs typeface="Times New Roman" pitchFamily="18" charset="0"/>
              </a:rPr>
              <a:t>F, F</a:t>
            </a:r>
            <a:r>
              <a:rPr lang="en-US" sz="2400" smtClean="0">
                <a:sym typeface="Symbol" pitchFamily="18" charset="2"/>
              </a:rPr>
              <a:t>  </a:t>
            </a:r>
            <a:r>
              <a:rPr lang="en-US" sz="2400" b="1" smtClean="0">
                <a:latin typeface="Times New Roman" pitchFamily="18" charset="0"/>
                <a:cs typeface="Times New Roman" pitchFamily="18" charset="0"/>
              </a:rPr>
              <a:t>GH, F </a:t>
            </a:r>
            <a:r>
              <a:rPr lang="en-US" sz="2400" smtClean="0">
                <a:sym typeface="Symbol" pitchFamily="18" charset="2"/>
              </a:rPr>
              <a:t> </a:t>
            </a:r>
            <a:r>
              <a:rPr lang="en-US" sz="2400" b="1" smtClean="0">
                <a:latin typeface="Times New Roman" pitchFamily="18" charset="0"/>
                <a:cs typeface="Times New Roman" pitchFamily="18" charset="0"/>
              </a:rPr>
              <a:t>CD,</a:t>
            </a:r>
          </a:p>
          <a:p>
            <a:pPr marR="45720" lvl="0" algn="l">
              <a:spcBef>
                <a:spcPct val="20000"/>
              </a:spcBef>
              <a:buClr>
                <a:srgbClr val="0BD0D9"/>
              </a:buClr>
              <a:buSzPct val="95000"/>
            </a:pPr>
            <a:r>
              <a:rPr lang="en-US" sz="2400" b="1" smtClean="0">
                <a:latin typeface="Times New Roman" pitchFamily="18" charset="0"/>
                <a:cs typeface="Times New Roman" pitchFamily="18" charset="0"/>
              </a:rPr>
              <a:t>                    D</a:t>
            </a:r>
            <a:r>
              <a:rPr lang="en-US" sz="2400" smtClean="0">
                <a:sym typeface="Symbol" pitchFamily="18" charset="2"/>
              </a:rPr>
              <a:t>  </a:t>
            </a:r>
            <a:r>
              <a:rPr lang="en-US" sz="2400" b="1" smtClean="0">
                <a:latin typeface="Times New Roman" pitchFamily="18" charset="0"/>
                <a:cs typeface="Times New Roman" pitchFamily="18" charset="0"/>
              </a:rPr>
              <a:t>IJ}</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lang="en-US" sz="2400" b="1" smtClean="0">
                <a:solidFill>
                  <a:srgbClr val="FFC000"/>
                </a:solidFill>
                <a:latin typeface="Times New Roman" pitchFamily="18" charset="0"/>
                <a:cs typeface="Times New Roman" pitchFamily="18" charset="0"/>
              </a:rPr>
              <a:t>            Tìm </a:t>
            </a:r>
            <a:r>
              <a:rPr lang="fr-FR" sz="4000" b="1" smtClean="0">
                <a:solidFill>
                  <a:srgbClr val="FFC000"/>
                </a:solidFill>
                <a:latin typeface="Colonna MT" pitchFamily="82" charset="0"/>
              </a:rPr>
              <a:t>F</a:t>
            </a:r>
            <a:r>
              <a:rPr lang="en-US" sz="2400" b="1" smtClean="0">
                <a:solidFill>
                  <a:srgbClr val="FFC000"/>
                </a:solidFill>
                <a:latin typeface="Times New Roman" pitchFamily="18" charset="0"/>
                <a:cs typeface="Times New Roman" pitchFamily="18" charset="0"/>
              </a:rPr>
              <a:t> </a:t>
            </a:r>
            <a:r>
              <a:rPr lang="en-US" sz="2400" b="1" baseline="-25000" smtClean="0">
                <a:solidFill>
                  <a:srgbClr val="FFC000"/>
                </a:solidFill>
                <a:latin typeface="Times New Roman" pitchFamily="18" charset="0"/>
                <a:cs typeface="Times New Roman" pitchFamily="18" charset="0"/>
              </a:rPr>
              <a:t>min</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53</a:t>
            </a:fld>
            <a:endParaRPr lang="en-US" altLang="en-US"/>
          </a:p>
        </p:txBody>
      </p:sp>
      <p:sp>
        <p:nvSpPr>
          <p:cNvPr id="17" name="Rectangle 3"/>
          <p:cNvSpPr txBox="1">
            <a:spLocks noChangeArrowheads="1"/>
          </p:cNvSpPr>
          <p:nvPr/>
        </p:nvSpPr>
        <p:spPr bwMode="auto">
          <a:xfrm>
            <a:off x="1524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457200" y="838201"/>
            <a:ext cx="82296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1400" b="1" i="1" smtClean="0">
                <a:latin typeface="Times New Roman" pitchFamily="18" charset="0"/>
                <a:cs typeface="Times New Roman" pitchFamily="18" charset="0"/>
              </a:rPr>
              <a:t>Bài tập: </a:t>
            </a:r>
            <a:r>
              <a:rPr lang="fr-FR" sz="2400" b="1" smtClean="0">
                <a:latin typeface="Colonna MT" pitchFamily="82" charset="0"/>
              </a:rPr>
              <a:t>   </a:t>
            </a:r>
            <a:r>
              <a:rPr lang="fr-FR" sz="2000" b="1" smtClean="0">
                <a:solidFill>
                  <a:srgbClr val="FF0000"/>
                </a:solidFill>
                <a:latin typeface="Colonna MT" pitchFamily="82" charset="0"/>
              </a:rPr>
              <a:t>F</a:t>
            </a:r>
            <a:r>
              <a:rPr lang="en-US" sz="1400" b="1" smtClean="0">
                <a:solidFill>
                  <a:srgbClr val="FF0000"/>
                </a:solidFill>
                <a:latin typeface="Times New Roman" pitchFamily="18" charset="0"/>
                <a:cs typeface="Times New Roman" pitchFamily="18" charset="0"/>
              </a:rPr>
              <a:t> ={ AB</a:t>
            </a:r>
            <a:r>
              <a:rPr lang="en-US" sz="1400" smtClean="0">
                <a:solidFill>
                  <a:srgbClr val="FF0000"/>
                </a:solidFill>
                <a:sym typeface="Symbol" pitchFamily="18" charset="2"/>
              </a:rPr>
              <a:t>  </a:t>
            </a:r>
            <a:r>
              <a:rPr lang="en-US" sz="1400" b="1" smtClean="0">
                <a:solidFill>
                  <a:srgbClr val="FF0000"/>
                </a:solidFill>
                <a:latin typeface="Times New Roman" pitchFamily="18" charset="0"/>
                <a:cs typeface="Times New Roman" pitchFamily="18" charset="0"/>
              </a:rPr>
              <a:t>C, A</a:t>
            </a:r>
            <a:r>
              <a:rPr lang="en-US" sz="1400" smtClean="0">
                <a:solidFill>
                  <a:srgbClr val="FF0000"/>
                </a:solidFill>
                <a:sym typeface="Symbol" pitchFamily="18" charset="2"/>
              </a:rPr>
              <a:t>  </a:t>
            </a:r>
            <a:r>
              <a:rPr lang="en-US" sz="1400" b="1" smtClean="0">
                <a:solidFill>
                  <a:srgbClr val="FF0000"/>
                </a:solidFill>
                <a:latin typeface="Times New Roman" pitchFamily="18" charset="0"/>
                <a:cs typeface="Times New Roman" pitchFamily="18" charset="0"/>
              </a:rPr>
              <a:t>DE, B</a:t>
            </a:r>
            <a:r>
              <a:rPr lang="en-US" sz="1400" smtClean="0">
                <a:solidFill>
                  <a:srgbClr val="FF0000"/>
                </a:solidFill>
                <a:sym typeface="Symbol" pitchFamily="18" charset="2"/>
              </a:rPr>
              <a:t>  </a:t>
            </a:r>
            <a:r>
              <a:rPr lang="en-US" sz="1400" b="1" smtClean="0">
                <a:solidFill>
                  <a:srgbClr val="FF0000"/>
                </a:solidFill>
                <a:latin typeface="Times New Roman" pitchFamily="18" charset="0"/>
                <a:cs typeface="Times New Roman" pitchFamily="18" charset="0"/>
              </a:rPr>
              <a:t>F, F</a:t>
            </a:r>
            <a:r>
              <a:rPr lang="en-US" sz="1400" smtClean="0">
                <a:solidFill>
                  <a:srgbClr val="FF0000"/>
                </a:solidFill>
                <a:sym typeface="Symbol" pitchFamily="18" charset="2"/>
              </a:rPr>
              <a:t>  </a:t>
            </a:r>
            <a:r>
              <a:rPr lang="en-US" sz="1400" b="1" smtClean="0">
                <a:solidFill>
                  <a:srgbClr val="FF0000"/>
                </a:solidFill>
                <a:latin typeface="Times New Roman" pitchFamily="18" charset="0"/>
                <a:cs typeface="Times New Roman" pitchFamily="18" charset="0"/>
              </a:rPr>
              <a:t>GH, F </a:t>
            </a:r>
            <a:r>
              <a:rPr lang="en-US" sz="1400" smtClean="0">
                <a:solidFill>
                  <a:srgbClr val="FF0000"/>
                </a:solidFill>
                <a:sym typeface="Symbol" pitchFamily="18" charset="2"/>
              </a:rPr>
              <a:t> </a:t>
            </a:r>
            <a:r>
              <a:rPr lang="en-US" sz="1400" b="1" smtClean="0">
                <a:solidFill>
                  <a:srgbClr val="FF0000"/>
                </a:solidFill>
                <a:latin typeface="Times New Roman" pitchFamily="18" charset="0"/>
                <a:cs typeface="Times New Roman" pitchFamily="18" charset="0"/>
              </a:rPr>
              <a:t>CD, D</a:t>
            </a:r>
            <a:r>
              <a:rPr lang="en-US" sz="1400" smtClean="0">
                <a:solidFill>
                  <a:srgbClr val="FF0000"/>
                </a:solidFill>
                <a:sym typeface="Symbol" pitchFamily="18" charset="2"/>
              </a:rPr>
              <a:t>  </a:t>
            </a:r>
            <a:r>
              <a:rPr lang="en-US" sz="1400" b="1" smtClean="0">
                <a:solidFill>
                  <a:srgbClr val="FF0000"/>
                </a:solidFill>
                <a:latin typeface="Times New Roman" pitchFamily="18" charset="0"/>
                <a:cs typeface="Times New Roman" pitchFamily="18" charset="0"/>
              </a:rPr>
              <a:t>IJ}</a:t>
            </a:r>
            <a:endParaRPr lang="en-US" sz="1600" b="1" smtClean="0">
              <a:solidFill>
                <a:srgbClr val="FF0000"/>
              </a:solidFill>
              <a:latin typeface="Times New Roman" pitchFamily="18" charset="0"/>
              <a:cs typeface="Times New Roman" pitchFamily="18" charset="0"/>
            </a:endParaRPr>
          </a:p>
          <a:p>
            <a:pPr marR="45720" lvl="0" algn="l">
              <a:spcBef>
                <a:spcPct val="20000"/>
              </a:spcBef>
              <a:buClr>
                <a:srgbClr val="0BD0D9"/>
              </a:buClr>
              <a:buSzPct val="95000"/>
            </a:pPr>
            <a:r>
              <a:rPr lang="en-US" b="1" smtClean="0">
                <a:latin typeface="Times New Roman" pitchFamily="18" charset="0"/>
                <a:cs typeface="Times New Roman" pitchFamily="18" charset="0"/>
              </a:rPr>
              <a:t>           </a:t>
            </a:r>
            <a:endParaRPr lang="en-US" sz="2400" b="1" baseline="-25000" smtClean="0">
              <a:latin typeface="Times New Roman" pitchFamily="18" charset="0"/>
              <a:cs typeface="Times New Roman" pitchFamily="18" charset="0"/>
            </a:endParaRP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11"/>
          <p:cNvSpPr/>
          <p:nvPr/>
        </p:nvSpPr>
        <p:spPr>
          <a:xfrm>
            <a:off x="224304" y="1524000"/>
            <a:ext cx="7391400" cy="523220"/>
          </a:xfrm>
          <a:prstGeom prst="rect">
            <a:avLst/>
          </a:prstGeom>
        </p:spPr>
        <p:txBody>
          <a:bodyPr wrap="square">
            <a:spAutoFit/>
          </a:bodyPr>
          <a:lstStyle/>
          <a:p>
            <a:r>
              <a:rPr lang="fr-FR" sz="2800" b="1" smtClean="0">
                <a:latin typeface="Colonna MT" pitchFamily="82" charset="0"/>
              </a:rPr>
              <a:t>1. G</a:t>
            </a:r>
            <a:r>
              <a:rPr lang="en-US" b="1" smtClean="0">
                <a:latin typeface="Times New Roman" pitchFamily="18" charset="0"/>
                <a:cs typeface="Times New Roman" pitchFamily="18" charset="0"/>
              </a:rPr>
              <a:t> ={ AB</a:t>
            </a:r>
            <a:r>
              <a:rPr lang="en-US" smtClean="0">
                <a:sym typeface="Symbol" pitchFamily="18" charset="2"/>
              </a:rPr>
              <a:t>  </a:t>
            </a:r>
            <a:r>
              <a:rPr lang="en-US" b="1" smtClean="0">
                <a:latin typeface="Times New Roman" pitchFamily="18" charset="0"/>
                <a:cs typeface="Times New Roman" pitchFamily="18" charset="0"/>
              </a:rPr>
              <a:t>C, A</a:t>
            </a:r>
            <a:r>
              <a:rPr lang="en-US" smtClean="0">
                <a:sym typeface="Symbol" pitchFamily="18" charset="2"/>
              </a:rPr>
              <a:t>  </a:t>
            </a:r>
            <a:r>
              <a:rPr lang="en-US" b="1" smtClean="0">
                <a:latin typeface="Times New Roman" pitchFamily="18" charset="0"/>
                <a:cs typeface="Times New Roman" pitchFamily="18" charset="0"/>
              </a:rPr>
              <a:t>DE, B</a:t>
            </a:r>
            <a:r>
              <a:rPr lang="en-US" smtClean="0">
                <a:sym typeface="Symbol" pitchFamily="18" charset="2"/>
              </a:rPr>
              <a:t>  </a:t>
            </a:r>
            <a:r>
              <a:rPr lang="en-US" b="1" smtClean="0">
                <a:latin typeface="Times New Roman" pitchFamily="18" charset="0"/>
                <a:cs typeface="Times New Roman" pitchFamily="18" charset="0"/>
              </a:rPr>
              <a:t>F, F</a:t>
            </a:r>
            <a:r>
              <a:rPr lang="en-US" smtClean="0">
                <a:sym typeface="Symbol" pitchFamily="18" charset="2"/>
              </a:rPr>
              <a:t>  </a:t>
            </a:r>
            <a:r>
              <a:rPr lang="en-US" b="1" smtClean="0">
                <a:latin typeface="Times New Roman" pitchFamily="18" charset="0"/>
                <a:cs typeface="Times New Roman" pitchFamily="18" charset="0"/>
              </a:rPr>
              <a:t>GH, F </a:t>
            </a:r>
            <a:r>
              <a:rPr lang="en-US" smtClean="0">
                <a:sym typeface="Symbol" pitchFamily="18" charset="2"/>
              </a:rPr>
              <a:t> </a:t>
            </a:r>
            <a:r>
              <a:rPr lang="en-US" b="1" smtClean="0">
                <a:latin typeface="Times New Roman" pitchFamily="18" charset="0"/>
                <a:cs typeface="Times New Roman" pitchFamily="18" charset="0"/>
              </a:rPr>
              <a:t>CD, D</a:t>
            </a:r>
            <a:r>
              <a:rPr lang="en-US" smtClean="0">
                <a:sym typeface="Symbol" pitchFamily="18" charset="2"/>
              </a:rPr>
              <a:t>  </a:t>
            </a:r>
            <a:r>
              <a:rPr lang="en-US" b="1" smtClean="0">
                <a:latin typeface="Times New Roman" pitchFamily="18" charset="0"/>
                <a:cs typeface="Times New Roman" pitchFamily="18" charset="0"/>
              </a:rPr>
              <a:t>IJ}</a:t>
            </a:r>
            <a:endParaRPr lang="en-US"/>
          </a:p>
        </p:txBody>
      </p:sp>
      <p:sp>
        <p:nvSpPr>
          <p:cNvPr id="13" name="Rectangle 12"/>
          <p:cNvSpPr/>
          <p:nvPr/>
        </p:nvSpPr>
        <p:spPr>
          <a:xfrm>
            <a:off x="685800" y="2133600"/>
            <a:ext cx="8305800" cy="938719"/>
          </a:xfrm>
          <a:prstGeom prst="rect">
            <a:avLst/>
          </a:prstGeom>
        </p:spPr>
        <p:txBody>
          <a:bodyPr wrap="square">
            <a:spAutoFit/>
          </a:bodyPr>
          <a:lstStyle/>
          <a:p>
            <a:pPr marL="514350" indent="-514350" algn="l"/>
            <a:r>
              <a:rPr lang="fr-FR" sz="2800" b="1" smtClean="0">
                <a:latin typeface="Colonna MT" pitchFamily="82" charset="0"/>
              </a:rPr>
              <a:t>2. G</a:t>
            </a:r>
            <a:r>
              <a:rPr lang="en-US" b="1" smtClean="0">
                <a:latin typeface="Times New Roman" pitchFamily="18" charset="0"/>
                <a:cs typeface="Times New Roman" pitchFamily="18" charset="0"/>
              </a:rPr>
              <a:t> ={ AB</a:t>
            </a:r>
            <a:r>
              <a:rPr lang="en-US" smtClean="0">
                <a:sym typeface="Symbol" pitchFamily="18" charset="2"/>
              </a:rPr>
              <a:t>  </a:t>
            </a:r>
            <a:r>
              <a:rPr lang="en-US" b="1" smtClean="0">
                <a:latin typeface="Times New Roman" pitchFamily="18" charset="0"/>
                <a:cs typeface="Times New Roman" pitchFamily="18" charset="0"/>
              </a:rPr>
              <a:t>C, A</a:t>
            </a:r>
            <a:r>
              <a:rPr lang="en-US" smtClean="0">
                <a:sym typeface="Symbol" pitchFamily="18" charset="2"/>
              </a:rPr>
              <a:t>  </a:t>
            </a:r>
            <a:r>
              <a:rPr lang="en-US" b="1" smtClean="0">
                <a:latin typeface="Times New Roman" pitchFamily="18" charset="0"/>
                <a:cs typeface="Times New Roman" pitchFamily="18" charset="0"/>
              </a:rPr>
              <a:t>D, A</a:t>
            </a:r>
            <a:r>
              <a:rPr lang="en-US" smtClean="0">
                <a:sym typeface="Symbol" pitchFamily="18" charset="2"/>
              </a:rPr>
              <a:t> </a:t>
            </a:r>
            <a:r>
              <a:rPr lang="en-US" b="1" smtClean="0">
                <a:latin typeface="Times New Roman" pitchFamily="18" charset="0"/>
                <a:cs typeface="Times New Roman" pitchFamily="18" charset="0"/>
              </a:rPr>
              <a:t>E, B</a:t>
            </a:r>
            <a:r>
              <a:rPr lang="en-US" smtClean="0">
                <a:sym typeface="Symbol" pitchFamily="18" charset="2"/>
              </a:rPr>
              <a:t>  </a:t>
            </a:r>
            <a:r>
              <a:rPr lang="en-US" b="1" smtClean="0">
                <a:latin typeface="Times New Roman" pitchFamily="18" charset="0"/>
                <a:cs typeface="Times New Roman" pitchFamily="18" charset="0"/>
              </a:rPr>
              <a:t>F, F</a:t>
            </a:r>
            <a:r>
              <a:rPr lang="en-US" smtClean="0">
                <a:sym typeface="Symbol" pitchFamily="18" charset="2"/>
              </a:rPr>
              <a:t>  </a:t>
            </a:r>
            <a:r>
              <a:rPr lang="en-US" b="1" smtClean="0">
                <a:latin typeface="Times New Roman" pitchFamily="18" charset="0"/>
                <a:cs typeface="Times New Roman" pitchFamily="18" charset="0"/>
              </a:rPr>
              <a:t>G, F</a:t>
            </a:r>
            <a:r>
              <a:rPr lang="en-US" smtClean="0">
                <a:sym typeface="Symbol" pitchFamily="18" charset="2"/>
              </a:rPr>
              <a:t>  </a:t>
            </a:r>
            <a:r>
              <a:rPr lang="en-US" b="1" smtClean="0">
                <a:latin typeface="Times New Roman" pitchFamily="18" charset="0"/>
                <a:cs typeface="Times New Roman" pitchFamily="18" charset="0"/>
              </a:rPr>
              <a:t>H, </a:t>
            </a:r>
          </a:p>
          <a:p>
            <a:pPr marL="514350" indent="-514350" algn="l"/>
            <a:r>
              <a:rPr lang="en-US" b="1" smtClean="0">
                <a:latin typeface="Times New Roman" pitchFamily="18" charset="0"/>
                <a:cs typeface="Times New Roman" pitchFamily="18" charset="0"/>
              </a:rPr>
              <a:t>               F </a:t>
            </a:r>
            <a:r>
              <a:rPr lang="en-US" smtClean="0">
                <a:sym typeface="Symbol" pitchFamily="18" charset="2"/>
              </a:rPr>
              <a:t> </a:t>
            </a:r>
            <a:r>
              <a:rPr lang="en-US" b="1" smtClean="0">
                <a:latin typeface="Times New Roman" pitchFamily="18" charset="0"/>
                <a:cs typeface="Times New Roman" pitchFamily="18" charset="0"/>
              </a:rPr>
              <a:t>C, F</a:t>
            </a:r>
            <a:r>
              <a:rPr lang="en-US" smtClean="0">
                <a:sym typeface="Symbol" pitchFamily="18" charset="2"/>
              </a:rPr>
              <a:t>  </a:t>
            </a:r>
            <a:r>
              <a:rPr lang="en-US" b="1" smtClean="0">
                <a:latin typeface="Times New Roman" pitchFamily="18" charset="0"/>
                <a:cs typeface="Times New Roman" pitchFamily="18" charset="0"/>
              </a:rPr>
              <a:t>D, D</a:t>
            </a:r>
            <a:r>
              <a:rPr lang="en-US" smtClean="0">
                <a:sym typeface="Symbol" pitchFamily="18" charset="2"/>
              </a:rPr>
              <a:t>  </a:t>
            </a:r>
            <a:r>
              <a:rPr lang="en-US" b="1" smtClean="0">
                <a:latin typeface="Times New Roman" pitchFamily="18" charset="0"/>
                <a:cs typeface="Times New Roman" pitchFamily="18" charset="0"/>
              </a:rPr>
              <a:t>I, D</a:t>
            </a:r>
            <a:r>
              <a:rPr lang="en-US" smtClean="0">
                <a:sym typeface="Symbol" pitchFamily="18" charset="2"/>
              </a:rPr>
              <a:t>  </a:t>
            </a:r>
            <a:r>
              <a:rPr lang="en-US" b="1" smtClean="0">
                <a:latin typeface="Times New Roman" pitchFamily="18" charset="0"/>
                <a:cs typeface="Times New Roman" pitchFamily="18" charset="0"/>
              </a:rPr>
              <a:t>J}</a:t>
            </a:r>
            <a:endParaRPr lang="en-US"/>
          </a:p>
        </p:txBody>
      </p:sp>
      <p:sp>
        <p:nvSpPr>
          <p:cNvPr id="14" name="Rectangle 13"/>
          <p:cNvSpPr/>
          <p:nvPr/>
        </p:nvSpPr>
        <p:spPr>
          <a:xfrm>
            <a:off x="609600" y="3581400"/>
            <a:ext cx="8305800" cy="938719"/>
          </a:xfrm>
          <a:prstGeom prst="rect">
            <a:avLst/>
          </a:prstGeom>
        </p:spPr>
        <p:txBody>
          <a:bodyPr wrap="square">
            <a:spAutoFit/>
          </a:bodyPr>
          <a:lstStyle/>
          <a:p>
            <a:pPr marL="514350" indent="-514350" algn="l"/>
            <a:r>
              <a:rPr lang="fr-FR" sz="2800" b="1" smtClean="0">
                <a:latin typeface="Colonna MT" pitchFamily="82" charset="0"/>
              </a:rPr>
              <a:t>    G</a:t>
            </a:r>
            <a:r>
              <a:rPr lang="en-US" b="1" smtClean="0">
                <a:latin typeface="Times New Roman" pitchFamily="18" charset="0"/>
                <a:cs typeface="Times New Roman" pitchFamily="18" charset="0"/>
              </a:rPr>
              <a:t> ={ B</a:t>
            </a:r>
            <a:r>
              <a:rPr lang="en-US" smtClean="0">
                <a:sym typeface="Symbol" pitchFamily="18" charset="2"/>
              </a:rPr>
              <a:t>  </a:t>
            </a:r>
            <a:r>
              <a:rPr lang="en-US" b="1" smtClean="0">
                <a:latin typeface="Times New Roman" pitchFamily="18" charset="0"/>
                <a:cs typeface="Times New Roman" pitchFamily="18" charset="0"/>
              </a:rPr>
              <a:t>C, A</a:t>
            </a:r>
            <a:r>
              <a:rPr lang="en-US" smtClean="0">
                <a:sym typeface="Symbol" pitchFamily="18" charset="2"/>
              </a:rPr>
              <a:t>  </a:t>
            </a:r>
            <a:r>
              <a:rPr lang="en-US" b="1" smtClean="0">
                <a:latin typeface="Times New Roman" pitchFamily="18" charset="0"/>
                <a:cs typeface="Times New Roman" pitchFamily="18" charset="0"/>
              </a:rPr>
              <a:t>D, A</a:t>
            </a:r>
            <a:r>
              <a:rPr lang="en-US" smtClean="0">
                <a:sym typeface="Symbol" pitchFamily="18" charset="2"/>
              </a:rPr>
              <a:t> </a:t>
            </a:r>
            <a:r>
              <a:rPr lang="en-US" b="1" smtClean="0">
                <a:latin typeface="Times New Roman" pitchFamily="18" charset="0"/>
                <a:cs typeface="Times New Roman" pitchFamily="18" charset="0"/>
              </a:rPr>
              <a:t>E, B</a:t>
            </a:r>
            <a:r>
              <a:rPr lang="en-US" smtClean="0">
                <a:sym typeface="Symbol" pitchFamily="18" charset="2"/>
              </a:rPr>
              <a:t>  </a:t>
            </a:r>
            <a:r>
              <a:rPr lang="en-US" b="1" smtClean="0">
                <a:latin typeface="Times New Roman" pitchFamily="18" charset="0"/>
                <a:cs typeface="Times New Roman" pitchFamily="18" charset="0"/>
              </a:rPr>
              <a:t>F, F</a:t>
            </a:r>
            <a:r>
              <a:rPr lang="en-US" smtClean="0">
                <a:sym typeface="Symbol" pitchFamily="18" charset="2"/>
              </a:rPr>
              <a:t>  </a:t>
            </a:r>
            <a:r>
              <a:rPr lang="en-US" b="1" smtClean="0">
                <a:latin typeface="Times New Roman" pitchFamily="18" charset="0"/>
                <a:cs typeface="Times New Roman" pitchFamily="18" charset="0"/>
              </a:rPr>
              <a:t>G, F</a:t>
            </a:r>
            <a:r>
              <a:rPr lang="en-US" smtClean="0">
                <a:sym typeface="Symbol" pitchFamily="18" charset="2"/>
              </a:rPr>
              <a:t>  </a:t>
            </a:r>
            <a:r>
              <a:rPr lang="en-US" b="1" smtClean="0">
                <a:latin typeface="Times New Roman" pitchFamily="18" charset="0"/>
                <a:cs typeface="Times New Roman" pitchFamily="18" charset="0"/>
              </a:rPr>
              <a:t>H, </a:t>
            </a:r>
          </a:p>
          <a:p>
            <a:pPr marL="514350" indent="-514350" algn="l"/>
            <a:r>
              <a:rPr lang="en-US" b="1" smtClean="0">
                <a:latin typeface="Times New Roman" pitchFamily="18" charset="0"/>
                <a:cs typeface="Times New Roman" pitchFamily="18" charset="0"/>
              </a:rPr>
              <a:t>               F </a:t>
            </a:r>
            <a:r>
              <a:rPr lang="en-US" smtClean="0">
                <a:sym typeface="Symbol" pitchFamily="18" charset="2"/>
              </a:rPr>
              <a:t> </a:t>
            </a:r>
            <a:r>
              <a:rPr lang="en-US" b="1" smtClean="0">
                <a:latin typeface="Times New Roman" pitchFamily="18" charset="0"/>
                <a:cs typeface="Times New Roman" pitchFamily="18" charset="0"/>
              </a:rPr>
              <a:t>C, F</a:t>
            </a:r>
            <a:r>
              <a:rPr lang="en-US" smtClean="0">
                <a:sym typeface="Symbol" pitchFamily="18" charset="2"/>
              </a:rPr>
              <a:t>  </a:t>
            </a:r>
            <a:r>
              <a:rPr lang="en-US" b="1" smtClean="0">
                <a:latin typeface="Times New Roman" pitchFamily="18" charset="0"/>
                <a:cs typeface="Times New Roman" pitchFamily="18" charset="0"/>
              </a:rPr>
              <a:t>D, D</a:t>
            </a:r>
            <a:r>
              <a:rPr lang="en-US" smtClean="0">
                <a:sym typeface="Symbol" pitchFamily="18" charset="2"/>
              </a:rPr>
              <a:t>  </a:t>
            </a:r>
            <a:r>
              <a:rPr lang="en-US" b="1" smtClean="0">
                <a:latin typeface="Times New Roman" pitchFamily="18" charset="0"/>
                <a:cs typeface="Times New Roman" pitchFamily="18" charset="0"/>
              </a:rPr>
              <a:t>I, D</a:t>
            </a:r>
            <a:r>
              <a:rPr lang="en-US" smtClean="0">
                <a:sym typeface="Symbol" pitchFamily="18" charset="2"/>
              </a:rPr>
              <a:t>  </a:t>
            </a:r>
            <a:r>
              <a:rPr lang="en-US" b="1" smtClean="0">
                <a:latin typeface="Times New Roman" pitchFamily="18" charset="0"/>
                <a:cs typeface="Times New Roman" pitchFamily="18" charset="0"/>
              </a:rPr>
              <a:t>J}</a:t>
            </a:r>
            <a:endParaRPr lang="en-US"/>
          </a:p>
        </p:txBody>
      </p:sp>
      <p:sp>
        <p:nvSpPr>
          <p:cNvPr id="16" name="TextBox 15"/>
          <p:cNvSpPr txBox="1"/>
          <p:nvPr/>
        </p:nvSpPr>
        <p:spPr>
          <a:xfrm>
            <a:off x="588925" y="3124200"/>
            <a:ext cx="6704464" cy="369332"/>
          </a:xfrm>
          <a:prstGeom prst="rect">
            <a:avLst/>
          </a:prstGeom>
          <a:noFill/>
        </p:spPr>
        <p:txBody>
          <a:bodyPr wrap="none" rtlCol="0">
            <a:spAutoFit/>
          </a:bodyPr>
          <a:lstStyle/>
          <a:p>
            <a:r>
              <a:rPr lang="en-US" smtClean="0">
                <a:solidFill>
                  <a:srgbClr val="FFC000"/>
                </a:solidFill>
              </a:rPr>
              <a:t>3.  Xét AB </a:t>
            </a:r>
            <a:r>
              <a:rPr lang="en-US" smtClean="0">
                <a:solidFill>
                  <a:srgbClr val="FFC000"/>
                </a:solidFill>
                <a:sym typeface="Symbol" pitchFamily="18" charset="2"/>
              </a:rPr>
              <a:t> C: </a:t>
            </a:r>
            <a:r>
              <a:rPr lang="en-US" smtClean="0">
                <a:solidFill>
                  <a:srgbClr val="FFC000"/>
                </a:solidFill>
              </a:rPr>
              <a:t>Vì B </a:t>
            </a:r>
            <a:r>
              <a:rPr lang="en-US" smtClean="0">
                <a:solidFill>
                  <a:srgbClr val="FFC000"/>
                </a:solidFill>
                <a:sym typeface="Symbol" pitchFamily="18" charset="2"/>
              </a:rPr>
              <a:t> F, F C nên B C; loại A trong vế trái </a:t>
            </a:r>
            <a:endParaRPr lang="en-US">
              <a:solidFill>
                <a:srgbClr val="FFC000"/>
              </a:solidFill>
            </a:endParaRPr>
          </a:p>
        </p:txBody>
      </p:sp>
      <p:sp>
        <p:nvSpPr>
          <p:cNvPr id="18" name="Rectangle 17"/>
          <p:cNvSpPr/>
          <p:nvPr/>
        </p:nvSpPr>
        <p:spPr>
          <a:xfrm>
            <a:off x="838200" y="5538281"/>
            <a:ext cx="8305800" cy="938719"/>
          </a:xfrm>
          <a:prstGeom prst="rect">
            <a:avLst/>
          </a:prstGeom>
        </p:spPr>
        <p:txBody>
          <a:bodyPr wrap="square">
            <a:spAutoFit/>
          </a:bodyPr>
          <a:lstStyle/>
          <a:p>
            <a:pPr marL="514350" indent="-514350" algn="l"/>
            <a:r>
              <a:rPr lang="fr-FR" sz="2800" b="1" smtClean="0">
                <a:latin typeface="Colonna MT" pitchFamily="82" charset="0"/>
              </a:rPr>
              <a:t>  G</a:t>
            </a:r>
            <a:r>
              <a:rPr lang="en-US" b="1" smtClean="0">
                <a:latin typeface="Times New Roman" pitchFamily="18" charset="0"/>
                <a:cs typeface="Times New Roman" pitchFamily="18" charset="0"/>
              </a:rPr>
              <a:t> ={  A</a:t>
            </a:r>
            <a:r>
              <a:rPr lang="en-US" smtClean="0">
                <a:sym typeface="Symbol" pitchFamily="18" charset="2"/>
              </a:rPr>
              <a:t>  </a:t>
            </a:r>
            <a:r>
              <a:rPr lang="en-US" b="1" smtClean="0">
                <a:latin typeface="Times New Roman" pitchFamily="18" charset="0"/>
                <a:cs typeface="Times New Roman" pitchFamily="18" charset="0"/>
              </a:rPr>
              <a:t>D, A</a:t>
            </a:r>
            <a:r>
              <a:rPr lang="en-US" smtClean="0">
                <a:sym typeface="Symbol" pitchFamily="18" charset="2"/>
              </a:rPr>
              <a:t> </a:t>
            </a:r>
            <a:r>
              <a:rPr lang="en-US" b="1" smtClean="0">
                <a:latin typeface="Times New Roman" pitchFamily="18" charset="0"/>
                <a:cs typeface="Times New Roman" pitchFamily="18" charset="0"/>
              </a:rPr>
              <a:t>E, B</a:t>
            </a:r>
            <a:r>
              <a:rPr lang="en-US" smtClean="0">
                <a:sym typeface="Symbol" pitchFamily="18" charset="2"/>
              </a:rPr>
              <a:t>  </a:t>
            </a:r>
            <a:r>
              <a:rPr lang="en-US" b="1" smtClean="0">
                <a:latin typeface="Times New Roman" pitchFamily="18" charset="0"/>
                <a:cs typeface="Times New Roman" pitchFamily="18" charset="0"/>
              </a:rPr>
              <a:t>F, F</a:t>
            </a:r>
            <a:r>
              <a:rPr lang="en-US" smtClean="0">
                <a:sym typeface="Symbol" pitchFamily="18" charset="2"/>
              </a:rPr>
              <a:t>  </a:t>
            </a:r>
            <a:r>
              <a:rPr lang="en-US" b="1" smtClean="0">
                <a:latin typeface="Times New Roman" pitchFamily="18" charset="0"/>
                <a:cs typeface="Times New Roman" pitchFamily="18" charset="0"/>
              </a:rPr>
              <a:t>G, F</a:t>
            </a:r>
            <a:r>
              <a:rPr lang="en-US" smtClean="0">
                <a:sym typeface="Symbol" pitchFamily="18" charset="2"/>
              </a:rPr>
              <a:t>  </a:t>
            </a:r>
            <a:r>
              <a:rPr lang="en-US" b="1" smtClean="0">
                <a:latin typeface="Times New Roman" pitchFamily="18" charset="0"/>
                <a:cs typeface="Times New Roman" pitchFamily="18" charset="0"/>
              </a:rPr>
              <a:t>H, </a:t>
            </a:r>
          </a:p>
          <a:p>
            <a:pPr marL="514350" indent="-514350" algn="l"/>
            <a:r>
              <a:rPr lang="en-US" b="1" smtClean="0">
                <a:latin typeface="Times New Roman" pitchFamily="18" charset="0"/>
                <a:cs typeface="Times New Roman" pitchFamily="18" charset="0"/>
              </a:rPr>
              <a:t>               F </a:t>
            </a:r>
            <a:r>
              <a:rPr lang="en-US" smtClean="0">
                <a:sym typeface="Symbol" pitchFamily="18" charset="2"/>
              </a:rPr>
              <a:t> </a:t>
            </a:r>
            <a:r>
              <a:rPr lang="en-US" b="1" smtClean="0">
                <a:latin typeface="Times New Roman" pitchFamily="18" charset="0"/>
                <a:cs typeface="Times New Roman" pitchFamily="18" charset="0"/>
              </a:rPr>
              <a:t>C, F</a:t>
            </a:r>
            <a:r>
              <a:rPr lang="en-US" smtClean="0">
                <a:sym typeface="Symbol" pitchFamily="18" charset="2"/>
              </a:rPr>
              <a:t>  </a:t>
            </a:r>
            <a:r>
              <a:rPr lang="en-US" b="1" smtClean="0">
                <a:latin typeface="Times New Roman" pitchFamily="18" charset="0"/>
                <a:cs typeface="Times New Roman" pitchFamily="18" charset="0"/>
              </a:rPr>
              <a:t>D, D</a:t>
            </a:r>
            <a:r>
              <a:rPr lang="en-US" smtClean="0">
                <a:sym typeface="Symbol" pitchFamily="18" charset="2"/>
              </a:rPr>
              <a:t>  </a:t>
            </a:r>
            <a:r>
              <a:rPr lang="en-US" b="1" smtClean="0">
                <a:latin typeface="Times New Roman" pitchFamily="18" charset="0"/>
                <a:cs typeface="Times New Roman" pitchFamily="18" charset="0"/>
              </a:rPr>
              <a:t>I, D</a:t>
            </a:r>
            <a:r>
              <a:rPr lang="en-US" smtClean="0">
                <a:sym typeface="Symbol" pitchFamily="18" charset="2"/>
              </a:rPr>
              <a:t>  </a:t>
            </a:r>
            <a:r>
              <a:rPr lang="en-US" b="1" smtClean="0">
                <a:latin typeface="Times New Roman" pitchFamily="18" charset="0"/>
                <a:cs typeface="Times New Roman" pitchFamily="18" charset="0"/>
              </a:rPr>
              <a:t>J}</a:t>
            </a:r>
            <a:endParaRPr lang="en-US"/>
          </a:p>
        </p:txBody>
      </p:sp>
      <p:sp>
        <p:nvSpPr>
          <p:cNvPr id="19" name="TextBox 18"/>
          <p:cNvSpPr txBox="1"/>
          <p:nvPr/>
        </p:nvSpPr>
        <p:spPr>
          <a:xfrm>
            <a:off x="533400" y="4876800"/>
            <a:ext cx="5671040" cy="369332"/>
          </a:xfrm>
          <a:prstGeom prst="rect">
            <a:avLst/>
          </a:prstGeom>
          <a:noFill/>
        </p:spPr>
        <p:txBody>
          <a:bodyPr wrap="none" rtlCol="0">
            <a:spAutoFit/>
          </a:bodyPr>
          <a:lstStyle/>
          <a:p>
            <a:r>
              <a:rPr lang="en-US" smtClean="0">
                <a:solidFill>
                  <a:srgbClr val="FFC000"/>
                </a:solidFill>
              </a:rPr>
              <a:t>4. Xét B </a:t>
            </a:r>
            <a:r>
              <a:rPr lang="en-US" smtClean="0">
                <a:solidFill>
                  <a:srgbClr val="FFC000"/>
                </a:solidFill>
                <a:sym typeface="Symbol" pitchFamily="18" charset="2"/>
              </a:rPr>
              <a:t> C: </a:t>
            </a:r>
            <a:r>
              <a:rPr lang="en-US" smtClean="0">
                <a:solidFill>
                  <a:srgbClr val="FFC000"/>
                </a:solidFill>
              </a:rPr>
              <a:t>Vì B </a:t>
            </a:r>
            <a:r>
              <a:rPr lang="en-US" smtClean="0">
                <a:solidFill>
                  <a:srgbClr val="FFC000"/>
                </a:solidFill>
                <a:sym typeface="Symbol" pitchFamily="18" charset="2"/>
              </a:rPr>
              <a:t> F, F C nên B C; loại  B  C </a:t>
            </a:r>
            <a:endParaRPr lang="en-US">
              <a:solidFill>
                <a:srgbClr val="FFC000"/>
              </a:solidFill>
            </a:endParaRPr>
          </a:p>
        </p:txBody>
      </p:sp>
      <p:sp>
        <p:nvSpPr>
          <p:cNvPr id="20" name="Rectangle 19"/>
          <p:cNvSpPr/>
          <p:nvPr/>
        </p:nvSpPr>
        <p:spPr>
          <a:xfrm>
            <a:off x="6172200" y="5867400"/>
            <a:ext cx="1424189" cy="584775"/>
          </a:xfrm>
          <a:prstGeom prst="rect">
            <a:avLst/>
          </a:prstGeom>
        </p:spPr>
        <p:txBody>
          <a:bodyPr wrap="square">
            <a:spAutoFit/>
          </a:bodyPr>
          <a:lstStyle/>
          <a:p>
            <a:r>
              <a:rPr lang="fr-FR" sz="3200" b="1" smtClean="0">
                <a:solidFill>
                  <a:srgbClr val="FFFF00"/>
                </a:solidFill>
                <a:latin typeface="Colonna MT" pitchFamily="82" charset="0"/>
                <a:sym typeface="Symbol"/>
              </a:rPr>
              <a:t> </a:t>
            </a:r>
            <a:r>
              <a:rPr lang="fr-FR" sz="3200" b="1" smtClean="0">
                <a:solidFill>
                  <a:srgbClr val="FFFF00"/>
                </a:solidFill>
                <a:latin typeface="Colonna MT" pitchFamily="82" charset="0"/>
              </a:rPr>
              <a:t>F</a:t>
            </a:r>
            <a:r>
              <a:rPr lang="en-US" b="1" smtClean="0">
                <a:solidFill>
                  <a:srgbClr val="FFFF00"/>
                </a:solidFill>
                <a:latin typeface="Times New Roman" pitchFamily="18" charset="0"/>
                <a:cs typeface="Times New Roman" pitchFamily="18" charset="0"/>
              </a:rPr>
              <a:t> </a:t>
            </a:r>
            <a:r>
              <a:rPr lang="en-US" b="1" baseline="-25000" smtClean="0">
                <a:solidFill>
                  <a:srgbClr val="FFFF00"/>
                </a:solidFill>
                <a:latin typeface="Times New Roman" pitchFamily="18" charset="0"/>
                <a:cs typeface="Times New Roman" pitchFamily="18" charset="0"/>
              </a:rPr>
              <a:t>min</a:t>
            </a:r>
            <a:endParaRPr lang="en-US">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box(in)">
                                      <p:cBhvr>
                                        <p:cTn id="4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P spid="14" grpId="0"/>
      <p:bldP spid="16" grpId="0"/>
      <p:bldP spid="18"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54</a:t>
            </a:fld>
            <a:endParaRPr lang="en-US" altLang="en-US"/>
          </a:p>
        </p:txBody>
      </p:sp>
      <p:sp>
        <p:nvSpPr>
          <p:cNvPr id="13" name="TextBox 12"/>
          <p:cNvSpPr txBox="1"/>
          <p:nvPr/>
        </p:nvSpPr>
        <p:spPr>
          <a:xfrm>
            <a:off x="228600" y="762000"/>
            <a:ext cx="6400800" cy="461665"/>
          </a:xfrm>
          <a:prstGeom prst="rect">
            <a:avLst/>
          </a:prstGeom>
          <a:noFill/>
        </p:spPr>
        <p:txBody>
          <a:bodyPr wrap="square" rtlCol="0">
            <a:spAutoFit/>
          </a:bodyPr>
          <a:lstStyle/>
          <a:p>
            <a:pPr marL="252000" indent="-360000" algn="l" eaLnBrk="1" hangingPunct="1"/>
            <a:r>
              <a:rPr lang="en-US" b="1" smtClean="0"/>
              <a:t>4.9</a:t>
            </a:r>
            <a:r>
              <a:rPr lang="en-US" sz="2400" smtClean="0"/>
              <a:t>– </a:t>
            </a:r>
            <a:r>
              <a:rPr lang="en-US" sz="2000" b="1" smtClean="0"/>
              <a:t>Bao đóng và khóa</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8" name="TextBox 17"/>
          <p:cNvSpPr txBox="1"/>
          <p:nvPr/>
        </p:nvSpPr>
        <p:spPr>
          <a:xfrm>
            <a:off x="609600" y="1295400"/>
            <a:ext cx="8305800" cy="861774"/>
          </a:xfrm>
          <a:prstGeom prst="rect">
            <a:avLst/>
          </a:prstGeom>
          <a:noFill/>
        </p:spPr>
        <p:txBody>
          <a:bodyPr wrap="square" rtlCol="0">
            <a:spAutoFit/>
          </a:bodyPr>
          <a:lstStyle/>
          <a:p>
            <a:pPr marL="252000" indent="-360000" algn="l" eaLnBrk="1" hangingPunct="1">
              <a:buFont typeface="Wingdings" pitchFamily="2" charset="2"/>
              <a:buChar char="§"/>
            </a:pPr>
            <a:r>
              <a:rPr lang="en-US" sz="2000" smtClean="0">
                <a:latin typeface="Arial" charset="0"/>
                <a:sym typeface="Wingdings" pitchFamily="2" charset="2"/>
                <a:hlinkClick r:id="rId4" action="ppaction://hlinkpres?slideindex=19&amp;slidetitle=Slide 19"/>
              </a:rPr>
              <a:t>Siêu khóa, khóa, khóa chính và khóa dự tuyển</a:t>
            </a:r>
            <a:endParaRPr lang="en-US" sz="2000" smtClean="0">
              <a:latin typeface="Arial" charset="0"/>
              <a:sym typeface="Wingdings" pitchFamily="2" charset="2"/>
            </a:endParaRPr>
          </a:p>
          <a:p>
            <a:pPr marL="252000" indent="-360000" algn="l" eaLnBrk="1" hangingPunct="1">
              <a:buFont typeface="Wingdings" pitchFamily="2" charset="2"/>
              <a:buChar char="§"/>
            </a:pPr>
            <a:r>
              <a:rPr lang="en-US" sz="2000" smtClean="0">
                <a:latin typeface="Arial" charset="0"/>
                <a:sym typeface="Wingdings" pitchFamily="2" charset="2"/>
              </a:rPr>
              <a:t>Thuộc tính khóa </a:t>
            </a:r>
            <a:endParaRPr lang="en-US" sz="2000" smtClean="0"/>
          </a:p>
        </p:txBody>
      </p:sp>
      <p:sp>
        <p:nvSpPr>
          <p:cNvPr id="14" name="Rectangle 3"/>
          <p:cNvSpPr txBox="1">
            <a:spLocks noChangeArrowheads="1"/>
          </p:cNvSpPr>
          <p:nvPr/>
        </p:nvSpPr>
        <p:spPr bwMode="auto">
          <a:xfrm>
            <a:off x="228600" y="2590799"/>
            <a:ext cx="8915400" cy="3657601"/>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495300" marR="45720" lvl="0" indent="-4953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pt-BR" sz="2000" b="1" i="1" u="none" strike="noStrike" kern="1200" cap="none" spc="0" normalizeH="0" baseline="0" noProof="0" smtClean="0">
                <a:ln>
                  <a:noFill/>
                </a:ln>
                <a:solidFill>
                  <a:schemeClr val="tx1"/>
                </a:solidFill>
                <a:effectLst/>
                <a:uLnTx/>
                <a:uFillTx/>
                <a:latin typeface="+mn-lt"/>
                <a:ea typeface="+mn-ea"/>
                <a:cs typeface="+mn-cs"/>
              </a:rPr>
              <a:t>Thuật toán</a:t>
            </a:r>
            <a:r>
              <a:rPr kumimoji="0" lang="pt-BR" sz="2000" b="0" i="0" u="none" strike="noStrike" kern="1200" cap="none" spc="0" normalizeH="0" noProof="0" smtClean="0">
                <a:ln>
                  <a:noFill/>
                </a:ln>
                <a:solidFill>
                  <a:schemeClr val="tx1"/>
                </a:solidFill>
                <a:effectLst/>
                <a:uLnTx/>
                <a:uFillTx/>
                <a:latin typeface="+mn-lt"/>
                <a:ea typeface="+mn-ea"/>
                <a:cs typeface="+mn-cs"/>
              </a:rPr>
              <a:t> </a:t>
            </a:r>
            <a:r>
              <a:rPr kumimoji="0" lang="pt-BR" sz="2400" b="1" i="0" u="none" strike="noStrike" kern="1200" cap="none" spc="0" normalizeH="0" noProof="0" smtClean="0">
                <a:ln>
                  <a:noFill/>
                </a:ln>
                <a:solidFill>
                  <a:schemeClr val="tx1"/>
                </a:solidFill>
                <a:effectLst/>
                <a:uLnTx/>
                <a:uFillTx/>
                <a:latin typeface="+mn-lt"/>
                <a:ea typeface="+mn-ea"/>
                <a:cs typeface="+mn-cs"/>
              </a:rPr>
              <a:t>t</a:t>
            </a:r>
            <a:r>
              <a:rPr kumimoji="0" lang="pt-BR" sz="2400" b="1" i="0" u="none" strike="noStrike" kern="1200" cap="none" spc="0" normalizeH="0" baseline="0" noProof="0" smtClean="0">
                <a:ln>
                  <a:noFill/>
                </a:ln>
                <a:solidFill>
                  <a:schemeClr val="tx1"/>
                </a:solidFill>
                <a:effectLst/>
                <a:uLnTx/>
                <a:uFillTx/>
                <a:latin typeface="+mn-lt"/>
                <a:ea typeface="+mn-ea"/>
                <a:cs typeface="+mn-cs"/>
              </a:rPr>
              <a:t>ìm khóa K của R(U) dựa trên tập phụ thuộc hàm </a:t>
            </a:r>
            <a:r>
              <a:rPr kumimoji="0" lang="pt-BR" sz="3200" i="0" u="none" strike="noStrike" kern="1200" cap="none" spc="0" normalizeH="0" baseline="0" noProof="0" smtClean="0">
                <a:ln>
                  <a:noFill/>
                </a:ln>
                <a:solidFill>
                  <a:schemeClr val="tx1"/>
                </a:solidFill>
                <a:effectLst/>
                <a:uLnTx/>
                <a:uFillTx/>
                <a:latin typeface="Colonna MT" pitchFamily="82" charset="0"/>
              </a:rPr>
              <a:t>F</a:t>
            </a:r>
            <a:endParaRPr kumimoji="0" lang="pt-BR" sz="2400" i="0" u="none" strike="noStrike" kern="1200" cap="none" spc="0" normalizeH="0" baseline="0" noProof="0" smtClean="0">
              <a:ln>
                <a:noFill/>
              </a:ln>
              <a:solidFill>
                <a:schemeClr val="tx1"/>
              </a:solidFill>
              <a:effectLst/>
              <a:uLnTx/>
              <a:uFillTx/>
              <a:latin typeface="Colonna MT" pitchFamily="82" charset="0"/>
            </a:endParaRPr>
          </a:p>
          <a:p>
            <a:pPr marL="495300" marR="45720" lvl="0" indent="-4953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	    </a:t>
            </a:r>
            <a:r>
              <a:rPr kumimoji="0" lang="en-US" sz="2800" b="0" i="0" u="none" strike="noStrike" kern="1200" cap="none" spc="0" normalizeH="0" baseline="0" noProof="0" smtClean="0">
                <a:ln>
                  <a:noFill/>
                </a:ln>
                <a:solidFill>
                  <a:srgbClr val="FFFF00"/>
                </a:solidFill>
                <a:effectLst/>
                <a:uLnTx/>
                <a:uFillTx/>
                <a:latin typeface="+mn-lt"/>
                <a:ea typeface="+mn-ea"/>
                <a:cs typeface="+mn-cs"/>
              </a:rPr>
              <a:t>Đặt K = U</a:t>
            </a:r>
          </a:p>
          <a:p>
            <a:pPr marL="782638" marR="0" lvl="1" indent="-438150" algn="l" defTabSz="914400" rtl="0" eaLnBrk="1" fontAlgn="base" latinLnBrk="0" hangingPunct="1">
              <a:lnSpc>
                <a:spcPct val="100000"/>
              </a:lnSpc>
              <a:spcBef>
                <a:spcPct val="20000"/>
              </a:spcBef>
              <a:spcAft>
                <a:spcPct val="0"/>
              </a:spcAft>
              <a:buClr>
                <a:schemeClr val="accent1"/>
              </a:buClr>
              <a:buSzPct val="85000"/>
              <a:buFont typeface="Arial" pitchFamily="34" charset="0"/>
              <a:buChar char="•"/>
              <a:tabLst/>
              <a:defRPr/>
            </a:pPr>
            <a:r>
              <a:rPr kumimoji="0" lang="en-US" sz="2800" b="0" i="0" u="none" strike="noStrike" kern="1200" cap="none" spc="0" normalizeH="0" baseline="0" noProof="0" smtClean="0">
                <a:ln>
                  <a:noFill/>
                </a:ln>
                <a:solidFill>
                  <a:srgbClr val="FFFF00"/>
                </a:solidFill>
                <a:effectLst/>
                <a:uLnTx/>
                <a:uFillTx/>
                <a:latin typeface="+mn-lt"/>
                <a:ea typeface="+mn-ea"/>
                <a:cs typeface="+mn-cs"/>
              </a:rPr>
              <a:t>Lặp</a:t>
            </a:r>
            <a:r>
              <a:rPr kumimoji="0" lang="en-US" sz="2800" b="0" i="0" u="none" strike="noStrike" kern="1200" cap="none" spc="0" normalizeH="0" noProof="0" smtClean="0">
                <a:ln>
                  <a:noFill/>
                </a:ln>
                <a:solidFill>
                  <a:srgbClr val="FFFF00"/>
                </a:solidFill>
                <a:effectLst/>
                <a:uLnTx/>
                <a:uFillTx/>
                <a:latin typeface="+mn-lt"/>
                <a:ea typeface="+mn-ea"/>
                <a:cs typeface="+mn-cs"/>
              </a:rPr>
              <a:t> v</a:t>
            </a:r>
            <a:r>
              <a:rPr kumimoji="0" lang="en-US" sz="2800" b="0" i="0" u="none" strike="noStrike" kern="1200" cap="none" spc="0" normalizeH="0" baseline="0" noProof="0" smtClean="0">
                <a:ln>
                  <a:noFill/>
                </a:ln>
                <a:solidFill>
                  <a:srgbClr val="FFFF00"/>
                </a:solidFill>
                <a:effectLst/>
                <a:uLnTx/>
                <a:uFillTx/>
                <a:latin typeface="+mn-lt"/>
                <a:ea typeface="+mn-ea"/>
                <a:cs typeface="+mn-cs"/>
              </a:rPr>
              <a:t>ới mỗi thuộc tính A trong K</a:t>
            </a:r>
          </a:p>
          <a:p>
            <a:pPr marL="1052513" marR="0" lvl="2" indent="-381000" algn="l" defTabSz="914400" rtl="0" eaLnBrk="1" fontAlgn="base" latinLnBrk="0" hangingPunct="1">
              <a:lnSpc>
                <a:spcPct val="100000"/>
              </a:lnSpc>
              <a:spcBef>
                <a:spcPct val="20000"/>
              </a:spcBef>
              <a:spcAft>
                <a:spcPct val="0"/>
              </a:spcAft>
              <a:buClr>
                <a:schemeClr val="accent2"/>
              </a:buClr>
              <a:buSzPct val="70000"/>
              <a:buFont typeface="Courier New" pitchFamily="49" charset="0"/>
              <a:buChar char="o"/>
              <a:tabLst/>
              <a:defRPr/>
            </a:pPr>
            <a:r>
              <a:rPr kumimoji="0" lang="en-US" sz="2800" b="0" i="0" u="none" strike="noStrike" kern="1200" cap="none" spc="0" normalizeH="0" baseline="0" noProof="0" smtClean="0">
                <a:ln>
                  <a:noFill/>
                </a:ln>
                <a:solidFill>
                  <a:srgbClr val="FFFF00"/>
                </a:solidFill>
                <a:effectLst/>
                <a:uLnTx/>
                <a:uFillTx/>
                <a:latin typeface="+mn-lt"/>
                <a:ea typeface="+mn-ea"/>
                <a:cs typeface="+mn-cs"/>
              </a:rPr>
              <a:t>tính</a:t>
            </a:r>
            <a:r>
              <a:rPr kumimoji="0" lang="en-US" sz="2800" b="0" i="0" u="none" strike="noStrike" kern="1200" cap="none" spc="0" normalizeH="0" noProof="0" smtClean="0">
                <a:ln>
                  <a:noFill/>
                </a:ln>
                <a:solidFill>
                  <a:srgbClr val="FFFF00"/>
                </a:solidFill>
                <a:effectLst/>
                <a:uLnTx/>
                <a:uFillTx/>
                <a:latin typeface="+mn-lt"/>
                <a:ea typeface="+mn-ea"/>
                <a:cs typeface="+mn-cs"/>
              </a:rPr>
              <a:t> </a:t>
            </a:r>
            <a:r>
              <a:rPr kumimoji="0" lang="en-US" sz="2800" b="0" i="0" u="none" strike="noStrike" kern="1200" cap="none" spc="0" normalizeH="0" baseline="0" noProof="0" smtClean="0">
                <a:ln>
                  <a:noFill/>
                </a:ln>
                <a:solidFill>
                  <a:srgbClr val="FFFF00"/>
                </a:solidFill>
                <a:effectLst/>
                <a:uLnTx/>
                <a:uFillTx/>
                <a:latin typeface="+mn-lt"/>
                <a:ea typeface="+mn-ea"/>
                <a:cs typeface="+mn-cs"/>
              </a:rPr>
              <a:t>{K-A}</a:t>
            </a:r>
            <a:r>
              <a:rPr kumimoji="0" lang="en-US" sz="2800" b="0" i="0" u="none" strike="noStrike" kern="1200" cap="none" spc="0" normalizeH="0" baseline="50000" noProof="0" smtClean="0">
                <a:ln>
                  <a:noFill/>
                </a:ln>
                <a:solidFill>
                  <a:srgbClr val="FFFF00"/>
                </a:solidFill>
                <a:effectLst/>
                <a:uLnTx/>
                <a:uFillTx/>
                <a:latin typeface="+mn-lt"/>
                <a:ea typeface="+mn-ea"/>
                <a:cs typeface="+mn-cs"/>
              </a:rPr>
              <a:t>+</a:t>
            </a:r>
            <a:r>
              <a:rPr kumimoji="0" lang="en-US" sz="4000" b="0" i="0" u="none" strike="noStrike" kern="1200" cap="none" spc="0" normalizeH="0" baseline="-40000" noProof="0" smtClean="0">
                <a:ln>
                  <a:noFill/>
                </a:ln>
                <a:solidFill>
                  <a:srgbClr val="FFFF00"/>
                </a:solidFill>
                <a:effectLst/>
                <a:uLnTx/>
                <a:uFillTx/>
                <a:latin typeface="Colonna MT" pitchFamily="82" charset="0"/>
              </a:rPr>
              <a:t>F</a:t>
            </a:r>
            <a:endParaRPr kumimoji="0" lang="en-US" sz="2800" b="0" i="0" u="none" strike="noStrike" kern="1200" cap="none" spc="0" normalizeH="0" baseline="0" noProof="0" smtClean="0">
              <a:ln>
                <a:noFill/>
              </a:ln>
              <a:solidFill>
                <a:srgbClr val="FFFF00"/>
              </a:solidFill>
              <a:effectLst/>
              <a:uLnTx/>
              <a:uFillTx/>
              <a:latin typeface="Colonna MT" pitchFamily="82" charset="0"/>
            </a:endParaRPr>
          </a:p>
          <a:p>
            <a:pPr marL="1052513" lvl="2" indent="-381000" algn="l">
              <a:spcBef>
                <a:spcPct val="20000"/>
              </a:spcBef>
              <a:buClr>
                <a:schemeClr val="accent2"/>
              </a:buClr>
              <a:buSzPct val="70000"/>
              <a:buFont typeface="Courier New" pitchFamily="49" charset="0"/>
              <a:buChar char="o"/>
            </a:pPr>
            <a:r>
              <a:rPr kumimoji="0" lang="en-US" sz="2400" b="0" i="0" u="none" strike="noStrike" kern="1200" cap="none" spc="0" normalizeH="0" baseline="0" noProof="0" smtClean="0">
                <a:ln>
                  <a:noFill/>
                </a:ln>
                <a:solidFill>
                  <a:srgbClr val="FFFF00"/>
                </a:solidFill>
                <a:effectLst/>
                <a:uLnTx/>
                <a:uFillTx/>
                <a:latin typeface="+mn-lt"/>
                <a:ea typeface="+mn-ea"/>
                <a:cs typeface="+mn-cs"/>
              </a:rPr>
              <a:t>nếu </a:t>
            </a:r>
            <a:r>
              <a:rPr lang="en-US" sz="2400" smtClean="0">
                <a:solidFill>
                  <a:srgbClr val="FFFF00"/>
                </a:solidFill>
              </a:rPr>
              <a:t>{K-A}</a:t>
            </a:r>
            <a:r>
              <a:rPr lang="en-US" sz="2400" baseline="50000" smtClean="0">
                <a:solidFill>
                  <a:srgbClr val="FFFF00"/>
                </a:solidFill>
              </a:rPr>
              <a:t>+</a:t>
            </a:r>
            <a:r>
              <a:rPr lang="en-US" sz="3600" baseline="-40000" smtClean="0">
                <a:solidFill>
                  <a:srgbClr val="FFFF00"/>
                </a:solidFill>
                <a:latin typeface="Colonna MT" pitchFamily="82" charset="0"/>
              </a:rPr>
              <a:t>F </a:t>
            </a:r>
            <a:r>
              <a:rPr lang="en-US" sz="3600" smtClean="0">
                <a:solidFill>
                  <a:srgbClr val="FFFF00"/>
                </a:solidFill>
              </a:rPr>
              <a:t> </a:t>
            </a:r>
            <a:r>
              <a:rPr lang="en-US" sz="2400" smtClean="0">
                <a:solidFill>
                  <a:srgbClr val="FFFF00"/>
                </a:solidFill>
              </a:rPr>
              <a:t>= U</a:t>
            </a:r>
            <a:r>
              <a:rPr kumimoji="0" lang="en-US" sz="2400" b="0" i="0" u="none" strike="noStrike" kern="1200" cap="none" spc="0" normalizeH="0" baseline="0" noProof="0" smtClean="0">
                <a:ln>
                  <a:noFill/>
                </a:ln>
                <a:solidFill>
                  <a:srgbClr val="FFFF00"/>
                </a:solidFill>
                <a:effectLst/>
                <a:uLnTx/>
                <a:uFillTx/>
                <a:latin typeface="+mn-lt"/>
                <a:ea typeface="+mn-ea"/>
                <a:cs typeface="+mn-cs"/>
              </a:rPr>
              <a:t> thì</a:t>
            </a:r>
            <a:r>
              <a:rPr kumimoji="0" lang="en-US" sz="2400" b="0" i="0" u="none" strike="noStrike" kern="1200" cap="none" spc="0" normalizeH="0" noProof="0" smtClean="0">
                <a:ln>
                  <a:noFill/>
                </a:ln>
                <a:solidFill>
                  <a:srgbClr val="FFFF00"/>
                </a:solidFill>
                <a:effectLst/>
                <a:uLnTx/>
                <a:uFillTx/>
                <a:latin typeface="+mn-lt"/>
                <a:ea typeface="+mn-ea"/>
                <a:cs typeface="+mn-cs"/>
              </a:rPr>
              <a:t> </a:t>
            </a:r>
            <a:r>
              <a:rPr kumimoji="0" lang="en-US" sz="2400" b="0" i="0" u="none" strike="noStrike" kern="1200" cap="none" spc="0" normalizeH="0" baseline="0" noProof="0" smtClean="0">
                <a:ln>
                  <a:noFill/>
                </a:ln>
                <a:solidFill>
                  <a:srgbClr val="FFFF00"/>
                </a:solidFill>
                <a:effectLst/>
                <a:uLnTx/>
                <a:uFillTx/>
                <a:latin typeface="+mn-lt"/>
                <a:ea typeface="+mn-ea"/>
                <a:cs typeface="+mn-cs"/>
              </a:rPr>
              <a:t> K = K-{A};</a:t>
            </a:r>
          </a:p>
          <a:p>
            <a:pPr marL="495300" marR="45720" lvl="0" indent="-49530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55</a:t>
            </a:fld>
            <a:endParaRPr lang="en-US" altLang="en-US"/>
          </a:p>
        </p:txBody>
      </p:sp>
      <p:sp>
        <p:nvSpPr>
          <p:cNvPr id="13" name="TextBox 12"/>
          <p:cNvSpPr txBox="1"/>
          <p:nvPr/>
        </p:nvSpPr>
        <p:spPr>
          <a:xfrm>
            <a:off x="228600" y="762000"/>
            <a:ext cx="8305800" cy="400110"/>
          </a:xfrm>
          <a:prstGeom prst="rect">
            <a:avLst/>
          </a:prstGeom>
          <a:noFill/>
        </p:spPr>
        <p:txBody>
          <a:bodyPr wrap="square" rtlCol="0">
            <a:spAutoFit/>
          </a:bodyPr>
          <a:lstStyle/>
          <a:p>
            <a:pPr marL="252000" indent="-360000" algn="l" eaLnBrk="1" hangingPunct="1"/>
            <a:r>
              <a:rPr lang="en-US" sz="2000" i="1" smtClean="0"/>
              <a:t>Ví dụ: Tìm  khóa  của R(ABCD)  với  tập phụ thuộc hàm sau</a:t>
            </a:r>
          </a:p>
        </p:txBody>
      </p:sp>
      <p:sp>
        <p:nvSpPr>
          <p:cNvPr id="17" name="Rectangle 3"/>
          <p:cNvSpPr txBox="1">
            <a:spLocks noChangeArrowheads="1"/>
          </p:cNvSpPr>
          <p:nvPr/>
        </p:nvSpPr>
        <p:spPr bwMode="auto">
          <a:xfrm>
            <a:off x="304800" y="4800600"/>
            <a:ext cx="82296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Rectangle 3"/>
          <p:cNvSpPr txBox="1">
            <a:spLocks noChangeArrowheads="1"/>
          </p:cNvSpPr>
          <p:nvPr/>
        </p:nvSpPr>
        <p:spPr bwMode="auto">
          <a:xfrm>
            <a:off x="304800" y="1371600"/>
            <a:ext cx="6858000" cy="609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lvl="1" algn="l">
              <a:spcBef>
                <a:spcPct val="20000"/>
              </a:spcBef>
              <a:buClr>
                <a:schemeClr val="accent1"/>
              </a:buClr>
              <a:buSzPct val="85000"/>
              <a:defRPr/>
            </a:pPr>
            <a:r>
              <a:rPr kumimoji="0" lang="fr-FR" sz="2800" b="0" i="1"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fr-FR" sz="2800" b="0" i="0" u="none" strike="noStrike" kern="1200" cap="none" spc="0" normalizeH="0" baseline="0" noProof="0" smtClean="0">
                <a:ln>
                  <a:noFill/>
                </a:ln>
                <a:solidFill>
                  <a:schemeClr val="tx1"/>
                </a:solidFill>
                <a:effectLst/>
                <a:uLnTx/>
                <a:uFillTx/>
                <a:latin typeface="Colonna MT" pitchFamily="82" charset="0"/>
              </a:rPr>
              <a:t>F</a:t>
            </a:r>
            <a:r>
              <a:rPr kumimoji="0" lang="fr-FR" b="0" i="0" u="none" strike="noStrike" kern="1200" cap="none" spc="0" normalizeH="0" baseline="0" noProof="0" smtClean="0">
                <a:ln>
                  <a:noFill/>
                </a:ln>
                <a:solidFill>
                  <a:schemeClr val="tx1"/>
                </a:solidFill>
                <a:effectLst/>
                <a:uLnTx/>
                <a:uFillTx/>
                <a:latin typeface="+mn-lt"/>
                <a:ea typeface="+mn-ea"/>
                <a:cs typeface="+mn-cs"/>
              </a:rPr>
              <a:t> = </a:t>
            </a:r>
            <a:r>
              <a:rPr kumimoji="0" lang="fr-FR"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B</a:t>
            </a:r>
            <a:r>
              <a:rPr kumimoji="0" lang="fr-FR"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 B </a:t>
            </a:r>
            <a:r>
              <a:rPr kumimoji="0" lang="en-US"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kumimoji="0" lang="fr-FR"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C, BC</a:t>
            </a:r>
            <a:r>
              <a:rPr kumimoji="0" lang="en-US"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sym typeface="Symbol" pitchFamily="18" charset="2"/>
              </a:rPr>
              <a:t></a:t>
            </a:r>
            <a:r>
              <a:rPr lang="fr-FR" smtClean="0">
                <a:latin typeface="Times New Roman" pitchFamily="18" charset="0"/>
                <a:cs typeface="Times New Roman" pitchFamily="18" charset="0"/>
                <a:sym typeface="Symbol" pitchFamily="18" charset="2"/>
              </a:rPr>
              <a:t>A</a:t>
            </a:r>
            <a:r>
              <a:rPr kumimoji="0" lang="fr-FR"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 </a:t>
            </a:r>
            <a:r>
              <a:rPr lang="en-US" smtClean="0">
                <a:latin typeface="Times New Roman" pitchFamily="18" charset="0"/>
                <a:cs typeface="Times New Roman" pitchFamily="18" charset="0"/>
                <a:sym typeface="Symbol" pitchFamily="18" charset="2"/>
              </a:rPr>
              <a:t></a:t>
            </a:r>
            <a:r>
              <a:rPr lang="fr-FR" smtClean="0">
                <a:latin typeface="Times New Roman" pitchFamily="18" charset="0"/>
                <a:cs typeface="Times New Roman" pitchFamily="18" charset="0"/>
                <a:sym typeface="Symbol" pitchFamily="18" charset="2"/>
              </a:rPr>
              <a:t>D</a:t>
            </a:r>
            <a:r>
              <a:rPr kumimoji="0" lang="fr-FR"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t>
            </a:r>
            <a:endParaRPr kumimoji="0" lang="fr-FR" sz="1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a:p>
            <a:pPr lvl="1" algn="l">
              <a:spcBef>
                <a:spcPct val="20000"/>
              </a:spcBef>
              <a:buClr>
                <a:schemeClr val="accent1"/>
              </a:buClr>
              <a:buSzPct val="85000"/>
              <a:defRPr/>
            </a:pPr>
            <a:r>
              <a:rPr lang="fr-FR" sz="2400" smtClean="0">
                <a:latin typeface="Colonna MT" pitchFamily="82" charset="0"/>
              </a:rPr>
              <a:t>             </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 name="TextBox 20"/>
          <p:cNvSpPr txBox="1"/>
          <p:nvPr/>
        </p:nvSpPr>
        <p:spPr>
          <a:xfrm>
            <a:off x="228600" y="4626114"/>
            <a:ext cx="8534400" cy="707886"/>
          </a:xfrm>
          <a:prstGeom prst="rect">
            <a:avLst/>
          </a:prstGeom>
          <a:noFill/>
        </p:spPr>
        <p:txBody>
          <a:bodyPr wrap="square" rtlCol="0">
            <a:spAutoFit/>
          </a:bodyPr>
          <a:lstStyle/>
          <a:p>
            <a:pPr marL="252000" indent="-360000" algn="l" eaLnBrk="1" hangingPunct="1"/>
            <a:r>
              <a:rPr lang="en-US" sz="2000" i="1" smtClean="0"/>
              <a:t>Nhận xét: </a:t>
            </a:r>
            <a:r>
              <a:rPr lang="en-US" sz="2000" smtClean="0"/>
              <a:t> Nếu có khóa, thì thuộc tính khóa sẽ  thuộc vế trái của các phụ thuộc hàm </a:t>
            </a:r>
            <a:endParaRPr lang="en-US" sz="2000" i="1" smtClean="0"/>
          </a:p>
        </p:txBody>
      </p:sp>
      <p:sp>
        <p:nvSpPr>
          <p:cNvPr id="14" name="TextBox 13"/>
          <p:cNvSpPr txBox="1"/>
          <p:nvPr/>
        </p:nvSpPr>
        <p:spPr>
          <a:xfrm>
            <a:off x="1064288" y="2133600"/>
            <a:ext cx="2288512" cy="369332"/>
          </a:xfrm>
          <a:prstGeom prst="rect">
            <a:avLst/>
          </a:prstGeom>
          <a:noFill/>
        </p:spPr>
        <p:txBody>
          <a:bodyPr wrap="none" rtlCol="0">
            <a:spAutoFit/>
          </a:bodyPr>
          <a:lstStyle/>
          <a:p>
            <a:r>
              <a:rPr lang="en-US" smtClean="0"/>
              <a:t>{ABCD}</a:t>
            </a:r>
            <a:r>
              <a:rPr lang="en-US" baseline="30000" smtClean="0"/>
              <a:t>+</a:t>
            </a:r>
            <a:r>
              <a:rPr lang="en-US" smtClean="0"/>
              <a:t> = {ABCD}</a:t>
            </a:r>
            <a:r>
              <a:rPr lang="en-US" baseline="30000" smtClean="0"/>
              <a:t>  </a:t>
            </a:r>
            <a:endParaRPr lang="en-US" baseline="30000"/>
          </a:p>
        </p:txBody>
      </p:sp>
      <p:sp>
        <p:nvSpPr>
          <p:cNvPr id="15" name="TextBox 14"/>
          <p:cNvSpPr txBox="1"/>
          <p:nvPr/>
        </p:nvSpPr>
        <p:spPr>
          <a:xfrm>
            <a:off x="1068983" y="2590800"/>
            <a:ext cx="2131417" cy="369332"/>
          </a:xfrm>
          <a:prstGeom prst="rect">
            <a:avLst/>
          </a:prstGeom>
          <a:noFill/>
        </p:spPr>
        <p:txBody>
          <a:bodyPr wrap="none" rtlCol="0">
            <a:spAutoFit/>
          </a:bodyPr>
          <a:lstStyle/>
          <a:p>
            <a:r>
              <a:rPr lang="en-US" smtClean="0"/>
              <a:t>{ABC}</a:t>
            </a:r>
            <a:r>
              <a:rPr lang="en-US" baseline="30000" smtClean="0"/>
              <a:t>+</a:t>
            </a:r>
            <a:r>
              <a:rPr lang="en-US" smtClean="0"/>
              <a:t> = {ABCD}</a:t>
            </a:r>
            <a:r>
              <a:rPr lang="en-US" baseline="30000" smtClean="0"/>
              <a:t>  </a:t>
            </a:r>
            <a:endParaRPr lang="en-US" baseline="30000"/>
          </a:p>
        </p:txBody>
      </p:sp>
      <p:sp>
        <p:nvSpPr>
          <p:cNvPr id="16" name="TextBox 15"/>
          <p:cNvSpPr txBox="1"/>
          <p:nvPr/>
        </p:nvSpPr>
        <p:spPr>
          <a:xfrm>
            <a:off x="1131796" y="3048000"/>
            <a:ext cx="1992404" cy="369332"/>
          </a:xfrm>
          <a:prstGeom prst="rect">
            <a:avLst/>
          </a:prstGeom>
          <a:noFill/>
        </p:spPr>
        <p:txBody>
          <a:bodyPr wrap="none" rtlCol="0">
            <a:spAutoFit/>
          </a:bodyPr>
          <a:lstStyle/>
          <a:p>
            <a:r>
              <a:rPr lang="en-US" smtClean="0"/>
              <a:t>{AB}</a:t>
            </a:r>
            <a:r>
              <a:rPr lang="en-US" baseline="30000" smtClean="0"/>
              <a:t>+</a:t>
            </a:r>
            <a:r>
              <a:rPr lang="en-US" smtClean="0"/>
              <a:t> = {ABCD}</a:t>
            </a:r>
            <a:r>
              <a:rPr lang="en-US" baseline="30000" smtClean="0"/>
              <a:t>  </a:t>
            </a:r>
            <a:endParaRPr lang="en-US" baseline="30000"/>
          </a:p>
        </p:txBody>
      </p:sp>
      <p:sp>
        <p:nvSpPr>
          <p:cNvPr id="18" name="TextBox 17"/>
          <p:cNvSpPr txBox="1"/>
          <p:nvPr/>
        </p:nvSpPr>
        <p:spPr>
          <a:xfrm>
            <a:off x="1134927" y="3505200"/>
            <a:ext cx="1856149" cy="369332"/>
          </a:xfrm>
          <a:prstGeom prst="rect">
            <a:avLst/>
          </a:prstGeom>
          <a:noFill/>
        </p:spPr>
        <p:txBody>
          <a:bodyPr wrap="none" rtlCol="0">
            <a:spAutoFit/>
          </a:bodyPr>
          <a:lstStyle/>
          <a:p>
            <a:r>
              <a:rPr lang="en-US" smtClean="0"/>
              <a:t>{A}</a:t>
            </a:r>
            <a:r>
              <a:rPr lang="en-US" baseline="30000" smtClean="0"/>
              <a:t>+</a:t>
            </a:r>
            <a:r>
              <a:rPr lang="en-US" smtClean="0"/>
              <a:t> = {ABCD}</a:t>
            </a:r>
            <a:r>
              <a:rPr lang="en-US" baseline="30000" smtClean="0"/>
              <a:t>  </a:t>
            </a:r>
            <a:endParaRPr lang="en-US" baseline="30000"/>
          </a:p>
        </p:txBody>
      </p:sp>
      <p:sp>
        <p:nvSpPr>
          <p:cNvPr id="19" name="TextBox 18"/>
          <p:cNvSpPr txBox="1"/>
          <p:nvPr/>
        </p:nvSpPr>
        <p:spPr>
          <a:xfrm>
            <a:off x="3886678" y="3593068"/>
            <a:ext cx="1828322" cy="369332"/>
          </a:xfrm>
          <a:prstGeom prst="rect">
            <a:avLst/>
          </a:prstGeom>
          <a:noFill/>
        </p:spPr>
        <p:txBody>
          <a:bodyPr wrap="none" rtlCol="0">
            <a:spAutoFit/>
          </a:bodyPr>
          <a:lstStyle/>
          <a:p>
            <a:r>
              <a:rPr lang="en-US" i="1" smtClean="0">
                <a:solidFill>
                  <a:srgbClr val="FFFF00"/>
                </a:solidFill>
              </a:rPr>
              <a:t>Vậy, A là 1 khóa</a:t>
            </a:r>
            <a:endParaRPr lang="en-US" i="1" baseline="300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i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14" grpId="0"/>
      <p:bldP spid="15" grpId="0"/>
      <p:bldP spid="16" grpId="0"/>
      <p:bldP spid="18" grpId="0"/>
      <p:bldP spid="1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56</a:t>
            </a:fld>
            <a:endParaRPr lang="en-US" altLang="en-US"/>
          </a:p>
        </p:txBody>
      </p:sp>
      <p:sp>
        <p:nvSpPr>
          <p:cNvPr id="20" name="Rectangle 3"/>
          <p:cNvSpPr txBox="1">
            <a:spLocks noChangeArrowheads="1"/>
          </p:cNvSpPr>
          <p:nvPr/>
        </p:nvSpPr>
        <p:spPr bwMode="auto">
          <a:xfrm>
            <a:off x="470079" y="1158875"/>
            <a:ext cx="8001000" cy="23621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2: Cho quan hệ</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R(A,B,C,D,E,F,G,H,I,J) với tập phụ thuộc hàm</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AC</a:t>
            </a:r>
            <a:r>
              <a:rPr lang="en-US" sz="2400" b="1" smtClean="0">
                <a:latin typeface="Times New Roman" pitchFamily="18" charset="0"/>
                <a:cs typeface="Times New Roman" pitchFamily="18" charset="0"/>
                <a:sym typeface="Symbol"/>
              </a:rPr>
              <a:t>DEF</a:t>
            </a:r>
            <a:r>
              <a:rPr lang="en-US" sz="2400" b="1" smtClean="0">
                <a:latin typeface="Times New Roman" pitchFamily="18" charset="0"/>
                <a:cs typeface="Times New Roman" pitchFamily="18" charset="0"/>
              </a:rPr>
              <a:t>, ABC</a:t>
            </a:r>
            <a:r>
              <a:rPr lang="en-US" sz="2400" b="1" smtClean="0">
                <a:latin typeface="Times New Roman" pitchFamily="18" charset="0"/>
                <a:cs typeface="Times New Roman" pitchFamily="18" charset="0"/>
                <a:sym typeface="Symbol"/>
              </a:rPr>
              <a:t>  E</a:t>
            </a:r>
            <a:r>
              <a:rPr lang="en-US" sz="2400" b="1" smtClean="0">
                <a:latin typeface="Times New Roman" pitchFamily="18" charset="0"/>
                <a:cs typeface="Times New Roman" pitchFamily="18" charset="0"/>
              </a:rPr>
              <a:t>F, D </a:t>
            </a:r>
            <a:r>
              <a:rPr lang="en-US" sz="2400" b="1" smtClean="0">
                <a:latin typeface="Times New Roman" pitchFamily="18" charset="0"/>
                <a:cs typeface="Times New Roman" pitchFamily="18" charset="0"/>
                <a:sym typeface="Symbol"/>
              </a:rPr>
              <a:t> G</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Symbol"/>
              </a:rPr>
              <a:t>  </a:t>
            </a:r>
            <a:r>
              <a:rPr lang="en-US" sz="2400" b="1" smtClean="0">
                <a:latin typeface="Times New Roman" pitchFamily="18" charset="0"/>
                <a:cs typeface="Times New Roman" pitchFamily="18" charset="0"/>
              </a:rPr>
              <a:t>F, </a:t>
            </a:r>
          </a:p>
          <a:p>
            <a:pPr marR="45720" lvl="0" algn="l">
              <a:spcBef>
                <a:spcPct val="20000"/>
              </a:spcBef>
              <a:buClr>
                <a:srgbClr val="0BD0D9"/>
              </a:buClr>
              <a:buSzPct val="95000"/>
            </a:pPr>
            <a:r>
              <a:rPr lang="en-US" sz="2400" b="1" smtClean="0">
                <a:latin typeface="Times New Roman" pitchFamily="18" charset="0"/>
                <a:cs typeface="Times New Roman" pitchFamily="18" charset="0"/>
              </a:rPr>
              <a:t>                     A</a:t>
            </a:r>
            <a:r>
              <a:rPr lang="en-US" sz="2400" b="1" smtClean="0">
                <a:latin typeface="Times New Roman" pitchFamily="18" charset="0"/>
                <a:cs typeface="Times New Roman" pitchFamily="18" charset="0"/>
                <a:sym typeface="Symbol"/>
              </a:rPr>
              <a:t> DG,</a:t>
            </a:r>
            <a:r>
              <a:rPr lang="en-US" sz="2400" b="1" smtClean="0">
                <a:latin typeface="Times New Roman" pitchFamily="18" charset="0"/>
                <a:cs typeface="Times New Roman" pitchFamily="18" charset="0"/>
              </a:rPr>
              <a:t>  ABC</a:t>
            </a:r>
            <a:r>
              <a:rPr lang="en-US" sz="2400" b="1" smtClean="0">
                <a:latin typeface="Times New Roman" pitchFamily="18" charset="0"/>
                <a:cs typeface="Times New Roman" pitchFamily="18" charset="0"/>
                <a:sym typeface="Symbol"/>
              </a:rPr>
              <a:t>  H</a:t>
            </a:r>
            <a:r>
              <a:rPr lang="en-US" sz="2400" b="1" smtClean="0">
                <a:latin typeface="Times New Roman" pitchFamily="18" charset="0"/>
                <a:cs typeface="Times New Roman" pitchFamily="18" charset="0"/>
              </a:rPr>
              <a:t>IJ, AC </a:t>
            </a:r>
            <a:r>
              <a:rPr lang="en-US" sz="2400" b="1" smtClean="0">
                <a:latin typeface="Times New Roman" pitchFamily="18" charset="0"/>
                <a:cs typeface="Times New Roman" pitchFamily="18" charset="0"/>
                <a:sym typeface="Symbol"/>
              </a:rPr>
              <a:t> B</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endParaRPr lang="en-US" sz="2400" b="1">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Xác định khóa của R</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035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57</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b="1" smtClean="0"/>
              <a:t>4.10</a:t>
            </a:r>
            <a:r>
              <a:rPr lang="en-US" sz="2400" smtClean="0"/>
              <a:t>– </a:t>
            </a:r>
            <a:r>
              <a:rPr lang="en-US" sz="2400" b="1" smtClean="0"/>
              <a:t>Các dạng chuẩn dựa trên khóa chính</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5" name="Rectangle 3"/>
          <p:cNvSpPr txBox="1">
            <a:spLocks noChangeArrowheads="1"/>
          </p:cNvSpPr>
          <p:nvPr/>
        </p:nvSpPr>
        <p:spPr bwMode="auto">
          <a:xfrm>
            <a:off x="609600" y="1447800"/>
            <a:ext cx="8077200" cy="16763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360000" marR="45720" lvl="0" indent="-360000" algn="l" defTabSz="914400" rtl="0" eaLnBrk="1" fontAlgn="base" latinLnBrk="0" hangingPunct="1">
              <a:lnSpc>
                <a:spcPct val="100000"/>
              </a:lnSpc>
              <a:spcBef>
                <a:spcPct val="20000"/>
              </a:spcBef>
              <a:spcAft>
                <a:spcPct val="0"/>
              </a:spcAft>
              <a:buClr>
                <a:srgbClr val="0BD0D9"/>
              </a:buClr>
              <a:buSzPct val="95000"/>
              <a:buFont typeface="Wingdings" pitchFamily="2" charset="2"/>
              <a:buChar char="§"/>
              <a:tabLst/>
              <a:defRPr/>
            </a:pPr>
            <a:r>
              <a:rPr kumimoji="0" lang="en-US" sz="2600" b="1" i="1" u="none" strike="noStrike" kern="1200" cap="none" spc="0" normalizeH="0" baseline="0" noProof="0" smtClean="0">
                <a:ln>
                  <a:noFill/>
                </a:ln>
                <a:solidFill>
                  <a:schemeClr val="tx1"/>
                </a:solidFill>
                <a:effectLst/>
                <a:uLnTx/>
                <a:uFillTx/>
                <a:latin typeface="+mn-lt"/>
                <a:ea typeface="+mn-ea"/>
                <a:cs typeface="+mn-cs"/>
              </a:rPr>
              <a:t>Chuẩn</a:t>
            </a:r>
            <a:r>
              <a:rPr kumimoji="0" lang="en-US" sz="2600" b="1" i="1" u="none" strike="noStrike" kern="1200" cap="none" spc="0" normalizeH="0" noProof="0" smtClean="0">
                <a:ln>
                  <a:noFill/>
                </a:ln>
                <a:solidFill>
                  <a:schemeClr val="tx1"/>
                </a:solidFill>
                <a:effectLst/>
                <a:uLnTx/>
                <a:uFillTx/>
                <a:latin typeface="+mn-lt"/>
                <a:ea typeface="+mn-ea"/>
                <a:cs typeface="+mn-cs"/>
              </a:rPr>
              <a:t> là gì? </a:t>
            </a:r>
            <a:r>
              <a:rPr kumimoji="0" lang="en-US" sz="2600" b="0" i="0" u="none" strike="noStrike" kern="1200" cap="none" spc="0" normalizeH="0" baseline="0" noProof="0" smtClean="0">
                <a:ln>
                  <a:noFill/>
                </a:ln>
                <a:solidFill>
                  <a:schemeClr val="tx1"/>
                </a:solidFill>
                <a:effectLst/>
                <a:uLnTx/>
                <a:uFillTx/>
                <a:latin typeface="+mn-lt"/>
                <a:ea typeface="+mn-ea"/>
                <a:cs typeface="+mn-cs"/>
              </a:rPr>
              <a:t>Mỗi một dạng chuẩn là một tập các điều kiện trên lược đồ nhằm đảm bảo các tính chất nào</a:t>
            </a:r>
            <a:r>
              <a:rPr kumimoji="0" lang="en-US" sz="2600" b="0" i="0" u="none" strike="noStrike" kern="1200" cap="none" spc="0" normalizeH="0" noProof="0" smtClean="0">
                <a:ln>
                  <a:noFill/>
                </a:ln>
                <a:solidFill>
                  <a:schemeClr val="tx1"/>
                </a:solidFill>
                <a:effectLst/>
                <a:uLnTx/>
                <a:uFillTx/>
                <a:latin typeface="+mn-lt"/>
                <a:ea typeface="+mn-ea"/>
                <a:cs typeface="+mn-cs"/>
              </a:rPr>
              <a:t> đó </a:t>
            </a:r>
            <a:r>
              <a:rPr kumimoji="0" lang="en-US" sz="2600" b="0" i="0" u="none" strike="noStrike" kern="1200" cap="none" spc="0" normalizeH="0" baseline="0" noProof="0" smtClean="0">
                <a:ln>
                  <a:noFill/>
                </a:ln>
                <a:solidFill>
                  <a:schemeClr val="tx1"/>
                </a:solidFill>
                <a:effectLst/>
                <a:uLnTx/>
                <a:uFillTx/>
                <a:latin typeface="+mn-lt"/>
                <a:ea typeface="+mn-ea"/>
                <a:cs typeface="+mn-cs"/>
              </a:rPr>
              <a:t>của nó.</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Arial" charset="0"/>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15"/>
          <p:cNvSpPr/>
          <p:nvPr/>
        </p:nvSpPr>
        <p:spPr>
          <a:xfrm>
            <a:off x="533400" y="3200400"/>
            <a:ext cx="7848600" cy="1778949"/>
          </a:xfrm>
          <a:prstGeom prst="rect">
            <a:avLst/>
          </a:prstGeom>
        </p:spPr>
        <p:txBody>
          <a:bodyPr wrap="square">
            <a:spAutoFit/>
          </a:bodyPr>
          <a:lstStyle/>
          <a:p>
            <a:pPr marL="360000" marR="45720" indent="-360000" algn="l">
              <a:spcBef>
                <a:spcPct val="20000"/>
              </a:spcBef>
              <a:buClr>
                <a:srgbClr val="0BD0D9"/>
              </a:buClr>
              <a:buSzPct val="95000"/>
              <a:buFont typeface="Wingdings" pitchFamily="2" charset="2"/>
              <a:buChar char="§"/>
            </a:pPr>
            <a:r>
              <a:rPr lang="en-US" sz="2600" i="1" smtClean="0">
                <a:latin typeface="+mn-lt"/>
              </a:rPr>
              <a:t>Chuẩn hóa </a:t>
            </a:r>
            <a:r>
              <a:rPr lang="en-US" sz="2600" smtClean="0">
                <a:latin typeface="+mn-lt"/>
              </a:rPr>
              <a:t>: quá trình phân tích lược đồ quan hệ dựa trên các FD và các khóa chính để đạt được:</a:t>
            </a:r>
          </a:p>
          <a:p>
            <a:pPr lvl="2" indent="-457200" algn="l">
              <a:spcBef>
                <a:spcPct val="20000"/>
              </a:spcBef>
              <a:buClr>
                <a:srgbClr val="FFC000"/>
              </a:buClr>
              <a:buSzPct val="85000"/>
              <a:buFont typeface="Courier New" pitchFamily="49" charset="0"/>
              <a:buChar char="o"/>
              <a:defRPr/>
            </a:pPr>
            <a:r>
              <a:rPr lang="en-US" sz="2400" smtClean="0"/>
              <a:t>Giảm tối đa sự dư thừa</a:t>
            </a:r>
          </a:p>
          <a:p>
            <a:pPr lvl="2" indent="-457200" algn="l">
              <a:spcBef>
                <a:spcPct val="20000"/>
              </a:spcBef>
              <a:buClr>
                <a:srgbClr val="FFC000"/>
              </a:buClr>
              <a:buSzPct val="85000"/>
              <a:buFont typeface="Courier New" pitchFamily="49" charset="0"/>
              <a:buChar char="o"/>
              <a:defRPr/>
            </a:pPr>
            <a:r>
              <a:rPr lang="en-US" sz="2400" smtClean="0"/>
              <a:t>Giảm tối đa các thao tác cập nhật dị thường</a:t>
            </a:r>
            <a:endParaRPr lang="vi-VN"/>
          </a:p>
        </p:txBody>
      </p:sp>
      <p:sp>
        <p:nvSpPr>
          <p:cNvPr id="20" name="Rectangle 19"/>
          <p:cNvSpPr/>
          <p:nvPr/>
        </p:nvSpPr>
        <p:spPr>
          <a:xfrm>
            <a:off x="533400" y="5257800"/>
            <a:ext cx="7848600" cy="1372683"/>
          </a:xfrm>
          <a:prstGeom prst="rect">
            <a:avLst/>
          </a:prstGeom>
        </p:spPr>
        <p:txBody>
          <a:bodyPr wrap="square">
            <a:spAutoFit/>
          </a:bodyPr>
          <a:lstStyle/>
          <a:p>
            <a:pPr marL="360000" marR="45720" indent="-360000" algn="l">
              <a:spcBef>
                <a:spcPct val="20000"/>
              </a:spcBef>
              <a:buClr>
                <a:srgbClr val="0BD0D9"/>
              </a:buClr>
              <a:buSzPct val="95000"/>
            </a:pPr>
            <a:r>
              <a:rPr lang="en-US" sz="2600" i="1" smtClean="0">
                <a:latin typeface="+mn-lt"/>
              </a:rPr>
              <a:t>Chuẩn và chuẩn hóa do Codd đề xuất đầu tiên năm 1972 (1NF-3NF, sau đó Boyce-Codd NF, 4-5NF)</a:t>
            </a:r>
          </a:p>
          <a:p>
            <a:pPr marL="360000" marR="45720" indent="-360000" algn="l">
              <a:spcBef>
                <a:spcPct val="20000"/>
              </a:spcBef>
              <a:buClr>
                <a:srgbClr val="0BD0D9"/>
              </a:buClr>
              <a:buSzPct val="95000"/>
            </a:pPr>
            <a:r>
              <a:rPr lang="en-US" sz="2600" i="1" smtClean="0">
                <a:latin typeface="+mn-lt"/>
              </a:rPr>
              <a:t>	</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58</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b="1" smtClean="0"/>
              <a:t>4.10</a:t>
            </a:r>
            <a:r>
              <a:rPr lang="en-US" sz="2400" smtClean="0"/>
              <a:t>– </a:t>
            </a:r>
            <a:r>
              <a:rPr lang="en-US" sz="2400" b="1" smtClean="0"/>
              <a:t>Các dạng chuẩn dựa trên khóa chính</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4" name="Rectangle 3"/>
          <p:cNvSpPr txBox="1">
            <a:spLocks noChangeArrowheads="1"/>
          </p:cNvSpPr>
          <p:nvPr/>
        </p:nvSpPr>
        <p:spPr bwMode="auto">
          <a:xfrm>
            <a:off x="457200" y="1219200"/>
            <a:ext cx="8229600" cy="4911725"/>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1" i="1" u="none" strike="noStrike" kern="1200" cap="none" spc="0" normalizeH="0" baseline="0" noProof="0" smtClean="0">
                <a:ln>
                  <a:noFill/>
                </a:ln>
                <a:solidFill>
                  <a:srgbClr val="FFFF00"/>
                </a:solidFill>
                <a:effectLst/>
                <a:uLnTx/>
                <a:uFillTx/>
                <a:latin typeface="+mn-lt"/>
                <a:ea typeface="+mn-ea"/>
                <a:cs typeface="+mn-cs"/>
              </a:rPr>
              <a:t>Thủ tục chuẩn hoá   </a:t>
            </a:r>
          </a:p>
          <a:p>
            <a:pPr lvl="2" indent="-457200" algn="l">
              <a:spcBef>
                <a:spcPct val="20000"/>
              </a:spcBef>
              <a:buClr>
                <a:srgbClr val="FFFF00"/>
              </a:buClr>
              <a:buSzPct val="85000"/>
              <a:buFont typeface="Arial" pitchFamily="34" charset="0"/>
              <a:buChar char="•"/>
            </a:pPr>
            <a:r>
              <a:rPr kumimoji="0" lang="en-US" sz="2400" b="0" i="0" u="none" strike="noStrike" kern="1200" cap="none" spc="0" normalizeH="0" baseline="0" noProof="0" smtClean="0">
                <a:ln>
                  <a:noFill/>
                </a:ln>
                <a:effectLst/>
                <a:uLnTx/>
                <a:uFillTx/>
                <a:latin typeface="+mn-lt"/>
                <a:ea typeface="+mn-ea"/>
                <a:cs typeface="+mn-cs"/>
              </a:rPr>
              <a:t>Một cơ cấu hình thức để phân tích các lược đồ quan hệ dựa trên </a:t>
            </a:r>
            <a:r>
              <a:rPr kumimoji="0" lang="en-US" sz="2400" b="0" i="1" u="none" strike="noStrike" kern="1200" cap="none" spc="0" normalizeH="0" baseline="0" noProof="0" smtClean="0">
                <a:ln>
                  <a:noFill/>
                </a:ln>
                <a:effectLst/>
                <a:uLnTx/>
                <a:uFillTx/>
                <a:latin typeface="+mn-lt"/>
                <a:ea typeface="+mn-ea"/>
                <a:cs typeface="+mn-cs"/>
              </a:rPr>
              <a:t>khoá</a:t>
            </a:r>
            <a:r>
              <a:rPr kumimoji="0" lang="en-US" sz="2400" b="0" i="0" u="none" strike="noStrike" kern="1200" cap="none" spc="0" normalizeH="0" baseline="0" noProof="0" smtClean="0">
                <a:ln>
                  <a:noFill/>
                </a:ln>
                <a:effectLst/>
                <a:uLnTx/>
                <a:uFillTx/>
                <a:latin typeface="+mn-lt"/>
                <a:ea typeface="+mn-ea"/>
                <a:cs typeface="+mn-cs"/>
              </a:rPr>
              <a:t> và </a:t>
            </a:r>
            <a:r>
              <a:rPr kumimoji="0" lang="en-US" sz="2400" b="0" i="1" strike="noStrike" kern="1200" cap="none" spc="0" normalizeH="0" baseline="0" noProof="0" smtClean="0">
                <a:ln>
                  <a:noFill/>
                </a:ln>
                <a:effectLst/>
                <a:uLnTx/>
                <a:uFillTx/>
                <a:latin typeface="+mn-lt"/>
                <a:ea typeface="+mn-ea"/>
                <a:cs typeface="+mn-cs"/>
              </a:rPr>
              <a:t>các phụ thuộc hàm.</a:t>
            </a:r>
            <a:endParaRPr kumimoji="0" lang="en-US" sz="2400" b="0" i="0" strike="noStrike" kern="1200" cap="none" spc="0" normalizeH="0" baseline="0" noProof="0" smtClean="0">
              <a:ln>
                <a:noFill/>
              </a:ln>
              <a:effectLst/>
              <a:uLnTx/>
              <a:uFillTx/>
              <a:latin typeface="+mn-lt"/>
              <a:ea typeface="+mn-ea"/>
              <a:cs typeface="+mn-cs"/>
            </a:endParaRPr>
          </a:p>
          <a:p>
            <a:pPr lvl="2" indent="-457200" algn="l">
              <a:spcBef>
                <a:spcPct val="20000"/>
              </a:spcBef>
              <a:buClr>
                <a:srgbClr val="FFFF00"/>
              </a:buClr>
              <a:buSzPct val="85000"/>
              <a:buFont typeface="Arial" pitchFamily="34" charset="0"/>
              <a:buChar char="•"/>
            </a:pPr>
            <a:r>
              <a:rPr kumimoji="0" lang="en-US" sz="2400" b="0" i="0" u="none" strike="noStrike" kern="1200" cap="none" spc="0" normalizeH="0" baseline="0" noProof="0" smtClean="0">
                <a:ln>
                  <a:noFill/>
                </a:ln>
                <a:effectLst/>
                <a:uLnTx/>
                <a:uFillTx/>
                <a:latin typeface="+mn-lt"/>
                <a:ea typeface="+mn-ea"/>
                <a:cs typeface="+mn-cs"/>
              </a:rPr>
              <a:t>Một loạt các kiểm tra dạng chuẩn có thể thực hiện trên các lược đồ quan hệ riêng rẽ sao cho cơ sở dữ liệu quan hệ có thể được chuẩn hoá đến một mức cần thiết.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1" i="1" u="none" strike="noStrike" kern="1200" cap="none" spc="0" normalizeH="0" baseline="0" noProof="0" smtClean="0">
                <a:ln>
                  <a:noFill/>
                </a:ln>
                <a:solidFill>
                  <a:srgbClr val="FFFF00"/>
                </a:solidFill>
                <a:effectLst/>
                <a:uLnTx/>
                <a:uFillTx/>
                <a:latin typeface="+mn-lt"/>
                <a:ea typeface="+mn-ea"/>
                <a:cs typeface="+mn-cs"/>
              </a:rPr>
              <a:t>Chuẩn</a:t>
            </a:r>
            <a:r>
              <a:rPr kumimoji="0" lang="en-US" sz="2600" b="1" i="1" u="none" strike="noStrike" kern="1200" cap="none" spc="0" normalizeH="0" noProof="0" smtClean="0">
                <a:ln>
                  <a:noFill/>
                </a:ln>
                <a:solidFill>
                  <a:srgbClr val="FFFF00"/>
                </a:solidFill>
                <a:effectLst/>
                <a:uLnTx/>
                <a:uFillTx/>
                <a:latin typeface="+mn-lt"/>
                <a:ea typeface="+mn-ea"/>
                <a:cs typeface="+mn-cs"/>
              </a:rPr>
              <a:t> hóa cần đảm bảo t</a:t>
            </a:r>
            <a:r>
              <a:rPr kumimoji="0" lang="en-US" sz="2600" b="1" i="1" u="none" strike="noStrike" kern="1200" cap="none" spc="0" normalizeH="0" baseline="0" noProof="0" smtClean="0">
                <a:ln>
                  <a:noFill/>
                </a:ln>
                <a:solidFill>
                  <a:srgbClr val="FFFF00"/>
                </a:solidFill>
                <a:effectLst/>
                <a:uLnTx/>
                <a:uFillTx/>
                <a:latin typeface="+mn-lt"/>
                <a:ea typeface="+mn-ea"/>
                <a:cs typeface="+mn-cs"/>
              </a:rPr>
              <a:t>ính chất</a:t>
            </a:r>
            <a:r>
              <a:rPr kumimoji="0" lang="en-US" sz="2600" i="1" u="none" strike="noStrike" kern="1200" cap="none" spc="0" normalizeH="0" baseline="0" noProof="0" smtClean="0">
                <a:ln>
                  <a:noFill/>
                </a:ln>
                <a:solidFill>
                  <a:schemeClr val="tx1"/>
                </a:solidFill>
                <a:effectLst/>
                <a:uLnTx/>
                <a:uFillTx/>
                <a:latin typeface="+mn-lt"/>
                <a:ea typeface="+mn-ea"/>
                <a:cs typeface="+mn-cs"/>
              </a:rPr>
              <a:t>:</a:t>
            </a:r>
          </a:p>
          <a:p>
            <a:pPr lvl="2" indent="-457200" algn="l">
              <a:spcBef>
                <a:spcPct val="20000"/>
              </a:spcBef>
              <a:buClr>
                <a:srgbClr val="FFC000"/>
              </a:buClr>
              <a:buSzPct val="85000"/>
              <a:buFont typeface="Arial" pitchFamily="34" charset="0"/>
              <a:buChar char="•"/>
            </a:pPr>
            <a:r>
              <a:rPr kumimoji="0" lang="en-US" sz="2400" b="0" i="0" u="none" strike="noStrike" kern="1200" cap="none" spc="0" normalizeH="0" baseline="0" noProof="0" smtClean="0">
                <a:ln>
                  <a:noFill/>
                </a:ln>
                <a:solidFill>
                  <a:schemeClr val="tx1"/>
                </a:solidFill>
                <a:effectLst/>
                <a:uLnTx/>
                <a:uFillTx/>
                <a:latin typeface="+mn-lt"/>
                <a:ea typeface="+mn-ea"/>
                <a:cs typeface="+mn-cs"/>
              </a:rPr>
              <a:t>Nối không mất mát (hoặc nối không phụ thêm-</a:t>
            </a:r>
            <a:r>
              <a:rPr kumimoji="0" lang="en-US" sz="2400" b="0" i="0" u="none" strike="noStrike" kern="1200" cap="none" spc="0" normalizeH="0" noProof="0" smtClean="0">
                <a:ln>
                  <a:noFill/>
                </a:ln>
                <a:solidFill>
                  <a:schemeClr val="tx1"/>
                </a:solidFill>
                <a:effectLst/>
                <a:uLnTx/>
                <a:uFillTx/>
                <a:latin typeface="+mn-lt"/>
                <a:ea typeface="+mn-ea"/>
                <a:cs typeface="+mn-cs"/>
              </a:rPr>
              <a:t> không thêm </a:t>
            </a:r>
            <a:r>
              <a:rPr kumimoji="0" lang="en-US" sz="2400" b="0" i="0" u="none" strike="noStrike" kern="1200" cap="none" spc="0" normalizeH="0" baseline="0" noProof="0" smtClean="0">
                <a:ln>
                  <a:noFill/>
                </a:ln>
                <a:solidFill>
                  <a:schemeClr val="tx1"/>
                </a:solidFill>
                <a:effectLst/>
                <a:uLnTx/>
                <a:uFillTx/>
                <a:latin typeface="+mn-lt"/>
                <a:ea typeface="+mn-ea"/>
                <a:cs typeface="+mn-cs"/>
              </a:rPr>
              <a:t>bộ giả)</a:t>
            </a:r>
          </a:p>
          <a:p>
            <a:pPr lvl="2" indent="-457200" algn="l">
              <a:spcBef>
                <a:spcPct val="20000"/>
              </a:spcBef>
              <a:buClr>
                <a:srgbClr val="FFC000"/>
              </a:buClr>
              <a:buSzPct val="85000"/>
              <a:buFont typeface="Arial" pitchFamily="34" charset="0"/>
              <a:buChar char="•"/>
            </a:pPr>
            <a:r>
              <a:rPr kumimoji="0" lang="en-US" sz="2400" b="0" i="0" u="none" strike="noStrike" kern="1200" cap="none" spc="0" normalizeH="0" baseline="0" noProof="0" smtClean="0">
                <a:ln>
                  <a:noFill/>
                </a:ln>
                <a:solidFill>
                  <a:schemeClr val="tx1"/>
                </a:solidFill>
                <a:effectLst/>
                <a:uLnTx/>
                <a:uFillTx/>
                <a:latin typeface="+mn-lt"/>
                <a:ea typeface="+mn-ea"/>
                <a:cs typeface="+mn-cs"/>
              </a:rPr>
              <a:t>Bảo toàn sự phụ thuộc </a:t>
            </a:r>
          </a:p>
          <a:p>
            <a:pPr marL="914400" marR="0" lvl="2" indent="0" algn="l" defTabSz="914400" rtl="0" eaLnBrk="1" fontAlgn="base" latinLnBrk="0" hangingPunct="1">
              <a:lnSpc>
                <a:spcPct val="100000"/>
              </a:lnSpc>
              <a:spcBef>
                <a:spcPct val="20000"/>
              </a:spcBef>
              <a:spcAft>
                <a:spcPct val="0"/>
              </a:spcAft>
              <a:buClr>
                <a:schemeClr val="accent2"/>
              </a:buClr>
              <a:buSzPct val="70000"/>
              <a:buFont typeface="Wingdings 2" pitchFamily="18" charset="2"/>
              <a:buNone/>
              <a:tabLst/>
              <a:defRPr/>
            </a:pPr>
            <a:r>
              <a:rPr kumimoji="0" lang="en-US" sz="2100" b="0" i="0" u="none" strike="noStrike" kern="1200" cap="none" spc="0" normalizeH="0" baseline="0" noProof="0" smtClean="0">
                <a:ln>
                  <a:noFill/>
                </a:ln>
                <a:solidFill>
                  <a:schemeClr val="tx1"/>
                </a:solidFill>
                <a:effectLst/>
                <a:uLnTx/>
                <a:uFillTx/>
                <a:latin typeface="+mn-lt"/>
                <a:ea typeface="+mn-ea"/>
                <a:cs typeface="+mn-cs"/>
              </a:rPr>
              <a:t>đảm bảo rằng từng phụ thuộc hàm sẽ được biểu hiện trong các quan hệ riêng rẽ nhận được sau khi tách.</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59</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sz="2400" b="1" smtClean="0"/>
              <a:t>a.</a:t>
            </a:r>
            <a:r>
              <a:rPr lang="en-US" sz="2400" smtClean="0"/>
              <a:t> </a:t>
            </a:r>
            <a:r>
              <a:rPr lang="en-US" sz="2000" b="1" smtClean="0"/>
              <a:t>Dạng chuẩn 1 </a:t>
            </a:r>
            <a:r>
              <a:rPr lang="en-US" sz="1600" smtClean="0"/>
              <a:t>(1NF)</a:t>
            </a:r>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Rectangle 11"/>
          <p:cNvSpPr/>
          <p:nvPr/>
        </p:nvSpPr>
        <p:spPr>
          <a:xfrm>
            <a:off x="609600" y="1447800"/>
            <a:ext cx="8077200" cy="2308324"/>
          </a:xfrm>
          <a:prstGeom prst="rect">
            <a:avLst/>
          </a:prstGeom>
        </p:spPr>
        <p:txBody>
          <a:bodyPr wrap="square">
            <a:spAutoFit/>
          </a:bodyPr>
          <a:lstStyle/>
          <a:p>
            <a:pPr algn="l" eaLnBrk="1" hangingPunct="1"/>
            <a:r>
              <a:rPr lang="en-US" sz="2400" i="1" smtClean="0">
                <a:solidFill>
                  <a:srgbClr val="FFFF00"/>
                </a:solidFill>
              </a:rPr>
              <a:t>Một quan hệ gọi là 1NF nếu </a:t>
            </a:r>
            <a:r>
              <a:rPr lang="en-US" sz="2400" i="1" smtClean="0"/>
              <a:t>:</a:t>
            </a:r>
          </a:p>
          <a:p>
            <a:pPr lvl="2" indent="-457200" algn="l">
              <a:buFont typeface="Arial" pitchFamily="34" charset="0"/>
              <a:buChar char="•"/>
            </a:pPr>
            <a:r>
              <a:rPr lang="en-US" sz="2400" smtClean="0"/>
              <a:t>Miền giá trị của mỗi thuộc tính chỉ chứa giá trị nguyên tử (đơn, ko phân chia được) </a:t>
            </a:r>
          </a:p>
          <a:p>
            <a:pPr lvl="2" indent="-457200" algn="l">
              <a:buFont typeface="Arial" pitchFamily="34" charset="0"/>
              <a:buChar char="•"/>
            </a:pPr>
            <a:r>
              <a:rPr lang="en-US" sz="2400" smtClean="0"/>
              <a:t>Giá trị của mỗi thuộc tính trong các bộ là một giá trị đơn (đơn trị)</a:t>
            </a:r>
          </a:p>
        </p:txBody>
      </p:sp>
      <p:sp>
        <p:nvSpPr>
          <p:cNvPr id="14" name="Rectangle 13"/>
          <p:cNvSpPr/>
          <p:nvPr/>
        </p:nvSpPr>
        <p:spPr>
          <a:xfrm>
            <a:off x="609600" y="3886200"/>
            <a:ext cx="8077200" cy="1015663"/>
          </a:xfrm>
          <a:prstGeom prst="rect">
            <a:avLst/>
          </a:prstGeom>
        </p:spPr>
        <p:txBody>
          <a:bodyPr wrap="square">
            <a:spAutoFit/>
          </a:bodyPr>
          <a:lstStyle/>
          <a:p>
            <a:pPr algn="l" eaLnBrk="1" hangingPunct="1"/>
            <a:r>
              <a:rPr lang="en-US" sz="2400" i="1" smtClean="0"/>
              <a:t>Ví dụ:</a:t>
            </a:r>
          </a:p>
          <a:p>
            <a:pPr algn="l" eaLnBrk="1" hangingPunct="1"/>
            <a:r>
              <a:rPr lang="en-US" sz="2400" smtClean="0"/>
              <a:t>	SV_DIEM(Masv, Mamon, Diem)</a:t>
            </a:r>
          </a:p>
        </p:txBody>
      </p:sp>
      <p:sp>
        <p:nvSpPr>
          <p:cNvPr id="15" name="Rectangle 14"/>
          <p:cNvSpPr/>
          <p:nvPr/>
        </p:nvSpPr>
        <p:spPr>
          <a:xfrm>
            <a:off x="609600" y="5029200"/>
            <a:ext cx="8077200" cy="461665"/>
          </a:xfrm>
          <a:prstGeom prst="rect">
            <a:avLst/>
          </a:prstGeom>
        </p:spPr>
        <p:txBody>
          <a:bodyPr wrap="square">
            <a:spAutoFit/>
          </a:bodyPr>
          <a:lstStyle/>
          <a:p>
            <a:pPr algn="l" eaLnBrk="1" hangingPunct="1"/>
            <a:r>
              <a:rPr lang="en-US" sz="2400" smtClean="0"/>
              <a:t>	SV(Masv, </a:t>
            </a:r>
            <a:r>
              <a:rPr lang="en-US" sz="2400" b="1" smtClean="0"/>
              <a:t>Hoten,</a:t>
            </a:r>
            <a:r>
              <a:rPr lang="en-US" sz="2400" smtClean="0"/>
              <a:t> Gioitinh,Ngaysinh, Noisinh)</a:t>
            </a:r>
          </a:p>
        </p:txBody>
      </p:sp>
      <p:sp>
        <p:nvSpPr>
          <p:cNvPr id="19" name="TextBox 18"/>
          <p:cNvSpPr txBox="1"/>
          <p:nvPr/>
        </p:nvSpPr>
        <p:spPr>
          <a:xfrm>
            <a:off x="5257800" y="6096000"/>
            <a:ext cx="2343911" cy="369332"/>
          </a:xfrm>
          <a:prstGeom prst="rect">
            <a:avLst/>
          </a:prstGeom>
          <a:noFill/>
        </p:spPr>
        <p:txBody>
          <a:bodyPr wrap="none" rtlCol="0">
            <a:spAutoFit/>
          </a:bodyPr>
          <a:lstStyle/>
          <a:p>
            <a:r>
              <a:rPr lang="en-US" smtClean="0"/>
              <a:t>Không thỏa mãn 1NF</a:t>
            </a:r>
            <a:endParaRPr lang="vi-VN"/>
          </a:p>
        </p:txBody>
      </p:sp>
      <p:cxnSp>
        <p:nvCxnSpPr>
          <p:cNvPr id="21" name="Straight Arrow Connector 20"/>
          <p:cNvCxnSpPr/>
          <p:nvPr/>
        </p:nvCxnSpPr>
        <p:spPr>
          <a:xfrm rot="10800000">
            <a:off x="3581400" y="5486400"/>
            <a:ext cx="1828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ox(in)">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ox(in)">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build="allAtOnce"/>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0" name="TextBox 9"/>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4.1</a:t>
            </a:r>
            <a:r>
              <a:rPr lang="en-US" sz="2400" smtClean="0"/>
              <a:t> - </a:t>
            </a:r>
            <a:r>
              <a:rPr lang="en-US" sz="2000" b="1" smtClean="0"/>
              <a:t>Sự dư thừa và dị thường dữ liệu</a:t>
            </a:r>
          </a:p>
        </p:txBody>
      </p:sp>
      <p:sp>
        <p:nvSpPr>
          <p:cNvPr id="11" name="Date Placeholder 10"/>
          <p:cNvSpPr>
            <a:spLocks noGrp="1"/>
          </p:cNvSpPr>
          <p:nvPr>
            <p:ph type="dt" sz="half" idx="10"/>
          </p:nvPr>
        </p:nvSpPr>
        <p:spPr/>
        <p:txBody>
          <a:bodyPr/>
          <a:lstStyle/>
          <a:p>
            <a:pPr>
              <a:defRPr/>
            </a:pPr>
            <a:fld id="{39FC0336-42E0-485D-A168-EB86661159F0}" type="datetime12">
              <a:rPr lang="vi-VN" altLang="en-US" smtClean="0"/>
              <a:pPr>
                <a:defRPr/>
              </a:pPr>
              <a:t>10:42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2" name="Slide Number Placeholder 11"/>
          <p:cNvSpPr>
            <a:spLocks noGrp="1"/>
          </p:cNvSpPr>
          <p:nvPr>
            <p:ph type="sldNum" sz="quarter" idx="12"/>
          </p:nvPr>
        </p:nvSpPr>
        <p:spPr/>
        <p:txBody>
          <a:bodyPr/>
          <a:lstStyle/>
          <a:p>
            <a:pPr>
              <a:defRPr/>
            </a:pPr>
            <a:fld id="{616E54A0-E9E6-41FD-B97D-1FF3D761590C}" type="slidenum">
              <a:rPr lang="en-US" altLang="en-US" smtClean="0"/>
              <a:pPr>
                <a:defRPr/>
              </a:pPr>
              <a:t>6</a:t>
            </a:fld>
            <a:endParaRPr lang="en-US" altLang="en-US"/>
          </a:p>
        </p:txBody>
      </p:sp>
      <p:sp>
        <p:nvSpPr>
          <p:cNvPr id="15" name="TextBox 14"/>
          <p:cNvSpPr txBox="1"/>
          <p:nvPr/>
        </p:nvSpPr>
        <p:spPr>
          <a:xfrm>
            <a:off x="457200" y="1447800"/>
            <a:ext cx="902811" cy="369332"/>
          </a:xfrm>
          <a:prstGeom prst="rect">
            <a:avLst/>
          </a:prstGeom>
          <a:noFill/>
        </p:spPr>
        <p:txBody>
          <a:bodyPr wrap="none" rtlCol="0">
            <a:spAutoFit/>
          </a:bodyPr>
          <a:lstStyle/>
          <a:p>
            <a:r>
              <a:rPr lang="en-US" smtClean="0"/>
              <a:t>Ví dụ 3</a:t>
            </a:r>
            <a:endParaRPr lang="vi-VN"/>
          </a:p>
        </p:txBody>
      </p:sp>
      <p:graphicFrame>
        <p:nvGraphicFramePr>
          <p:cNvPr id="16" name="Table 15"/>
          <p:cNvGraphicFramePr>
            <a:graphicFrameLocks noGrp="1"/>
          </p:cNvGraphicFramePr>
          <p:nvPr/>
        </p:nvGraphicFramePr>
        <p:xfrm>
          <a:off x="381000" y="2057400"/>
          <a:ext cx="8382000" cy="2133151"/>
        </p:xfrm>
        <a:graphic>
          <a:graphicData uri="http://schemas.openxmlformats.org/drawingml/2006/table">
            <a:tbl>
              <a:tblPr>
                <a:tableStyleId>{35758FB7-9AC5-4552-8A53-C91805E547FA}</a:tableStyleId>
              </a:tblPr>
              <a:tblGrid>
                <a:gridCol w="914400"/>
                <a:gridCol w="762000"/>
                <a:gridCol w="843686"/>
                <a:gridCol w="775412"/>
                <a:gridCol w="1163117"/>
                <a:gridCol w="1098500"/>
                <a:gridCol w="840029"/>
                <a:gridCol w="840029"/>
                <a:gridCol w="1144827"/>
              </a:tblGrid>
              <a:tr h="486871">
                <a:tc>
                  <a:txBody>
                    <a:bodyPr/>
                    <a:lstStyle/>
                    <a:p>
                      <a:pPr algn="ctr">
                        <a:lnSpc>
                          <a:spcPct val="115000"/>
                        </a:lnSpc>
                        <a:spcAft>
                          <a:spcPts val="0"/>
                        </a:spcAft>
                      </a:pPr>
                      <a:r>
                        <a:rPr lang="en-US" sz="1800" b="1">
                          <a:latin typeface="Aharoni" pitchFamily="2" charset="-79"/>
                          <a:cs typeface="Aharoni" pitchFamily="2" charset="-79"/>
                        </a:rPr>
                        <a:t>Masv</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Ho</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Dem</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a:latin typeface="Aharoni" pitchFamily="2" charset="-79"/>
                          <a:cs typeface="Aharoni" pitchFamily="2" charset="-79"/>
                        </a:rPr>
                        <a:t>Ten</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Times New Roman" pitchFamily="18" charset="0"/>
                          <a:ea typeface="Arial"/>
                          <a:cs typeface="Aharoni" pitchFamily="2" charset="-79"/>
                        </a:rPr>
                        <a:t>TRR</a:t>
                      </a:r>
                      <a:endParaRPr lang="vi-VN" sz="18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rial"/>
                          <a:ea typeface="Arial"/>
                          <a:cs typeface="Aharoni" pitchFamily="2" charset="-79"/>
                        </a:rPr>
                        <a:t>CSDL</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rial"/>
                          <a:ea typeface="Arial"/>
                          <a:cs typeface="Aharoni" pitchFamily="2" charset="-79"/>
                        </a:rPr>
                        <a:t>NNLT</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rial"/>
                          <a:ea typeface="Arial"/>
                          <a:cs typeface="Aharoni" pitchFamily="2" charset="-79"/>
                        </a:rPr>
                        <a:t>TB</a:t>
                      </a:r>
                      <a:endParaRPr lang="vi-VN" sz="18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800" b="1" smtClean="0">
                          <a:latin typeface="Arial"/>
                          <a:ea typeface="Arial"/>
                          <a:cs typeface="Aharoni" pitchFamily="2" charset="-79"/>
                        </a:rPr>
                        <a:t>Xeploai</a:t>
                      </a:r>
                      <a:endParaRPr lang="vi-VN" sz="1800" b="1">
                        <a:latin typeface="Arial"/>
                        <a:ea typeface="Arial"/>
                        <a:cs typeface="Aharoni" pitchFamily="2" charset="-79"/>
                      </a:endParaRPr>
                    </a:p>
                  </a:txBody>
                  <a:tcPr marL="68580" marR="68580" marT="0" marB="0" anchor="ctr"/>
                </a:tc>
              </a:tr>
              <a:tr h="411570">
                <a:tc>
                  <a:txBody>
                    <a:bodyPr/>
                    <a:lstStyle/>
                    <a:p>
                      <a:pPr algn="ctr">
                        <a:lnSpc>
                          <a:spcPct val="115000"/>
                        </a:lnSpc>
                        <a:spcAft>
                          <a:spcPts val="0"/>
                        </a:spcAft>
                      </a:pPr>
                      <a:r>
                        <a:rPr lang="en-US" sz="1800">
                          <a:latin typeface="Times New Roman" pitchFamily="18" charset="0"/>
                          <a:cs typeface="Times New Roman" pitchFamily="18" charset="0"/>
                        </a:rPr>
                        <a:t>T1</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Văn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An</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7.0</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Khá</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cs typeface="Times New Roman" pitchFamily="18" charset="0"/>
                        </a:rPr>
                        <a:t>T2</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Trần</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Thị</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Hảo</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10</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8.7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Giỏi</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cs typeface="Times New Roman" pitchFamily="18" charset="0"/>
                        </a:rPr>
                        <a:t>T3</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Vũ</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Đức</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Lâm</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5</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9</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8</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7.3</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Khá</a:t>
                      </a:r>
                      <a:endParaRPr lang="vi-VN" sz="1800">
                        <a:latin typeface="Times New Roman" pitchFamily="18" charset="0"/>
                        <a:ea typeface="Arial"/>
                        <a:cs typeface="Times New Roman" pitchFamily="18" charset="0"/>
                      </a:endParaRPr>
                    </a:p>
                  </a:txBody>
                  <a:tcPr marL="68580" marR="68580" marT="0" marB="0" anchor="ctr"/>
                </a:tc>
              </a:tr>
              <a:tr h="411570">
                <a:tc>
                  <a:txBody>
                    <a:bodyPr/>
                    <a:lstStyle/>
                    <a:p>
                      <a:pPr algn="ctr">
                        <a:lnSpc>
                          <a:spcPct val="115000"/>
                        </a:lnSpc>
                        <a:spcAft>
                          <a:spcPts val="0"/>
                        </a:spcAft>
                      </a:pPr>
                      <a:r>
                        <a:rPr lang="en-US" sz="1800" smtClean="0">
                          <a:latin typeface="Times New Roman" pitchFamily="18" charset="0"/>
                          <a:ea typeface="Arial"/>
                          <a:cs typeface="Times New Roman" pitchFamily="18" charset="0"/>
                        </a:rPr>
                        <a:t>T4</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Phạm</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Hải</a:t>
                      </a:r>
                      <a:endParaRPr lang="vi-VN" sz="18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800">
                          <a:latin typeface="Times New Roman" pitchFamily="18" charset="0"/>
                          <a:cs typeface="Times New Roman" pitchFamily="18" charset="0"/>
                        </a:rPr>
                        <a:t>Ngọc</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5</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a:latin typeface="Times New Roman" pitchFamily="18" charset="0"/>
                          <a:cs typeface="Times New Roman" pitchFamily="18" charset="0"/>
                        </a:rPr>
                        <a:t>6</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5.7</a:t>
                      </a:r>
                      <a:endParaRPr lang="vi-VN" sz="18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smtClean="0">
                          <a:latin typeface="Times New Roman" pitchFamily="18" charset="0"/>
                          <a:ea typeface="Arial"/>
                          <a:cs typeface="Times New Roman" pitchFamily="18" charset="0"/>
                        </a:rPr>
                        <a:t>T</a:t>
                      </a:r>
                      <a:r>
                        <a:rPr lang="en-US" sz="1800" baseline="0" smtClean="0">
                          <a:latin typeface="Times New Roman" pitchFamily="18" charset="0"/>
                          <a:ea typeface="Arial"/>
                          <a:cs typeface="Times New Roman" pitchFamily="18" charset="0"/>
                        </a:rPr>
                        <a:t>bình</a:t>
                      </a:r>
                      <a:endParaRPr lang="vi-VN" sz="1800">
                        <a:latin typeface="Times New Roman" pitchFamily="18" charset="0"/>
                        <a:ea typeface="Arial"/>
                        <a:cs typeface="Times New Roman" pitchFamily="18" charset="0"/>
                      </a:endParaRPr>
                    </a:p>
                  </a:txBody>
                  <a:tcPr marL="68580" marR="68580" marT="0" marB="0" anchor="ctr"/>
                </a:tc>
              </a:tr>
            </a:tbl>
          </a:graphicData>
        </a:graphic>
      </p:graphicFrame>
      <p:sp>
        <p:nvSpPr>
          <p:cNvPr id="20" name="Right Brace 19"/>
          <p:cNvSpPr/>
          <p:nvPr/>
        </p:nvSpPr>
        <p:spPr>
          <a:xfrm rot="5400000">
            <a:off x="7677150" y="3676650"/>
            <a:ext cx="3429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TextBox 22"/>
          <p:cNvSpPr txBox="1"/>
          <p:nvPr/>
        </p:nvSpPr>
        <p:spPr>
          <a:xfrm>
            <a:off x="7239000" y="4876800"/>
            <a:ext cx="1019831" cy="369332"/>
          </a:xfrm>
          <a:prstGeom prst="rect">
            <a:avLst/>
          </a:prstGeom>
          <a:noFill/>
        </p:spPr>
        <p:txBody>
          <a:bodyPr wrap="none" rtlCol="0">
            <a:spAutoFit/>
          </a:bodyPr>
          <a:lstStyle/>
          <a:p>
            <a:r>
              <a:rPr lang="en-US" smtClean="0"/>
              <a:t>Dư thừa</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ox(in)">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60</a:t>
            </a:fld>
            <a:endParaRPr lang="en-US" altLang="en-US"/>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sz="2400" b="1" smtClean="0"/>
              <a:t>a.</a:t>
            </a:r>
            <a:r>
              <a:rPr lang="en-US" sz="2400" smtClean="0"/>
              <a:t> </a:t>
            </a:r>
            <a:r>
              <a:rPr lang="en-US" sz="2000" b="1" smtClean="0"/>
              <a:t>Dạng chuẩn 1 </a:t>
            </a:r>
            <a:endParaRPr lang="en-US" b="1" smtClean="0"/>
          </a:p>
        </p:txBody>
      </p:sp>
      <p:graphicFrame>
        <p:nvGraphicFramePr>
          <p:cNvPr id="14" name="Table 13"/>
          <p:cNvGraphicFramePr>
            <a:graphicFrameLocks noGrp="1"/>
          </p:cNvGraphicFramePr>
          <p:nvPr/>
        </p:nvGraphicFramePr>
        <p:xfrm>
          <a:off x="1295400" y="2743200"/>
          <a:ext cx="6705600" cy="2021840"/>
        </p:xfrm>
        <a:graphic>
          <a:graphicData uri="http://schemas.openxmlformats.org/drawingml/2006/table">
            <a:tbl>
              <a:tblPr firstRow="1" bandRow="1">
                <a:tableStyleId>{5C22544A-7EE6-4342-B048-85BDC9FD1C3A}</a:tableStyleId>
              </a:tblPr>
              <a:tblGrid>
                <a:gridCol w="1543050"/>
                <a:gridCol w="2738914"/>
                <a:gridCol w="1573911"/>
                <a:gridCol w="849725"/>
              </a:tblGrid>
              <a:tr h="370840">
                <a:tc>
                  <a:txBody>
                    <a:bodyPr/>
                    <a:lstStyle/>
                    <a:p>
                      <a:r>
                        <a:rPr lang="en-US" smtClean="0"/>
                        <a:t>Mada</a:t>
                      </a:r>
                      <a:endParaRPr lang="vi-VN"/>
                    </a:p>
                  </a:txBody>
                  <a:tcPr/>
                </a:tc>
                <a:tc>
                  <a:txBody>
                    <a:bodyPr/>
                    <a:lstStyle/>
                    <a:p>
                      <a:r>
                        <a:rPr lang="en-US" smtClean="0"/>
                        <a:t>TenDa</a:t>
                      </a:r>
                      <a:endParaRPr lang="vi-VN"/>
                    </a:p>
                  </a:txBody>
                  <a:tcPr/>
                </a:tc>
                <a:tc>
                  <a:txBody>
                    <a:bodyPr/>
                    <a:lstStyle/>
                    <a:p>
                      <a:r>
                        <a:rPr lang="en-US" smtClean="0"/>
                        <a:t>Manv</a:t>
                      </a:r>
                      <a:endParaRPr lang="vi-VN"/>
                    </a:p>
                  </a:txBody>
                  <a:tcPr/>
                </a:tc>
                <a:tc>
                  <a:txBody>
                    <a:bodyPr/>
                    <a:lstStyle/>
                    <a:p>
                      <a:r>
                        <a:rPr lang="en-US" smtClean="0"/>
                        <a:t>Sogio</a:t>
                      </a:r>
                      <a:endParaRPr lang="vi-VN"/>
                    </a:p>
                  </a:txBody>
                  <a:tcPr/>
                </a:tc>
              </a:tr>
              <a:tr h="370840">
                <a:tc>
                  <a:txBody>
                    <a:bodyPr/>
                    <a:lstStyle/>
                    <a:p>
                      <a:r>
                        <a:rPr lang="en-US" smtClean="0"/>
                        <a:t>CO1</a:t>
                      </a:r>
                      <a:endParaRPr lang="vi-VN"/>
                    </a:p>
                  </a:txBody>
                  <a:tcPr/>
                </a:tc>
                <a:tc>
                  <a:txBody>
                    <a:bodyPr/>
                    <a:lstStyle/>
                    <a:p>
                      <a:r>
                        <a:rPr lang="en-US" smtClean="0"/>
                        <a:t>Cấp</a:t>
                      </a:r>
                      <a:r>
                        <a:rPr lang="en-US" baseline="0" smtClean="0"/>
                        <a:t> nước</a:t>
                      </a:r>
                      <a:endParaRPr lang="vi-VN"/>
                    </a:p>
                  </a:txBody>
                  <a:tcPr/>
                </a:tc>
                <a:tc>
                  <a:txBody>
                    <a:bodyPr/>
                    <a:lstStyle/>
                    <a:p>
                      <a:r>
                        <a:rPr lang="en-US" smtClean="0"/>
                        <a:t>001</a:t>
                      </a:r>
                    </a:p>
                    <a:p>
                      <a:r>
                        <a:rPr lang="en-US" smtClean="0"/>
                        <a:t>002</a:t>
                      </a:r>
                      <a:endParaRPr lang="vi-VN"/>
                    </a:p>
                  </a:txBody>
                  <a:tcPr/>
                </a:tc>
                <a:tc>
                  <a:txBody>
                    <a:bodyPr/>
                    <a:lstStyle/>
                    <a:p>
                      <a:r>
                        <a:rPr lang="en-US" smtClean="0"/>
                        <a:t>20</a:t>
                      </a:r>
                    </a:p>
                    <a:p>
                      <a:r>
                        <a:rPr lang="en-US" smtClean="0"/>
                        <a:t>35</a:t>
                      </a:r>
                      <a:endParaRPr lang="vi-VN"/>
                    </a:p>
                  </a:txBody>
                  <a:tcPr/>
                </a:tc>
              </a:tr>
              <a:tr h="370840">
                <a:tc>
                  <a:txBody>
                    <a:bodyPr/>
                    <a:lstStyle/>
                    <a:p>
                      <a:r>
                        <a:rPr lang="en-US" smtClean="0"/>
                        <a:t>DO2</a:t>
                      </a:r>
                      <a:endParaRPr lang="vi-VN"/>
                    </a:p>
                  </a:txBody>
                  <a:tcPr/>
                </a:tc>
                <a:tc>
                  <a:txBody>
                    <a:bodyPr/>
                    <a:lstStyle/>
                    <a:p>
                      <a:r>
                        <a:rPr lang="en-US" smtClean="0"/>
                        <a:t>Cung</a:t>
                      </a:r>
                      <a:r>
                        <a:rPr lang="en-US" baseline="0" smtClean="0"/>
                        <a:t> cấp thiết bị điện..</a:t>
                      </a:r>
                      <a:endParaRPr lang="vi-VN"/>
                    </a:p>
                  </a:txBody>
                  <a:tcPr/>
                </a:tc>
                <a:tc>
                  <a:txBody>
                    <a:bodyPr/>
                    <a:lstStyle/>
                    <a:p>
                      <a:r>
                        <a:rPr lang="en-US" smtClean="0"/>
                        <a:t>002</a:t>
                      </a:r>
                    </a:p>
                    <a:p>
                      <a:r>
                        <a:rPr lang="en-US" smtClean="0"/>
                        <a:t>004</a:t>
                      </a:r>
                      <a:endParaRPr lang="vi-VN"/>
                    </a:p>
                  </a:txBody>
                  <a:tcPr/>
                </a:tc>
                <a:tc>
                  <a:txBody>
                    <a:bodyPr/>
                    <a:lstStyle/>
                    <a:p>
                      <a:r>
                        <a:rPr lang="en-US" smtClean="0"/>
                        <a:t>20</a:t>
                      </a:r>
                    </a:p>
                    <a:p>
                      <a:r>
                        <a:rPr lang="en-US" smtClean="0"/>
                        <a:t>40</a:t>
                      </a:r>
                      <a:endParaRPr lang="vi-VN"/>
                    </a:p>
                  </a:txBody>
                  <a:tcPr/>
                </a:tc>
              </a:tr>
              <a:tr h="370840">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r>
            </a:tbl>
          </a:graphicData>
        </a:graphic>
      </p:graphicFrame>
      <p:sp>
        <p:nvSpPr>
          <p:cNvPr id="15" name="TextBox 14"/>
          <p:cNvSpPr txBox="1"/>
          <p:nvPr/>
        </p:nvSpPr>
        <p:spPr>
          <a:xfrm>
            <a:off x="1371600" y="1524000"/>
            <a:ext cx="1107996" cy="369332"/>
          </a:xfrm>
          <a:prstGeom prst="rect">
            <a:avLst/>
          </a:prstGeom>
          <a:noFill/>
        </p:spPr>
        <p:txBody>
          <a:bodyPr wrap="none" rtlCol="0">
            <a:spAutoFit/>
          </a:bodyPr>
          <a:lstStyle/>
          <a:p>
            <a:r>
              <a:rPr lang="en-US" smtClean="0"/>
              <a:t>Ví dụ: 	</a:t>
            </a:r>
            <a:endParaRPr lang="vi-VN"/>
          </a:p>
        </p:txBody>
      </p:sp>
      <p:sp>
        <p:nvSpPr>
          <p:cNvPr id="13" name="TextBox 12"/>
          <p:cNvSpPr txBox="1"/>
          <p:nvPr/>
        </p:nvSpPr>
        <p:spPr>
          <a:xfrm>
            <a:off x="5867400" y="5410200"/>
            <a:ext cx="2343911" cy="369332"/>
          </a:xfrm>
          <a:prstGeom prst="rect">
            <a:avLst/>
          </a:prstGeom>
          <a:noFill/>
        </p:spPr>
        <p:txBody>
          <a:bodyPr wrap="none" rtlCol="0">
            <a:spAutoFit/>
          </a:bodyPr>
          <a:lstStyle/>
          <a:p>
            <a:r>
              <a:rPr lang="en-US" smtClean="0"/>
              <a:t>Không thỏa mãn 1NF</a:t>
            </a:r>
            <a:endParaRPr lang="vi-VN"/>
          </a:p>
        </p:txBody>
      </p:sp>
      <p:cxnSp>
        <p:nvCxnSpPr>
          <p:cNvPr id="16" name="Straight Arrow Connector 15"/>
          <p:cNvCxnSpPr/>
          <p:nvPr/>
        </p:nvCxnSpPr>
        <p:spPr>
          <a:xfrm rot="5400000" flipH="1" flipV="1">
            <a:off x="6743700" y="47625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V="1">
            <a:off x="6186678" y="4709922"/>
            <a:ext cx="914400" cy="638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95400" y="2057400"/>
            <a:ext cx="4664162" cy="461665"/>
          </a:xfrm>
          <a:prstGeom prst="rect">
            <a:avLst/>
          </a:prstGeom>
          <a:noFill/>
        </p:spPr>
        <p:txBody>
          <a:bodyPr wrap="none" rtlCol="0">
            <a:spAutoFit/>
          </a:bodyPr>
          <a:lstStyle/>
          <a:p>
            <a:r>
              <a:rPr lang="en-US" sz="2400" smtClean="0"/>
              <a:t>NV_DA(</a:t>
            </a:r>
            <a:r>
              <a:rPr lang="en-US" sz="2400" u="sng" smtClean="0"/>
              <a:t>Mada</a:t>
            </a:r>
            <a:r>
              <a:rPr lang="en-US" sz="2400" smtClean="0"/>
              <a:t>,Tenda,Mavn,Sogio)</a:t>
            </a:r>
            <a:endParaRPr lang="vi-V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ox(in)">
                                      <p:cBhvr>
                                        <p:cTn id="11" dur="500"/>
                                        <p:tgtEl>
                                          <p:spTgt spid="16"/>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61</a:t>
            </a:fld>
            <a:endParaRPr lang="en-US" altLang="en-US"/>
          </a:p>
        </p:txBody>
      </p:sp>
      <p:sp>
        <p:nvSpPr>
          <p:cNvPr id="17" name="Rectangle 3"/>
          <p:cNvSpPr txBox="1">
            <a:spLocks noChangeArrowheads="1"/>
          </p:cNvSpPr>
          <p:nvPr/>
        </p:nvSpPr>
        <p:spPr bwMode="auto">
          <a:xfrm>
            <a:off x="304800" y="12192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360000" marR="45720" lvl="0" indent="-360000" algn="l" defTabSz="914400" rtl="0" eaLnBrk="1" fontAlgn="base" latinLnBrk="0" hangingPunct="1">
              <a:lnSpc>
                <a:spcPct val="100000"/>
              </a:lnSpc>
              <a:spcBef>
                <a:spcPct val="20000"/>
              </a:spcBef>
              <a:spcAft>
                <a:spcPct val="0"/>
              </a:spcAft>
              <a:buClr>
                <a:srgbClr val="0BD0D9"/>
              </a:buClr>
              <a:buSzPct val="95000"/>
              <a:buFont typeface="Wingdings" pitchFamily="2" charset="2"/>
              <a:buChar char="§"/>
              <a:tabLst/>
              <a:defRPr/>
            </a:pPr>
            <a:r>
              <a:rPr lang="en-US" sz="2400" smtClean="0">
                <a:ea typeface="Tahoma" pitchFamily="34" charset="0"/>
                <a:cs typeface="Tahoma" pitchFamily="34" charset="0"/>
              </a:rPr>
              <a:t> </a:t>
            </a:r>
            <a:r>
              <a:rPr lang="en-US" sz="2400" i="1" smtClean="0">
                <a:solidFill>
                  <a:srgbClr val="FF0000"/>
                </a:solidFill>
                <a:ea typeface="Tahoma" pitchFamily="34" charset="0"/>
                <a:cs typeface="Tahoma" pitchFamily="34" charset="0"/>
              </a:rPr>
              <a:t>Chuyển quan hệ không đạt chuẩn về dạng chuẩn 1</a:t>
            </a:r>
          </a:p>
          <a:p>
            <a:pPr marL="360000" marR="45720" lvl="0" indent="-360000" algn="l">
              <a:spcBef>
                <a:spcPct val="20000"/>
              </a:spcBef>
              <a:buClr>
                <a:srgbClr val="0BD0D9"/>
              </a:buClr>
              <a:buSzPct val="95000"/>
              <a:defRPr/>
            </a:pPr>
            <a:r>
              <a:rPr kumimoji="0" lang="en-US" sz="2400" b="0" i="0" u="none" strike="noStrike" kern="1200" cap="none" spc="0" normalizeH="0" noProof="0" smtClean="0">
                <a:ln>
                  <a:noFill/>
                </a:ln>
                <a:solidFill>
                  <a:schemeClr val="tx1"/>
                </a:solidFill>
                <a:effectLst/>
                <a:uLnTx/>
                <a:uFillTx/>
                <a:ea typeface="Tahoma" pitchFamily="34" charset="0"/>
                <a:cs typeface="Tahoma" pitchFamily="34" charset="0"/>
              </a:rPr>
              <a:t>     1</a:t>
            </a:r>
            <a:r>
              <a:rPr kumimoji="0" lang="en-US" sz="2400" b="0" i="0" u="none" strike="noStrike" kern="1200" cap="none" spc="0" normalizeH="0" noProof="0" smtClean="0">
                <a:ln>
                  <a:noFill/>
                </a:ln>
                <a:solidFill>
                  <a:srgbClr val="FF3300"/>
                </a:solidFill>
                <a:effectLst/>
                <a:uLnTx/>
                <a:uFillTx/>
                <a:ea typeface="Tahoma" pitchFamily="34" charset="0"/>
                <a:cs typeface="Tahoma" pitchFamily="34" charset="0"/>
              </a:rPr>
              <a:t>. </a:t>
            </a:r>
            <a:r>
              <a:rPr kumimoji="0" lang="en-US" sz="2400" b="0" i="0" u="none" strike="noStrike" kern="1200" cap="none" spc="0" normalizeH="0" noProof="0" smtClean="0">
                <a:ln>
                  <a:noFill/>
                </a:ln>
                <a:solidFill>
                  <a:srgbClr val="FFFF00"/>
                </a:solidFill>
                <a:effectLst/>
                <a:uLnTx/>
                <a:uFillTx/>
                <a:ea typeface="Tahoma" pitchFamily="34" charset="0"/>
                <a:cs typeface="Tahoma" pitchFamily="34" charset="0"/>
              </a:rPr>
              <a:t>Thuộc tính phức hợp </a:t>
            </a:r>
            <a:r>
              <a:rPr lang="en-US" sz="2400" smtClean="0">
                <a:solidFill>
                  <a:srgbClr val="FFFF00"/>
                </a:solidFill>
                <a:sym typeface="Symbol" pitchFamily="18" charset="2"/>
              </a:rPr>
              <a:t></a:t>
            </a:r>
            <a:r>
              <a:rPr kumimoji="0" lang="en-US" sz="2400" b="0" i="0" u="none" strike="noStrike" kern="1200" cap="none" spc="0" normalizeH="0" noProof="0" smtClean="0">
                <a:ln>
                  <a:noFill/>
                </a:ln>
                <a:solidFill>
                  <a:srgbClr val="FFFF00"/>
                </a:solidFill>
                <a:effectLst/>
                <a:uLnTx/>
                <a:uFillTx/>
                <a:ea typeface="Tahoma" pitchFamily="34" charset="0"/>
                <a:cs typeface="Tahoma" pitchFamily="34" charset="0"/>
              </a:rPr>
              <a:t> các thuộc tính đơn</a:t>
            </a:r>
          </a:p>
          <a:p>
            <a:pPr marL="360000" marR="45720" lvl="0" indent="-360000" algn="l" defTabSz="914400" rtl="0" eaLnBrk="1" fontAlgn="base" latinLnBrk="0" hangingPunct="1">
              <a:lnSpc>
                <a:spcPct val="100000"/>
              </a:lnSpc>
              <a:spcBef>
                <a:spcPct val="20000"/>
              </a:spcBef>
              <a:spcAft>
                <a:spcPct val="0"/>
              </a:spcAft>
              <a:buClr>
                <a:srgbClr val="0BD0D9"/>
              </a:buClr>
              <a:buSzPct val="95000"/>
              <a:tabLst/>
              <a:defRPr/>
            </a:pPr>
            <a:r>
              <a:rPr lang="en-US" sz="2400" smtClean="0">
                <a:ea typeface="Tahoma" pitchFamily="34" charset="0"/>
                <a:cs typeface="Tahoma" pitchFamily="34" charset="0"/>
              </a:rPr>
              <a:t>     </a:t>
            </a:r>
            <a:endParaRPr kumimoji="0" lang="en-US" sz="2400" b="0" i="0" u="none" strike="noStrike" kern="1200" cap="none" spc="0" normalizeH="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sz="2400" b="1" smtClean="0"/>
              <a:t>a.</a:t>
            </a:r>
            <a:r>
              <a:rPr lang="en-US" sz="2400" smtClean="0"/>
              <a:t> </a:t>
            </a:r>
            <a:r>
              <a:rPr lang="en-US" sz="2000" b="1" smtClean="0"/>
              <a:t>Dạng chuẩn 1 </a:t>
            </a:r>
            <a:endParaRPr lang="en-US" b="1" smtClean="0"/>
          </a:p>
        </p:txBody>
      </p:sp>
      <p:sp>
        <p:nvSpPr>
          <p:cNvPr id="13" name="Rectangle 12"/>
          <p:cNvSpPr/>
          <p:nvPr/>
        </p:nvSpPr>
        <p:spPr>
          <a:xfrm>
            <a:off x="762000" y="4038600"/>
            <a:ext cx="7924800" cy="461665"/>
          </a:xfrm>
          <a:prstGeom prst="rect">
            <a:avLst/>
          </a:prstGeom>
        </p:spPr>
        <p:txBody>
          <a:bodyPr wrap="square">
            <a:spAutoFit/>
          </a:bodyPr>
          <a:lstStyle/>
          <a:p>
            <a:pPr marL="360000" marR="45720" lvl="0" indent="-360000" algn="l">
              <a:spcBef>
                <a:spcPct val="20000"/>
              </a:spcBef>
              <a:buClr>
                <a:srgbClr val="0BD0D9"/>
              </a:buClr>
              <a:buSzPct val="95000"/>
              <a:defRPr/>
            </a:pPr>
            <a:r>
              <a:rPr lang="en-US" sz="2400" smtClean="0">
                <a:ea typeface="Tahoma" pitchFamily="34" charset="0"/>
                <a:cs typeface="Tahoma" pitchFamily="34" charset="0"/>
              </a:rPr>
              <a:t>2. </a:t>
            </a:r>
            <a:r>
              <a:rPr lang="en-US" sz="2400" smtClean="0">
                <a:solidFill>
                  <a:srgbClr val="FFFF00"/>
                </a:solidFill>
                <a:ea typeface="Tahoma" pitchFamily="34" charset="0"/>
                <a:cs typeface="Tahoma" pitchFamily="34" charset="0"/>
              </a:rPr>
              <a:t>Thuộc tính đa trị hoặc lặp </a:t>
            </a:r>
            <a:r>
              <a:rPr lang="en-US" sz="2400" smtClean="0">
                <a:solidFill>
                  <a:srgbClr val="FFFF00"/>
                </a:solidFill>
                <a:sym typeface="Symbol" pitchFamily="18" charset="2"/>
              </a:rPr>
              <a:t> </a:t>
            </a:r>
            <a:r>
              <a:rPr lang="en-US" sz="2400" smtClean="0">
                <a:solidFill>
                  <a:srgbClr val="FFFF00"/>
                </a:solidFill>
                <a:ea typeface="Tahoma" pitchFamily="34" charset="0"/>
                <a:cs typeface="Tahoma" pitchFamily="34" charset="0"/>
              </a:rPr>
              <a:t>tách quan hệ</a:t>
            </a:r>
          </a:p>
        </p:txBody>
      </p:sp>
      <p:sp>
        <p:nvSpPr>
          <p:cNvPr id="14" name="Rectangle 13"/>
          <p:cNvSpPr/>
          <p:nvPr/>
        </p:nvSpPr>
        <p:spPr>
          <a:xfrm>
            <a:off x="457200" y="2667000"/>
            <a:ext cx="8382000" cy="461665"/>
          </a:xfrm>
          <a:prstGeom prst="rect">
            <a:avLst/>
          </a:prstGeom>
        </p:spPr>
        <p:txBody>
          <a:bodyPr wrap="square">
            <a:spAutoFit/>
          </a:bodyPr>
          <a:lstStyle/>
          <a:p>
            <a:pPr algn="l" eaLnBrk="1" hangingPunct="1"/>
            <a:r>
              <a:rPr lang="en-US" sz="2400" smtClean="0"/>
              <a:t>	SV(Masv, </a:t>
            </a:r>
            <a:r>
              <a:rPr lang="en-US" sz="2400" b="1" smtClean="0"/>
              <a:t>Hoten,</a:t>
            </a:r>
            <a:r>
              <a:rPr lang="en-US" sz="2400" smtClean="0"/>
              <a:t> Gioitinh,Ngaysinh, Noisinh)</a:t>
            </a:r>
          </a:p>
        </p:txBody>
      </p:sp>
      <p:sp>
        <p:nvSpPr>
          <p:cNvPr id="15" name="Rectangle 14"/>
          <p:cNvSpPr/>
          <p:nvPr/>
        </p:nvSpPr>
        <p:spPr>
          <a:xfrm>
            <a:off x="457200" y="3276600"/>
            <a:ext cx="8382000" cy="461665"/>
          </a:xfrm>
          <a:prstGeom prst="rect">
            <a:avLst/>
          </a:prstGeom>
        </p:spPr>
        <p:txBody>
          <a:bodyPr wrap="square">
            <a:spAutoFit/>
          </a:bodyPr>
          <a:lstStyle/>
          <a:p>
            <a:pPr algn="l" eaLnBrk="1" hangingPunct="1"/>
            <a:r>
              <a:rPr lang="en-US" sz="2400" smtClean="0"/>
              <a:t>	SV(Masv, </a:t>
            </a:r>
            <a:r>
              <a:rPr lang="en-US" sz="2400" b="1" smtClean="0"/>
              <a:t>Ho, Dem, Ten,</a:t>
            </a:r>
            <a:r>
              <a:rPr lang="en-US" sz="2400" smtClean="0"/>
              <a:t> Gioitinh,Ngaysinh, Noisinh)</a:t>
            </a:r>
          </a:p>
        </p:txBody>
      </p:sp>
      <p:grpSp>
        <p:nvGrpSpPr>
          <p:cNvPr id="23" name="Group 22"/>
          <p:cNvGrpSpPr/>
          <p:nvPr/>
        </p:nvGrpSpPr>
        <p:grpSpPr>
          <a:xfrm>
            <a:off x="3048000" y="3048000"/>
            <a:ext cx="1371600" cy="381000"/>
            <a:chOff x="3048000" y="3048000"/>
            <a:chExt cx="1371600" cy="381000"/>
          </a:xfrm>
        </p:grpSpPr>
        <p:cxnSp>
          <p:nvCxnSpPr>
            <p:cNvPr id="18" name="Straight Arrow Connector 17"/>
            <p:cNvCxnSpPr/>
            <p:nvPr/>
          </p:nvCxnSpPr>
          <p:spPr>
            <a:xfrm rot="5400000">
              <a:off x="3009900" y="30861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76600" y="30480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3048000"/>
              <a:ext cx="1143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219200" y="4572000"/>
            <a:ext cx="5550815" cy="461665"/>
          </a:xfrm>
          <a:prstGeom prst="rect">
            <a:avLst/>
          </a:prstGeom>
          <a:noFill/>
        </p:spPr>
        <p:txBody>
          <a:bodyPr wrap="none" rtlCol="0">
            <a:spAutoFit/>
          </a:bodyPr>
          <a:lstStyle/>
          <a:p>
            <a:r>
              <a:rPr lang="en-US" sz="2400" smtClean="0"/>
              <a:t>DONVI(</a:t>
            </a:r>
            <a:r>
              <a:rPr lang="en-US" sz="2400" u="sng" smtClean="0"/>
              <a:t>Madv</a:t>
            </a:r>
            <a:r>
              <a:rPr lang="en-US" sz="2400" smtClean="0"/>
              <a:t>,Tendv, MaNQL, </a:t>
            </a:r>
            <a:r>
              <a:rPr lang="en-US" sz="2400" b="1" smtClean="0"/>
              <a:t>Diadiem</a:t>
            </a:r>
            <a:r>
              <a:rPr lang="en-US" sz="2400" smtClean="0"/>
              <a:t>)</a:t>
            </a:r>
            <a:endParaRPr lang="vi-VN" sz="2400"/>
          </a:p>
        </p:txBody>
      </p:sp>
      <p:sp>
        <p:nvSpPr>
          <p:cNvPr id="25" name="TextBox 24"/>
          <p:cNvSpPr txBox="1"/>
          <p:nvPr/>
        </p:nvSpPr>
        <p:spPr>
          <a:xfrm>
            <a:off x="2895600" y="5181600"/>
            <a:ext cx="3665683" cy="461665"/>
          </a:xfrm>
          <a:prstGeom prst="rect">
            <a:avLst/>
          </a:prstGeom>
          <a:noFill/>
        </p:spPr>
        <p:txBody>
          <a:bodyPr wrap="none" rtlCol="0">
            <a:spAutoFit/>
          </a:bodyPr>
          <a:lstStyle/>
          <a:p>
            <a:r>
              <a:rPr lang="en-US" sz="2400" smtClean="0"/>
              <a:t> DV (</a:t>
            </a:r>
            <a:r>
              <a:rPr lang="en-US" sz="2400" u="sng" smtClean="0"/>
              <a:t>Madv</a:t>
            </a:r>
            <a:r>
              <a:rPr lang="en-US" sz="2400" smtClean="0"/>
              <a:t>,Tendv,MaNQL)</a:t>
            </a:r>
            <a:endParaRPr lang="vi-VN" sz="2400"/>
          </a:p>
        </p:txBody>
      </p:sp>
      <p:sp>
        <p:nvSpPr>
          <p:cNvPr id="26" name="TextBox 25"/>
          <p:cNvSpPr txBox="1"/>
          <p:nvPr/>
        </p:nvSpPr>
        <p:spPr>
          <a:xfrm>
            <a:off x="2971800" y="5791200"/>
            <a:ext cx="3291415" cy="461665"/>
          </a:xfrm>
          <a:prstGeom prst="rect">
            <a:avLst/>
          </a:prstGeom>
          <a:noFill/>
        </p:spPr>
        <p:txBody>
          <a:bodyPr wrap="none" rtlCol="0">
            <a:spAutoFit/>
          </a:bodyPr>
          <a:lstStyle/>
          <a:p>
            <a:r>
              <a:rPr lang="en-US" sz="2400" smtClean="0"/>
              <a:t>DV_DD(</a:t>
            </a:r>
            <a:r>
              <a:rPr lang="en-US" sz="2400" u="sng" smtClean="0"/>
              <a:t>Madv,Diadiem</a:t>
            </a:r>
            <a:r>
              <a:rPr lang="en-US" sz="2400" smtClean="0"/>
              <a:t>)</a:t>
            </a:r>
            <a:endParaRPr lang="vi-VN" sz="2400"/>
          </a:p>
        </p:txBody>
      </p:sp>
      <p:grpSp>
        <p:nvGrpSpPr>
          <p:cNvPr id="30" name="Group 29"/>
          <p:cNvGrpSpPr/>
          <p:nvPr/>
        </p:nvGrpSpPr>
        <p:grpSpPr>
          <a:xfrm>
            <a:off x="6553200" y="4267200"/>
            <a:ext cx="2353932" cy="533400"/>
            <a:chOff x="6553200" y="4267200"/>
            <a:chExt cx="2353932" cy="533400"/>
          </a:xfrm>
        </p:grpSpPr>
        <p:cxnSp>
          <p:nvCxnSpPr>
            <p:cNvPr id="28" name="Straight Arrow Connector 27"/>
            <p:cNvCxnSpPr/>
            <p:nvPr/>
          </p:nvCxnSpPr>
          <p:spPr>
            <a:xfrm rot="10800000" flipV="1">
              <a:off x="6553200" y="4495800"/>
              <a:ext cx="1447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53400" y="4267200"/>
              <a:ext cx="753732" cy="369332"/>
            </a:xfrm>
            <a:prstGeom prst="rect">
              <a:avLst/>
            </a:prstGeom>
            <a:noFill/>
          </p:spPr>
          <p:txBody>
            <a:bodyPr wrap="none" rtlCol="0">
              <a:spAutoFit/>
            </a:bodyPr>
            <a:lstStyle/>
            <a:p>
              <a:r>
                <a:rPr lang="en-US" smtClean="0"/>
                <a:t>Đa trị</a:t>
              </a:r>
              <a:endParaRPr lang="vi-VN"/>
            </a:p>
          </p:txBody>
        </p:sp>
      </p:grpSp>
      <p:sp>
        <p:nvSpPr>
          <p:cNvPr id="31" name="Left Brace 30"/>
          <p:cNvSpPr/>
          <p:nvPr/>
        </p:nvSpPr>
        <p:spPr>
          <a:xfrm>
            <a:off x="2362200" y="5257800"/>
            <a:ext cx="3048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32" name="Right Arrow 31"/>
          <p:cNvSpPr/>
          <p:nvPr/>
        </p:nvSpPr>
        <p:spPr>
          <a:xfrm>
            <a:off x="1295400" y="56388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ox(i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box(in)">
                                      <p:cBhvr>
                                        <p:cTn id="16" dur="500"/>
                                        <p:tgtEl>
                                          <p:spTgt spid="1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ox(i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ox(in)">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box(in)">
                                      <p:cBhvr>
                                        <p:cTn id="36" dur="500"/>
                                        <p:tgtEl>
                                          <p:spTgt spid="3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ox(in)">
                                      <p:cBhvr>
                                        <p:cTn id="39" dur="500"/>
                                        <p:tgtEl>
                                          <p:spTgt spid="3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ox(in)">
                                      <p:cBhvr>
                                        <p:cTn id="42" dur="500"/>
                                        <p:tgtEl>
                                          <p:spTgt spid="2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ox(in)">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allAtOnce"/>
      <p:bldP spid="15" grpId="0" build="allAtOnce"/>
      <p:bldP spid="24" grpId="0"/>
      <p:bldP spid="25" grpId="0"/>
      <p:bldP spid="26" grpId="0"/>
      <p:bldP spid="31" grpId="0" animBg="1"/>
      <p:bldP spid="3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62</a:t>
            </a:fld>
            <a:endParaRPr lang="en-US" altLang="en-US"/>
          </a:p>
        </p:txBody>
      </p:sp>
      <p:sp>
        <p:nvSpPr>
          <p:cNvPr id="12" name="TextBox 11"/>
          <p:cNvSpPr txBox="1"/>
          <p:nvPr/>
        </p:nvSpPr>
        <p:spPr>
          <a:xfrm>
            <a:off x="228600" y="762000"/>
            <a:ext cx="8382000" cy="461665"/>
          </a:xfrm>
          <a:prstGeom prst="rect">
            <a:avLst/>
          </a:prstGeom>
          <a:noFill/>
        </p:spPr>
        <p:txBody>
          <a:bodyPr wrap="square" rtlCol="0">
            <a:spAutoFit/>
          </a:bodyPr>
          <a:lstStyle/>
          <a:p>
            <a:pPr marL="252000" indent="-360000" algn="l" eaLnBrk="1" hangingPunct="1"/>
            <a:r>
              <a:rPr lang="en-US" sz="2400" b="1" smtClean="0"/>
              <a:t>a.</a:t>
            </a:r>
            <a:r>
              <a:rPr lang="en-US" sz="2400" smtClean="0"/>
              <a:t> </a:t>
            </a:r>
            <a:r>
              <a:rPr lang="en-US" sz="2400" b="1" smtClean="0"/>
              <a:t>Dạng chuẩn 1 </a:t>
            </a:r>
            <a:endParaRPr lang="en-US" b="1" smtClean="0"/>
          </a:p>
        </p:txBody>
      </p:sp>
      <p:graphicFrame>
        <p:nvGraphicFramePr>
          <p:cNvPr id="14" name="Table 13"/>
          <p:cNvGraphicFramePr>
            <a:graphicFrameLocks noGrp="1"/>
          </p:cNvGraphicFramePr>
          <p:nvPr/>
        </p:nvGraphicFramePr>
        <p:xfrm>
          <a:off x="914400" y="1828800"/>
          <a:ext cx="6705600" cy="1651000"/>
        </p:xfrm>
        <a:graphic>
          <a:graphicData uri="http://schemas.openxmlformats.org/drawingml/2006/table">
            <a:tbl>
              <a:tblPr firstRow="1" bandRow="1">
                <a:tableStyleId>{5C22544A-7EE6-4342-B048-85BDC9FD1C3A}</a:tableStyleId>
              </a:tblPr>
              <a:tblGrid>
                <a:gridCol w="1543050"/>
                <a:gridCol w="2738914"/>
                <a:gridCol w="1573911"/>
                <a:gridCol w="849725"/>
              </a:tblGrid>
              <a:tr h="370840">
                <a:tc>
                  <a:txBody>
                    <a:bodyPr/>
                    <a:lstStyle/>
                    <a:p>
                      <a:r>
                        <a:rPr lang="en-US" smtClean="0"/>
                        <a:t>Mada</a:t>
                      </a:r>
                      <a:endParaRPr lang="vi-VN"/>
                    </a:p>
                  </a:txBody>
                  <a:tcPr/>
                </a:tc>
                <a:tc>
                  <a:txBody>
                    <a:bodyPr/>
                    <a:lstStyle/>
                    <a:p>
                      <a:r>
                        <a:rPr lang="en-US" smtClean="0"/>
                        <a:t>TenDa</a:t>
                      </a:r>
                      <a:endParaRPr lang="vi-VN"/>
                    </a:p>
                  </a:txBody>
                  <a:tcPr/>
                </a:tc>
                <a:tc>
                  <a:txBody>
                    <a:bodyPr/>
                    <a:lstStyle/>
                    <a:p>
                      <a:r>
                        <a:rPr lang="en-US" smtClean="0"/>
                        <a:t>Manv</a:t>
                      </a:r>
                      <a:endParaRPr lang="vi-VN"/>
                    </a:p>
                  </a:txBody>
                  <a:tcPr/>
                </a:tc>
                <a:tc>
                  <a:txBody>
                    <a:bodyPr/>
                    <a:lstStyle/>
                    <a:p>
                      <a:r>
                        <a:rPr lang="en-US" smtClean="0"/>
                        <a:t>Sogio</a:t>
                      </a:r>
                      <a:endParaRPr lang="vi-VN"/>
                    </a:p>
                  </a:txBody>
                  <a:tcPr/>
                </a:tc>
              </a:tr>
              <a:tr h="370840">
                <a:tc>
                  <a:txBody>
                    <a:bodyPr/>
                    <a:lstStyle/>
                    <a:p>
                      <a:r>
                        <a:rPr lang="en-US" smtClean="0"/>
                        <a:t>CO1</a:t>
                      </a:r>
                      <a:endParaRPr lang="vi-VN"/>
                    </a:p>
                  </a:txBody>
                  <a:tcPr/>
                </a:tc>
                <a:tc>
                  <a:txBody>
                    <a:bodyPr/>
                    <a:lstStyle/>
                    <a:p>
                      <a:r>
                        <a:rPr lang="en-US" smtClean="0"/>
                        <a:t>Cấp</a:t>
                      </a:r>
                      <a:r>
                        <a:rPr lang="en-US" baseline="0" smtClean="0"/>
                        <a:t> nước</a:t>
                      </a:r>
                      <a:endParaRPr lang="vi-VN"/>
                    </a:p>
                  </a:txBody>
                  <a:tcPr/>
                </a:tc>
                <a:tc>
                  <a:txBody>
                    <a:bodyPr/>
                    <a:lstStyle/>
                    <a:p>
                      <a:r>
                        <a:rPr lang="en-US" smtClean="0"/>
                        <a:t>001</a:t>
                      </a:r>
                    </a:p>
                    <a:p>
                      <a:r>
                        <a:rPr lang="en-US" smtClean="0"/>
                        <a:t>002</a:t>
                      </a:r>
                      <a:endParaRPr lang="vi-VN"/>
                    </a:p>
                  </a:txBody>
                  <a:tcPr/>
                </a:tc>
                <a:tc>
                  <a:txBody>
                    <a:bodyPr/>
                    <a:lstStyle/>
                    <a:p>
                      <a:r>
                        <a:rPr lang="en-US" smtClean="0"/>
                        <a:t>20</a:t>
                      </a:r>
                    </a:p>
                    <a:p>
                      <a:r>
                        <a:rPr lang="en-US" smtClean="0"/>
                        <a:t>35</a:t>
                      </a:r>
                      <a:endParaRPr lang="vi-VN"/>
                    </a:p>
                  </a:txBody>
                  <a:tcPr/>
                </a:tc>
              </a:tr>
              <a:tr h="589280">
                <a:tc>
                  <a:txBody>
                    <a:bodyPr/>
                    <a:lstStyle/>
                    <a:p>
                      <a:r>
                        <a:rPr lang="en-US" smtClean="0"/>
                        <a:t>DO2</a:t>
                      </a:r>
                      <a:endParaRPr lang="vi-VN"/>
                    </a:p>
                  </a:txBody>
                  <a:tcPr/>
                </a:tc>
                <a:tc>
                  <a:txBody>
                    <a:bodyPr/>
                    <a:lstStyle/>
                    <a:p>
                      <a:r>
                        <a:rPr lang="en-US" smtClean="0"/>
                        <a:t>Cung</a:t>
                      </a:r>
                      <a:r>
                        <a:rPr lang="en-US" baseline="0" smtClean="0"/>
                        <a:t> cấp thiết bị điện..</a:t>
                      </a:r>
                      <a:endParaRPr lang="vi-VN"/>
                    </a:p>
                  </a:txBody>
                  <a:tcPr/>
                </a:tc>
                <a:tc>
                  <a:txBody>
                    <a:bodyPr/>
                    <a:lstStyle/>
                    <a:p>
                      <a:r>
                        <a:rPr lang="en-US" smtClean="0"/>
                        <a:t>002</a:t>
                      </a:r>
                    </a:p>
                    <a:p>
                      <a:r>
                        <a:rPr lang="en-US" smtClean="0"/>
                        <a:t>004</a:t>
                      </a:r>
                      <a:endParaRPr lang="vi-VN"/>
                    </a:p>
                  </a:txBody>
                  <a:tcPr/>
                </a:tc>
                <a:tc>
                  <a:txBody>
                    <a:bodyPr/>
                    <a:lstStyle/>
                    <a:p>
                      <a:r>
                        <a:rPr lang="en-US" smtClean="0"/>
                        <a:t>20</a:t>
                      </a:r>
                    </a:p>
                    <a:p>
                      <a:r>
                        <a:rPr lang="en-US" smtClean="0"/>
                        <a:t>40</a:t>
                      </a:r>
                      <a:endParaRPr lang="vi-VN"/>
                    </a:p>
                  </a:txBody>
                  <a:tcPr/>
                </a:tc>
              </a:tr>
            </a:tbl>
          </a:graphicData>
        </a:graphic>
      </p:graphicFrame>
      <p:sp>
        <p:nvSpPr>
          <p:cNvPr id="18" name="TextBox 17"/>
          <p:cNvSpPr txBox="1"/>
          <p:nvPr/>
        </p:nvSpPr>
        <p:spPr>
          <a:xfrm>
            <a:off x="914400" y="1295400"/>
            <a:ext cx="4664162" cy="461665"/>
          </a:xfrm>
          <a:prstGeom prst="rect">
            <a:avLst/>
          </a:prstGeom>
          <a:noFill/>
        </p:spPr>
        <p:txBody>
          <a:bodyPr wrap="none" rtlCol="0">
            <a:spAutoFit/>
          </a:bodyPr>
          <a:lstStyle/>
          <a:p>
            <a:r>
              <a:rPr lang="en-US" sz="2400" smtClean="0"/>
              <a:t>NV_DA(</a:t>
            </a:r>
            <a:r>
              <a:rPr lang="en-US" sz="2400" u="sng" smtClean="0"/>
              <a:t>Mada,</a:t>
            </a:r>
            <a:r>
              <a:rPr lang="en-US" sz="2400" smtClean="0"/>
              <a:t>Tenda,Manv,Sogio)</a:t>
            </a:r>
            <a:endParaRPr lang="vi-VN" sz="2400"/>
          </a:p>
        </p:txBody>
      </p:sp>
      <p:graphicFrame>
        <p:nvGraphicFramePr>
          <p:cNvPr id="19" name="Table 18"/>
          <p:cNvGraphicFramePr>
            <a:graphicFrameLocks noGrp="1"/>
          </p:cNvGraphicFramePr>
          <p:nvPr/>
        </p:nvGraphicFramePr>
        <p:xfrm>
          <a:off x="762000" y="4495800"/>
          <a:ext cx="3581400" cy="1112520"/>
        </p:xfrm>
        <a:graphic>
          <a:graphicData uri="http://schemas.openxmlformats.org/drawingml/2006/table">
            <a:tbl>
              <a:tblPr firstRow="1" bandRow="1">
                <a:tableStyleId>{5C22544A-7EE6-4342-B048-85BDC9FD1C3A}</a:tableStyleId>
              </a:tblPr>
              <a:tblGrid>
                <a:gridCol w="1066800"/>
                <a:gridCol w="2514600"/>
              </a:tblGrid>
              <a:tr h="370840">
                <a:tc>
                  <a:txBody>
                    <a:bodyPr/>
                    <a:lstStyle/>
                    <a:p>
                      <a:r>
                        <a:rPr lang="en-US" smtClean="0"/>
                        <a:t>Mada</a:t>
                      </a:r>
                      <a:endParaRPr lang="vi-VN"/>
                    </a:p>
                  </a:txBody>
                  <a:tcPr/>
                </a:tc>
                <a:tc>
                  <a:txBody>
                    <a:bodyPr/>
                    <a:lstStyle/>
                    <a:p>
                      <a:r>
                        <a:rPr lang="en-US" smtClean="0"/>
                        <a:t>Tenda</a:t>
                      </a:r>
                      <a:endParaRPr lang="vi-VN"/>
                    </a:p>
                  </a:txBody>
                  <a:tcPr/>
                </a:tc>
              </a:tr>
              <a:tr h="370840">
                <a:tc>
                  <a:txBody>
                    <a:bodyPr/>
                    <a:lstStyle/>
                    <a:p>
                      <a:r>
                        <a:rPr lang="en-US" smtClean="0"/>
                        <a:t>CO1</a:t>
                      </a:r>
                      <a:endParaRPr lang="vi-VN"/>
                    </a:p>
                  </a:txBody>
                  <a:tcPr/>
                </a:tc>
                <a:tc>
                  <a:txBody>
                    <a:bodyPr/>
                    <a:lstStyle/>
                    <a:p>
                      <a:r>
                        <a:rPr lang="en-US" smtClean="0"/>
                        <a:t>Cấp</a:t>
                      </a:r>
                      <a:r>
                        <a:rPr lang="en-US" baseline="0" smtClean="0"/>
                        <a:t> nước</a:t>
                      </a:r>
                      <a:endParaRPr lang="vi-VN"/>
                    </a:p>
                  </a:txBody>
                  <a:tcPr/>
                </a:tc>
              </a:tr>
              <a:tr h="370840">
                <a:tc>
                  <a:txBody>
                    <a:bodyPr/>
                    <a:lstStyle/>
                    <a:p>
                      <a:r>
                        <a:rPr lang="en-US" smtClean="0"/>
                        <a:t>Do2</a:t>
                      </a:r>
                      <a:endParaRPr lang="vi-VN"/>
                    </a:p>
                  </a:txBody>
                  <a:tcPr/>
                </a:tc>
                <a:tc>
                  <a:txBody>
                    <a:bodyPr/>
                    <a:lstStyle/>
                    <a:p>
                      <a:r>
                        <a:rPr lang="en-US" smtClean="0"/>
                        <a:t>Cung</a:t>
                      </a:r>
                      <a:r>
                        <a:rPr lang="en-US" baseline="0" smtClean="0"/>
                        <a:t> cấp thiết bị điện</a:t>
                      </a:r>
                      <a:endParaRPr lang="vi-VN"/>
                    </a:p>
                  </a:txBody>
                  <a:tcPr/>
                </a:tc>
              </a:tr>
            </a:tbl>
          </a:graphicData>
        </a:graphic>
      </p:graphicFrame>
      <p:sp>
        <p:nvSpPr>
          <p:cNvPr id="21" name="TextBox 20"/>
          <p:cNvSpPr txBox="1"/>
          <p:nvPr/>
        </p:nvSpPr>
        <p:spPr>
          <a:xfrm>
            <a:off x="685800" y="3886200"/>
            <a:ext cx="2627578" cy="461665"/>
          </a:xfrm>
          <a:prstGeom prst="rect">
            <a:avLst/>
          </a:prstGeom>
          <a:noFill/>
        </p:spPr>
        <p:txBody>
          <a:bodyPr wrap="none" rtlCol="0">
            <a:spAutoFit/>
          </a:bodyPr>
          <a:lstStyle/>
          <a:p>
            <a:r>
              <a:rPr lang="en-US" sz="2400" smtClean="0"/>
              <a:t> DA(</a:t>
            </a:r>
            <a:r>
              <a:rPr lang="en-US" sz="2400" u="sng" smtClean="0"/>
              <a:t>Mada</a:t>
            </a:r>
            <a:r>
              <a:rPr lang="en-US" sz="2400" smtClean="0"/>
              <a:t>,Tenda)</a:t>
            </a:r>
            <a:endParaRPr lang="vi-VN" sz="2400"/>
          </a:p>
        </p:txBody>
      </p:sp>
      <p:sp>
        <p:nvSpPr>
          <p:cNvPr id="22" name="TextBox 21"/>
          <p:cNvSpPr txBox="1"/>
          <p:nvPr/>
        </p:nvSpPr>
        <p:spPr>
          <a:xfrm>
            <a:off x="5140802" y="3881735"/>
            <a:ext cx="3850798" cy="461665"/>
          </a:xfrm>
          <a:prstGeom prst="rect">
            <a:avLst/>
          </a:prstGeom>
          <a:noFill/>
        </p:spPr>
        <p:txBody>
          <a:bodyPr wrap="none" rtlCol="0">
            <a:spAutoFit/>
          </a:bodyPr>
          <a:lstStyle/>
          <a:p>
            <a:r>
              <a:rPr lang="en-US" sz="2400" smtClean="0"/>
              <a:t>NV_DA(</a:t>
            </a:r>
            <a:r>
              <a:rPr lang="en-US" sz="2400" u="sng" smtClean="0"/>
              <a:t>Mada,Mavn</a:t>
            </a:r>
            <a:r>
              <a:rPr lang="en-US" sz="2400" smtClean="0"/>
              <a:t>,Sogio)</a:t>
            </a:r>
            <a:endParaRPr lang="vi-VN" sz="2400"/>
          </a:p>
        </p:txBody>
      </p:sp>
      <p:graphicFrame>
        <p:nvGraphicFramePr>
          <p:cNvPr id="23" name="Table 22"/>
          <p:cNvGraphicFramePr>
            <a:graphicFrameLocks noGrp="1"/>
          </p:cNvGraphicFramePr>
          <p:nvPr/>
        </p:nvGraphicFramePr>
        <p:xfrm>
          <a:off x="5638800" y="4495800"/>
          <a:ext cx="2743200" cy="1854200"/>
        </p:xfrm>
        <a:graphic>
          <a:graphicData uri="http://schemas.openxmlformats.org/drawingml/2006/table">
            <a:tbl>
              <a:tblPr firstRow="1" bandRow="1">
                <a:tableStyleId>{5C22544A-7EE6-4342-B048-85BDC9FD1C3A}</a:tableStyleId>
              </a:tblPr>
              <a:tblGrid>
                <a:gridCol w="914400"/>
                <a:gridCol w="822091"/>
                <a:gridCol w="1006709"/>
              </a:tblGrid>
              <a:tr h="370840">
                <a:tc>
                  <a:txBody>
                    <a:bodyPr/>
                    <a:lstStyle/>
                    <a:p>
                      <a:r>
                        <a:rPr lang="en-US" smtClean="0"/>
                        <a:t>Mada</a:t>
                      </a:r>
                      <a:endParaRPr lang="vi-VN"/>
                    </a:p>
                  </a:txBody>
                  <a:tcPr/>
                </a:tc>
                <a:tc>
                  <a:txBody>
                    <a:bodyPr/>
                    <a:lstStyle/>
                    <a:p>
                      <a:r>
                        <a:rPr lang="en-US" smtClean="0"/>
                        <a:t>Manv</a:t>
                      </a:r>
                      <a:endParaRPr lang="vi-VN"/>
                    </a:p>
                  </a:txBody>
                  <a:tcPr/>
                </a:tc>
                <a:tc>
                  <a:txBody>
                    <a:bodyPr/>
                    <a:lstStyle/>
                    <a:p>
                      <a:r>
                        <a:rPr lang="en-US" smtClean="0"/>
                        <a:t>Sogio</a:t>
                      </a:r>
                      <a:endParaRPr lang="vi-VN"/>
                    </a:p>
                  </a:txBody>
                  <a:tcPr/>
                </a:tc>
              </a:tr>
              <a:tr h="370840">
                <a:tc>
                  <a:txBody>
                    <a:bodyPr/>
                    <a:lstStyle/>
                    <a:p>
                      <a:r>
                        <a:rPr lang="en-US" smtClean="0"/>
                        <a:t>CO1</a:t>
                      </a:r>
                      <a:endParaRPr lang="vi-VN"/>
                    </a:p>
                  </a:txBody>
                  <a:tcPr/>
                </a:tc>
                <a:tc>
                  <a:txBody>
                    <a:bodyPr/>
                    <a:lstStyle/>
                    <a:p>
                      <a:r>
                        <a:rPr lang="en-US" smtClean="0"/>
                        <a:t>001</a:t>
                      </a:r>
                      <a:endParaRPr lang="vi-VN"/>
                    </a:p>
                  </a:txBody>
                  <a:tcPr/>
                </a:tc>
                <a:tc>
                  <a:txBody>
                    <a:bodyPr/>
                    <a:lstStyle/>
                    <a:p>
                      <a:r>
                        <a:rPr lang="en-US" smtClean="0"/>
                        <a:t>20</a:t>
                      </a:r>
                      <a:endParaRPr lang="vi-VN"/>
                    </a:p>
                  </a:txBody>
                  <a:tcPr/>
                </a:tc>
              </a:tr>
              <a:tr h="370840">
                <a:tc>
                  <a:txBody>
                    <a:bodyPr/>
                    <a:lstStyle/>
                    <a:p>
                      <a:r>
                        <a:rPr lang="en-US" smtClean="0"/>
                        <a:t>CO1</a:t>
                      </a:r>
                      <a:endParaRPr lang="vi-VN"/>
                    </a:p>
                  </a:txBody>
                  <a:tcPr/>
                </a:tc>
                <a:tc>
                  <a:txBody>
                    <a:bodyPr/>
                    <a:lstStyle/>
                    <a:p>
                      <a:r>
                        <a:rPr lang="en-US" smtClean="0"/>
                        <a:t>002</a:t>
                      </a:r>
                      <a:endParaRPr lang="vi-VN"/>
                    </a:p>
                  </a:txBody>
                  <a:tcPr/>
                </a:tc>
                <a:tc>
                  <a:txBody>
                    <a:bodyPr/>
                    <a:lstStyle/>
                    <a:p>
                      <a:r>
                        <a:rPr lang="en-US" smtClean="0"/>
                        <a:t>35</a:t>
                      </a:r>
                      <a:endParaRPr lang="vi-VN"/>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DO2</a:t>
                      </a:r>
                      <a:endParaRPr lang="vi-VN" smtClean="0"/>
                    </a:p>
                  </a:txBody>
                  <a:tcPr/>
                </a:tc>
                <a:tc>
                  <a:txBody>
                    <a:bodyPr/>
                    <a:lstStyle/>
                    <a:p>
                      <a:r>
                        <a:rPr lang="en-US" smtClean="0"/>
                        <a:t>002</a:t>
                      </a:r>
                      <a:endParaRPr lang="vi-VN"/>
                    </a:p>
                  </a:txBody>
                  <a:tcPr/>
                </a:tc>
                <a:tc>
                  <a:txBody>
                    <a:bodyPr/>
                    <a:lstStyle/>
                    <a:p>
                      <a:r>
                        <a:rPr lang="en-US" smtClean="0"/>
                        <a:t>20</a:t>
                      </a:r>
                      <a:endParaRPr lang="vi-VN"/>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DO2</a:t>
                      </a:r>
                      <a:endParaRPr lang="vi-VN" smtClean="0"/>
                    </a:p>
                  </a:txBody>
                  <a:tcPr/>
                </a:tc>
                <a:tc>
                  <a:txBody>
                    <a:bodyPr/>
                    <a:lstStyle/>
                    <a:p>
                      <a:r>
                        <a:rPr lang="en-US" smtClean="0"/>
                        <a:t>004</a:t>
                      </a:r>
                      <a:endParaRPr lang="vi-VN"/>
                    </a:p>
                  </a:txBody>
                  <a:tcPr/>
                </a:tc>
                <a:tc>
                  <a:txBody>
                    <a:bodyPr/>
                    <a:lstStyle/>
                    <a:p>
                      <a:r>
                        <a:rPr lang="en-US" smtClean="0"/>
                        <a:t>40</a:t>
                      </a:r>
                      <a:endParaRPr lang="vi-VN"/>
                    </a:p>
                  </a:txBody>
                  <a:tcPr/>
                </a:tc>
              </a:tr>
            </a:tbl>
          </a:graphicData>
        </a:graphic>
      </p:graphicFrame>
      <p:sp>
        <p:nvSpPr>
          <p:cNvPr id="24" name="Down Arrow 23"/>
          <p:cNvSpPr/>
          <p:nvPr/>
        </p:nvSpPr>
        <p:spPr>
          <a:xfrm>
            <a:off x="4343400" y="3581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6" name="Straight Arrow Connector 25"/>
          <p:cNvCxnSpPr/>
          <p:nvPr/>
        </p:nvCxnSpPr>
        <p:spPr>
          <a:xfrm rot="10800000" flipV="1">
            <a:off x="6248400" y="1371600"/>
            <a:ext cx="1219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6819900" y="17145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43800" y="990600"/>
            <a:ext cx="550152" cy="369332"/>
          </a:xfrm>
          <a:prstGeom prst="rect">
            <a:avLst/>
          </a:prstGeom>
          <a:noFill/>
        </p:spPr>
        <p:txBody>
          <a:bodyPr wrap="none" rtlCol="0">
            <a:spAutoFit/>
          </a:bodyPr>
          <a:lstStyle/>
          <a:p>
            <a:r>
              <a:rPr lang="en-US" smtClean="0"/>
              <a:t>Lặp</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ox(in)">
                                      <p:cBhvr>
                                        <p:cTn id="11" dur="500"/>
                                        <p:tgtEl>
                                          <p:spTgt spid="22"/>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ox(in)">
                                      <p:cBhvr>
                                        <p:cTn id="14" dur="500"/>
                                        <p:tgtEl>
                                          <p:spTgt spid="21"/>
                                        </p:tgtEl>
                                      </p:cBhvr>
                                    </p:animEffect>
                                  </p:child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500"/>
                                        <p:tgtEl>
                                          <p:spTgt spid="23"/>
                                        </p:tgtEl>
                                      </p:cBhvr>
                                    </p:animEffect>
                                  </p:childTnLst>
                                </p:cTn>
                              </p:par>
                            </p:childTnLst>
                          </p:cTn>
                        </p:par>
                        <p:par>
                          <p:cTn id="19" fill="hold">
                            <p:stCondLst>
                              <p:cond delay="1500"/>
                            </p:stCondLst>
                            <p:childTnLst>
                              <p:par>
                                <p:cTn id="20" presetID="4" presetClass="entr" presetSubtype="16"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63</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00110"/>
          </a:xfrm>
          <a:prstGeom prst="rect">
            <a:avLst/>
          </a:prstGeom>
          <a:noFill/>
        </p:spPr>
        <p:txBody>
          <a:bodyPr wrap="square" rtlCol="0">
            <a:spAutoFit/>
          </a:bodyPr>
          <a:lstStyle/>
          <a:p>
            <a:pPr marL="252000" indent="-360000" algn="l" eaLnBrk="1" hangingPunct="1"/>
            <a:r>
              <a:rPr lang="en-US" sz="2000" b="1" smtClean="0"/>
              <a:t>b.</a:t>
            </a:r>
            <a:r>
              <a:rPr lang="en-US" sz="2000" smtClean="0"/>
              <a:t> </a:t>
            </a:r>
            <a:r>
              <a:rPr lang="en-US" sz="2000" b="1" smtClean="0">
                <a:solidFill>
                  <a:srgbClr val="FFFF00"/>
                </a:solidFill>
              </a:rPr>
              <a:t>Dạng chuẩn 2 </a:t>
            </a:r>
            <a:endParaRPr lang="en-US" sz="1600" b="1" smtClean="0">
              <a:solidFill>
                <a:srgbClr val="FFFF00"/>
              </a:solidFill>
            </a:endParaRPr>
          </a:p>
        </p:txBody>
      </p:sp>
      <p:sp>
        <p:nvSpPr>
          <p:cNvPr id="14" name="Rectangle 3"/>
          <p:cNvSpPr txBox="1">
            <a:spLocks noChangeArrowheads="1"/>
          </p:cNvSpPr>
          <p:nvPr/>
        </p:nvSpPr>
        <p:spPr bwMode="auto">
          <a:xfrm>
            <a:off x="457200" y="1219200"/>
            <a:ext cx="8229600" cy="2362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180000" marR="45720" lvl="0" indent="-180000" algn="l" defTabSz="914400" rtl="0" eaLnBrk="1" fontAlgn="base" latinLnBrk="0" hangingPunct="1">
              <a:lnSpc>
                <a:spcPct val="100000"/>
              </a:lnSpc>
              <a:spcBef>
                <a:spcPct val="20000"/>
              </a:spcBef>
              <a:spcAft>
                <a:spcPct val="0"/>
              </a:spcAft>
              <a:buClr>
                <a:srgbClr val="0BD0D9"/>
              </a:buClr>
              <a:buSzPct val="95000"/>
              <a:buFont typeface="Wingdings" pitchFamily="2" charset="2"/>
              <a:buChar char="§"/>
              <a:tabLst/>
              <a:defRPr/>
            </a:pPr>
            <a:r>
              <a:rPr kumimoji="0" lang="en-US" sz="2600" b="0" i="1" strike="noStrike" kern="1200" cap="none" spc="0" normalizeH="0" baseline="0" noProof="0" smtClean="0">
                <a:ln>
                  <a:noFill/>
                </a:ln>
                <a:solidFill>
                  <a:srgbClr val="FFFF00"/>
                </a:solidFill>
                <a:effectLst/>
                <a:uLnTx/>
                <a:uFillTx/>
                <a:latin typeface="+mn-lt"/>
                <a:ea typeface="+mn-ea"/>
                <a:cs typeface="+mn-cs"/>
              </a:rPr>
              <a:t>Phụ thuộc hàm đầy đủ</a:t>
            </a:r>
            <a:r>
              <a:rPr kumimoji="0" lang="en-US" sz="2600" b="0" i="0" u="none" strike="noStrike" kern="1200" cap="none" spc="0" normalizeH="0" baseline="0" noProof="0" smtClean="0">
                <a:ln>
                  <a:noFill/>
                </a:ln>
                <a:solidFill>
                  <a:schemeClr val="tx1"/>
                </a:solidFill>
                <a:effectLst/>
                <a:uLnTx/>
                <a:uFillTx/>
                <a:latin typeface="+mn-lt"/>
                <a:ea typeface="+mn-ea"/>
                <a:cs typeface="+mn-cs"/>
              </a:rPr>
              <a:t>: Một phụ thuộc hàm X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600" b="0" i="0" u="none" strike="noStrike" kern="1200" cap="none" spc="0" normalizeH="0" baseline="0" noProof="0" smtClean="0">
                <a:ln>
                  <a:noFill/>
                </a:ln>
                <a:solidFill>
                  <a:schemeClr val="tx1"/>
                </a:solidFill>
                <a:effectLst/>
                <a:uLnTx/>
                <a:uFillTx/>
                <a:latin typeface="+mn-lt"/>
                <a:ea typeface="+mn-ea"/>
                <a:cs typeface="+mn-cs"/>
              </a:rPr>
              <a:t> Y  gọi</a:t>
            </a:r>
            <a:r>
              <a:rPr kumimoji="0" lang="en-US" sz="2600" b="0" i="0" u="none" strike="noStrike" kern="1200" cap="none" spc="0" normalizeH="0" noProof="0" smtClean="0">
                <a:ln>
                  <a:noFill/>
                </a:ln>
                <a:solidFill>
                  <a:schemeClr val="tx1"/>
                </a:solidFill>
                <a:effectLst/>
                <a:uLnTx/>
                <a:uFillTx/>
                <a:latin typeface="+mn-lt"/>
                <a:ea typeface="+mn-ea"/>
                <a:cs typeface="+mn-cs"/>
              </a:rPr>
              <a:t> </a:t>
            </a:r>
            <a:r>
              <a:rPr kumimoji="0" lang="en-US" sz="2600" b="0" i="0" u="none" strike="noStrike" kern="1200" cap="none" spc="0" normalizeH="0" baseline="0" noProof="0" smtClean="0">
                <a:ln>
                  <a:noFill/>
                </a:ln>
                <a:solidFill>
                  <a:schemeClr val="tx1"/>
                </a:solidFill>
                <a:effectLst/>
                <a:uLnTx/>
                <a:uFillTx/>
                <a:latin typeface="+mn-lt"/>
                <a:ea typeface="+mn-ea"/>
                <a:cs typeface="+mn-cs"/>
              </a:rPr>
              <a:t>là phụ thuộc hàm đầy đủ nếu khi loại bỏ bất kỳ thuộc tính A nào ra khỏi X thì phụ thuộc hàm không còn đúng nữa.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Gulim" pitchFamily="34" charset="-127"/>
                <a:ea typeface="Gulim" pitchFamily="34" charset="-127"/>
                <a:cs typeface="+mn-cs"/>
              </a:rPr>
              <a:t>	∀</a:t>
            </a:r>
            <a:r>
              <a:rPr kumimoji="0" lang="en-US" sz="2600" b="0" i="0" u="none" strike="noStrike" kern="1200" cap="none" spc="0" normalizeH="0" baseline="0" noProof="0" smtClean="0">
                <a:ln>
                  <a:noFill/>
                </a:ln>
                <a:solidFill>
                  <a:schemeClr val="tx1"/>
                </a:solidFill>
                <a:effectLst/>
                <a:uLnTx/>
                <a:uFillTx/>
                <a:latin typeface="+mn-lt"/>
                <a:ea typeface="+mn-ea"/>
                <a:cs typeface="+mn-cs"/>
              </a:rPr>
              <a:t> A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600" b="0" i="0" u="none" strike="noStrike" kern="1200" cap="none" spc="0" normalizeH="0" baseline="0" noProof="0" smtClean="0">
                <a:ln>
                  <a:noFill/>
                </a:ln>
                <a:solidFill>
                  <a:schemeClr val="tx1"/>
                </a:solidFill>
                <a:effectLst/>
                <a:uLnTx/>
                <a:uFillTx/>
                <a:latin typeface="+mn-lt"/>
                <a:ea typeface="+mn-ea"/>
                <a:cs typeface="+mn-cs"/>
              </a:rPr>
              <a:t> X, (X – {A}) </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a:t>
            </a:r>
            <a:r>
              <a:rPr kumimoji="0" lang="en-US" sz="2600" b="0" i="0" u="none" strike="noStrike" kern="1200" cap="none" spc="0" normalizeH="0" baseline="0" noProof="0" smtClean="0">
                <a:ln>
                  <a:noFill/>
                </a:ln>
                <a:solidFill>
                  <a:schemeClr val="tx1"/>
                </a:solidFill>
                <a:effectLst/>
                <a:uLnTx/>
                <a:uFillTx/>
                <a:latin typeface="+mn-lt"/>
                <a:ea typeface="+mn-ea"/>
                <a:cs typeface="+mn-cs"/>
              </a:rPr>
              <a:t> Y : là không</a:t>
            </a:r>
            <a:r>
              <a:rPr kumimoji="0" lang="en-US" sz="2600" b="0" i="0" u="none" strike="noStrike" kern="1200" cap="none" spc="0" normalizeH="0" noProof="0" smtClean="0">
                <a:ln>
                  <a:noFill/>
                </a:ln>
                <a:solidFill>
                  <a:schemeClr val="tx1"/>
                </a:solidFill>
                <a:effectLst/>
                <a:uLnTx/>
                <a:uFillTx/>
                <a:latin typeface="+mn-lt"/>
                <a:ea typeface="+mn-ea"/>
                <a:cs typeface="+mn-cs"/>
              </a:rPr>
              <a:t> đúng</a:t>
            </a: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15" name="Rectangle 3"/>
          <p:cNvSpPr txBox="1">
            <a:spLocks noChangeArrowheads="1"/>
          </p:cNvSpPr>
          <p:nvPr/>
        </p:nvSpPr>
        <p:spPr bwMode="auto">
          <a:xfrm>
            <a:off x="533400" y="3810000"/>
            <a:ext cx="8229600" cy="2743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180000" marR="45720" indent="-180000" algn="l">
              <a:spcBef>
                <a:spcPct val="20000"/>
              </a:spcBef>
              <a:buClr>
                <a:srgbClr val="0BD0D9"/>
              </a:buClr>
              <a:buSzPct val="95000"/>
              <a:buFont typeface="Wingdings" pitchFamily="2" charset="2"/>
              <a:buChar char="§"/>
            </a:pPr>
            <a:r>
              <a:rPr lang="en-US" sz="2600" i="1" smtClean="0">
                <a:solidFill>
                  <a:srgbClr val="FFFF00"/>
                </a:solidFill>
                <a:latin typeface="+mn-lt"/>
              </a:rPr>
              <a:t>Phụ thuộc hàm bộ phận</a:t>
            </a:r>
            <a:r>
              <a:rPr lang="en-US" sz="2600" smtClean="0">
                <a:latin typeface="+mn-lt"/>
              </a:rPr>
              <a:t>: Một phụ thuộc hàm  X </a:t>
            </a:r>
            <a:r>
              <a:rPr lang="en-US" sz="2600" smtClean="0">
                <a:latin typeface="+mn-lt"/>
                <a:sym typeface="Symbol" pitchFamily="18" charset="2"/>
              </a:rPr>
              <a:t></a:t>
            </a:r>
            <a:r>
              <a:rPr lang="en-US" sz="2600" smtClean="0">
                <a:latin typeface="+mn-lt"/>
              </a:rPr>
              <a:t> Y là phụ thuộc hàm bộ phận nếu có thể bỏ một thuộc tính A</a:t>
            </a:r>
            <a:r>
              <a:rPr lang="en-US" sz="2600" smtClean="0">
                <a:latin typeface="+mn-lt"/>
                <a:sym typeface="Symbol" pitchFamily="18" charset="2"/>
              </a:rPr>
              <a:t></a:t>
            </a:r>
            <a:r>
              <a:rPr lang="en-US" sz="2600" smtClean="0">
                <a:latin typeface="+mn-lt"/>
              </a:rPr>
              <a:t> X, ra khỏi X mà phụ thuộc hàm vẫn đúng</a:t>
            </a:r>
          </a:p>
          <a:p>
            <a:pPr marR="45720" lvl="0" algn="l">
              <a:spcBef>
                <a:spcPct val="20000"/>
              </a:spcBef>
              <a:buClr>
                <a:srgbClr val="0BD0D9"/>
              </a:buClr>
              <a:buSzPct val="95000"/>
              <a:defRPr/>
            </a:pPr>
            <a:r>
              <a:rPr lang="en-US" sz="2600" smtClean="0"/>
              <a:t>	</a:t>
            </a:r>
            <a:r>
              <a:rPr lang="en-US" sz="2600" smtClean="0">
                <a:latin typeface="Gulim" pitchFamily="34" charset="-127"/>
                <a:ea typeface="Gulim" pitchFamily="34" charset="-127"/>
              </a:rPr>
              <a:t>∃</a:t>
            </a:r>
            <a:r>
              <a:rPr lang="en-US" sz="2600" smtClean="0"/>
              <a:t>A</a:t>
            </a:r>
            <a:r>
              <a:rPr lang="en-US" sz="2600" smtClean="0">
                <a:sym typeface="Symbol" pitchFamily="18" charset="2"/>
              </a:rPr>
              <a:t></a:t>
            </a:r>
            <a:r>
              <a:rPr lang="en-US" sz="2600" smtClean="0"/>
              <a:t> X,  (X – {A}) </a:t>
            </a:r>
            <a:r>
              <a:rPr lang="en-US" sz="2600" smtClean="0">
                <a:sym typeface="Symbol" pitchFamily="18" charset="2"/>
              </a:rPr>
              <a:t></a:t>
            </a:r>
            <a:r>
              <a:rPr lang="en-US" sz="2600" smtClean="0"/>
              <a:t> Y </a:t>
            </a: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smtClean="0">
                <a:ln>
                  <a:noFill/>
                </a:ln>
                <a:solidFill>
                  <a:schemeClr val="tx1"/>
                </a:solidFill>
                <a:effectLst/>
                <a:uLnTx/>
                <a:uFillTx/>
                <a:latin typeface="Gulim" pitchFamily="34" charset="-127"/>
                <a:ea typeface="Gulim" pitchFamily="34" charset="-127"/>
                <a:cs typeface="+mn-cs"/>
              </a:rPr>
              <a:t>	</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64</a:t>
            </a:fld>
            <a:endParaRPr lang="en-US" altLang="en-US"/>
          </a:p>
        </p:txBody>
      </p:sp>
      <p:graphicFrame>
        <p:nvGraphicFramePr>
          <p:cNvPr id="29" name="Table 28"/>
          <p:cNvGraphicFramePr>
            <a:graphicFrameLocks noGrp="1"/>
          </p:cNvGraphicFramePr>
          <p:nvPr/>
        </p:nvGraphicFramePr>
        <p:xfrm>
          <a:off x="1143000" y="2289222"/>
          <a:ext cx="7848600" cy="370840"/>
        </p:xfrm>
        <a:graphic>
          <a:graphicData uri="http://schemas.openxmlformats.org/drawingml/2006/table">
            <a:tbl>
              <a:tblPr firstRow="1" bandRow="1">
                <a:tableStyleId>{5C22544A-7EE6-4342-B048-85BDC9FD1C3A}</a:tableStyleId>
              </a:tblPr>
              <a:tblGrid>
                <a:gridCol w="1012723"/>
                <a:gridCol w="1181510"/>
                <a:gridCol w="1844367"/>
                <a:gridCol w="1066800"/>
                <a:gridCol w="1371600"/>
                <a:gridCol w="1371600"/>
              </a:tblGrid>
              <a:tr h="370840">
                <a:tc>
                  <a:txBody>
                    <a:bodyPr/>
                    <a:lstStyle/>
                    <a:p>
                      <a:r>
                        <a:rPr lang="en-US" u="sng" smtClean="0">
                          <a:solidFill>
                            <a:schemeClr val="bg1">
                              <a:lumMod val="95000"/>
                              <a:lumOff val="5000"/>
                            </a:schemeClr>
                          </a:solidFill>
                        </a:rPr>
                        <a:t>Sothe</a:t>
                      </a:r>
                      <a:endParaRPr lang="vi-VN" u="sng">
                        <a:solidFill>
                          <a:schemeClr val="bg1">
                            <a:lumMod val="95000"/>
                            <a:lumOff val="5000"/>
                          </a:schemeClr>
                        </a:solidFill>
                      </a:endParaRPr>
                    </a:p>
                  </a:txBody>
                  <a:tcPr>
                    <a:solidFill>
                      <a:schemeClr val="accent2">
                        <a:lumMod val="20000"/>
                        <a:lumOff val="80000"/>
                      </a:schemeClr>
                    </a:solidFill>
                  </a:tcPr>
                </a:tc>
                <a:tc>
                  <a:txBody>
                    <a:bodyPr/>
                    <a:lstStyle/>
                    <a:p>
                      <a:r>
                        <a:rPr lang="en-US" u="sng" smtClean="0">
                          <a:solidFill>
                            <a:schemeClr val="bg1">
                              <a:lumMod val="95000"/>
                              <a:lumOff val="5000"/>
                            </a:schemeClr>
                          </a:solidFill>
                        </a:rPr>
                        <a:t>Masach</a:t>
                      </a:r>
                      <a:endParaRPr lang="vi-VN" u="sng">
                        <a:solidFill>
                          <a:schemeClr val="bg1">
                            <a:lumMod val="95000"/>
                            <a:lumOff val="5000"/>
                          </a:schemeClr>
                        </a:solidFill>
                      </a:endParaRPr>
                    </a:p>
                  </a:txBody>
                  <a:tcPr>
                    <a:solidFill>
                      <a:schemeClr val="accent2">
                        <a:lumMod val="20000"/>
                        <a:lumOff val="80000"/>
                      </a:schemeClr>
                    </a:solidFill>
                  </a:tcPr>
                </a:tc>
                <a:tc>
                  <a:txBody>
                    <a:bodyPr/>
                    <a:lstStyle/>
                    <a:p>
                      <a:r>
                        <a:rPr lang="en-US" baseline="0" smtClean="0">
                          <a:solidFill>
                            <a:schemeClr val="bg1">
                              <a:lumMod val="95000"/>
                              <a:lumOff val="5000"/>
                            </a:schemeClr>
                          </a:solidFill>
                        </a:rPr>
                        <a:t>Tennguoimuon</a:t>
                      </a:r>
                      <a:endParaRPr lang="vi-VN">
                        <a:solidFill>
                          <a:schemeClr val="bg1">
                            <a:lumMod val="95000"/>
                            <a:lumOff val="5000"/>
                          </a:schemeClr>
                        </a:solidFill>
                      </a:endParaRPr>
                    </a:p>
                  </a:txBody>
                  <a:tcPr>
                    <a:solidFill>
                      <a:schemeClr val="accent2">
                        <a:lumMod val="20000"/>
                        <a:lumOff val="80000"/>
                      </a:schemeClr>
                    </a:solidFill>
                  </a:tcPr>
                </a:tc>
                <a:tc>
                  <a:txBody>
                    <a:bodyPr/>
                    <a:lstStyle/>
                    <a:p>
                      <a:r>
                        <a:rPr lang="en-US" smtClean="0">
                          <a:solidFill>
                            <a:schemeClr val="bg1">
                              <a:lumMod val="95000"/>
                              <a:lumOff val="5000"/>
                            </a:schemeClr>
                          </a:solidFill>
                        </a:rPr>
                        <a:t>Tensach</a:t>
                      </a:r>
                      <a:endParaRPr lang="vi-VN">
                        <a:solidFill>
                          <a:schemeClr val="bg1">
                            <a:lumMod val="95000"/>
                            <a:lumOff val="5000"/>
                          </a:schemeClr>
                        </a:solidFill>
                      </a:endParaRPr>
                    </a:p>
                  </a:txBody>
                  <a:tcPr>
                    <a:solidFill>
                      <a:schemeClr val="accent2">
                        <a:lumMod val="20000"/>
                        <a:lumOff val="80000"/>
                      </a:schemeClr>
                    </a:solidFill>
                  </a:tcPr>
                </a:tc>
                <a:tc>
                  <a:txBody>
                    <a:bodyPr/>
                    <a:lstStyle/>
                    <a:p>
                      <a:r>
                        <a:rPr lang="en-US" smtClean="0">
                          <a:solidFill>
                            <a:schemeClr val="bg1">
                              <a:lumMod val="95000"/>
                              <a:lumOff val="5000"/>
                            </a:schemeClr>
                          </a:solidFill>
                        </a:rPr>
                        <a:t>Ngaymuon</a:t>
                      </a:r>
                      <a:endParaRPr lang="vi-VN">
                        <a:solidFill>
                          <a:schemeClr val="bg1">
                            <a:lumMod val="95000"/>
                            <a:lumOff val="5000"/>
                          </a:schemeClr>
                        </a:solidFill>
                      </a:endParaRPr>
                    </a:p>
                  </a:txBody>
                  <a:tcPr>
                    <a:solidFill>
                      <a:schemeClr val="accent2">
                        <a:lumMod val="20000"/>
                        <a:lumOff val="80000"/>
                      </a:schemeClr>
                    </a:solidFill>
                  </a:tcPr>
                </a:tc>
                <a:tc>
                  <a:txBody>
                    <a:bodyPr/>
                    <a:lstStyle/>
                    <a:p>
                      <a:r>
                        <a:rPr lang="en-US" smtClean="0">
                          <a:solidFill>
                            <a:schemeClr val="bg1">
                              <a:lumMod val="95000"/>
                              <a:lumOff val="5000"/>
                            </a:schemeClr>
                          </a:solidFill>
                        </a:rPr>
                        <a:t>Ngaytra</a:t>
                      </a:r>
                      <a:endParaRPr lang="vi-VN">
                        <a:solidFill>
                          <a:schemeClr val="bg1">
                            <a:lumMod val="95000"/>
                            <a:lumOff val="5000"/>
                          </a:schemeClr>
                        </a:solidFill>
                      </a:endParaRPr>
                    </a:p>
                  </a:txBody>
                  <a:tcPr>
                    <a:solidFill>
                      <a:schemeClr val="accent2">
                        <a:lumMod val="20000"/>
                        <a:lumOff val="80000"/>
                      </a:schemeClr>
                    </a:solidFill>
                  </a:tcPr>
                </a:tc>
              </a:tr>
            </a:tbl>
          </a:graphicData>
        </a:graphic>
      </p:graphicFrame>
      <p:cxnSp>
        <p:nvCxnSpPr>
          <p:cNvPr id="54" name="Straight Connector 53"/>
          <p:cNvCxnSpPr/>
          <p:nvPr/>
        </p:nvCxnSpPr>
        <p:spPr>
          <a:xfrm rot="5400000">
            <a:off x="1295400" y="3403522"/>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 name="Group 68"/>
          <p:cNvGrpSpPr/>
          <p:nvPr/>
        </p:nvGrpSpPr>
        <p:grpSpPr>
          <a:xfrm>
            <a:off x="1523206" y="2667000"/>
            <a:ext cx="5716588" cy="995410"/>
            <a:chOff x="1523206" y="2667000"/>
            <a:chExt cx="5716588" cy="995410"/>
          </a:xfrm>
        </p:grpSpPr>
        <p:grpSp>
          <p:nvGrpSpPr>
            <p:cNvPr id="4" name="Group 45"/>
            <p:cNvGrpSpPr/>
            <p:nvPr/>
          </p:nvGrpSpPr>
          <p:grpSpPr>
            <a:xfrm>
              <a:off x="1523206" y="2670222"/>
              <a:ext cx="2744788" cy="534194"/>
              <a:chOff x="1523206" y="2515394"/>
              <a:chExt cx="2744788" cy="534194"/>
            </a:xfrm>
          </p:grpSpPr>
          <p:cxnSp>
            <p:nvCxnSpPr>
              <p:cNvPr id="38" name="Straight Connector 37"/>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6"/>
            <p:cNvGrpSpPr/>
            <p:nvPr/>
          </p:nvGrpSpPr>
          <p:grpSpPr>
            <a:xfrm>
              <a:off x="2743200" y="2670222"/>
              <a:ext cx="2744788" cy="304800"/>
              <a:chOff x="1523206" y="2515394"/>
              <a:chExt cx="2744788" cy="534194"/>
            </a:xfrm>
          </p:grpSpPr>
          <p:cxnSp>
            <p:nvCxnSpPr>
              <p:cNvPr id="48" name="Straight Connector 47"/>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5400000">
              <a:off x="2365200" y="3276822"/>
              <a:ext cx="756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24000" y="3660822"/>
              <a:ext cx="5715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6743700" y="3161506"/>
              <a:ext cx="9906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1167684" y="1882464"/>
            <a:ext cx="1245854" cy="369332"/>
          </a:xfrm>
          <a:prstGeom prst="rect">
            <a:avLst/>
          </a:prstGeom>
          <a:noFill/>
        </p:spPr>
        <p:txBody>
          <a:bodyPr wrap="none" rtlCol="0">
            <a:spAutoFit/>
          </a:bodyPr>
          <a:lstStyle/>
          <a:p>
            <a:r>
              <a:rPr lang="en-US" smtClean="0"/>
              <a:t>MUONTRA</a:t>
            </a:r>
            <a:endParaRPr lang="vi-VN"/>
          </a:p>
        </p:txBody>
      </p:sp>
      <p:sp>
        <p:nvSpPr>
          <p:cNvPr id="33" name="TextBox 32"/>
          <p:cNvSpPr txBox="1"/>
          <p:nvPr/>
        </p:nvSpPr>
        <p:spPr>
          <a:xfrm>
            <a:off x="381000" y="8382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34" name="TextBox 33"/>
          <p:cNvSpPr txBox="1"/>
          <p:nvPr/>
        </p:nvSpPr>
        <p:spPr>
          <a:xfrm>
            <a:off x="1993223" y="4267200"/>
            <a:ext cx="3059299" cy="369332"/>
          </a:xfrm>
          <a:prstGeom prst="rect">
            <a:avLst/>
          </a:prstGeom>
          <a:noFill/>
        </p:spPr>
        <p:txBody>
          <a:bodyPr wrap="none" rtlCol="0">
            <a:spAutoFit/>
          </a:bodyPr>
          <a:lstStyle/>
          <a:p>
            <a:r>
              <a:rPr lang="en-US" smtClean="0"/>
              <a:t>Sothe,Masach </a:t>
            </a:r>
            <a:r>
              <a:rPr lang="en-US" smtClean="0">
                <a:sym typeface="Symbol" pitchFamily="18" charset="2"/>
              </a:rPr>
              <a:t></a:t>
            </a:r>
            <a:r>
              <a:rPr lang="en-US" smtClean="0"/>
              <a:t> Ngaymuon</a:t>
            </a:r>
            <a:endParaRPr lang="vi-VN"/>
          </a:p>
        </p:txBody>
      </p:sp>
      <p:sp>
        <p:nvSpPr>
          <p:cNvPr id="35" name="TextBox 34"/>
          <p:cNvSpPr txBox="1"/>
          <p:nvPr/>
        </p:nvSpPr>
        <p:spPr>
          <a:xfrm>
            <a:off x="1993223" y="4800600"/>
            <a:ext cx="2785698" cy="369332"/>
          </a:xfrm>
          <a:prstGeom prst="rect">
            <a:avLst/>
          </a:prstGeom>
          <a:noFill/>
        </p:spPr>
        <p:txBody>
          <a:bodyPr wrap="none" rtlCol="0">
            <a:spAutoFit/>
          </a:bodyPr>
          <a:lstStyle/>
          <a:p>
            <a:r>
              <a:rPr lang="en-US" smtClean="0"/>
              <a:t>Sothe,Masach </a:t>
            </a:r>
            <a:r>
              <a:rPr lang="en-US" smtClean="0">
                <a:sym typeface="Symbol" pitchFamily="18" charset="2"/>
              </a:rPr>
              <a:t></a:t>
            </a:r>
            <a:r>
              <a:rPr lang="en-US" smtClean="0"/>
              <a:t> Tensach</a:t>
            </a:r>
            <a:endParaRPr lang="vi-VN"/>
          </a:p>
        </p:txBody>
      </p:sp>
      <p:sp>
        <p:nvSpPr>
          <p:cNvPr id="36" name="TextBox 35"/>
          <p:cNvSpPr txBox="1"/>
          <p:nvPr/>
        </p:nvSpPr>
        <p:spPr>
          <a:xfrm>
            <a:off x="2006047" y="5323443"/>
            <a:ext cx="3465372" cy="369332"/>
          </a:xfrm>
          <a:prstGeom prst="rect">
            <a:avLst/>
          </a:prstGeom>
          <a:noFill/>
        </p:spPr>
        <p:txBody>
          <a:bodyPr wrap="none" rtlCol="0">
            <a:spAutoFit/>
          </a:bodyPr>
          <a:lstStyle/>
          <a:p>
            <a:r>
              <a:rPr lang="en-US" smtClean="0"/>
              <a:t>Sothe,Masach </a:t>
            </a:r>
            <a:r>
              <a:rPr lang="en-US" smtClean="0">
                <a:sym typeface="Symbol" pitchFamily="18" charset="2"/>
              </a:rPr>
              <a:t></a:t>
            </a:r>
            <a:r>
              <a:rPr lang="en-US" smtClean="0"/>
              <a:t> Tennguoimuon</a:t>
            </a:r>
            <a:endParaRPr lang="vi-VN"/>
          </a:p>
        </p:txBody>
      </p:sp>
      <p:grpSp>
        <p:nvGrpSpPr>
          <p:cNvPr id="51" name="Group 50"/>
          <p:cNvGrpSpPr/>
          <p:nvPr/>
        </p:nvGrpSpPr>
        <p:grpSpPr>
          <a:xfrm>
            <a:off x="5486400" y="4267200"/>
            <a:ext cx="3403669" cy="1359932"/>
            <a:chOff x="5486400" y="4267200"/>
            <a:chExt cx="3403669" cy="1359932"/>
          </a:xfrm>
        </p:grpSpPr>
        <p:sp>
          <p:nvSpPr>
            <p:cNvPr id="39" name="Right Arrow 38"/>
            <p:cNvSpPr/>
            <p:nvPr/>
          </p:nvSpPr>
          <p:spPr>
            <a:xfrm>
              <a:off x="5486400" y="441960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TextBox 39"/>
            <p:cNvSpPr txBox="1"/>
            <p:nvPr/>
          </p:nvSpPr>
          <p:spPr>
            <a:xfrm>
              <a:off x="6781800" y="4267200"/>
              <a:ext cx="1980029" cy="369332"/>
            </a:xfrm>
            <a:prstGeom prst="rect">
              <a:avLst/>
            </a:prstGeom>
            <a:noFill/>
          </p:spPr>
          <p:txBody>
            <a:bodyPr wrap="none" rtlCol="0">
              <a:spAutoFit/>
            </a:bodyPr>
            <a:lstStyle/>
            <a:p>
              <a:r>
                <a:rPr lang="en-US" i="1" smtClean="0"/>
                <a:t>Phụ thuộc đầy đủ</a:t>
              </a:r>
              <a:endParaRPr lang="vi-VN" i="1"/>
            </a:p>
          </p:txBody>
        </p:sp>
        <p:sp>
          <p:nvSpPr>
            <p:cNvPr id="41" name="TextBox 40"/>
            <p:cNvSpPr txBox="1"/>
            <p:nvPr/>
          </p:nvSpPr>
          <p:spPr>
            <a:xfrm>
              <a:off x="6781800" y="4800600"/>
              <a:ext cx="2108269" cy="369332"/>
            </a:xfrm>
            <a:prstGeom prst="rect">
              <a:avLst/>
            </a:prstGeom>
            <a:noFill/>
          </p:spPr>
          <p:txBody>
            <a:bodyPr wrap="none" rtlCol="0">
              <a:spAutoFit/>
            </a:bodyPr>
            <a:lstStyle/>
            <a:p>
              <a:r>
                <a:rPr lang="en-US" i="1" smtClean="0"/>
                <a:t>Phụ thuộc bộ phận</a:t>
              </a:r>
              <a:endParaRPr lang="vi-VN" i="1"/>
            </a:p>
          </p:txBody>
        </p:sp>
        <p:sp>
          <p:nvSpPr>
            <p:cNvPr id="42" name="Right Arrow 41"/>
            <p:cNvSpPr/>
            <p:nvPr/>
          </p:nvSpPr>
          <p:spPr>
            <a:xfrm>
              <a:off x="5486400" y="495300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Right Arrow 43"/>
            <p:cNvSpPr/>
            <p:nvPr/>
          </p:nvSpPr>
          <p:spPr>
            <a:xfrm>
              <a:off x="5486400" y="5486400"/>
              <a:ext cx="1066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xtBox 45"/>
            <p:cNvSpPr txBox="1"/>
            <p:nvPr/>
          </p:nvSpPr>
          <p:spPr>
            <a:xfrm>
              <a:off x="6781800" y="5257800"/>
              <a:ext cx="2108269" cy="369332"/>
            </a:xfrm>
            <a:prstGeom prst="rect">
              <a:avLst/>
            </a:prstGeom>
            <a:noFill/>
          </p:spPr>
          <p:txBody>
            <a:bodyPr wrap="none" rtlCol="0">
              <a:spAutoFit/>
            </a:bodyPr>
            <a:lstStyle/>
            <a:p>
              <a:r>
                <a:rPr lang="en-US" i="1" smtClean="0"/>
                <a:t>Phụ thuộc bộ phận</a:t>
              </a:r>
              <a:endParaRPr lang="vi-VN" i="1"/>
            </a:p>
          </p:txBody>
        </p:sp>
      </p:grpSp>
      <p:sp>
        <p:nvSpPr>
          <p:cNvPr id="37" name="TextBox 36"/>
          <p:cNvSpPr txBox="1"/>
          <p:nvPr/>
        </p:nvSpPr>
        <p:spPr>
          <a:xfrm>
            <a:off x="457200" y="1447800"/>
            <a:ext cx="3866764" cy="369332"/>
          </a:xfrm>
          <a:prstGeom prst="rect">
            <a:avLst/>
          </a:prstGeom>
          <a:noFill/>
        </p:spPr>
        <p:txBody>
          <a:bodyPr wrap="none" rtlCol="0">
            <a:spAutoFit/>
          </a:bodyPr>
          <a:lstStyle/>
          <a:p>
            <a:r>
              <a:rPr lang="en-US" i="1" smtClean="0"/>
              <a:t>Ví dụ: Phụ thuộc đầy đủ và bộ phận</a:t>
            </a:r>
            <a:endParaRPr lang="vi-VN"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in)">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65</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229600" cy="18287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Định nghĩa:</a:t>
            </a:r>
            <a:r>
              <a:rPr lang="en-US" sz="2400" smtClean="0">
                <a:latin typeface="Times New Roman" pitchFamily="18" charset="0"/>
                <a:cs typeface="Times New Roman" pitchFamily="18" charset="0"/>
              </a:rPr>
              <a:t> </a:t>
            </a: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Một</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 </a:t>
            </a:r>
            <a:r>
              <a:rPr lang="en-US" sz="2400" smtClean="0">
                <a:solidFill>
                  <a:srgbClr val="92D050"/>
                </a:solidFill>
                <a:latin typeface="Times New Roman" pitchFamily="18" charset="0"/>
                <a:cs typeface="Times New Roman" pitchFamily="18" charset="0"/>
              </a:rPr>
              <a:t> lược đồ </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quan hệ R ở dạng chuẩn </a:t>
            </a: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2 (2NF) nếu: </a:t>
            </a: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Char char="§"/>
              <a:tabLst/>
              <a:defRPr/>
            </a:pP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 R thỏa mãn chuẩn</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 1</a:t>
            </a:r>
            <a:endPar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endParaRPr>
          </a:p>
          <a:p>
            <a:pPr marL="457200" marR="0" lvl="1"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Char char="§"/>
              <a:tabLst/>
              <a:defRPr/>
            </a:pP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 Mọi</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 </a:t>
            </a: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thuộc tính</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 </a:t>
            </a:r>
            <a:r>
              <a:rPr kumimoji="0" lang="en-US" sz="2400" b="0" i="1" u="none" strike="noStrike" kern="1200" cap="none" spc="0" normalizeH="0" noProof="0" smtClean="0">
                <a:ln>
                  <a:noFill/>
                </a:ln>
                <a:solidFill>
                  <a:srgbClr val="92D050"/>
                </a:solidFill>
                <a:effectLst/>
                <a:uLnTx/>
                <a:uFillTx/>
                <a:latin typeface="Times New Roman" pitchFamily="18" charset="0"/>
                <a:cs typeface="Times New Roman" pitchFamily="18" charset="0"/>
              </a:rPr>
              <a:t>không khóa</a:t>
            </a: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 của R </a:t>
            </a:r>
            <a:r>
              <a:rPr kumimoji="0" lang="en-US" sz="2400" b="0" u="none" strike="noStrike" kern="1200" cap="none" spc="0" normalizeH="0" noProof="0" smtClean="0">
                <a:ln>
                  <a:noFill/>
                </a:ln>
                <a:solidFill>
                  <a:srgbClr val="92D050"/>
                </a:solidFill>
                <a:effectLst/>
                <a:uLnTx/>
                <a:uFillTx/>
                <a:latin typeface="Times New Roman" pitchFamily="18" charset="0"/>
                <a:cs typeface="Times New Roman" pitchFamily="18" charset="0"/>
              </a:rPr>
              <a:t>phụ thuộc hàm </a:t>
            </a:r>
            <a:r>
              <a:rPr kumimoji="0" lang="en-US" sz="2400" b="0" u="none" strike="noStrike" kern="1200" cap="none" spc="0" normalizeH="0" baseline="0" noProof="0" smtClean="0">
                <a:ln>
                  <a:noFill/>
                </a:ln>
                <a:solidFill>
                  <a:srgbClr val="92D050"/>
                </a:solidFill>
                <a:effectLst/>
                <a:uLnTx/>
                <a:uFillTx/>
                <a:latin typeface="Times New Roman" pitchFamily="18" charset="0"/>
                <a:cs typeface="Times New Roman" pitchFamily="18" charset="0"/>
              </a:rPr>
              <a:t>đầy đủ vào khóa chính</a:t>
            </a:r>
            <a:endParaRPr kumimoji="0" lang="en-US" sz="2600" b="0" i="0" u="none" strike="noStrike" kern="1200" cap="none" spc="0" normalizeH="0" baseline="0" noProof="0" smtClean="0">
              <a:ln>
                <a:noFill/>
              </a:ln>
              <a:solidFill>
                <a:srgbClr val="92D050"/>
              </a:solidFill>
              <a:effectLst/>
              <a:uLnTx/>
              <a:uFillTx/>
              <a:latin typeface="+mn-lt"/>
            </a:endParaRPr>
          </a:p>
        </p:txBody>
      </p:sp>
      <p:sp>
        <p:nvSpPr>
          <p:cNvPr id="22" name="Rectangle 21"/>
          <p:cNvSpPr/>
          <p:nvPr/>
        </p:nvSpPr>
        <p:spPr>
          <a:xfrm>
            <a:off x="914400" y="5029200"/>
            <a:ext cx="8001000" cy="769441"/>
          </a:xfrm>
          <a:prstGeom prst="rect">
            <a:avLst/>
          </a:prstGeom>
        </p:spPr>
        <p:txBody>
          <a:bodyPr wrap="square">
            <a:spAutoFit/>
          </a:bodyPr>
          <a:lstStyle/>
          <a:p>
            <a:pPr marR="45720" lvl="0" algn="l">
              <a:spcBef>
                <a:spcPct val="20000"/>
              </a:spcBef>
              <a:buClr>
                <a:srgbClr val="0BD0D9"/>
              </a:buClr>
              <a:buSzPct val="95000"/>
              <a:buFont typeface="Courier New" pitchFamily="49" charset="0"/>
              <a:buChar char="o"/>
              <a:defRPr/>
            </a:pPr>
            <a:r>
              <a:rPr lang="en-US" sz="2000" i="1" smtClean="0"/>
              <a:t> Với các quan hệ có khóa gồm 1 thuộc tính thì luôn thỏa mãn</a:t>
            </a:r>
          </a:p>
          <a:p>
            <a:pPr marR="45720" lvl="0" algn="l">
              <a:spcBef>
                <a:spcPct val="20000"/>
              </a:spcBef>
              <a:buClr>
                <a:srgbClr val="0BD0D9"/>
              </a:buClr>
              <a:buSzPct val="95000"/>
              <a:buFont typeface="Courier New" pitchFamily="49" charset="0"/>
              <a:buChar char="o"/>
              <a:defRPr/>
            </a:pPr>
            <a:endParaRPr lang="en-US" sz="2000" i="1" smtClean="0">
              <a:solidFill>
                <a:srgbClr val="FFFF00"/>
              </a:solidFill>
            </a:endParaRPr>
          </a:p>
        </p:txBody>
      </p:sp>
      <p:sp>
        <p:nvSpPr>
          <p:cNvPr id="23" name="Right Arrow 22"/>
          <p:cNvSpPr/>
          <p:nvPr/>
        </p:nvSpPr>
        <p:spPr>
          <a:xfrm>
            <a:off x="533400" y="43434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3"/>
          <p:cNvSpPr txBox="1">
            <a:spLocks noChangeArrowheads="1"/>
          </p:cNvSpPr>
          <p:nvPr/>
        </p:nvSpPr>
        <p:spPr bwMode="auto">
          <a:xfrm>
            <a:off x="457200" y="3048001"/>
            <a:ext cx="8229600" cy="1143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tức là:</a:t>
            </a:r>
            <a:r>
              <a:rPr lang="en-US" sz="2400" smtClean="0">
                <a:latin typeface="Times New Roman" pitchFamily="18" charset="0"/>
                <a:cs typeface="Times New Roman" pitchFamily="18" charset="0"/>
              </a:rPr>
              <a:t> </a:t>
            </a:r>
            <a:r>
              <a:rPr kumimoji="0" lang="en-US" sz="24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Mỗi</a:t>
            </a:r>
            <a:r>
              <a:rPr kumimoji="0" lang="en-US" sz="2400" b="0" u="none" strike="noStrike" kern="1200" cap="none" spc="0" normalizeH="0" noProof="0" smtClean="0">
                <a:ln>
                  <a:noFill/>
                </a:ln>
                <a:solidFill>
                  <a:schemeClr val="tx1"/>
                </a:solidFill>
                <a:effectLst/>
                <a:uLnTx/>
                <a:uFillTx/>
                <a:latin typeface="Times New Roman" pitchFamily="18" charset="0"/>
                <a:cs typeface="Times New Roman" pitchFamily="18" charset="0"/>
              </a:rPr>
              <a:t> thuộc tính </a:t>
            </a:r>
            <a:r>
              <a:rPr kumimoji="0" lang="en-US" sz="2400" b="0" i="1" u="none" strike="noStrike" kern="1200" cap="none" spc="0" normalizeH="0" noProof="0" smtClean="0">
                <a:ln>
                  <a:noFill/>
                </a:ln>
                <a:solidFill>
                  <a:schemeClr val="tx1"/>
                </a:solidFill>
                <a:effectLst/>
                <a:uLnTx/>
                <a:uFillTx/>
                <a:latin typeface="Times New Roman" pitchFamily="18" charset="0"/>
                <a:cs typeface="Times New Roman" pitchFamily="18" charset="0"/>
              </a:rPr>
              <a:t>không khóa</a:t>
            </a:r>
            <a:r>
              <a:rPr kumimoji="0" lang="en-US" sz="2400" b="0" u="none" strike="noStrike" kern="1200" cap="none" spc="0" normalizeH="0" noProof="0" smtClean="0">
                <a:ln>
                  <a:noFill/>
                </a:ln>
                <a:solidFill>
                  <a:schemeClr val="tx1"/>
                </a:solidFill>
                <a:effectLst/>
                <a:uLnTx/>
                <a:uFillTx/>
                <a:latin typeface="Times New Roman" pitchFamily="18" charset="0"/>
                <a:cs typeface="Times New Roman" pitchFamily="18" charset="0"/>
              </a:rPr>
              <a:t> </a:t>
            </a:r>
            <a:r>
              <a:rPr kumimoji="0" lang="en-US" sz="2400" b="1" u="none" strike="noStrike" kern="1200" cap="none" spc="0" normalizeH="0" noProof="0" smtClean="0">
                <a:ln>
                  <a:noFill/>
                </a:ln>
                <a:solidFill>
                  <a:schemeClr val="tx1"/>
                </a:solidFill>
                <a:effectLst/>
                <a:uLnTx/>
                <a:uFillTx/>
                <a:latin typeface="Times New Roman" pitchFamily="18" charset="0"/>
                <a:cs typeface="Times New Roman" pitchFamily="18" charset="0"/>
              </a:rPr>
              <a:t>không</a:t>
            </a:r>
            <a:r>
              <a:rPr kumimoji="0" lang="en-US" sz="2400" b="0" u="none" strike="noStrike" kern="1200" cap="none" spc="0" normalizeH="0" noProof="0" smtClean="0">
                <a:ln>
                  <a:noFill/>
                </a:ln>
                <a:solidFill>
                  <a:schemeClr val="tx1"/>
                </a:solidFill>
                <a:effectLst/>
                <a:uLnTx/>
                <a:uFillTx/>
                <a:latin typeface="Times New Roman" pitchFamily="18" charset="0"/>
                <a:cs typeface="Times New Roman" pitchFamily="18" charset="0"/>
              </a:rPr>
              <a:t> p</a:t>
            </a:r>
            <a:r>
              <a:rPr kumimoji="0" lang="en-US" sz="24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hụ thuộc bộ</a:t>
            </a:r>
            <a:r>
              <a:rPr kumimoji="0" lang="en-US" sz="2400" b="0" u="none" strike="noStrike" kern="1200" cap="none" spc="0" normalizeH="0" noProof="0" smtClean="0">
                <a:ln>
                  <a:noFill/>
                </a:ln>
                <a:solidFill>
                  <a:schemeClr val="tx1"/>
                </a:solidFill>
                <a:effectLst/>
                <a:uLnTx/>
                <a:uFillTx/>
                <a:latin typeface="Times New Roman" pitchFamily="18" charset="0"/>
                <a:cs typeface="Times New Roman" pitchFamily="18" charset="0"/>
              </a:rPr>
              <a:t> phận </a:t>
            </a:r>
            <a:r>
              <a:rPr kumimoji="0" lang="en-US" sz="2400" b="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vào khóa của</a:t>
            </a:r>
            <a:r>
              <a:rPr kumimoji="0" lang="en-US" sz="2400" b="0" u="none" strike="noStrike" kern="1200" cap="none" spc="0" normalizeH="0" noProof="0" smtClean="0">
                <a:ln>
                  <a:noFill/>
                </a:ln>
                <a:solidFill>
                  <a:schemeClr val="tx1"/>
                </a:solidFill>
                <a:effectLst/>
                <a:uLnTx/>
                <a:uFillTx/>
                <a:latin typeface="Times New Roman" pitchFamily="18" charset="0"/>
                <a:cs typeface="Times New Roman" pitchFamily="18" charset="0"/>
              </a:rPr>
              <a:t> R</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TextBox 15"/>
          <p:cNvSpPr txBox="1"/>
          <p:nvPr/>
        </p:nvSpPr>
        <p:spPr>
          <a:xfrm>
            <a:off x="1371600" y="4267200"/>
            <a:ext cx="5085046" cy="369332"/>
          </a:xfrm>
          <a:prstGeom prst="rect">
            <a:avLst/>
          </a:prstGeom>
          <a:noFill/>
        </p:spPr>
        <p:txBody>
          <a:bodyPr wrap="none" rtlCol="0">
            <a:spAutoFit/>
          </a:bodyPr>
          <a:lstStyle/>
          <a:p>
            <a:r>
              <a:rPr lang="en-US" b="1" smtClean="0"/>
              <a:t>Kiểm tra lược đồ thỏa mãn dạng chuẩn 2 ?</a:t>
            </a:r>
            <a:endParaRPr lang="vi-VN" b="1"/>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12:09</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66</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b="1" smtClean="0">
                <a:solidFill>
                  <a:srgbClr val="FFFF00"/>
                </a:solidFill>
              </a:rPr>
              <a:t>.</a:t>
            </a:r>
            <a:r>
              <a:rPr lang="en-US" sz="2400" smtClean="0">
                <a:solidFill>
                  <a:srgbClr val="FFFF00"/>
                </a:solidFill>
              </a:rPr>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229600" cy="15239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algn="l"/>
            <a:r>
              <a:rPr lang="en-US" sz="2400" i="1" smtClean="0"/>
              <a:t>Ví dụ: </a:t>
            </a:r>
            <a:r>
              <a:rPr lang="vi-VN" sz="2400" smtClean="0"/>
              <a:t> </a:t>
            </a:r>
            <a:r>
              <a:rPr lang="vi-VN" sz="2400"/>
              <a:t>Cho quan hệ R(A,B,C,D,E,F,G,H) và tập phụ thuộc </a:t>
            </a:r>
            <a:r>
              <a:rPr lang="vi-VN" sz="2400"/>
              <a:t>hàm </a:t>
            </a:r>
            <a:r>
              <a:rPr lang="en-US" sz="2400" smtClean="0"/>
              <a:t>:</a:t>
            </a:r>
            <a:r>
              <a:rPr lang="vi-VN" sz="2400" smtClean="0"/>
              <a:t> </a:t>
            </a:r>
            <a:endParaRPr lang="en-US" sz="2400"/>
          </a:p>
          <a:p>
            <a:pPr algn="l"/>
            <a:r>
              <a:rPr lang="en-US" sz="2400" smtClean="0"/>
              <a:t>      </a:t>
            </a:r>
            <a:r>
              <a:rPr lang="vi-VN" sz="2400" smtClean="0"/>
              <a:t>F </a:t>
            </a:r>
            <a:r>
              <a:rPr lang="vi-VN" sz="2400"/>
              <a:t>= {A </a:t>
            </a:r>
            <a:r>
              <a:rPr lang="en-US" sz="2400">
                <a:sym typeface="Symbol" panose="05050102010706020507" pitchFamily="18" charset="2"/>
              </a:rPr>
              <a:t></a:t>
            </a:r>
            <a:r>
              <a:rPr lang="vi-VN" sz="2400"/>
              <a:t>C, A</a:t>
            </a:r>
            <a:r>
              <a:rPr lang="en-US" sz="2400">
                <a:sym typeface="Symbol" panose="05050102010706020507" pitchFamily="18" charset="2"/>
              </a:rPr>
              <a:t></a:t>
            </a:r>
            <a:r>
              <a:rPr lang="vi-VN" sz="2400"/>
              <a:t>B, A </a:t>
            </a:r>
            <a:r>
              <a:rPr lang="en-US" sz="2400">
                <a:sym typeface="Symbol" panose="05050102010706020507" pitchFamily="18" charset="2"/>
              </a:rPr>
              <a:t></a:t>
            </a:r>
            <a:r>
              <a:rPr lang="vi-VN" sz="2400"/>
              <a:t> DE, B</a:t>
            </a:r>
            <a:r>
              <a:rPr lang="en-US" sz="2400">
                <a:sym typeface="Symbol" panose="05050102010706020507" pitchFamily="18" charset="2"/>
              </a:rPr>
              <a:t></a:t>
            </a:r>
            <a:r>
              <a:rPr lang="vi-VN" sz="2400"/>
              <a:t>F, F</a:t>
            </a:r>
            <a:r>
              <a:rPr lang="en-US" sz="2400">
                <a:sym typeface="Symbol" panose="05050102010706020507" pitchFamily="18" charset="2"/>
              </a:rPr>
              <a:t></a:t>
            </a:r>
            <a:r>
              <a:rPr lang="vi-VN" sz="2400"/>
              <a:t>GH}</a:t>
            </a:r>
            <a:endParaRPr lang="en-US" sz="2400"/>
          </a:p>
          <a:p>
            <a:pPr algn="l"/>
            <a:r>
              <a:rPr lang="vi-VN" sz="2400"/>
              <a:t>Hãy xác định khóa của quan hệ</a:t>
            </a:r>
            <a:r>
              <a:rPr lang="vi-VN" sz="2400"/>
              <a:t>; </a:t>
            </a:r>
            <a:r>
              <a:rPr lang="en-US" sz="2400" smtClean="0"/>
              <a:t>Lược  đồ QH đó có thỏa mãn chuẩn 2 không?</a:t>
            </a:r>
            <a:endParaRPr lang="en-US" sz="2400"/>
          </a:p>
        </p:txBody>
      </p:sp>
      <p:sp>
        <p:nvSpPr>
          <p:cNvPr id="15" name="Rectangle 3"/>
          <p:cNvSpPr txBox="1">
            <a:spLocks noChangeArrowheads="1"/>
          </p:cNvSpPr>
          <p:nvPr/>
        </p:nvSpPr>
        <p:spPr bwMode="auto">
          <a:xfrm>
            <a:off x="457200" y="2895601"/>
            <a:ext cx="30480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67</a:t>
            </a:fld>
            <a:endParaRPr lang="en-US" altLang="en-US"/>
          </a:p>
        </p:txBody>
      </p:sp>
      <p:graphicFrame>
        <p:nvGraphicFramePr>
          <p:cNvPr id="29" name="Table 28"/>
          <p:cNvGraphicFramePr>
            <a:graphicFrameLocks noGrp="1"/>
          </p:cNvGraphicFramePr>
          <p:nvPr/>
        </p:nvGraphicFramePr>
        <p:xfrm>
          <a:off x="1143000" y="2289222"/>
          <a:ext cx="7848600" cy="370840"/>
        </p:xfrm>
        <a:graphic>
          <a:graphicData uri="http://schemas.openxmlformats.org/drawingml/2006/table">
            <a:tbl>
              <a:tblPr firstRow="1" bandRow="1">
                <a:tableStyleId>{5C22544A-7EE6-4342-B048-85BDC9FD1C3A}</a:tableStyleId>
              </a:tblPr>
              <a:tblGrid>
                <a:gridCol w="1012723"/>
                <a:gridCol w="1181510"/>
                <a:gridCol w="1844367"/>
                <a:gridCol w="1066800"/>
                <a:gridCol w="1371600"/>
                <a:gridCol w="1371600"/>
              </a:tblGrid>
              <a:tr h="370840">
                <a:tc>
                  <a:txBody>
                    <a:bodyPr/>
                    <a:lstStyle/>
                    <a:p>
                      <a:r>
                        <a:rPr lang="en-US" u="sng" smtClean="0">
                          <a:solidFill>
                            <a:schemeClr val="tx2">
                              <a:lumMod val="10000"/>
                            </a:schemeClr>
                          </a:solidFill>
                        </a:rPr>
                        <a:t>Sothe</a:t>
                      </a:r>
                      <a:endParaRPr lang="vi-VN" u="sng">
                        <a:solidFill>
                          <a:schemeClr val="tx2">
                            <a:lumMod val="10000"/>
                          </a:schemeClr>
                        </a:solidFill>
                      </a:endParaRPr>
                    </a:p>
                  </a:txBody>
                  <a:tcPr>
                    <a:solidFill>
                      <a:schemeClr val="accent2">
                        <a:lumMod val="20000"/>
                        <a:lumOff val="80000"/>
                      </a:schemeClr>
                    </a:solidFill>
                  </a:tcPr>
                </a:tc>
                <a:tc>
                  <a:txBody>
                    <a:bodyPr/>
                    <a:lstStyle/>
                    <a:p>
                      <a:r>
                        <a:rPr lang="en-US" u="sng" smtClean="0">
                          <a:solidFill>
                            <a:schemeClr val="tx2">
                              <a:lumMod val="10000"/>
                            </a:schemeClr>
                          </a:solidFill>
                        </a:rPr>
                        <a:t>Masach</a:t>
                      </a:r>
                      <a:endParaRPr lang="vi-VN" u="sng">
                        <a:solidFill>
                          <a:schemeClr val="tx2">
                            <a:lumMod val="10000"/>
                          </a:schemeClr>
                        </a:solidFill>
                      </a:endParaRPr>
                    </a:p>
                  </a:txBody>
                  <a:tcPr>
                    <a:solidFill>
                      <a:schemeClr val="accent2">
                        <a:lumMod val="20000"/>
                        <a:lumOff val="80000"/>
                      </a:schemeClr>
                    </a:solidFill>
                  </a:tcPr>
                </a:tc>
                <a:tc>
                  <a:txBody>
                    <a:bodyPr/>
                    <a:lstStyle/>
                    <a:p>
                      <a:r>
                        <a:rPr lang="en-US" baseline="0" smtClean="0">
                          <a:solidFill>
                            <a:schemeClr val="tx2">
                              <a:lumMod val="10000"/>
                            </a:schemeClr>
                          </a:solidFill>
                        </a:rPr>
                        <a:t>Tennguoimuon</a:t>
                      </a:r>
                      <a:endParaRPr lang="vi-VN">
                        <a:solidFill>
                          <a:schemeClr val="tx2">
                            <a:lumMod val="10000"/>
                          </a:schemeClr>
                        </a:solidFill>
                      </a:endParaRPr>
                    </a:p>
                  </a:txBody>
                  <a:tcPr>
                    <a:solidFill>
                      <a:schemeClr val="accent2">
                        <a:lumMod val="20000"/>
                        <a:lumOff val="80000"/>
                      </a:schemeClr>
                    </a:solidFill>
                  </a:tcPr>
                </a:tc>
                <a:tc>
                  <a:txBody>
                    <a:bodyPr/>
                    <a:lstStyle/>
                    <a:p>
                      <a:r>
                        <a:rPr lang="en-US" smtClean="0">
                          <a:solidFill>
                            <a:schemeClr val="tx2">
                              <a:lumMod val="10000"/>
                            </a:schemeClr>
                          </a:solidFill>
                        </a:rPr>
                        <a:t>Tensach</a:t>
                      </a:r>
                      <a:endParaRPr lang="vi-VN">
                        <a:solidFill>
                          <a:schemeClr val="tx2">
                            <a:lumMod val="10000"/>
                          </a:schemeClr>
                        </a:solidFill>
                      </a:endParaRPr>
                    </a:p>
                  </a:txBody>
                  <a:tcPr>
                    <a:solidFill>
                      <a:schemeClr val="accent2">
                        <a:lumMod val="20000"/>
                        <a:lumOff val="80000"/>
                      </a:schemeClr>
                    </a:solidFill>
                  </a:tcPr>
                </a:tc>
                <a:tc>
                  <a:txBody>
                    <a:bodyPr/>
                    <a:lstStyle/>
                    <a:p>
                      <a:r>
                        <a:rPr lang="en-US" smtClean="0">
                          <a:solidFill>
                            <a:schemeClr val="tx2">
                              <a:lumMod val="10000"/>
                            </a:schemeClr>
                          </a:solidFill>
                        </a:rPr>
                        <a:t>Ngaymuon</a:t>
                      </a:r>
                      <a:endParaRPr lang="vi-VN">
                        <a:solidFill>
                          <a:schemeClr val="tx2">
                            <a:lumMod val="10000"/>
                          </a:schemeClr>
                        </a:solidFill>
                      </a:endParaRPr>
                    </a:p>
                  </a:txBody>
                  <a:tcPr>
                    <a:solidFill>
                      <a:schemeClr val="accent2">
                        <a:lumMod val="20000"/>
                        <a:lumOff val="80000"/>
                      </a:schemeClr>
                    </a:solidFill>
                  </a:tcPr>
                </a:tc>
                <a:tc>
                  <a:txBody>
                    <a:bodyPr/>
                    <a:lstStyle/>
                    <a:p>
                      <a:r>
                        <a:rPr lang="en-US" smtClean="0">
                          <a:solidFill>
                            <a:schemeClr val="tx2">
                              <a:lumMod val="10000"/>
                            </a:schemeClr>
                          </a:solidFill>
                        </a:rPr>
                        <a:t>Ngaytra</a:t>
                      </a:r>
                      <a:endParaRPr lang="vi-VN">
                        <a:solidFill>
                          <a:schemeClr val="tx2">
                            <a:lumMod val="10000"/>
                          </a:schemeClr>
                        </a:solidFill>
                      </a:endParaRPr>
                    </a:p>
                  </a:txBody>
                  <a:tcPr>
                    <a:solidFill>
                      <a:schemeClr val="accent2">
                        <a:lumMod val="20000"/>
                        <a:lumOff val="80000"/>
                      </a:schemeClr>
                    </a:solidFill>
                  </a:tcPr>
                </a:tc>
              </a:tr>
            </a:tbl>
          </a:graphicData>
        </a:graphic>
      </p:graphicFrame>
      <p:cxnSp>
        <p:nvCxnSpPr>
          <p:cNvPr id="54" name="Straight Connector 53"/>
          <p:cNvCxnSpPr/>
          <p:nvPr/>
        </p:nvCxnSpPr>
        <p:spPr>
          <a:xfrm rot="5400000">
            <a:off x="1295400" y="3403522"/>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 name="Group 68"/>
          <p:cNvGrpSpPr/>
          <p:nvPr/>
        </p:nvGrpSpPr>
        <p:grpSpPr>
          <a:xfrm>
            <a:off x="1523206" y="2667000"/>
            <a:ext cx="6631782" cy="993822"/>
            <a:chOff x="1523206" y="2667000"/>
            <a:chExt cx="6631782" cy="993822"/>
          </a:xfrm>
        </p:grpSpPr>
        <p:grpSp>
          <p:nvGrpSpPr>
            <p:cNvPr id="4" name="Group 45"/>
            <p:cNvGrpSpPr/>
            <p:nvPr/>
          </p:nvGrpSpPr>
          <p:grpSpPr>
            <a:xfrm>
              <a:off x="1523206" y="2670222"/>
              <a:ext cx="2744788" cy="534194"/>
              <a:chOff x="1523206" y="2515394"/>
              <a:chExt cx="2744788" cy="534194"/>
            </a:xfrm>
          </p:grpSpPr>
          <p:cxnSp>
            <p:nvCxnSpPr>
              <p:cNvPr id="38" name="Straight Connector 37"/>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6"/>
            <p:cNvGrpSpPr/>
            <p:nvPr/>
          </p:nvGrpSpPr>
          <p:grpSpPr>
            <a:xfrm>
              <a:off x="2743200" y="2670222"/>
              <a:ext cx="2744788" cy="304800"/>
              <a:chOff x="1523206" y="2515394"/>
              <a:chExt cx="2744788" cy="534194"/>
            </a:xfrm>
          </p:grpSpPr>
          <p:cxnSp>
            <p:nvCxnSpPr>
              <p:cNvPr id="48" name="Straight Connector 47"/>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5400000">
              <a:off x="2365200" y="3276822"/>
              <a:ext cx="756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524000" y="3657600"/>
              <a:ext cx="6629400" cy="32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6743700" y="3161506"/>
              <a:ext cx="9906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7658894" y="3161506"/>
              <a:ext cx="9906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990600" y="1882464"/>
            <a:ext cx="1245854" cy="369332"/>
          </a:xfrm>
          <a:prstGeom prst="rect">
            <a:avLst/>
          </a:prstGeom>
          <a:noFill/>
        </p:spPr>
        <p:txBody>
          <a:bodyPr wrap="none" rtlCol="0">
            <a:spAutoFit/>
          </a:bodyPr>
          <a:lstStyle/>
          <a:p>
            <a:r>
              <a:rPr lang="en-US" smtClean="0"/>
              <a:t>MUONTRA</a:t>
            </a:r>
            <a:endParaRPr lang="vi-VN"/>
          </a:p>
        </p:txBody>
      </p:sp>
      <p:sp>
        <p:nvSpPr>
          <p:cNvPr id="33" name="TextBox 32"/>
          <p:cNvSpPr txBox="1"/>
          <p:nvPr/>
        </p:nvSpPr>
        <p:spPr>
          <a:xfrm>
            <a:off x="381000" y="838200"/>
            <a:ext cx="8382000" cy="461665"/>
          </a:xfrm>
          <a:prstGeom prst="rect">
            <a:avLst/>
          </a:prstGeom>
          <a:noFill/>
        </p:spPr>
        <p:txBody>
          <a:bodyPr wrap="square" rtlCol="0">
            <a:spAutoFit/>
          </a:bodyPr>
          <a:lstStyle/>
          <a:p>
            <a:pPr marL="252000" indent="-360000" algn="l" eaLnBrk="1" hangingPunct="1"/>
            <a:r>
              <a:rPr lang="en-US" sz="2400" b="1" smtClean="0"/>
              <a:t>b</a:t>
            </a:r>
            <a:r>
              <a:rPr lang="en-US" sz="2400" b="1" smtClean="0">
                <a:solidFill>
                  <a:srgbClr val="FFFF00"/>
                </a:solidFill>
              </a:rPr>
              <a:t>.</a:t>
            </a:r>
            <a:r>
              <a:rPr lang="en-US" sz="2400" smtClean="0">
                <a:solidFill>
                  <a:srgbClr val="FFFF00"/>
                </a:solidFill>
              </a:rPr>
              <a:t> </a:t>
            </a:r>
            <a:r>
              <a:rPr lang="en-US" sz="2400" b="1" smtClean="0">
                <a:solidFill>
                  <a:srgbClr val="FFFF00"/>
                </a:solidFill>
              </a:rPr>
              <a:t>Dạng chuẩn 2 </a:t>
            </a:r>
            <a:endParaRPr lang="en-US" b="1" smtClean="0">
              <a:solidFill>
                <a:srgbClr val="FFFF00"/>
              </a:solidFill>
            </a:endParaRPr>
          </a:p>
        </p:txBody>
      </p:sp>
      <p:sp>
        <p:nvSpPr>
          <p:cNvPr id="37" name="TextBox 36"/>
          <p:cNvSpPr txBox="1"/>
          <p:nvPr/>
        </p:nvSpPr>
        <p:spPr>
          <a:xfrm>
            <a:off x="523039" y="1447800"/>
            <a:ext cx="3554178" cy="369332"/>
          </a:xfrm>
          <a:prstGeom prst="rect">
            <a:avLst/>
          </a:prstGeom>
          <a:noFill/>
        </p:spPr>
        <p:txBody>
          <a:bodyPr wrap="none" rtlCol="0">
            <a:spAutoFit/>
          </a:bodyPr>
          <a:lstStyle/>
          <a:p>
            <a:pPr>
              <a:buFont typeface="Wingdings" pitchFamily="2" charset="2"/>
              <a:buChar char="§"/>
            </a:pPr>
            <a:r>
              <a:rPr lang="en-US" b="1" i="1" smtClean="0"/>
              <a:t> Chuẩn hóa về dạng chuẩn 2</a:t>
            </a:r>
            <a:endParaRPr lang="vi-VN" b="1" i="1"/>
          </a:p>
        </p:txBody>
      </p:sp>
      <p:grpSp>
        <p:nvGrpSpPr>
          <p:cNvPr id="68" name="Group 67"/>
          <p:cNvGrpSpPr/>
          <p:nvPr/>
        </p:nvGrpSpPr>
        <p:grpSpPr>
          <a:xfrm>
            <a:off x="1524000" y="4038600"/>
            <a:ext cx="6613678" cy="1588532"/>
            <a:chOff x="1524000" y="4038600"/>
            <a:chExt cx="6613678" cy="1588532"/>
          </a:xfrm>
        </p:grpSpPr>
        <p:sp>
          <p:nvSpPr>
            <p:cNvPr id="34" name="TextBox 33"/>
            <p:cNvSpPr txBox="1"/>
            <p:nvPr/>
          </p:nvSpPr>
          <p:spPr>
            <a:xfrm>
              <a:off x="1524000" y="4038600"/>
              <a:ext cx="3319499" cy="369332"/>
            </a:xfrm>
            <a:prstGeom prst="rect">
              <a:avLst/>
            </a:prstGeom>
            <a:noFill/>
          </p:spPr>
          <p:txBody>
            <a:bodyPr wrap="none" rtlCol="0">
              <a:spAutoFit/>
            </a:bodyPr>
            <a:lstStyle/>
            <a:p>
              <a:r>
                <a:rPr lang="en-US" u="sng" smtClean="0"/>
                <a:t>Sothe,Masach</a:t>
              </a:r>
              <a:r>
                <a:rPr lang="en-US" smtClean="0">
                  <a:sym typeface="Wingdings"/>
                </a:rPr>
                <a:t>Tennguoimuon</a:t>
              </a:r>
              <a:endParaRPr lang="vi-VN"/>
            </a:p>
          </p:txBody>
        </p:sp>
        <p:sp>
          <p:nvSpPr>
            <p:cNvPr id="35" name="TextBox 34"/>
            <p:cNvSpPr txBox="1"/>
            <p:nvPr/>
          </p:nvSpPr>
          <p:spPr>
            <a:xfrm>
              <a:off x="1524000" y="4495800"/>
              <a:ext cx="2639825" cy="369332"/>
            </a:xfrm>
            <a:prstGeom prst="rect">
              <a:avLst/>
            </a:prstGeom>
            <a:noFill/>
          </p:spPr>
          <p:txBody>
            <a:bodyPr wrap="none" rtlCol="0">
              <a:spAutoFit/>
            </a:bodyPr>
            <a:lstStyle/>
            <a:p>
              <a:r>
                <a:rPr lang="en-US" u="sng" smtClean="0"/>
                <a:t>Sothe,Masach</a:t>
              </a:r>
              <a:r>
                <a:rPr lang="en-US" smtClean="0">
                  <a:sym typeface="Wingdings"/>
                </a:rPr>
                <a:t>Tensach</a:t>
              </a:r>
              <a:endParaRPr lang="vi-VN"/>
            </a:p>
          </p:txBody>
        </p:sp>
        <p:sp>
          <p:nvSpPr>
            <p:cNvPr id="36" name="TextBox 35"/>
            <p:cNvSpPr txBox="1"/>
            <p:nvPr/>
          </p:nvSpPr>
          <p:spPr>
            <a:xfrm>
              <a:off x="1524000" y="4876800"/>
              <a:ext cx="2913426" cy="369332"/>
            </a:xfrm>
            <a:prstGeom prst="rect">
              <a:avLst/>
            </a:prstGeom>
            <a:noFill/>
          </p:spPr>
          <p:txBody>
            <a:bodyPr wrap="none" rtlCol="0">
              <a:spAutoFit/>
            </a:bodyPr>
            <a:lstStyle/>
            <a:p>
              <a:r>
                <a:rPr lang="en-US" u="sng" smtClean="0"/>
                <a:t>Sothe,Masach</a:t>
              </a:r>
              <a:r>
                <a:rPr lang="en-US" smtClean="0">
                  <a:sym typeface="Wingdings"/>
                </a:rPr>
                <a:t>Ngaymuon</a:t>
              </a:r>
              <a:endParaRPr lang="vi-VN"/>
            </a:p>
          </p:txBody>
        </p:sp>
        <p:sp>
          <p:nvSpPr>
            <p:cNvPr id="39" name="TextBox 38"/>
            <p:cNvSpPr txBox="1"/>
            <p:nvPr/>
          </p:nvSpPr>
          <p:spPr>
            <a:xfrm>
              <a:off x="1524000" y="5257800"/>
              <a:ext cx="2616102" cy="369332"/>
            </a:xfrm>
            <a:prstGeom prst="rect">
              <a:avLst/>
            </a:prstGeom>
            <a:noFill/>
          </p:spPr>
          <p:txBody>
            <a:bodyPr wrap="none" rtlCol="0">
              <a:spAutoFit/>
            </a:bodyPr>
            <a:lstStyle/>
            <a:p>
              <a:r>
                <a:rPr lang="en-US" u="sng" smtClean="0"/>
                <a:t>Sothe,Masach</a:t>
              </a:r>
              <a:r>
                <a:rPr lang="en-US" smtClean="0">
                  <a:sym typeface="Wingdings"/>
                </a:rPr>
                <a:t>Ngaytra</a:t>
              </a:r>
              <a:endParaRPr lang="vi-VN"/>
            </a:p>
          </p:txBody>
        </p:sp>
        <p:sp>
          <p:nvSpPr>
            <p:cNvPr id="40" name="TextBox 39"/>
            <p:cNvSpPr txBox="1"/>
            <p:nvPr/>
          </p:nvSpPr>
          <p:spPr>
            <a:xfrm>
              <a:off x="5410200" y="4114800"/>
              <a:ext cx="2727478" cy="369332"/>
            </a:xfrm>
            <a:prstGeom prst="rect">
              <a:avLst/>
            </a:prstGeom>
            <a:noFill/>
          </p:spPr>
          <p:txBody>
            <a:bodyPr wrap="none" rtlCol="0">
              <a:spAutoFit/>
            </a:bodyPr>
            <a:lstStyle/>
            <a:p>
              <a:r>
                <a:rPr lang="en-US" u="sng" smtClean="0"/>
                <a:t>Sothe</a:t>
              </a:r>
              <a:r>
                <a:rPr lang="en-US" smtClean="0">
                  <a:sym typeface="Wingdings"/>
                </a:rPr>
                <a:t></a:t>
              </a:r>
              <a:r>
                <a:rPr lang="en-US" b="1" smtClean="0">
                  <a:sym typeface="Wingdings"/>
                </a:rPr>
                <a:t>Tennguoimuon</a:t>
              </a:r>
              <a:endParaRPr lang="vi-VN" b="1"/>
            </a:p>
          </p:txBody>
        </p:sp>
        <p:sp>
          <p:nvSpPr>
            <p:cNvPr id="41" name="TextBox 40"/>
            <p:cNvSpPr txBox="1"/>
            <p:nvPr/>
          </p:nvSpPr>
          <p:spPr>
            <a:xfrm>
              <a:off x="5410200" y="4572000"/>
              <a:ext cx="2121094" cy="369332"/>
            </a:xfrm>
            <a:prstGeom prst="rect">
              <a:avLst/>
            </a:prstGeom>
            <a:noFill/>
          </p:spPr>
          <p:txBody>
            <a:bodyPr wrap="none" rtlCol="0">
              <a:spAutoFit/>
            </a:bodyPr>
            <a:lstStyle/>
            <a:p>
              <a:r>
                <a:rPr lang="en-US" u="sng" smtClean="0"/>
                <a:t>Masach</a:t>
              </a:r>
              <a:r>
                <a:rPr lang="en-US" smtClean="0">
                  <a:sym typeface="Wingdings"/>
                </a:rPr>
                <a:t></a:t>
              </a:r>
              <a:r>
                <a:rPr lang="en-US" b="1" smtClean="0">
                  <a:sym typeface="Wingdings"/>
                </a:rPr>
                <a:t>Tensach</a:t>
              </a:r>
              <a:endParaRPr lang="vi-VN" b="1"/>
            </a:p>
          </p:txBody>
        </p:sp>
      </p:grpSp>
      <p:grpSp>
        <p:nvGrpSpPr>
          <p:cNvPr id="69" name="Group 68"/>
          <p:cNvGrpSpPr/>
          <p:nvPr/>
        </p:nvGrpSpPr>
        <p:grpSpPr>
          <a:xfrm>
            <a:off x="5105400" y="4419600"/>
            <a:ext cx="3105338" cy="1969532"/>
            <a:chOff x="5105400" y="4419600"/>
            <a:chExt cx="3105338" cy="1969532"/>
          </a:xfrm>
        </p:grpSpPr>
        <p:sp>
          <p:nvSpPr>
            <p:cNvPr id="42" name="TextBox 41"/>
            <p:cNvSpPr txBox="1"/>
            <p:nvPr/>
          </p:nvSpPr>
          <p:spPr>
            <a:xfrm>
              <a:off x="5105400" y="6019800"/>
              <a:ext cx="3105338" cy="369332"/>
            </a:xfrm>
            <a:prstGeom prst="rect">
              <a:avLst/>
            </a:prstGeom>
            <a:noFill/>
          </p:spPr>
          <p:txBody>
            <a:bodyPr wrap="none" rtlCol="0">
              <a:spAutoFit/>
            </a:bodyPr>
            <a:lstStyle/>
            <a:p>
              <a:r>
                <a:rPr lang="en-US" i="1" smtClean="0"/>
                <a:t>Phụ thuộc bộ phận vào khóa</a:t>
              </a:r>
              <a:endParaRPr lang="vi-VN" i="1"/>
            </a:p>
          </p:txBody>
        </p:sp>
        <p:cxnSp>
          <p:nvCxnSpPr>
            <p:cNvPr id="46" name="Straight Arrow Connector 45"/>
            <p:cNvCxnSpPr/>
            <p:nvPr/>
          </p:nvCxnSpPr>
          <p:spPr>
            <a:xfrm rot="5400000" flipH="1" flipV="1">
              <a:off x="5562600" y="50292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5867400" y="4419600"/>
              <a:ext cx="16764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ox(in)">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ox(in)">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68</a:t>
            </a:fld>
            <a:endParaRPr lang="en-US" altLang="en-US"/>
          </a:p>
        </p:txBody>
      </p:sp>
      <p:graphicFrame>
        <p:nvGraphicFramePr>
          <p:cNvPr id="29" name="Table 28"/>
          <p:cNvGraphicFramePr>
            <a:graphicFrameLocks noGrp="1"/>
          </p:cNvGraphicFramePr>
          <p:nvPr/>
        </p:nvGraphicFramePr>
        <p:xfrm>
          <a:off x="1143000" y="2057400"/>
          <a:ext cx="7848600" cy="370840"/>
        </p:xfrm>
        <a:graphic>
          <a:graphicData uri="http://schemas.openxmlformats.org/drawingml/2006/table">
            <a:tbl>
              <a:tblPr firstRow="1" bandRow="1">
                <a:tableStyleId>{5C22544A-7EE6-4342-B048-85BDC9FD1C3A}</a:tableStyleId>
              </a:tblPr>
              <a:tblGrid>
                <a:gridCol w="1012723"/>
                <a:gridCol w="1181510"/>
                <a:gridCol w="1844367"/>
                <a:gridCol w="1066800"/>
                <a:gridCol w="1371600"/>
                <a:gridCol w="1371600"/>
              </a:tblGrid>
              <a:tr h="370840">
                <a:tc>
                  <a:txBody>
                    <a:bodyPr/>
                    <a:lstStyle/>
                    <a:p>
                      <a:r>
                        <a:rPr lang="en-US" u="sng" smtClean="0">
                          <a:solidFill>
                            <a:schemeClr val="bg1"/>
                          </a:solidFill>
                        </a:rPr>
                        <a:t>Sothe</a:t>
                      </a:r>
                      <a:endParaRPr lang="vi-VN" u="sng">
                        <a:solidFill>
                          <a:schemeClr val="bg1"/>
                        </a:solidFill>
                      </a:endParaRPr>
                    </a:p>
                  </a:txBody>
                  <a:tcPr>
                    <a:solidFill>
                      <a:schemeClr val="accent2">
                        <a:lumMod val="20000"/>
                        <a:lumOff val="80000"/>
                      </a:schemeClr>
                    </a:solidFill>
                  </a:tcPr>
                </a:tc>
                <a:tc>
                  <a:txBody>
                    <a:bodyPr/>
                    <a:lstStyle/>
                    <a:p>
                      <a:r>
                        <a:rPr lang="en-US" u="sng" smtClean="0">
                          <a:solidFill>
                            <a:schemeClr val="bg1"/>
                          </a:solidFill>
                        </a:rPr>
                        <a:t>Masach</a:t>
                      </a:r>
                      <a:endParaRPr lang="vi-VN" u="sng">
                        <a:solidFill>
                          <a:schemeClr val="bg1"/>
                        </a:solidFill>
                      </a:endParaRPr>
                    </a:p>
                  </a:txBody>
                  <a:tcPr>
                    <a:solidFill>
                      <a:schemeClr val="accent2">
                        <a:lumMod val="20000"/>
                        <a:lumOff val="80000"/>
                      </a:schemeClr>
                    </a:solidFill>
                  </a:tcPr>
                </a:tc>
                <a:tc>
                  <a:txBody>
                    <a:bodyPr/>
                    <a:lstStyle/>
                    <a:p>
                      <a:r>
                        <a:rPr lang="en-US" baseline="0" smtClean="0">
                          <a:solidFill>
                            <a:schemeClr val="bg1"/>
                          </a:solidFill>
                        </a:rPr>
                        <a:t>Tennguoimuon</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Tensach</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Ngaymuon</a:t>
                      </a:r>
                      <a:endParaRPr lang="vi-VN">
                        <a:solidFill>
                          <a:schemeClr val="bg1"/>
                        </a:solidFill>
                      </a:endParaRPr>
                    </a:p>
                  </a:txBody>
                  <a:tcPr>
                    <a:solidFill>
                      <a:schemeClr val="accent2">
                        <a:lumMod val="20000"/>
                        <a:lumOff val="80000"/>
                      </a:schemeClr>
                    </a:solidFill>
                  </a:tcPr>
                </a:tc>
                <a:tc>
                  <a:txBody>
                    <a:bodyPr/>
                    <a:lstStyle/>
                    <a:p>
                      <a:r>
                        <a:rPr lang="en-US" smtClean="0">
                          <a:solidFill>
                            <a:schemeClr val="bg1"/>
                          </a:solidFill>
                        </a:rPr>
                        <a:t>Ngaytra</a:t>
                      </a:r>
                      <a:endParaRPr lang="vi-VN">
                        <a:solidFill>
                          <a:schemeClr val="bg1"/>
                        </a:solidFill>
                      </a:endParaRPr>
                    </a:p>
                  </a:txBody>
                  <a:tcPr>
                    <a:solidFill>
                      <a:schemeClr val="accent2">
                        <a:lumMod val="20000"/>
                        <a:lumOff val="80000"/>
                      </a:schemeClr>
                    </a:solidFill>
                  </a:tcPr>
                </a:tc>
              </a:tr>
            </a:tbl>
          </a:graphicData>
        </a:graphic>
      </p:graphicFrame>
      <p:cxnSp>
        <p:nvCxnSpPr>
          <p:cNvPr id="54" name="Straight Connector 53"/>
          <p:cNvCxnSpPr/>
          <p:nvPr/>
        </p:nvCxnSpPr>
        <p:spPr>
          <a:xfrm rot="5400000">
            <a:off x="1295400" y="3199606"/>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143000" y="1676400"/>
            <a:ext cx="1245854" cy="369332"/>
          </a:xfrm>
          <a:prstGeom prst="rect">
            <a:avLst/>
          </a:prstGeom>
          <a:noFill/>
        </p:spPr>
        <p:txBody>
          <a:bodyPr wrap="none" rtlCol="0">
            <a:spAutoFit/>
          </a:bodyPr>
          <a:lstStyle/>
          <a:p>
            <a:r>
              <a:rPr lang="en-US" smtClean="0"/>
              <a:t>MUONTRA</a:t>
            </a:r>
            <a:endParaRPr lang="vi-VN"/>
          </a:p>
        </p:txBody>
      </p:sp>
      <p:sp>
        <p:nvSpPr>
          <p:cNvPr id="33" name="TextBox 32"/>
          <p:cNvSpPr txBox="1"/>
          <p:nvPr/>
        </p:nvSpPr>
        <p:spPr>
          <a:xfrm>
            <a:off x="381000" y="7620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37" name="TextBox 36"/>
          <p:cNvSpPr txBox="1"/>
          <p:nvPr/>
        </p:nvSpPr>
        <p:spPr>
          <a:xfrm>
            <a:off x="533400" y="1219200"/>
            <a:ext cx="3528530" cy="369332"/>
          </a:xfrm>
          <a:prstGeom prst="rect">
            <a:avLst/>
          </a:prstGeom>
          <a:noFill/>
        </p:spPr>
        <p:txBody>
          <a:bodyPr wrap="none" rtlCol="0">
            <a:spAutoFit/>
          </a:bodyPr>
          <a:lstStyle/>
          <a:p>
            <a:pPr>
              <a:buFont typeface="Arial" pitchFamily="34" charset="0"/>
              <a:buChar char="•"/>
            </a:pPr>
            <a:r>
              <a:rPr lang="en-US" b="1" i="1" smtClean="0"/>
              <a:t> Chuẩn hóa về dạng chuẩn 2</a:t>
            </a:r>
            <a:endParaRPr lang="vi-VN" b="1" i="1"/>
          </a:p>
        </p:txBody>
      </p:sp>
      <p:sp>
        <p:nvSpPr>
          <p:cNvPr id="47" name="TextBox 46"/>
          <p:cNvSpPr txBox="1"/>
          <p:nvPr/>
        </p:nvSpPr>
        <p:spPr>
          <a:xfrm>
            <a:off x="838200" y="3581400"/>
            <a:ext cx="8001000" cy="646331"/>
          </a:xfrm>
          <a:prstGeom prst="rect">
            <a:avLst/>
          </a:prstGeom>
          <a:noFill/>
        </p:spPr>
        <p:txBody>
          <a:bodyPr wrap="square" rtlCol="0">
            <a:spAutoFit/>
          </a:bodyPr>
          <a:lstStyle/>
          <a:p>
            <a:pPr algn="l"/>
            <a:r>
              <a:rPr lang="en-US" smtClean="0">
                <a:solidFill>
                  <a:srgbClr val="FFFF00"/>
                </a:solidFill>
              </a:rPr>
              <a:t>Tách các thuộc tính không khóa phụ thuộc bộ phận vào khóa chính thành quan hệ riêng; khóa của quan hệ mới là khóa bộ phận tương ứng ban đầu</a:t>
            </a:r>
            <a:endParaRPr lang="vi-VN">
              <a:solidFill>
                <a:srgbClr val="FFFF00"/>
              </a:solidFill>
            </a:endParaRPr>
          </a:p>
        </p:txBody>
      </p:sp>
      <p:grpSp>
        <p:nvGrpSpPr>
          <p:cNvPr id="12" name="Group 60"/>
          <p:cNvGrpSpPr/>
          <p:nvPr/>
        </p:nvGrpSpPr>
        <p:grpSpPr>
          <a:xfrm>
            <a:off x="1981200" y="4495800"/>
            <a:ext cx="4990148" cy="1283732"/>
            <a:chOff x="3048000" y="4876800"/>
            <a:chExt cx="4990148" cy="1283732"/>
          </a:xfrm>
        </p:grpSpPr>
        <p:sp>
          <p:nvSpPr>
            <p:cNvPr id="51" name="TextBox 50"/>
            <p:cNvSpPr txBox="1"/>
            <p:nvPr/>
          </p:nvSpPr>
          <p:spPr>
            <a:xfrm>
              <a:off x="3124200" y="4876800"/>
              <a:ext cx="2567241" cy="369332"/>
            </a:xfrm>
            <a:prstGeom prst="rect">
              <a:avLst/>
            </a:prstGeom>
            <a:noFill/>
          </p:spPr>
          <p:txBody>
            <a:bodyPr wrap="square" rtlCol="0">
              <a:spAutoFit/>
            </a:bodyPr>
            <a:lstStyle/>
            <a:p>
              <a:r>
                <a:rPr lang="en-US" smtClean="0"/>
                <a:t>SACH(</a:t>
              </a:r>
              <a:r>
                <a:rPr lang="en-US" u="sng" smtClean="0"/>
                <a:t>Masach</a:t>
              </a:r>
              <a:r>
                <a:rPr lang="en-US" smtClean="0"/>
                <a:t>,Tensach)</a:t>
              </a:r>
              <a:endParaRPr lang="vi-VN"/>
            </a:p>
          </p:txBody>
        </p:sp>
        <p:sp>
          <p:nvSpPr>
            <p:cNvPr id="55" name="TextBox 54"/>
            <p:cNvSpPr txBox="1"/>
            <p:nvPr/>
          </p:nvSpPr>
          <p:spPr>
            <a:xfrm>
              <a:off x="3124200" y="5334000"/>
              <a:ext cx="3398046" cy="369332"/>
            </a:xfrm>
            <a:prstGeom prst="rect">
              <a:avLst/>
            </a:prstGeom>
            <a:noFill/>
          </p:spPr>
          <p:txBody>
            <a:bodyPr wrap="none" rtlCol="0">
              <a:spAutoFit/>
            </a:bodyPr>
            <a:lstStyle/>
            <a:p>
              <a:r>
                <a:rPr lang="en-US" smtClean="0"/>
                <a:t>BANDOC(</a:t>
              </a:r>
              <a:r>
                <a:rPr lang="en-US" u="sng" smtClean="0"/>
                <a:t>Sothe</a:t>
              </a:r>
              <a:r>
                <a:rPr lang="en-US" smtClean="0"/>
                <a:t>,Tennguoimuon)</a:t>
              </a:r>
              <a:endParaRPr lang="vi-VN"/>
            </a:p>
          </p:txBody>
        </p:sp>
        <p:sp>
          <p:nvSpPr>
            <p:cNvPr id="57" name="TextBox 56"/>
            <p:cNvSpPr txBox="1"/>
            <p:nvPr/>
          </p:nvSpPr>
          <p:spPr>
            <a:xfrm>
              <a:off x="3048000" y="5791200"/>
              <a:ext cx="4990148" cy="369332"/>
            </a:xfrm>
            <a:prstGeom prst="rect">
              <a:avLst/>
            </a:prstGeom>
            <a:noFill/>
          </p:spPr>
          <p:txBody>
            <a:bodyPr wrap="none" rtlCol="0">
              <a:spAutoFit/>
            </a:bodyPr>
            <a:lstStyle/>
            <a:p>
              <a:r>
                <a:rPr lang="en-US" smtClean="0"/>
                <a:t>MUONTRA(</a:t>
              </a:r>
              <a:r>
                <a:rPr lang="en-US" u="sng" smtClean="0"/>
                <a:t>Sothe,Masach</a:t>
              </a:r>
              <a:r>
                <a:rPr lang="en-US" smtClean="0"/>
                <a:t>,Ngaymuon,Ngaytra)</a:t>
              </a:r>
              <a:endParaRPr lang="vi-VN"/>
            </a:p>
          </p:txBody>
        </p:sp>
      </p:grpSp>
      <p:grpSp>
        <p:nvGrpSpPr>
          <p:cNvPr id="13" name="Group 61"/>
          <p:cNvGrpSpPr/>
          <p:nvPr/>
        </p:nvGrpSpPr>
        <p:grpSpPr>
          <a:xfrm>
            <a:off x="457200" y="4648200"/>
            <a:ext cx="1295400" cy="990600"/>
            <a:chOff x="1143000" y="5029200"/>
            <a:chExt cx="1828800" cy="990600"/>
          </a:xfrm>
        </p:grpSpPr>
        <p:sp>
          <p:nvSpPr>
            <p:cNvPr id="59" name="Right Arrow 58"/>
            <p:cNvSpPr/>
            <p:nvPr/>
          </p:nvSpPr>
          <p:spPr>
            <a:xfrm>
              <a:off x="1143000" y="54102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Left Brace 59"/>
            <p:cNvSpPr/>
            <p:nvPr/>
          </p:nvSpPr>
          <p:spPr>
            <a:xfrm>
              <a:off x="2590800" y="5029200"/>
              <a:ext cx="3810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nvGrpSpPr>
          <p:cNvPr id="34" name="Group 68"/>
          <p:cNvGrpSpPr/>
          <p:nvPr/>
        </p:nvGrpSpPr>
        <p:grpSpPr>
          <a:xfrm>
            <a:off x="1524000" y="2438400"/>
            <a:ext cx="6631782" cy="993822"/>
            <a:chOff x="1523206" y="2667000"/>
            <a:chExt cx="6631782" cy="993822"/>
          </a:xfrm>
        </p:grpSpPr>
        <p:grpSp>
          <p:nvGrpSpPr>
            <p:cNvPr id="35" name="Group 45"/>
            <p:cNvGrpSpPr/>
            <p:nvPr/>
          </p:nvGrpSpPr>
          <p:grpSpPr>
            <a:xfrm>
              <a:off x="1523206" y="2670222"/>
              <a:ext cx="2744788" cy="534194"/>
              <a:chOff x="1523206" y="2515394"/>
              <a:chExt cx="2744788" cy="534194"/>
            </a:xfrm>
          </p:grpSpPr>
          <p:cxnSp>
            <p:nvCxnSpPr>
              <p:cNvPr id="61" name="Straight Connector 60"/>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46"/>
            <p:cNvGrpSpPr/>
            <p:nvPr/>
          </p:nvGrpSpPr>
          <p:grpSpPr>
            <a:xfrm>
              <a:off x="2743200" y="2670222"/>
              <a:ext cx="2744788" cy="304800"/>
              <a:chOff x="1523206" y="2515394"/>
              <a:chExt cx="2744788" cy="534194"/>
            </a:xfrm>
          </p:grpSpPr>
          <p:cxnSp>
            <p:nvCxnSpPr>
              <p:cNvPr id="44" name="Straight Connector 43"/>
              <p:cNvCxnSpPr/>
              <p:nvPr/>
            </p:nvCxnSpPr>
            <p:spPr>
              <a:xfrm rot="5400000">
                <a:off x="1295400" y="2819400"/>
                <a:ext cx="457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524000" y="3048000"/>
                <a:ext cx="2743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4000500" y="2781300"/>
                <a:ext cx="5334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5400000">
              <a:off x="2365200" y="3276822"/>
              <a:ext cx="756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524000" y="3657600"/>
              <a:ext cx="6629400" cy="32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6743700" y="3161506"/>
              <a:ext cx="9906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658894" y="3161506"/>
              <a:ext cx="9906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393443" y="4419600"/>
            <a:ext cx="1988557" cy="369332"/>
          </a:xfrm>
          <a:prstGeom prst="rect">
            <a:avLst/>
          </a:prstGeom>
          <a:noFill/>
        </p:spPr>
        <p:txBody>
          <a:bodyPr wrap="none" rtlCol="0">
            <a:spAutoFit/>
          </a:bodyPr>
          <a:lstStyle/>
          <a:p>
            <a:r>
              <a:rPr lang="en-US" u="sng" smtClean="0"/>
              <a:t>Masach</a:t>
            </a:r>
            <a:r>
              <a:rPr lang="en-US" smtClean="0">
                <a:sym typeface="Wingdings"/>
              </a:rPr>
              <a:t>Tensach</a:t>
            </a:r>
            <a:endParaRPr lang="vi-VN"/>
          </a:p>
        </p:txBody>
      </p:sp>
      <p:sp>
        <p:nvSpPr>
          <p:cNvPr id="43" name="TextBox 42"/>
          <p:cNvSpPr txBox="1"/>
          <p:nvPr/>
        </p:nvSpPr>
        <p:spPr>
          <a:xfrm>
            <a:off x="6366767" y="4953000"/>
            <a:ext cx="2490745" cy="369332"/>
          </a:xfrm>
          <a:prstGeom prst="rect">
            <a:avLst/>
          </a:prstGeom>
          <a:noFill/>
        </p:spPr>
        <p:txBody>
          <a:bodyPr wrap="none" rtlCol="0">
            <a:spAutoFit/>
          </a:bodyPr>
          <a:lstStyle/>
          <a:p>
            <a:r>
              <a:rPr lang="en-US" u="sng" smtClean="0"/>
              <a:t>Sothe</a:t>
            </a:r>
            <a:r>
              <a:rPr lang="en-US" smtClean="0">
                <a:sym typeface="Wingdings"/>
              </a:rPr>
              <a:t>Tennguoimuon</a:t>
            </a:r>
            <a:endParaRPr lang="vi-VN"/>
          </a:p>
        </p:txBody>
      </p:sp>
      <p:sp>
        <p:nvSpPr>
          <p:cNvPr id="45" name="TextBox 44"/>
          <p:cNvSpPr txBox="1"/>
          <p:nvPr/>
        </p:nvSpPr>
        <p:spPr>
          <a:xfrm>
            <a:off x="3276600" y="5943600"/>
            <a:ext cx="2983958" cy="369332"/>
          </a:xfrm>
          <a:prstGeom prst="rect">
            <a:avLst/>
          </a:prstGeom>
          <a:noFill/>
        </p:spPr>
        <p:txBody>
          <a:bodyPr wrap="none" rtlCol="0">
            <a:spAutoFit/>
          </a:bodyPr>
          <a:lstStyle/>
          <a:p>
            <a:r>
              <a:rPr lang="en-US" u="sng" smtClean="0"/>
              <a:t>Sothe,Masach</a:t>
            </a:r>
            <a:r>
              <a:rPr lang="en-US" smtClean="0">
                <a:sym typeface="Wingdings"/>
              </a:rPr>
              <a:t>Ngaymuon,</a:t>
            </a:r>
            <a:endParaRPr lang="vi-VN"/>
          </a:p>
        </p:txBody>
      </p:sp>
      <p:sp>
        <p:nvSpPr>
          <p:cNvPr id="48" name="TextBox 47"/>
          <p:cNvSpPr txBox="1"/>
          <p:nvPr/>
        </p:nvSpPr>
        <p:spPr>
          <a:xfrm>
            <a:off x="6400800" y="5955268"/>
            <a:ext cx="2616102" cy="369332"/>
          </a:xfrm>
          <a:prstGeom prst="rect">
            <a:avLst/>
          </a:prstGeom>
          <a:noFill/>
        </p:spPr>
        <p:txBody>
          <a:bodyPr wrap="none" rtlCol="0">
            <a:spAutoFit/>
          </a:bodyPr>
          <a:lstStyle/>
          <a:p>
            <a:r>
              <a:rPr lang="en-US" u="sng" smtClean="0"/>
              <a:t>Sothe,Masach</a:t>
            </a:r>
            <a:r>
              <a:rPr lang="en-US" smtClean="0">
                <a:sym typeface="Wingdings"/>
              </a:rPr>
              <a:t>Ngaytra</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par>
                          <p:cTn id="22" fill="hold">
                            <p:stCondLst>
                              <p:cond delay="1000"/>
                            </p:stCondLst>
                            <p:childTnLst>
                              <p:par>
                                <p:cTn id="23" presetID="4" presetClass="entr" presetSubtype="16"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ox(in)">
                                      <p:cBhvr>
                                        <p:cTn id="25" dur="500"/>
                                        <p:tgtEl>
                                          <p:spTgt spid="43"/>
                                        </p:tgtEl>
                                      </p:cBhvr>
                                    </p:animEffect>
                                  </p:childTnLst>
                                </p:cTn>
                              </p:par>
                            </p:childTnLst>
                          </p:cTn>
                        </p:par>
                        <p:par>
                          <p:cTn id="26" fill="hold">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box(in)">
                                      <p:cBhvr>
                                        <p:cTn id="29" dur="500"/>
                                        <p:tgtEl>
                                          <p:spTgt spid="45"/>
                                        </p:tgtEl>
                                      </p:cBhvr>
                                    </p:animEffect>
                                  </p:childTnLst>
                                </p:cTn>
                              </p:par>
                            </p:childTnLst>
                          </p:cTn>
                        </p:par>
                        <p:par>
                          <p:cTn id="30" fill="hold">
                            <p:stCondLst>
                              <p:cond delay="2000"/>
                            </p:stCondLst>
                            <p:childTnLst>
                              <p:par>
                                <p:cTn id="31" presetID="4" presetClass="entr" presetSubtype="16"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box(in)">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8" grpId="0"/>
      <p:bldP spid="43" grpId="0"/>
      <p:bldP spid="45" grpId="0"/>
      <p:bldP spid="4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69</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229600" cy="15239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Ví dụ 1: Chuẩn hóa quan hệ R thành dạng chuẩn 2</a:t>
            </a:r>
          </a:p>
          <a:p>
            <a:pPr marR="45720" lvl="0" algn="l">
              <a:spcBef>
                <a:spcPct val="20000"/>
              </a:spcBef>
              <a:buClr>
                <a:srgbClr val="0BD0D9"/>
              </a:buClr>
              <a:buSzPct val="95000"/>
            </a:pPr>
            <a:r>
              <a:rPr lang="en-US" sz="2400" b="1" smtClean="0">
                <a:latin typeface="Times New Roman" pitchFamily="18" charset="0"/>
                <a:cs typeface="Times New Roman" pitchFamily="18" charset="0"/>
              </a:rPr>
              <a:t>              R(</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,C,D,E)</a:t>
            </a:r>
          </a:p>
          <a:p>
            <a:pPr marR="45720" lvl="0" algn="l">
              <a:spcBef>
                <a:spcPct val="20000"/>
              </a:spcBef>
              <a:buClr>
                <a:srgbClr val="0BD0D9"/>
              </a:buClr>
              <a:buSzPct val="95000"/>
            </a:pPr>
            <a:r>
              <a:rPr lang="en-US" sz="2400" b="1" smtClean="0">
                <a:latin typeface="Times New Roman" pitchFamily="18" charset="0"/>
                <a:cs typeface="Times New Roman" pitchFamily="18" charset="0"/>
              </a:rPr>
              <a:t>              F ={ AB</a:t>
            </a:r>
            <a:r>
              <a:rPr lang="en-US" sz="2400" b="1" smtClean="0">
                <a:latin typeface="Times New Roman" pitchFamily="18" charset="0"/>
                <a:cs typeface="Times New Roman" pitchFamily="18" charset="0"/>
                <a:sym typeface="Wingdings"/>
              </a:rPr>
              <a:t></a:t>
            </a:r>
            <a:r>
              <a:rPr lang="en-US" sz="2400" b="1" smtClean="0">
                <a:latin typeface="Times New Roman" pitchFamily="18" charset="0"/>
                <a:cs typeface="Times New Roman" pitchFamily="18" charset="0"/>
              </a:rPr>
              <a:t>C,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D,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E, B</a:t>
            </a:r>
            <a:r>
              <a:rPr lang="en-US" sz="2400" b="1" smtClean="0">
                <a:latin typeface="Times New Roman" pitchFamily="18" charset="0"/>
                <a:cs typeface="Times New Roman" pitchFamily="18" charset="0"/>
                <a:sym typeface="Wingdings"/>
              </a:rPr>
              <a:t>  </a:t>
            </a:r>
            <a:r>
              <a:rPr lang="en-US" sz="2400" b="1" smtClean="0">
                <a:latin typeface="Times New Roman" pitchFamily="18" charset="0"/>
                <a:cs typeface="Times New Roman" pitchFamily="18" charset="0"/>
              </a:rPr>
              <a:t>C, A</a:t>
            </a:r>
            <a:r>
              <a:rPr lang="en-US" sz="2400" b="1" smtClean="0">
                <a:latin typeface="Times New Roman" pitchFamily="18" charset="0"/>
                <a:cs typeface="Times New Roman" pitchFamily="18" charset="0"/>
                <a:sym typeface="Wingdings"/>
              </a:rPr>
              <a:t>  </a:t>
            </a:r>
            <a:r>
              <a:rPr lang="en-US" sz="2400" b="1" smtClean="0">
                <a:latin typeface="Times New Roman" pitchFamily="18" charset="0"/>
                <a:cs typeface="Times New Roman" pitchFamily="18" charset="0"/>
              </a:rPr>
              <a:t>E}</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21"/>
          <p:cNvSpPr/>
          <p:nvPr/>
        </p:nvSpPr>
        <p:spPr>
          <a:xfrm>
            <a:off x="1371600" y="4343400"/>
            <a:ext cx="7086600" cy="1348061"/>
          </a:xfrm>
          <a:prstGeom prst="rect">
            <a:avLst/>
          </a:prstGeom>
        </p:spPr>
        <p:txBody>
          <a:bodyPr wrap="square">
            <a:spAutoFit/>
          </a:bodyPr>
          <a:lstStyle/>
          <a:p>
            <a:pPr marR="45720" algn="l">
              <a:spcBef>
                <a:spcPct val="20000"/>
              </a:spcBef>
              <a:buClr>
                <a:srgbClr val="0BD0D9"/>
              </a:buClr>
              <a:buSzPct val="95000"/>
              <a:defRPr/>
            </a:pPr>
            <a:r>
              <a:rPr lang="en-US" sz="2400" b="1" smtClean="0"/>
              <a:t>R1 (</a:t>
            </a:r>
            <a:r>
              <a:rPr lang="en-US" sz="2400" b="1" u="sng" smtClean="0"/>
              <a:t>A</a:t>
            </a:r>
            <a:r>
              <a:rPr lang="en-US" sz="2400" b="1" smtClean="0"/>
              <a:t>,E)    </a:t>
            </a:r>
            <a:r>
              <a:rPr lang="en-US" sz="2400" b="1" smtClean="0">
                <a:latin typeface="Times New Roman" pitchFamily="18" charset="0"/>
                <a:cs typeface="Times New Roman" pitchFamily="18" charset="0"/>
              </a:rPr>
              <a:t>F1 = { A</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E}</a:t>
            </a:r>
          </a:p>
          <a:p>
            <a:pPr marR="45720" lvl="0" algn="l">
              <a:spcBef>
                <a:spcPct val="20000"/>
              </a:spcBef>
              <a:buClr>
                <a:srgbClr val="0BD0D9"/>
              </a:buClr>
              <a:buSzPct val="95000"/>
              <a:defRPr/>
            </a:pPr>
            <a:r>
              <a:rPr lang="en-US" sz="2400" b="1" smtClean="0"/>
              <a:t>R2(</a:t>
            </a:r>
            <a:r>
              <a:rPr lang="en-US" sz="2400" b="1" u="sng" smtClean="0"/>
              <a:t>B</a:t>
            </a:r>
            <a:r>
              <a:rPr lang="en-US" sz="2400" b="1" smtClean="0"/>
              <a:t>,C)     </a:t>
            </a:r>
            <a:r>
              <a:rPr lang="en-US" sz="2400" b="1" smtClean="0">
                <a:latin typeface="Times New Roman" pitchFamily="18" charset="0"/>
                <a:cs typeface="Times New Roman" pitchFamily="18" charset="0"/>
              </a:rPr>
              <a:t>F2 = { B</a:t>
            </a:r>
            <a:r>
              <a:rPr lang="en-US" sz="2400" b="1" smtClean="0">
                <a:latin typeface="Times New Roman" pitchFamily="18" charset="0"/>
                <a:cs typeface="Times New Roman" pitchFamily="18" charset="0"/>
                <a:sym typeface="Wingdings"/>
              </a:rPr>
              <a:t> C</a:t>
            </a:r>
            <a:r>
              <a:rPr lang="en-US" sz="2400" b="1" smtClean="0">
                <a:latin typeface="Times New Roman" pitchFamily="18" charset="0"/>
                <a:cs typeface="Times New Roman" pitchFamily="18" charset="0"/>
              </a:rPr>
              <a:t>}</a:t>
            </a:r>
            <a:endParaRPr lang="en-US" sz="2400" b="1" smtClean="0"/>
          </a:p>
          <a:p>
            <a:pPr marR="45720" lvl="0" algn="l">
              <a:spcBef>
                <a:spcPct val="20000"/>
              </a:spcBef>
              <a:buClr>
                <a:srgbClr val="0BD0D9"/>
              </a:buClr>
              <a:buSzPct val="95000"/>
              <a:defRPr/>
            </a:pPr>
            <a:r>
              <a:rPr lang="en-US" sz="2400" b="1" smtClean="0"/>
              <a:t>R(</a:t>
            </a:r>
            <a:r>
              <a:rPr lang="en-US" sz="2400" b="1" u="sng" smtClean="0"/>
              <a:t>A,B</a:t>
            </a:r>
            <a:r>
              <a:rPr lang="en-US" sz="2400" b="1" smtClean="0"/>
              <a:t>,D)    </a:t>
            </a:r>
            <a:r>
              <a:rPr lang="en-US" sz="2400" b="1" smtClean="0">
                <a:latin typeface="Times New Roman" pitchFamily="18" charset="0"/>
                <a:cs typeface="Times New Roman" pitchFamily="18" charset="0"/>
              </a:rPr>
              <a:t>F = {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D}</a:t>
            </a:r>
            <a:endParaRPr lang="en-US" sz="2400" b="1" smtClean="0"/>
          </a:p>
        </p:txBody>
      </p:sp>
      <p:sp>
        <p:nvSpPr>
          <p:cNvPr id="23" name="Right Arrow 22"/>
          <p:cNvSpPr/>
          <p:nvPr/>
        </p:nvSpPr>
        <p:spPr>
          <a:xfrm>
            <a:off x="609600" y="4800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p:cNvSpPr txBox="1"/>
          <p:nvPr/>
        </p:nvSpPr>
        <p:spPr>
          <a:xfrm>
            <a:off x="1335533" y="2895600"/>
            <a:ext cx="1718739" cy="369332"/>
          </a:xfrm>
          <a:prstGeom prst="rect">
            <a:avLst/>
          </a:prstGeom>
          <a:noFill/>
        </p:spPr>
        <p:txBody>
          <a:bodyPr wrap="none" rtlCol="0">
            <a:spAutoFit/>
          </a:bodyPr>
          <a:lstStyle/>
          <a:p>
            <a:r>
              <a:rPr lang="en-US" smtClean="0"/>
              <a:t>Khóa chính ?:  </a:t>
            </a:r>
            <a:endParaRPr lang="vi-VN"/>
          </a:p>
        </p:txBody>
      </p:sp>
      <p:sp>
        <p:nvSpPr>
          <p:cNvPr id="16" name="TextBox 15"/>
          <p:cNvSpPr txBox="1"/>
          <p:nvPr/>
        </p:nvSpPr>
        <p:spPr>
          <a:xfrm>
            <a:off x="1295400" y="3352800"/>
            <a:ext cx="3326552" cy="369332"/>
          </a:xfrm>
          <a:prstGeom prst="rect">
            <a:avLst/>
          </a:prstGeom>
          <a:noFill/>
        </p:spPr>
        <p:txBody>
          <a:bodyPr wrap="none" rtlCol="0">
            <a:spAutoFit/>
          </a:bodyPr>
          <a:lstStyle/>
          <a:p>
            <a:r>
              <a:rPr lang="en-US" smtClean="0"/>
              <a:t>Các phụ thuộc hàm bộ phận?:</a:t>
            </a:r>
            <a:endParaRPr lang="vi-VN"/>
          </a:p>
        </p:txBody>
      </p:sp>
      <p:sp>
        <p:nvSpPr>
          <p:cNvPr id="18" name="TextBox 17"/>
          <p:cNvSpPr txBox="1"/>
          <p:nvPr/>
        </p:nvSpPr>
        <p:spPr>
          <a:xfrm>
            <a:off x="5398395" y="2096037"/>
            <a:ext cx="1067921" cy="461665"/>
          </a:xfrm>
          <a:prstGeom prst="rect">
            <a:avLst/>
          </a:prstGeom>
          <a:noFill/>
        </p:spPr>
        <p:txBody>
          <a:bodyPr wrap="none" rtlCol="0">
            <a:spAutoFit/>
          </a:bodyPr>
          <a:lstStyle/>
          <a:p>
            <a:r>
              <a:rPr lang="en-US" sz="2400" b="1" smtClean="0">
                <a:solidFill>
                  <a:srgbClr val="FFFF00"/>
                </a:solidFill>
                <a:latin typeface="Times New Roman" pitchFamily="18" charset="0"/>
                <a:cs typeface="Times New Roman" pitchFamily="18" charset="0"/>
              </a:rPr>
              <a:t>B</a:t>
            </a:r>
            <a:r>
              <a:rPr lang="en-US" sz="2400" b="1" smtClean="0">
                <a:solidFill>
                  <a:srgbClr val="FFFF00"/>
                </a:solidFill>
                <a:latin typeface="Times New Roman" pitchFamily="18" charset="0"/>
                <a:cs typeface="Times New Roman" pitchFamily="18" charset="0"/>
                <a:sym typeface="Wingdings"/>
              </a:rPr>
              <a:t>  </a:t>
            </a:r>
            <a:r>
              <a:rPr lang="en-US" sz="2400" b="1" smtClean="0">
                <a:solidFill>
                  <a:srgbClr val="FFFF00"/>
                </a:solidFill>
                <a:latin typeface="Times New Roman" pitchFamily="18" charset="0"/>
                <a:cs typeface="Times New Roman" pitchFamily="18" charset="0"/>
              </a:rPr>
              <a:t>C</a:t>
            </a:r>
            <a:endParaRPr lang="en-US" sz="2400">
              <a:solidFill>
                <a:srgbClr val="FFFF00"/>
              </a:solidFill>
            </a:endParaRPr>
          </a:p>
        </p:txBody>
      </p:sp>
      <p:sp>
        <p:nvSpPr>
          <p:cNvPr id="19" name="TextBox 18"/>
          <p:cNvSpPr txBox="1"/>
          <p:nvPr/>
        </p:nvSpPr>
        <p:spPr>
          <a:xfrm>
            <a:off x="6412605" y="2096037"/>
            <a:ext cx="1050929" cy="461665"/>
          </a:xfrm>
          <a:prstGeom prst="rect">
            <a:avLst/>
          </a:prstGeom>
          <a:noFill/>
        </p:spPr>
        <p:txBody>
          <a:bodyPr wrap="none" rtlCol="0">
            <a:spAutoFit/>
          </a:bodyPr>
          <a:lstStyle/>
          <a:p>
            <a:r>
              <a:rPr lang="en-US" sz="2400" b="1" smtClean="0">
                <a:solidFill>
                  <a:srgbClr val="FFFF00"/>
                </a:solidFill>
                <a:latin typeface="Times New Roman" pitchFamily="18" charset="0"/>
                <a:cs typeface="Times New Roman" pitchFamily="18" charset="0"/>
              </a:rPr>
              <a:t>A</a:t>
            </a:r>
            <a:r>
              <a:rPr lang="en-US" sz="2400" b="1" smtClean="0">
                <a:solidFill>
                  <a:srgbClr val="FFFF00"/>
                </a:solidFill>
                <a:latin typeface="Times New Roman" pitchFamily="18" charset="0"/>
                <a:cs typeface="Times New Roman" pitchFamily="18" charset="0"/>
                <a:sym typeface="Wingdings"/>
              </a:rPr>
              <a:t>  </a:t>
            </a:r>
            <a:r>
              <a:rPr lang="en-US" sz="2400" b="1" smtClean="0">
                <a:solidFill>
                  <a:srgbClr val="FFFF00"/>
                </a:solidFill>
                <a:latin typeface="Times New Roman" pitchFamily="18" charset="0"/>
                <a:cs typeface="Times New Roman" pitchFamily="18" charset="0"/>
              </a:rPr>
              <a:t>E</a:t>
            </a:r>
            <a:endParaRPr lang="en-US" sz="2400">
              <a:solidFill>
                <a:srgbClr val="FFFF00"/>
              </a:solidFill>
            </a:endParaRPr>
          </a:p>
        </p:txBody>
      </p:sp>
      <p:sp>
        <p:nvSpPr>
          <p:cNvPr id="20" name="TextBox 19"/>
          <p:cNvSpPr txBox="1"/>
          <p:nvPr/>
        </p:nvSpPr>
        <p:spPr>
          <a:xfrm>
            <a:off x="3581400" y="2819400"/>
            <a:ext cx="550151" cy="461665"/>
          </a:xfrm>
          <a:prstGeom prst="rect">
            <a:avLst/>
          </a:prstGeom>
          <a:noFill/>
        </p:spPr>
        <p:txBody>
          <a:bodyPr wrap="none" rtlCol="0">
            <a:spAutoFit/>
          </a:bodyPr>
          <a:lstStyle/>
          <a:p>
            <a:r>
              <a:rPr lang="en-US" sz="2400" smtClean="0">
                <a:solidFill>
                  <a:srgbClr val="FFFF00"/>
                </a:solidFill>
              </a:rPr>
              <a:t>AB</a:t>
            </a:r>
            <a:endParaRPr lang="en-US" sz="24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box(in)">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ox(in)">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box(in)">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ox(in)">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10" name="TextBox 9"/>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4.1</a:t>
            </a:r>
            <a:r>
              <a:rPr lang="en-US" sz="2400" smtClean="0"/>
              <a:t> - </a:t>
            </a:r>
            <a:r>
              <a:rPr lang="en-US" sz="2000" b="1" smtClean="0"/>
              <a:t>Sự dư thừa và dị thường dữ liệu</a:t>
            </a:r>
          </a:p>
        </p:txBody>
      </p:sp>
      <p:sp>
        <p:nvSpPr>
          <p:cNvPr id="11" name="Date Placeholder 10"/>
          <p:cNvSpPr>
            <a:spLocks noGrp="1"/>
          </p:cNvSpPr>
          <p:nvPr>
            <p:ph type="dt" sz="half" idx="10"/>
          </p:nvPr>
        </p:nvSpPr>
        <p:spPr/>
        <p:txBody>
          <a:bodyPr/>
          <a:lstStyle/>
          <a:p>
            <a:pPr>
              <a:defRPr/>
            </a:pPr>
            <a:fld id="{39FC0336-42E0-485D-A168-EB86661159F0}" type="datetime12">
              <a:rPr lang="vi-VN" altLang="en-US" smtClean="0"/>
              <a:pPr>
                <a:defRPr/>
              </a:pPr>
              <a:t>10:42</a:t>
            </a:fld>
            <a:endParaRPr lang="en-US" altLang="en-US"/>
          </a:p>
        </p:txBody>
      </p:sp>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2" name="Slide Number Placeholder 11"/>
          <p:cNvSpPr>
            <a:spLocks noGrp="1"/>
          </p:cNvSpPr>
          <p:nvPr>
            <p:ph type="sldNum" sz="quarter" idx="12"/>
          </p:nvPr>
        </p:nvSpPr>
        <p:spPr/>
        <p:txBody>
          <a:bodyPr/>
          <a:lstStyle/>
          <a:p>
            <a:pPr>
              <a:defRPr/>
            </a:pPr>
            <a:fld id="{616E54A0-E9E6-41FD-B97D-1FF3D761590C}" type="slidenum">
              <a:rPr lang="en-US" altLang="en-US" smtClean="0"/>
              <a:pPr>
                <a:defRPr/>
              </a:pPr>
              <a:t>7</a:t>
            </a:fld>
            <a:endParaRPr lang="en-US" altLang="en-US"/>
          </a:p>
        </p:txBody>
      </p:sp>
      <p:sp>
        <p:nvSpPr>
          <p:cNvPr id="16" name="TextBox 15"/>
          <p:cNvSpPr txBox="1"/>
          <p:nvPr/>
        </p:nvSpPr>
        <p:spPr>
          <a:xfrm>
            <a:off x="762000" y="1752600"/>
            <a:ext cx="5195653" cy="400110"/>
          </a:xfrm>
          <a:prstGeom prst="rect">
            <a:avLst/>
          </a:prstGeom>
          <a:noFill/>
        </p:spPr>
        <p:txBody>
          <a:bodyPr wrap="none" rtlCol="0">
            <a:spAutoFit/>
          </a:bodyPr>
          <a:lstStyle/>
          <a:p>
            <a:pPr>
              <a:buFont typeface="Wingdings" pitchFamily="2" charset="2"/>
              <a:buChar char="§"/>
            </a:pPr>
            <a:r>
              <a:rPr lang="en-US" sz="2000" b="1" smtClean="0"/>
              <a:t> </a:t>
            </a:r>
            <a:r>
              <a:rPr lang="en-US" sz="2000" smtClean="0"/>
              <a:t>Sự phụ thuộc lẫn nhau giữa các thuộc tính</a:t>
            </a:r>
            <a:endParaRPr lang="vi-VN" sz="2000"/>
          </a:p>
        </p:txBody>
      </p:sp>
      <p:sp>
        <p:nvSpPr>
          <p:cNvPr id="20" name="Rectangle 19"/>
          <p:cNvSpPr/>
          <p:nvPr/>
        </p:nvSpPr>
        <p:spPr>
          <a:xfrm>
            <a:off x="1143000" y="2209800"/>
            <a:ext cx="7239000" cy="1077218"/>
          </a:xfrm>
          <a:prstGeom prst="rect">
            <a:avLst/>
          </a:prstGeom>
        </p:spPr>
        <p:txBody>
          <a:bodyPr wrap="square">
            <a:spAutoFit/>
          </a:bodyPr>
          <a:lstStyle/>
          <a:p>
            <a:pPr lvl="1" algn="l" eaLnBrk="1" hangingPunct="1"/>
            <a:r>
              <a:rPr lang="en-US" sz="1600" i="1" smtClean="0"/>
              <a:t>Ví dụ: </a:t>
            </a:r>
          </a:p>
          <a:p>
            <a:pPr lvl="2" algn="l" eaLnBrk="1" hangingPunct="1"/>
            <a:r>
              <a:rPr lang="en-US" sz="1600" smtClean="0"/>
              <a:t>Điểm các môn học </a:t>
            </a:r>
            <a:r>
              <a:rPr lang="en-US" sz="1600" smtClean="0">
                <a:sym typeface="Wingdings" pitchFamily="2" charset="2"/>
              </a:rPr>
              <a:t> Điểm trung bình  xếp loại</a:t>
            </a:r>
          </a:p>
          <a:p>
            <a:pPr lvl="2" algn="l" eaLnBrk="1" hangingPunct="1"/>
            <a:r>
              <a:rPr lang="en-US" sz="1600" smtClean="0">
                <a:sym typeface="Wingdings" pitchFamily="2" charset="2"/>
              </a:rPr>
              <a:t>Mã phòng </a:t>
            </a:r>
            <a:r>
              <a:rPr lang="en-US" sz="1600">
                <a:sym typeface="Wingdings" pitchFamily="2" charset="2"/>
              </a:rPr>
              <a:t> Tên </a:t>
            </a:r>
            <a:r>
              <a:rPr lang="en-US" sz="1600" smtClean="0">
                <a:sym typeface="Wingdings" pitchFamily="2" charset="2"/>
              </a:rPr>
              <a:t>phòng,  người quản lý</a:t>
            </a:r>
            <a:endParaRPr lang="en-US" sz="1600" smtClean="0"/>
          </a:p>
        </p:txBody>
      </p:sp>
      <p:sp>
        <p:nvSpPr>
          <p:cNvPr id="21" name="Rectangle 20"/>
          <p:cNvSpPr/>
          <p:nvPr/>
        </p:nvSpPr>
        <p:spPr>
          <a:xfrm>
            <a:off x="839274" y="3657600"/>
            <a:ext cx="7391400" cy="400110"/>
          </a:xfrm>
          <a:prstGeom prst="rect">
            <a:avLst/>
          </a:prstGeom>
        </p:spPr>
        <p:txBody>
          <a:bodyPr wrap="square">
            <a:spAutoFit/>
          </a:bodyPr>
          <a:lstStyle/>
          <a:p>
            <a:pPr algn="l" eaLnBrk="1" hangingPunct="1">
              <a:buFont typeface="Wingdings" pitchFamily="2" charset="2"/>
              <a:buChar char="§"/>
            </a:pPr>
            <a:r>
              <a:rPr lang="en-US" smtClean="0"/>
              <a:t> </a:t>
            </a:r>
            <a:r>
              <a:rPr lang="en-US" sz="2000" smtClean="0"/>
              <a:t>Thuộc tính đa trị trong lược đồ ER </a:t>
            </a:r>
            <a:r>
              <a:rPr lang="en-US" sz="2000" smtClean="0">
                <a:sym typeface="Wingdings" pitchFamily="2" charset="2"/>
              </a:rPr>
              <a:t> nhiều bộ </a:t>
            </a:r>
            <a:endParaRPr lang="en-US" smtClean="0">
              <a:sym typeface="Wingdings" pitchFamily="2" charset="2"/>
            </a:endParaRPr>
          </a:p>
        </p:txBody>
      </p:sp>
      <p:sp>
        <p:nvSpPr>
          <p:cNvPr id="22" name="Rectangle 21"/>
          <p:cNvSpPr/>
          <p:nvPr/>
        </p:nvSpPr>
        <p:spPr>
          <a:xfrm>
            <a:off x="1447800" y="4114800"/>
            <a:ext cx="6781800" cy="707886"/>
          </a:xfrm>
          <a:prstGeom prst="rect">
            <a:avLst/>
          </a:prstGeom>
        </p:spPr>
        <p:txBody>
          <a:bodyPr wrap="square">
            <a:spAutoFit/>
          </a:bodyPr>
          <a:lstStyle/>
          <a:p>
            <a:pPr algn="l" eaLnBrk="1" hangingPunct="1"/>
            <a:r>
              <a:rPr lang="en-US" sz="1600" i="1" smtClean="0">
                <a:sym typeface="Wingdings" pitchFamily="2" charset="2"/>
              </a:rPr>
              <a:t>Ví dụ: </a:t>
            </a:r>
          </a:p>
          <a:p>
            <a:pPr algn="l" eaLnBrk="1" hangingPunct="1">
              <a:buFont typeface="Wingdings 2" pitchFamily="18" charset="2"/>
              <a:buNone/>
            </a:pPr>
            <a:r>
              <a:rPr lang="en-US" sz="1600" smtClean="0">
                <a:sym typeface="Wingdings" pitchFamily="2" charset="2"/>
              </a:rPr>
              <a:t>    NHANVIEN(TENNV, HONV, NS,DCHI,GT,LUONG, BANGCAP)</a:t>
            </a:r>
          </a:p>
        </p:txBody>
      </p:sp>
      <p:sp>
        <p:nvSpPr>
          <p:cNvPr id="23" name="TextBox 22"/>
          <p:cNvSpPr txBox="1"/>
          <p:nvPr/>
        </p:nvSpPr>
        <p:spPr>
          <a:xfrm>
            <a:off x="6172200" y="1219200"/>
            <a:ext cx="2438400" cy="830997"/>
          </a:xfrm>
          <a:prstGeom prst="rect">
            <a:avLst/>
          </a:prstGeom>
          <a:noFill/>
        </p:spPr>
        <p:txBody>
          <a:bodyPr wrap="square" rtlCol="0">
            <a:spAutoFit/>
          </a:bodyPr>
          <a:lstStyle/>
          <a:p>
            <a:r>
              <a:rPr lang="en-US" sz="2400" b="1" smtClean="0"/>
              <a:t>Tại sao có sự dư thừa ??</a:t>
            </a:r>
            <a:endParaRPr lang="vi-V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ox(i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ox(in)">
                                      <p:cBhvr>
                                        <p:cTn id="26" dur="500"/>
                                        <p:tgtEl>
                                          <p:spTgt spid="21"/>
                                        </p:tgtEl>
                                      </p:cBhvr>
                                    </p:animEffect>
                                  </p:childTnLst>
                                </p:cTn>
                              </p:par>
                            </p:childTnLst>
                          </p:cTn>
                        </p:par>
                        <p:par>
                          <p:cTn id="27" fill="hold">
                            <p:stCondLst>
                              <p:cond delay="500"/>
                            </p:stCondLst>
                            <p:childTnLst>
                              <p:par>
                                <p:cTn id="28" presetID="4" presetClass="entr" presetSubtype="16"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2" grpId="0"/>
      <p:bldP spid="23" grpId="0"/>
      <p:bldP spid="23"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70</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229600" cy="2133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Ví dụ 2: Chuẩn hóa quan hệ R thành dạng chuẩn 2</a:t>
            </a:r>
          </a:p>
          <a:p>
            <a:pPr marR="45720" lvl="0" algn="l">
              <a:spcBef>
                <a:spcPct val="20000"/>
              </a:spcBef>
              <a:buClr>
                <a:srgbClr val="0BD0D9"/>
              </a:buClr>
              <a:buSzPct val="95000"/>
            </a:pPr>
            <a:r>
              <a:rPr lang="en-US" sz="2400" b="1" smtClean="0">
                <a:latin typeface="Times New Roman" pitchFamily="18" charset="0"/>
                <a:cs typeface="Times New Roman" pitchFamily="18" charset="0"/>
              </a:rPr>
              <a:t>R(</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,C,D,E,F,G,H)</a:t>
            </a:r>
          </a:p>
          <a:p>
            <a:pPr marR="45720" lvl="0" algn="l">
              <a:spcBef>
                <a:spcPct val="20000"/>
              </a:spcBef>
              <a:buClr>
                <a:srgbClr val="0BD0D9"/>
              </a:buClr>
              <a:buSzPct val="95000"/>
            </a:pPr>
            <a:r>
              <a:rPr lang="fr-FR" sz="3200" b="1" smtClean="0">
                <a:latin typeface="Colonna MT" pitchFamily="82" charset="0"/>
              </a:rPr>
              <a:t>F </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Wingdings"/>
              </a:rPr>
              <a:t></a:t>
            </a:r>
            <a:r>
              <a:rPr lang="en-US" sz="2400" b="1" smtClean="0">
                <a:latin typeface="Times New Roman" pitchFamily="18" charset="0"/>
                <a:cs typeface="Times New Roman" pitchFamily="18" charset="0"/>
              </a:rPr>
              <a:t>C,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D,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E, AB</a:t>
            </a:r>
            <a:r>
              <a:rPr lang="en-US" sz="2400" b="1" smtClean="0">
                <a:latin typeface="Times New Roman" pitchFamily="18" charset="0"/>
                <a:cs typeface="Times New Roman" pitchFamily="18" charset="0"/>
                <a:sym typeface="Wingdings"/>
              </a:rPr>
              <a:t>F, </a:t>
            </a:r>
            <a:r>
              <a:rPr lang="en-US" sz="2400" b="1" smtClean="0">
                <a:latin typeface="Times New Roman" pitchFamily="18" charset="0"/>
                <a:cs typeface="Times New Roman" pitchFamily="18" charset="0"/>
              </a:rPr>
              <a:t>AB</a:t>
            </a:r>
            <a:r>
              <a:rPr lang="en-US" sz="2400" b="1" smtClean="0">
                <a:latin typeface="Times New Roman" pitchFamily="18" charset="0"/>
                <a:cs typeface="Times New Roman" pitchFamily="18" charset="0"/>
                <a:sym typeface="Wingdings"/>
              </a:rPr>
              <a:t>G,</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Wingdings"/>
              </a:rPr>
              <a:t>H</a:t>
            </a: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B</a:t>
            </a:r>
            <a:r>
              <a:rPr lang="en-US" sz="2400" b="1" smtClean="0">
                <a:latin typeface="Times New Roman" pitchFamily="18" charset="0"/>
                <a:cs typeface="Times New Roman" pitchFamily="18" charset="0"/>
                <a:sym typeface="Wingdings"/>
              </a:rPr>
              <a:t>  </a:t>
            </a:r>
            <a:r>
              <a:rPr lang="en-US" sz="2400" b="1" smtClean="0">
                <a:latin typeface="Times New Roman" pitchFamily="18" charset="0"/>
                <a:cs typeface="Times New Roman" pitchFamily="18" charset="0"/>
              </a:rPr>
              <a:t>C, A</a:t>
            </a:r>
            <a:r>
              <a:rPr lang="en-US" sz="2400" b="1" smtClean="0">
                <a:latin typeface="Times New Roman" pitchFamily="18" charset="0"/>
                <a:cs typeface="Times New Roman" pitchFamily="18" charset="0"/>
                <a:sym typeface="Wingdings"/>
              </a:rPr>
              <a:t>  </a:t>
            </a:r>
            <a:r>
              <a:rPr lang="en-US" sz="2400" b="1" smtClean="0">
                <a:latin typeface="Times New Roman" pitchFamily="18" charset="0"/>
                <a:cs typeface="Times New Roman" pitchFamily="18" charset="0"/>
              </a:rPr>
              <a:t>E, B </a:t>
            </a:r>
            <a:r>
              <a:rPr lang="en-US" sz="2400" b="1" smtClean="0">
                <a:latin typeface="Times New Roman" pitchFamily="18" charset="0"/>
                <a:cs typeface="Times New Roman" pitchFamily="18" charset="0"/>
                <a:sym typeface="Wingdings"/>
              </a:rPr>
              <a:t> G</a:t>
            </a:r>
            <a:r>
              <a:rPr lang="en-US" sz="2400" b="1" smtClean="0">
                <a:latin typeface="Times New Roman" pitchFamily="18" charset="0"/>
                <a:cs typeface="Times New Roman" pitchFamily="18" charset="0"/>
              </a:rPr>
              <a:t>}</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21"/>
          <p:cNvSpPr/>
          <p:nvPr/>
        </p:nvSpPr>
        <p:spPr>
          <a:xfrm>
            <a:off x="1016358" y="4544909"/>
            <a:ext cx="7543800" cy="1766637"/>
          </a:xfrm>
          <a:prstGeom prst="rect">
            <a:avLst/>
          </a:prstGeom>
        </p:spPr>
        <p:txBody>
          <a:bodyPr wrap="square">
            <a:spAutoFit/>
          </a:bodyPr>
          <a:lstStyle/>
          <a:p>
            <a:pPr marR="45720" algn="l">
              <a:spcBef>
                <a:spcPct val="20000"/>
              </a:spcBef>
              <a:buClr>
                <a:srgbClr val="0BD0D9"/>
              </a:buClr>
              <a:buSzPct val="95000"/>
              <a:defRPr/>
            </a:pPr>
            <a:r>
              <a:rPr lang="en-US" sz="2400" b="1" smtClean="0"/>
              <a:t>R1 (</a:t>
            </a:r>
            <a:r>
              <a:rPr lang="en-US" sz="2400" b="1" u="sng" smtClean="0"/>
              <a:t>A</a:t>
            </a:r>
            <a:r>
              <a:rPr lang="en-US" sz="2400" b="1" smtClean="0"/>
              <a:t>,E)         </a:t>
            </a:r>
            <a:r>
              <a:rPr lang="en-US" sz="3200" b="1" smtClean="0">
                <a:latin typeface="Colonna MT" pitchFamily="82" charset="0"/>
              </a:rPr>
              <a:t>F</a:t>
            </a:r>
            <a:r>
              <a:rPr lang="en-US" sz="2400" b="1" smtClean="0"/>
              <a:t>1= {</a:t>
            </a:r>
            <a:r>
              <a:rPr lang="en-US" sz="2400" b="1" smtClean="0">
                <a:latin typeface="Times New Roman" pitchFamily="18" charset="0"/>
                <a:cs typeface="Times New Roman" pitchFamily="18" charset="0"/>
                <a:sym typeface="Wingdings"/>
              </a:rPr>
              <a:t>A  E </a:t>
            </a:r>
            <a:r>
              <a:rPr lang="en-US" sz="2400" b="1" smtClean="0"/>
              <a:t>}</a:t>
            </a:r>
          </a:p>
          <a:p>
            <a:pPr marR="45720" lvl="0" algn="l">
              <a:spcBef>
                <a:spcPct val="20000"/>
              </a:spcBef>
              <a:buClr>
                <a:srgbClr val="0BD0D9"/>
              </a:buClr>
              <a:buSzPct val="95000"/>
              <a:defRPr/>
            </a:pPr>
            <a:r>
              <a:rPr lang="en-US" sz="2400" b="1" smtClean="0"/>
              <a:t>R2(</a:t>
            </a:r>
            <a:r>
              <a:rPr lang="en-US" sz="2400" b="1" u="sng" smtClean="0"/>
              <a:t>B</a:t>
            </a:r>
            <a:r>
              <a:rPr lang="en-US" sz="2400" b="1" smtClean="0"/>
              <a:t>,C, G)      </a:t>
            </a:r>
            <a:r>
              <a:rPr lang="en-US" sz="3200" b="1" smtClean="0">
                <a:latin typeface="Colonna MT" pitchFamily="82" charset="0"/>
              </a:rPr>
              <a:t>F</a:t>
            </a:r>
            <a:r>
              <a:rPr lang="en-US" sz="2400" b="1" smtClean="0">
                <a:latin typeface="Colonna MT" pitchFamily="82" charset="0"/>
              </a:rPr>
              <a:t>2</a:t>
            </a:r>
            <a:r>
              <a:rPr lang="en-US" sz="2400" b="1" smtClean="0"/>
              <a:t>= {B</a:t>
            </a:r>
            <a:r>
              <a:rPr lang="en-US" sz="2400" b="1" smtClean="0">
                <a:latin typeface="Times New Roman" pitchFamily="18" charset="0"/>
                <a:cs typeface="Times New Roman" pitchFamily="18" charset="0"/>
                <a:sym typeface="Wingdings"/>
              </a:rPr>
              <a:t>  C,</a:t>
            </a:r>
            <a:r>
              <a:rPr lang="en-US" sz="2400" b="1" smtClean="0"/>
              <a:t> B</a:t>
            </a:r>
            <a:r>
              <a:rPr lang="en-US" sz="2400" b="1" smtClean="0">
                <a:latin typeface="Times New Roman" pitchFamily="18" charset="0"/>
                <a:cs typeface="Times New Roman" pitchFamily="18" charset="0"/>
                <a:sym typeface="Wingdings"/>
              </a:rPr>
              <a:t>  G </a:t>
            </a:r>
            <a:r>
              <a:rPr lang="en-US" sz="2400" b="1" smtClean="0"/>
              <a:t>}</a:t>
            </a:r>
          </a:p>
          <a:p>
            <a:pPr marR="45720" algn="l">
              <a:spcBef>
                <a:spcPct val="20000"/>
              </a:spcBef>
              <a:buClr>
                <a:srgbClr val="0BD0D9"/>
              </a:buClr>
              <a:buSzPct val="95000"/>
              <a:defRPr/>
            </a:pPr>
            <a:r>
              <a:rPr lang="en-US" sz="2400" b="1" smtClean="0"/>
              <a:t>R(</a:t>
            </a:r>
            <a:r>
              <a:rPr lang="en-US" sz="2400" b="1" u="sng" smtClean="0"/>
              <a:t>A,B</a:t>
            </a:r>
            <a:r>
              <a:rPr lang="en-US" sz="2400" b="1" smtClean="0"/>
              <a:t>,D,F,H)  </a:t>
            </a:r>
            <a:r>
              <a:rPr lang="fr-FR" sz="3200" b="1" smtClean="0">
                <a:latin typeface="Colonna MT" pitchFamily="82" charset="0"/>
              </a:rPr>
              <a:t>F </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D,  AB</a:t>
            </a:r>
            <a:r>
              <a:rPr lang="en-US" sz="2400" b="1" smtClean="0">
                <a:latin typeface="Times New Roman" pitchFamily="18" charset="0"/>
                <a:cs typeface="Times New Roman" pitchFamily="18" charset="0"/>
                <a:sym typeface="Wingdings"/>
              </a:rPr>
              <a:t>F,</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Wingdings"/>
              </a:rPr>
              <a:t>H }</a:t>
            </a:r>
            <a:endParaRPr lang="en-US" sz="2400" b="1" smtClean="0"/>
          </a:p>
        </p:txBody>
      </p:sp>
      <p:sp>
        <p:nvSpPr>
          <p:cNvPr id="23" name="Right Arrow 22"/>
          <p:cNvSpPr/>
          <p:nvPr/>
        </p:nvSpPr>
        <p:spPr>
          <a:xfrm>
            <a:off x="152400" y="5257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p:cNvSpPr txBox="1"/>
          <p:nvPr/>
        </p:nvSpPr>
        <p:spPr>
          <a:xfrm>
            <a:off x="609600" y="3352800"/>
            <a:ext cx="1646605" cy="369332"/>
          </a:xfrm>
          <a:prstGeom prst="rect">
            <a:avLst/>
          </a:prstGeom>
          <a:noFill/>
        </p:spPr>
        <p:txBody>
          <a:bodyPr wrap="none" rtlCol="0">
            <a:spAutoFit/>
          </a:bodyPr>
          <a:lstStyle/>
          <a:p>
            <a:r>
              <a:rPr lang="en-US" smtClean="0"/>
              <a:t>Khóa chính ?: </a:t>
            </a:r>
            <a:endParaRPr lang="vi-VN"/>
          </a:p>
        </p:txBody>
      </p:sp>
      <p:sp>
        <p:nvSpPr>
          <p:cNvPr id="16" name="TextBox 15"/>
          <p:cNvSpPr txBox="1"/>
          <p:nvPr/>
        </p:nvSpPr>
        <p:spPr>
          <a:xfrm>
            <a:off x="533400" y="3886200"/>
            <a:ext cx="3326552" cy="369332"/>
          </a:xfrm>
          <a:prstGeom prst="rect">
            <a:avLst/>
          </a:prstGeom>
          <a:noFill/>
        </p:spPr>
        <p:txBody>
          <a:bodyPr wrap="none" rtlCol="0">
            <a:spAutoFit/>
          </a:bodyPr>
          <a:lstStyle/>
          <a:p>
            <a:r>
              <a:rPr lang="en-US" smtClean="0"/>
              <a:t>Các phụ thuộc hàm bộ phận?:</a:t>
            </a:r>
            <a:endParaRPr lang="vi-VN"/>
          </a:p>
        </p:txBody>
      </p:sp>
      <p:sp>
        <p:nvSpPr>
          <p:cNvPr id="18" name="TextBox 17"/>
          <p:cNvSpPr txBox="1"/>
          <p:nvPr/>
        </p:nvSpPr>
        <p:spPr>
          <a:xfrm>
            <a:off x="2044521" y="2665926"/>
            <a:ext cx="1050929" cy="461665"/>
          </a:xfrm>
          <a:prstGeom prst="rect">
            <a:avLst/>
          </a:prstGeom>
          <a:noFill/>
        </p:spPr>
        <p:txBody>
          <a:bodyPr wrap="none" rtlCol="0">
            <a:spAutoFit/>
          </a:bodyPr>
          <a:lstStyle/>
          <a:p>
            <a:r>
              <a:rPr lang="en-US" sz="2400" b="1" smtClean="0">
                <a:solidFill>
                  <a:srgbClr val="FF0000"/>
                </a:solidFill>
                <a:latin typeface="Times New Roman" pitchFamily="18" charset="0"/>
                <a:cs typeface="Times New Roman" pitchFamily="18" charset="0"/>
                <a:sym typeface="Wingdings"/>
              </a:rPr>
              <a:t>A  E</a:t>
            </a:r>
            <a:endParaRPr lang="en-US" sz="2400">
              <a:solidFill>
                <a:srgbClr val="FF0000"/>
              </a:solidFill>
            </a:endParaRPr>
          </a:p>
        </p:txBody>
      </p:sp>
      <p:sp>
        <p:nvSpPr>
          <p:cNvPr id="19" name="TextBox 18"/>
          <p:cNvSpPr txBox="1"/>
          <p:nvPr/>
        </p:nvSpPr>
        <p:spPr>
          <a:xfrm>
            <a:off x="1016358" y="2667000"/>
            <a:ext cx="1067921" cy="461665"/>
          </a:xfrm>
          <a:prstGeom prst="rect">
            <a:avLst/>
          </a:prstGeom>
          <a:noFill/>
        </p:spPr>
        <p:txBody>
          <a:bodyPr wrap="none" rtlCol="0">
            <a:spAutoFit/>
          </a:bodyPr>
          <a:lstStyle/>
          <a:p>
            <a:r>
              <a:rPr lang="en-US" sz="2400" b="1" smtClean="0">
                <a:solidFill>
                  <a:srgbClr val="FFFF00"/>
                </a:solidFill>
                <a:latin typeface="Times New Roman" pitchFamily="18" charset="0"/>
                <a:cs typeface="Times New Roman" pitchFamily="18" charset="0"/>
              </a:rPr>
              <a:t>B</a:t>
            </a:r>
            <a:r>
              <a:rPr lang="en-US" sz="2400" b="1" smtClean="0">
                <a:solidFill>
                  <a:srgbClr val="FFFF00"/>
                </a:solidFill>
                <a:latin typeface="Times New Roman" pitchFamily="18" charset="0"/>
                <a:cs typeface="Times New Roman" pitchFamily="18" charset="0"/>
                <a:sym typeface="Wingdings"/>
              </a:rPr>
              <a:t>  </a:t>
            </a:r>
            <a:r>
              <a:rPr lang="en-US" sz="2400" b="1" smtClean="0">
                <a:solidFill>
                  <a:srgbClr val="FFFF00"/>
                </a:solidFill>
                <a:latin typeface="Times New Roman" pitchFamily="18" charset="0"/>
                <a:cs typeface="Times New Roman" pitchFamily="18" charset="0"/>
              </a:rPr>
              <a:t>C</a:t>
            </a:r>
            <a:endParaRPr lang="en-US" sz="2400">
              <a:solidFill>
                <a:srgbClr val="FFFF00"/>
              </a:solidFill>
            </a:endParaRPr>
          </a:p>
        </p:txBody>
      </p:sp>
      <p:sp>
        <p:nvSpPr>
          <p:cNvPr id="20" name="TextBox 19"/>
          <p:cNvSpPr txBox="1"/>
          <p:nvPr/>
        </p:nvSpPr>
        <p:spPr>
          <a:xfrm>
            <a:off x="3048000" y="2667000"/>
            <a:ext cx="1083951" cy="461665"/>
          </a:xfrm>
          <a:prstGeom prst="rect">
            <a:avLst/>
          </a:prstGeom>
          <a:noFill/>
        </p:spPr>
        <p:txBody>
          <a:bodyPr wrap="none" rtlCol="0">
            <a:spAutoFit/>
          </a:bodyPr>
          <a:lstStyle/>
          <a:p>
            <a:r>
              <a:rPr lang="en-US" sz="2400" b="1" smtClean="0">
                <a:solidFill>
                  <a:srgbClr val="FFFF00"/>
                </a:solidFill>
                <a:latin typeface="Times New Roman" pitchFamily="18" charset="0"/>
                <a:cs typeface="Times New Roman" pitchFamily="18" charset="0"/>
              </a:rPr>
              <a:t>B</a:t>
            </a:r>
            <a:r>
              <a:rPr lang="en-US" sz="2400" b="1" smtClean="0">
                <a:solidFill>
                  <a:srgbClr val="FFFF00"/>
                </a:solidFill>
                <a:latin typeface="Times New Roman" pitchFamily="18" charset="0"/>
                <a:cs typeface="Times New Roman" pitchFamily="18" charset="0"/>
                <a:sym typeface="Wingdings"/>
              </a:rPr>
              <a:t>  G</a:t>
            </a:r>
            <a:endParaRPr lang="en-US" sz="24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box(in)">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box(in)">
                                      <p:cBhvr>
                                        <p:cTn id="27" dur="5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box(in)">
                                      <p:cBhvr>
                                        <p:cTn id="32" dur="500"/>
                                        <p:tgtEl>
                                          <p:spTgt spid="2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ox(in)">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12:07</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71</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b="1" smtClean="0">
                <a:solidFill>
                  <a:srgbClr val="FFFF00"/>
                </a:solidFill>
              </a:rPr>
              <a:t>.</a:t>
            </a:r>
            <a:r>
              <a:rPr lang="en-US" sz="2400" smtClean="0">
                <a:solidFill>
                  <a:srgbClr val="FFFF00"/>
                </a:solidFill>
              </a:rPr>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229600" cy="15239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1: Đưa về dạng chuẩn 2  với quan hệ sau:</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R(A,B,C,D,E,F,G,H,I,J) với tập phụ thuộc hàm</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AB</a:t>
            </a:r>
            <a:r>
              <a:rPr lang="en-US" sz="2400" smtClean="0">
                <a:sym typeface="Symbol" pitchFamily="18" charset="2"/>
              </a:rPr>
              <a:t>  </a:t>
            </a:r>
            <a:r>
              <a:rPr lang="en-US" sz="2400" b="1" smtClean="0">
                <a:latin typeface="Times New Roman" pitchFamily="18" charset="0"/>
                <a:cs typeface="Times New Roman" pitchFamily="18" charset="0"/>
              </a:rPr>
              <a:t>C, A</a:t>
            </a:r>
            <a:r>
              <a:rPr lang="en-US" sz="2400" smtClean="0">
                <a:sym typeface="Symbol" pitchFamily="18" charset="2"/>
              </a:rPr>
              <a:t>  </a:t>
            </a:r>
            <a:r>
              <a:rPr lang="en-US" sz="2400" b="1" smtClean="0">
                <a:latin typeface="Times New Roman" pitchFamily="18" charset="0"/>
                <a:cs typeface="Times New Roman" pitchFamily="18" charset="0"/>
              </a:rPr>
              <a:t>DE, B</a:t>
            </a:r>
            <a:r>
              <a:rPr lang="en-US" sz="2400" smtClean="0">
                <a:sym typeface="Symbol" pitchFamily="18" charset="2"/>
              </a:rPr>
              <a:t>  </a:t>
            </a:r>
            <a:r>
              <a:rPr lang="en-US" sz="2400" b="1" smtClean="0">
                <a:latin typeface="Times New Roman" pitchFamily="18" charset="0"/>
                <a:cs typeface="Times New Roman" pitchFamily="18" charset="0"/>
              </a:rPr>
              <a:t>F, F</a:t>
            </a:r>
            <a:r>
              <a:rPr lang="en-US" sz="2400" smtClean="0">
                <a:sym typeface="Symbol" pitchFamily="18" charset="2"/>
              </a:rPr>
              <a:t>  </a:t>
            </a:r>
            <a:r>
              <a:rPr lang="en-US" sz="2400" b="1" smtClean="0">
                <a:latin typeface="Times New Roman" pitchFamily="18" charset="0"/>
                <a:cs typeface="Times New Roman" pitchFamily="18" charset="0"/>
              </a:rPr>
              <a:t>GH, D</a:t>
            </a:r>
            <a:r>
              <a:rPr lang="en-US" sz="2400" smtClean="0">
                <a:sym typeface="Symbol" pitchFamily="18" charset="2"/>
              </a:rPr>
              <a:t>  </a:t>
            </a:r>
            <a:r>
              <a:rPr lang="en-US" sz="2400" b="1" smtClean="0">
                <a:latin typeface="Times New Roman" pitchFamily="18" charset="0"/>
                <a:cs typeface="Times New Roman" pitchFamily="18" charset="0"/>
              </a:rPr>
              <a:t>IJ}</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457200" y="2895601"/>
            <a:ext cx="30480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Khóa của quan hệ R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457200" y="3657600"/>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3810000" y="2895600"/>
            <a:ext cx="3048000" cy="762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AB</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1447800" y="4343400"/>
            <a:ext cx="16002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R1(</a:t>
            </a:r>
            <a:r>
              <a:rPr lang="en-US" sz="2400" b="1" u="sng" smtClean="0">
                <a:latin typeface="Times New Roman" pitchFamily="18" charset="0"/>
                <a:cs typeface="Times New Roman" pitchFamily="18" charset="0"/>
              </a:rPr>
              <a:t>A</a:t>
            </a:r>
            <a:r>
              <a:rPr lang="en-US" sz="2400" b="1" smtClean="0">
                <a:latin typeface="Times New Roman" pitchFamily="18" charset="0"/>
                <a:cs typeface="Times New Roman" pitchFamily="18" charset="0"/>
              </a:rPr>
              <a:t>DEIJ)</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0" name="Rectangle 3"/>
          <p:cNvSpPr txBox="1">
            <a:spLocks noChangeArrowheads="1"/>
          </p:cNvSpPr>
          <p:nvPr/>
        </p:nvSpPr>
        <p:spPr bwMode="auto">
          <a:xfrm>
            <a:off x="1447800" y="4953000"/>
            <a:ext cx="441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R2(</a:t>
            </a:r>
            <a:r>
              <a:rPr lang="en-US" sz="2400" b="1" u="sng" smtClean="0">
                <a:latin typeface="Times New Roman" pitchFamily="18" charset="0"/>
                <a:cs typeface="Times New Roman" pitchFamily="18" charset="0"/>
              </a:rPr>
              <a:t>B</a:t>
            </a:r>
            <a:r>
              <a:rPr lang="en-US" sz="2400" b="1" smtClean="0">
                <a:latin typeface="Times New Roman" pitchFamily="18" charset="0"/>
                <a:cs typeface="Times New Roman" pitchFamily="18" charset="0"/>
              </a:rPr>
              <a:t>FGH)</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3"/>
          <p:cNvSpPr txBox="1">
            <a:spLocks noChangeArrowheads="1"/>
          </p:cNvSpPr>
          <p:nvPr/>
        </p:nvSpPr>
        <p:spPr bwMode="auto">
          <a:xfrm>
            <a:off x="1410237" y="5638800"/>
            <a:ext cx="4114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3" name="Rectangle 3"/>
          <p:cNvSpPr txBox="1">
            <a:spLocks noChangeArrowheads="1"/>
          </p:cNvSpPr>
          <p:nvPr/>
        </p:nvSpPr>
        <p:spPr bwMode="auto">
          <a:xfrm>
            <a:off x="3352800" y="4267200"/>
            <a:ext cx="53340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1 = {A</a:t>
            </a:r>
            <a:r>
              <a:rPr lang="en-US" sz="2400" smtClean="0">
                <a:sym typeface="Symbol" pitchFamily="18" charset="2"/>
              </a:rPr>
              <a:t>  </a:t>
            </a:r>
            <a:r>
              <a:rPr lang="en-US" sz="2400" b="1" smtClean="0">
                <a:latin typeface="Times New Roman" pitchFamily="18" charset="0"/>
                <a:cs typeface="Times New Roman" pitchFamily="18" charset="0"/>
                <a:sym typeface="Wingdings"/>
              </a:rPr>
              <a:t>D,</a:t>
            </a:r>
            <a:r>
              <a:rPr lang="en-US" sz="2400" b="1" smtClean="0">
                <a:latin typeface="Times New Roman" pitchFamily="18" charset="0"/>
                <a:cs typeface="Times New Roman" pitchFamily="18" charset="0"/>
              </a:rPr>
              <a:t> A</a:t>
            </a:r>
            <a:r>
              <a:rPr lang="en-US" sz="2400" smtClean="0">
                <a:sym typeface="Symbol" pitchFamily="18" charset="2"/>
              </a:rPr>
              <a:t>  </a:t>
            </a:r>
            <a:r>
              <a:rPr lang="en-US" sz="2400" b="1" smtClean="0">
                <a:latin typeface="Times New Roman" pitchFamily="18" charset="0"/>
                <a:cs typeface="Times New Roman" pitchFamily="18" charset="0"/>
                <a:sym typeface="Wingdings"/>
              </a:rPr>
              <a:t>E,</a:t>
            </a:r>
            <a:r>
              <a:rPr lang="en-US" sz="2400" b="1" smtClean="0">
                <a:latin typeface="Times New Roman" pitchFamily="18" charset="0"/>
                <a:cs typeface="Times New Roman" pitchFamily="18" charset="0"/>
              </a:rPr>
              <a:t> D</a:t>
            </a:r>
            <a:r>
              <a:rPr lang="en-US" sz="2400" smtClean="0">
                <a:sym typeface="Symbol" pitchFamily="18" charset="2"/>
              </a:rPr>
              <a:t>  </a:t>
            </a:r>
            <a:r>
              <a:rPr lang="en-US" sz="2400" b="1" smtClean="0">
                <a:latin typeface="Times New Roman" pitchFamily="18" charset="0"/>
                <a:cs typeface="Times New Roman" pitchFamily="18" charset="0"/>
                <a:sym typeface="Wingdings"/>
              </a:rPr>
              <a:t>I,</a:t>
            </a:r>
            <a:r>
              <a:rPr lang="en-US" sz="2400" b="1" smtClean="0">
                <a:latin typeface="Times New Roman" pitchFamily="18" charset="0"/>
                <a:cs typeface="Times New Roman" pitchFamily="18" charset="0"/>
              </a:rPr>
              <a:t> D</a:t>
            </a:r>
            <a:r>
              <a:rPr lang="en-US" sz="2400" smtClean="0">
                <a:sym typeface="Symbol" pitchFamily="18" charset="2"/>
              </a:rPr>
              <a:t>  </a:t>
            </a:r>
            <a:r>
              <a:rPr lang="en-US" sz="2400" b="1" smtClean="0">
                <a:latin typeface="Times New Roman" pitchFamily="18" charset="0"/>
                <a:cs typeface="Times New Roman" pitchFamily="18" charset="0"/>
                <a:sym typeface="Wingdings"/>
              </a:rPr>
              <a:t>J}</a:t>
            </a: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4" name="Rectangle 3"/>
          <p:cNvSpPr txBox="1">
            <a:spLocks noChangeArrowheads="1"/>
          </p:cNvSpPr>
          <p:nvPr/>
        </p:nvSpPr>
        <p:spPr bwMode="auto">
          <a:xfrm>
            <a:off x="3352800" y="48768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2 = {B</a:t>
            </a:r>
            <a:r>
              <a:rPr lang="en-US" sz="2400" smtClean="0">
                <a:sym typeface="Symbol" pitchFamily="18" charset="2"/>
              </a:rPr>
              <a:t>  </a:t>
            </a:r>
            <a:r>
              <a:rPr lang="en-US" sz="2400" b="1" smtClean="0">
                <a:latin typeface="Times New Roman" pitchFamily="18" charset="0"/>
                <a:cs typeface="Times New Roman" pitchFamily="18" charset="0"/>
                <a:sym typeface="Wingdings"/>
              </a:rPr>
              <a:t>F, F </a:t>
            </a:r>
            <a:r>
              <a:rPr lang="en-US" sz="2400" smtClean="0">
                <a:sym typeface="Symbol" pitchFamily="18" charset="2"/>
              </a:rPr>
              <a:t> </a:t>
            </a:r>
            <a:r>
              <a:rPr lang="en-US" sz="2400" b="1" smtClean="0">
                <a:latin typeface="Times New Roman" pitchFamily="18" charset="0"/>
                <a:cs typeface="Times New Roman" pitchFamily="18" charset="0"/>
                <a:sym typeface="Wingdings"/>
              </a:rPr>
              <a:t>G,F </a:t>
            </a:r>
            <a:r>
              <a:rPr lang="en-US" sz="2400" smtClean="0">
                <a:sym typeface="Symbol" pitchFamily="18" charset="2"/>
              </a:rPr>
              <a:t> </a:t>
            </a:r>
            <a:r>
              <a:rPr lang="en-US" sz="2400" b="1" smtClean="0">
                <a:latin typeface="Times New Roman" pitchFamily="18" charset="0"/>
                <a:cs typeface="Times New Roman" pitchFamily="18" charset="0"/>
                <a:sym typeface="Wingdings"/>
              </a:rPr>
              <a:t>H }</a:t>
            </a: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5" name="Rectangle 3"/>
          <p:cNvSpPr txBox="1">
            <a:spLocks noChangeArrowheads="1"/>
          </p:cNvSpPr>
          <p:nvPr/>
        </p:nvSpPr>
        <p:spPr bwMode="auto">
          <a:xfrm>
            <a:off x="3352800" y="55626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 = {AB</a:t>
            </a:r>
            <a:r>
              <a:rPr lang="en-US" sz="2400" smtClean="0">
                <a:sym typeface="Symbol" pitchFamily="18" charset="2"/>
              </a:rPr>
              <a:t>  </a:t>
            </a:r>
            <a:r>
              <a:rPr lang="en-US" sz="2400" b="1" smtClean="0">
                <a:latin typeface="Times New Roman" pitchFamily="18" charset="0"/>
                <a:cs typeface="Times New Roman" pitchFamily="18" charset="0"/>
              </a:rPr>
              <a:t>C}</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027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ox(i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8" grpId="0"/>
      <p:bldP spid="19" grpId="0"/>
      <p:bldP spid="20" grpId="0"/>
      <p:bldP spid="22" grpId="0"/>
      <p:bldP spid="23" grpId="0"/>
      <p:bldP spid="24" grpId="0"/>
      <p:bldP spid="2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72</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001000" cy="23621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2: Cho quan hệ</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R(A,B,C,D,E,F,G,H,I,J) với tập phụ thuộc hàm</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ABC</a:t>
            </a:r>
            <a:r>
              <a:rPr lang="en-US" sz="2400" b="1" smtClean="0">
                <a:latin typeface="Times New Roman" pitchFamily="18" charset="0"/>
                <a:cs typeface="Times New Roman" pitchFamily="18" charset="0"/>
                <a:sym typeface="Symbol"/>
              </a:rPr>
              <a:t>DEF</a:t>
            </a:r>
            <a:r>
              <a:rPr lang="en-US" sz="2400" b="1" smtClean="0">
                <a:latin typeface="Times New Roman" pitchFamily="18" charset="0"/>
                <a:cs typeface="Times New Roman" pitchFamily="18" charset="0"/>
              </a:rPr>
              <a:t>, ABC</a:t>
            </a:r>
            <a:r>
              <a:rPr lang="en-US" sz="2400" b="1" smtClean="0">
                <a:latin typeface="Times New Roman" pitchFamily="18" charset="0"/>
                <a:cs typeface="Times New Roman" pitchFamily="18" charset="0"/>
                <a:sym typeface="Symbol"/>
              </a:rPr>
              <a:t>  E</a:t>
            </a:r>
            <a:r>
              <a:rPr lang="en-US" sz="2400" b="1" smtClean="0">
                <a:latin typeface="Times New Roman" pitchFamily="18" charset="0"/>
                <a:cs typeface="Times New Roman" pitchFamily="18" charset="0"/>
              </a:rPr>
              <a:t>F, D </a:t>
            </a:r>
            <a:r>
              <a:rPr lang="en-US" sz="2400" b="1" smtClean="0">
                <a:latin typeface="Times New Roman" pitchFamily="18" charset="0"/>
                <a:cs typeface="Times New Roman" pitchFamily="18" charset="0"/>
                <a:sym typeface="Symbol"/>
              </a:rPr>
              <a:t> G</a:t>
            </a:r>
            <a:r>
              <a:rPr lang="en-US" sz="2400" b="1" smtClean="0">
                <a:latin typeface="Times New Roman" pitchFamily="18" charset="0"/>
                <a:cs typeface="Times New Roman" pitchFamily="18" charset="0"/>
              </a:rPr>
              <a:t>, AB</a:t>
            </a:r>
            <a:r>
              <a:rPr lang="en-US" sz="2400" b="1" smtClean="0">
                <a:latin typeface="Times New Roman" pitchFamily="18" charset="0"/>
                <a:cs typeface="Times New Roman" pitchFamily="18" charset="0"/>
                <a:sym typeface="Symbol"/>
              </a:rPr>
              <a:t>  </a:t>
            </a:r>
            <a:r>
              <a:rPr lang="en-US" sz="2400" b="1" smtClean="0">
                <a:latin typeface="Times New Roman" pitchFamily="18" charset="0"/>
                <a:cs typeface="Times New Roman" pitchFamily="18" charset="0"/>
              </a:rPr>
              <a:t>F, </a:t>
            </a:r>
          </a:p>
          <a:p>
            <a:pPr marR="45720" lvl="0" algn="l">
              <a:spcBef>
                <a:spcPct val="20000"/>
              </a:spcBef>
              <a:buClr>
                <a:srgbClr val="0BD0D9"/>
              </a:buClr>
              <a:buSzPct val="95000"/>
            </a:pPr>
            <a:r>
              <a:rPr lang="en-US" sz="2400" b="1" smtClean="0">
                <a:latin typeface="Times New Roman" pitchFamily="18" charset="0"/>
                <a:cs typeface="Times New Roman" pitchFamily="18" charset="0"/>
              </a:rPr>
              <a:t>                     A</a:t>
            </a:r>
            <a:r>
              <a:rPr lang="en-US" sz="2400" b="1" smtClean="0">
                <a:latin typeface="Times New Roman" pitchFamily="18" charset="0"/>
                <a:cs typeface="Times New Roman" pitchFamily="18" charset="0"/>
                <a:sym typeface="Symbol"/>
              </a:rPr>
              <a:t> DG,</a:t>
            </a:r>
            <a:r>
              <a:rPr lang="en-US" sz="2400" b="1" smtClean="0">
                <a:latin typeface="Times New Roman" pitchFamily="18" charset="0"/>
                <a:cs typeface="Times New Roman" pitchFamily="18" charset="0"/>
              </a:rPr>
              <a:t>  ABC</a:t>
            </a:r>
            <a:r>
              <a:rPr lang="en-US" sz="2400" b="1" smtClean="0">
                <a:latin typeface="Times New Roman" pitchFamily="18" charset="0"/>
                <a:cs typeface="Times New Roman" pitchFamily="18" charset="0"/>
                <a:sym typeface="Symbol"/>
              </a:rPr>
              <a:t>  H</a:t>
            </a:r>
            <a:r>
              <a:rPr lang="en-US" sz="2400" b="1" smtClean="0">
                <a:latin typeface="Times New Roman" pitchFamily="18" charset="0"/>
                <a:cs typeface="Times New Roman" pitchFamily="18" charset="0"/>
              </a:rPr>
              <a:t>IJ  }</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533400" y="3352800"/>
            <a:ext cx="30480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Khóa của quan hệ R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457200" y="3886200"/>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1447800" y="4343400"/>
            <a:ext cx="16002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R1(</a:t>
            </a:r>
            <a:r>
              <a:rPr lang="en-US" sz="2400" b="1" u="sng" smtClean="0">
                <a:latin typeface="Times New Roman" pitchFamily="18" charset="0"/>
                <a:cs typeface="Times New Roman" pitchFamily="18" charset="0"/>
              </a:rPr>
              <a:t>A</a:t>
            </a:r>
            <a:r>
              <a:rPr lang="en-US" sz="2400" b="1" smtClean="0">
                <a:latin typeface="Times New Roman" pitchFamily="18" charset="0"/>
                <a:cs typeface="Times New Roman" pitchFamily="18" charset="0"/>
              </a:rPr>
              <a:t>DG)</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0" name="Rectangle 3"/>
          <p:cNvSpPr txBox="1">
            <a:spLocks noChangeArrowheads="1"/>
          </p:cNvSpPr>
          <p:nvPr/>
        </p:nvSpPr>
        <p:spPr bwMode="auto">
          <a:xfrm>
            <a:off x="1447800" y="4953000"/>
            <a:ext cx="441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R2(</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F)</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3"/>
          <p:cNvSpPr txBox="1">
            <a:spLocks noChangeArrowheads="1"/>
          </p:cNvSpPr>
          <p:nvPr/>
        </p:nvSpPr>
        <p:spPr bwMode="auto">
          <a:xfrm>
            <a:off x="1371600" y="5638800"/>
            <a:ext cx="4114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R(</a:t>
            </a:r>
            <a:r>
              <a:rPr lang="en-US" sz="2400" b="1" u="sng" smtClean="0">
                <a:latin typeface="Times New Roman" pitchFamily="18" charset="0"/>
                <a:cs typeface="Times New Roman" pitchFamily="18" charset="0"/>
              </a:rPr>
              <a:t>ABC</a:t>
            </a:r>
            <a:r>
              <a:rPr lang="en-US" sz="2400" b="1" smtClean="0">
                <a:latin typeface="Times New Roman" pitchFamily="18" charset="0"/>
                <a:cs typeface="Times New Roman" pitchFamily="18" charset="0"/>
              </a:rPr>
              <a:t>EHIJ)</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3" name="Rectangle 3"/>
          <p:cNvSpPr txBox="1">
            <a:spLocks noChangeArrowheads="1"/>
          </p:cNvSpPr>
          <p:nvPr/>
        </p:nvSpPr>
        <p:spPr bwMode="auto">
          <a:xfrm>
            <a:off x="3352800" y="42672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1 = {A</a:t>
            </a:r>
            <a:r>
              <a:rPr lang="en-US" sz="2400" smtClean="0">
                <a:sym typeface="Symbol" pitchFamily="18" charset="2"/>
              </a:rPr>
              <a:t>  </a:t>
            </a:r>
            <a:r>
              <a:rPr lang="en-US" sz="2400" b="1" smtClean="0">
                <a:latin typeface="Times New Roman" pitchFamily="18" charset="0"/>
                <a:cs typeface="Times New Roman" pitchFamily="18" charset="0"/>
                <a:sym typeface="Wingdings"/>
              </a:rPr>
              <a:t>DG,</a:t>
            </a:r>
            <a:r>
              <a:rPr lang="en-US" sz="2400" b="1" smtClean="0">
                <a:latin typeface="Times New Roman" pitchFamily="18" charset="0"/>
                <a:cs typeface="Times New Roman" pitchFamily="18" charset="0"/>
              </a:rPr>
              <a:t> D</a:t>
            </a:r>
            <a:r>
              <a:rPr lang="en-US" sz="2400" smtClean="0">
                <a:sym typeface="Symbol" pitchFamily="18" charset="2"/>
              </a:rPr>
              <a:t>  </a:t>
            </a:r>
            <a:r>
              <a:rPr lang="en-US" sz="2400" b="1" smtClean="0">
                <a:latin typeface="Times New Roman" pitchFamily="18" charset="0"/>
                <a:cs typeface="Times New Roman" pitchFamily="18" charset="0"/>
                <a:sym typeface="Wingdings"/>
              </a:rPr>
              <a:t>G}</a:t>
            </a: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4" name="Rectangle 3"/>
          <p:cNvSpPr txBox="1">
            <a:spLocks noChangeArrowheads="1"/>
          </p:cNvSpPr>
          <p:nvPr/>
        </p:nvSpPr>
        <p:spPr bwMode="auto">
          <a:xfrm>
            <a:off x="3352800" y="48768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2 = {AB</a:t>
            </a:r>
            <a:r>
              <a:rPr lang="en-US" sz="2400" smtClean="0">
                <a:sym typeface="Symbol" pitchFamily="18" charset="2"/>
              </a:rPr>
              <a:t>  </a:t>
            </a:r>
            <a:r>
              <a:rPr lang="en-US" sz="2400" b="1" smtClean="0">
                <a:latin typeface="Times New Roman" pitchFamily="18" charset="0"/>
                <a:cs typeface="Times New Roman" pitchFamily="18" charset="0"/>
                <a:sym typeface="Wingdings"/>
              </a:rPr>
              <a:t>F}</a:t>
            </a: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5" name="Rectangle 3"/>
          <p:cNvSpPr txBox="1">
            <a:spLocks noChangeArrowheads="1"/>
          </p:cNvSpPr>
          <p:nvPr/>
        </p:nvSpPr>
        <p:spPr bwMode="auto">
          <a:xfrm>
            <a:off x="3352800" y="5562600"/>
            <a:ext cx="48768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 = {ABC</a:t>
            </a:r>
            <a:r>
              <a:rPr lang="en-US" sz="2400" b="1" smtClean="0">
                <a:latin typeface="Times New Roman" pitchFamily="18" charset="0"/>
                <a:cs typeface="Times New Roman" pitchFamily="18" charset="0"/>
                <a:sym typeface="Symbol"/>
              </a:rPr>
              <a:t> E, ABC  HIJ</a:t>
            </a:r>
            <a:r>
              <a:rPr lang="en-US" sz="2400" b="1" smtClean="0">
                <a:latin typeface="Times New Roman" pitchFamily="18" charset="0"/>
                <a:cs typeface="Times New Roman" pitchFamily="18" charset="0"/>
              </a:rPr>
              <a:t>}</a:t>
            </a:r>
          </a:p>
          <a:p>
            <a:pPr marR="45720" lvl="0" algn="l">
              <a:spcBef>
                <a:spcPct val="20000"/>
              </a:spcBef>
              <a:buClr>
                <a:srgbClr val="0BD0D9"/>
              </a:buClr>
              <a:buSzPct val="95000"/>
            </a:pPr>
            <a:endParaRPr lang="en-US" sz="2400" b="1"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6" name="TextBox 25"/>
          <p:cNvSpPr txBox="1"/>
          <p:nvPr/>
        </p:nvSpPr>
        <p:spPr>
          <a:xfrm>
            <a:off x="4077707" y="3429000"/>
            <a:ext cx="671979" cy="369332"/>
          </a:xfrm>
          <a:prstGeom prst="rect">
            <a:avLst/>
          </a:prstGeom>
          <a:noFill/>
        </p:spPr>
        <p:txBody>
          <a:bodyPr wrap="none" rtlCol="0">
            <a:spAutoFit/>
          </a:bodyPr>
          <a:lstStyle/>
          <a:p>
            <a:r>
              <a:rPr lang="en-US" b="1">
                <a:latin typeface="Times New Roman" pitchFamily="18" charset="0"/>
                <a:cs typeface="Times New Roman" pitchFamily="18" charset="0"/>
              </a:rPr>
              <a:t>ABC</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ircle(in)">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ox(i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9" grpId="0"/>
      <p:bldP spid="20" grpId="0"/>
      <p:bldP spid="22" grpId="0"/>
      <p:bldP spid="23" grpId="0"/>
      <p:bldP spid="24" grpId="0"/>
      <p:bldP spid="25"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73</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457200" y="1219201"/>
            <a:ext cx="8001000" cy="360421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3: Cho quan hệ (1NF)</a:t>
            </a:r>
          </a:p>
          <a:p>
            <a:pPr marR="45720" lvl="0" algn="l">
              <a:spcBef>
                <a:spcPct val="20000"/>
              </a:spcBef>
              <a:buClr>
                <a:srgbClr val="0BD0D9"/>
              </a:buClr>
              <a:buSzPct val="95000"/>
            </a:pPr>
            <a:r>
              <a:rPr lang="en-US" sz="2400" b="1" smtClean="0">
                <a:latin typeface="Times New Roman" pitchFamily="18" charset="0"/>
                <a:cs typeface="Times New Roman" pitchFamily="18" charset="0"/>
              </a:rPr>
              <a:t>	SV(MSV, HT, NS, QQ, MMH, TMH, STC, DIEM) </a:t>
            </a:r>
          </a:p>
          <a:p>
            <a:pPr marR="45720" lvl="0" algn="l">
              <a:spcBef>
                <a:spcPct val="20000"/>
              </a:spcBef>
              <a:buClr>
                <a:srgbClr val="0BD0D9"/>
              </a:buClr>
              <a:buSzPct val="95000"/>
            </a:pPr>
            <a:r>
              <a:rPr lang="en-US" sz="2400" b="1" smtClean="0">
                <a:latin typeface="Times New Roman" pitchFamily="18" charset="0"/>
                <a:cs typeface="Times New Roman" pitchFamily="18" charset="0"/>
              </a:rPr>
              <a:t>	Khóa: MSV,MMH</a:t>
            </a:r>
            <a:endParaRPr lang="en-US" sz="2400" b="1">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rPr>
              <a:t>với tập phụ thuộc hàm</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MSV</a:t>
            </a:r>
            <a:r>
              <a:rPr lang="en-US" sz="2400" b="1" smtClean="0">
                <a:latin typeface="Times New Roman" pitchFamily="18" charset="0"/>
                <a:cs typeface="Times New Roman" pitchFamily="18" charset="0"/>
                <a:sym typeface="Symbol"/>
              </a:rPr>
              <a:t>  HT, NS, QQ;</a:t>
            </a:r>
          </a:p>
          <a:p>
            <a:pPr marR="45720" lvl="0" algn="l">
              <a:spcBef>
                <a:spcPct val="20000"/>
              </a:spcBef>
              <a:buClr>
                <a:srgbClr val="0BD0D9"/>
              </a:buClr>
              <a:buSzPct val="95000"/>
            </a:pPr>
            <a:r>
              <a:rPr lang="en-US" sz="2400" b="1">
                <a:latin typeface="Times New Roman" pitchFamily="18" charset="0"/>
                <a:cs typeface="Times New Roman" pitchFamily="18" charset="0"/>
              </a:rPr>
              <a:t> </a:t>
            </a:r>
            <a:r>
              <a:rPr lang="en-US" sz="2400" b="1" smtClean="0">
                <a:latin typeface="Times New Roman" pitchFamily="18" charset="0"/>
                <a:cs typeface="Times New Roman" pitchFamily="18" charset="0"/>
              </a:rPr>
              <a:t>                   MMH</a:t>
            </a:r>
            <a:r>
              <a:rPr lang="en-US" sz="2400" b="1" smtClean="0">
                <a:latin typeface="Times New Roman" pitchFamily="18" charset="0"/>
                <a:cs typeface="Times New Roman" pitchFamily="18" charset="0"/>
                <a:sym typeface="Symbol"/>
              </a:rPr>
              <a:t>  TMH, STC; </a:t>
            </a:r>
          </a:p>
          <a:p>
            <a:pPr marR="45720" lvl="0" algn="l">
              <a:spcBef>
                <a:spcPct val="20000"/>
              </a:spcBef>
              <a:buClr>
                <a:srgbClr val="0BD0D9"/>
              </a:buClr>
              <a:buSzPct val="95000"/>
            </a:pPr>
            <a:r>
              <a:rPr lang="en-US" sz="2400" b="1">
                <a:latin typeface="Times New Roman" pitchFamily="18" charset="0"/>
                <a:cs typeface="Times New Roman" pitchFamily="18" charset="0"/>
                <a:sym typeface="Symbol"/>
              </a:rPr>
              <a:t> </a:t>
            </a:r>
            <a:r>
              <a:rPr lang="en-US" sz="2400" b="1" smtClean="0">
                <a:latin typeface="Times New Roman" pitchFamily="18" charset="0"/>
                <a:cs typeface="Times New Roman" pitchFamily="18" charset="0"/>
                <a:sym typeface="Symbol"/>
              </a:rPr>
              <a:t>                   MSV,MMH HT,NS,QQ,TMH,STC,DIEM</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597792" y="5361284"/>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757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74</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69223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533400" y="1219201"/>
            <a:ext cx="8001000" cy="19811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4: Cho quan hệ</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AB</a:t>
            </a:r>
            <a:r>
              <a:rPr lang="en-US" sz="2400" b="1" smtClean="0">
                <a:latin typeface="Times New Roman" pitchFamily="18" charset="0"/>
                <a:cs typeface="Times New Roman" pitchFamily="18" charset="0"/>
                <a:sym typeface="Symbol"/>
              </a:rPr>
              <a:t>  CDEFGH, B  GH,   H  C</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1295400" y="2833043"/>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8767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75</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69223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533400" y="1219201"/>
            <a:ext cx="8001000" cy="19811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Bài tập 5: Cho quan hệ</a:t>
            </a:r>
          </a:p>
          <a:p>
            <a:pPr marR="45720" lvl="0" algn="l">
              <a:spcBef>
                <a:spcPct val="20000"/>
              </a:spcBef>
              <a:buClr>
                <a:srgbClr val="0BD0D9"/>
              </a:buClr>
              <a:buSzPct val="95000"/>
            </a:pPr>
            <a:r>
              <a:rPr lang="en-US" sz="2400" b="1" smtClean="0">
                <a:latin typeface="Times New Roman" pitchFamily="18" charset="0"/>
                <a:cs typeface="Times New Roman" pitchFamily="18" charset="0"/>
              </a:rPr>
              <a:t>	R(ABCDEFGH)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r>
              <a:rPr lang="fr-FR" sz="3600" b="1" smtClean="0">
                <a:latin typeface="Colonna MT" pitchFamily="82" charset="0"/>
              </a:rPr>
              <a:t>F</a:t>
            </a:r>
            <a:r>
              <a:rPr lang="en-US" sz="2400" b="1" smtClean="0">
                <a:latin typeface="Times New Roman" pitchFamily="18" charset="0"/>
                <a:cs typeface="Times New Roman" pitchFamily="18" charset="0"/>
              </a:rPr>
              <a:t> ={ ABC</a:t>
            </a:r>
            <a:r>
              <a:rPr lang="en-US" sz="2400" b="1" smtClean="0">
                <a:latin typeface="Times New Roman" pitchFamily="18" charset="0"/>
                <a:cs typeface="Times New Roman" pitchFamily="18" charset="0"/>
                <a:sym typeface="Symbol"/>
              </a:rPr>
              <a:t>  DEFGH, BC  GH,   B  H</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1295400" y="2833043"/>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smtClean="0">
                <a:latin typeface="Times New Roman" pitchFamily="18" charset="0"/>
                <a:cs typeface="Times New Roman" pitchFamily="18" charset="0"/>
              </a:rPr>
              <a:t>	</a:t>
            </a: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0285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76</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69223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21" name="Rectangle 3"/>
          <p:cNvSpPr txBox="1">
            <a:spLocks noChangeArrowheads="1"/>
          </p:cNvSpPr>
          <p:nvPr/>
        </p:nvSpPr>
        <p:spPr bwMode="auto">
          <a:xfrm>
            <a:off x="533400" y="1219201"/>
            <a:ext cx="8153400" cy="19811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dirty="0" smtClean="0">
                <a:latin typeface="Times New Roman" pitchFamily="18" charset="0"/>
                <a:cs typeface="Times New Roman" pitchFamily="18" charset="0"/>
              </a:rPr>
              <a:t>Bài tập 6: Cho quan hệ</a:t>
            </a:r>
          </a:p>
          <a:p>
            <a:pPr marR="45720" lvl="0" algn="l">
              <a:spcBef>
                <a:spcPct val="20000"/>
              </a:spcBef>
              <a:buClr>
                <a:srgbClr val="0BD0D9"/>
              </a:buClr>
              <a:buSzPct val="95000"/>
            </a:pPr>
            <a:r>
              <a:rPr lang="en-US" sz="2400" b="1" dirty="0" smtClean="0">
                <a:latin typeface="Times New Roman" pitchFamily="18" charset="0"/>
                <a:cs typeface="Times New Roman" pitchFamily="18" charset="0"/>
              </a:rPr>
              <a:t>	R(</a:t>
            </a:r>
            <a:r>
              <a:rPr lang="en-US" sz="2400" b="1" u="sng" dirty="0" smtClean="0">
                <a:latin typeface="Times New Roman" pitchFamily="18" charset="0"/>
                <a:cs typeface="Times New Roman" pitchFamily="18" charset="0"/>
              </a:rPr>
              <a:t>ABC</a:t>
            </a:r>
            <a:r>
              <a:rPr lang="en-US" sz="2400" b="1" dirty="0" smtClean="0">
                <a:latin typeface="Times New Roman" pitchFamily="18" charset="0"/>
                <a:cs typeface="Times New Roman" pitchFamily="18" charset="0"/>
              </a:rPr>
              <a:t>DEFGHIJ) </a:t>
            </a:r>
          </a:p>
          <a:p>
            <a:pPr marR="45720" lvl="0" algn="l">
              <a:spcBef>
                <a:spcPct val="20000"/>
              </a:spcBef>
              <a:buClr>
                <a:srgbClr val="0BD0D9"/>
              </a:buClr>
              <a:buSzPct val="95000"/>
            </a:pPr>
            <a:r>
              <a:rPr lang="en-US" sz="2400" b="1" dirty="0" smtClean="0">
                <a:latin typeface="Times New Roman" pitchFamily="18" charset="0"/>
                <a:cs typeface="Times New Roman" pitchFamily="18" charset="0"/>
              </a:rPr>
              <a:t>	</a:t>
            </a:r>
            <a:r>
              <a:rPr lang="fr-FR" sz="3600" b="1" dirty="0" smtClean="0">
                <a:latin typeface="Colonna MT" pitchFamily="82" charset="0"/>
              </a:rPr>
              <a:t>F</a:t>
            </a:r>
            <a:r>
              <a:rPr lang="en-US" sz="2400" b="1" dirty="0" smtClean="0">
                <a:latin typeface="Times New Roman" pitchFamily="18" charset="0"/>
                <a:cs typeface="Times New Roman" pitchFamily="18" charset="0"/>
              </a:rPr>
              <a:t> ={ ABC</a:t>
            </a:r>
            <a:r>
              <a:rPr lang="en-US" sz="2400" b="1" dirty="0" smtClean="0">
                <a:latin typeface="Times New Roman" pitchFamily="18" charset="0"/>
                <a:cs typeface="Times New Roman" pitchFamily="18" charset="0"/>
                <a:sym typeface="Symbol"/>
              </a:rPr>
              <a:t>  CDEFGHIJ, BC  GH,   H  E,  I </a:t>
            </a:r>
            <a:r>
              <a:rPr lang="en-US" sz="2400" b="1" dirty="0">
                <a:latin typeface="Times New Roman" pitchFamily="18" charset="0"/>
                <a:cs typeface="Times New Roman" pitchFamily="18" charset="0"/>
                <a:sym typeface="Symbol"/>
              </a:rPr>
              <a:t> </a:t>
            </a:r>
            <a:r>
              <a:rPr lang="en-US" sz="2400" b="1" dirty="0" smtClean="0">
                <a:latin typeface="Times New Roman" pitchFamily="18" charset="0"/>
                <a:cs typeface="Times New Roman" pitchFamily="18" charset="0"/>
                <a:sym typeface="Symbol"/>
              </a:rPr>
              <a:t>A,</a:t>
            </a:r>
          </a:p>
          <a:p>
            <a:pPr marR="45720" lvl="0" algn="l">
              <a:spcBef>
                <a:spcPct val="20000"/>
              </a:spcBef>
              <a:buClr>
                <a:srgbClr val="0BD0D9"/>
              </a:buClr>
              <a:buSzPct val="95000"/>
            </a:pPr>
            <a:r>
              <a:rPr lang="en-US" sz="2400" b="1" dirty="0">
                <a:latin typeface="Times New Roman" pitchFamily="18" charset="0"/>
                <a:cs typeface="Times New Roman" pitchFamily="18" charset="0"/>
                <a:sym typeface="Symbol"/>
              </a:rPr>
              <a:t> </a:t>
            </a:r>
            <a:r>
              <a:rPr lang="en-US" sz="2400" b="1" dirty="0" smtClean="0">
                <a:latin typeface="Times New Roman" pitchFamily="18" charset="0"/>
                <a:cs typeface="Times New Roman" pitchFamily="18" charset="0"/>
                <a:sym typeface="Symbol"/>
              </a:rPr>
              <a:t>                    J </a:t>
            </a:r>
            <a:r>
              <a:rPr lang="en-US" sz="2400" b="1" dirty="0">
                <a:latin typeface="Times New Roman" pitchFamily="18" charset="0"/>
                <a:cs typeface="Times New Roman" pitchFamily="18" charset="0"/>
                <a:sym typeface="Symbol"/>
              </a:rPr>
              <a:t> </a:t>
            </a:r>
            <a:r>
              <a:rPr lang="en-US" sz="2400" b="1" dirty="0" smtClean="0">
                <a:latin typeface="Times New Roman" pitchFamily="18" charset="0"/>
                <a:cs typeface="Times New Roman" pitchFamily="18" charset="0"/>
                <a:sym typeface="Symbol"/>
              </a:rPr>
              <a:t>BC</a:t>
            </a:r>
            <a:endParaRPr lang="en-US" sz="2400" b="1" dirty="0" smtClean="0">
              <a:latin typeface="Times New Roman" pitchFamily="18" charset="0"/>
              <a:cs typeface="Times New Roman" pitchFamily="18" charset="0"/>
            </a:endParaRPr>
          </a:p>
          <a:p>
            <a:pPr marR="45720" lvl="0" algn="l">
              <a:spcBef>
                <a:spcPct val="20000"/>
              </a:spcBef>
              <a:buClr>
                <a:srgbClr val="0BD0D9"/>
              </a:buClr>
              <a:buSzPct val="95000"/>
            </a:pPr>
            <a:r>
              <a:rPr lang="en-US" sz="2400" b="1" dirty="0" smtClean="0">
                <a:latin typeface="Times New Roman" pitchFamily="18" charset="0"/>
                <a:cs typeface="Times New Roman" pitchFamily="18" charset="0"/>
              </a:rPr>
              <a:t>                  }</a:t>
            </a:r>
          </a:p>
          <a:p>
            <a:pPr marR="45720" lvl="0" algn="l">
              <a:spcBef>
                <a:spcPct val="20000"/>
              </a:spcBef>
              <a:buClr>
                <a:srgbClr val="0BD0D9"/>
              </a:buClr>
              <a:buSzPct val="95000"/>
            </a:pPr>
            <a:endParaRPr lang="en-US" sz="2400" b="1" i="1" dirty="0"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1219200" y="4093360"/>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dirty="0" smtClean="0">
                <a:latin typeface="Times New Roman" pitchFamily="18" charset="0"/>
                <a:cs typeface="Times New Roman" pitchFamily="18" charset="0"/>
              </a:rPr>
              <a:t>Chuyển về dạng chuẩn 2?  </a:t>
            </a:r>
          </a:p>
          <a:p>
            <a:pPr marR="45720" lvl="0" algn="l">
              <a:spcBef>
                <a:spcPct val="20000"/>
              </a:spcBef>
              <a:buClr>
                <a:srgbClr val="0BD0D9"/>
              </a:buClr>
              <a:buSzPct val="95000"/>
            </a:pPr>
            <a:r>
              <a:rPr lang="en-US" sz="2400" b="1" dirty="0" smtClean="0">
                <a:latin typeface="Times New Roman" pitchFamily="18" charset="0"/>
                <a:cs typeface="Times New Roman" pitchFamily="18" charset="0"/>
              </a:rPr>
              <a:t>	</a:t>
            </a:r>
            <a:endParaRPr lang="en-US" sz="2400" b="1" i="1" dirty="0"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00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12:07</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77</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69223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b.</a:t>
            </a:r>
            <a:r>
              <a:rPr lang="en-US" sz="2400" smtClean="0"/>
              <a:t> </a:t>
            </a:r>
            <a:r>
              <a:rPr lang="en-US" sz="2400" b="1" smtClean="0">
                <a:solidFill>
                  <a:srgbClr val="FFFF00"/>
                </a:solidFill>
              </a:rPr>
              <a:t>Dạng chuẩn 2 </a:t>
            </a:r>
            <a:endParaRPr lang="en-US" b="1" smtClean="0">
              <a:solidFill>
                <a:srgbClr val="FFFF00"/>
              </a:solidFill>
            </a:endParaRPr>
          </a:p>
        </p:txBody>
      </p:sp>
      <p:sp>
        <p:nvSpPr>
          <p:cNvPr id="16" name="Rectangle 3"/>
          <p:cNvSpPr txBox="1">
            <a:spLocks noChangeArrowheads="1"/>
          </p:cNvSpPr>
          <p:nvPr/>
        </p:nvSpPr>
        <p:spPr bwMode="auto">
          <a:xfrm>
            <a:off x="563088" y="1567331"/>
            <a:ext cx="8229600" cy="533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algn="l"/>
            <a:r>
              <a:rPr lang="en-US" sz="2400" b="1" i="1" smtClean="0"/>
              <a:t>Bài  7:  </a:t>
            </a:r>
            <a:r>
              <a:rPr lang="vi-VN" sz="2800" smtClean="0"/>
              <a:t>Cho </a:t>
            </a:r>
            <a:r>
              <a:rPr lang="vi-VN" sz="2800"/>
              <a:t>quan R(A,B,C,D,E,F,G,H,I,J) và tập phụ thuộc hàm  </a:t>
            </a:r>
            <a:endParaRPr lang="en-US" sz="2800"/>
          </a:p>
          <a:p>
            <a:pPr algn="l"/>
            <a:r>
              <a:rPr lang="vi-VN" sz="2800"/>
              <a:t>F = {A </a:t>
            </a:r>
            <a:r>
              <a:rPr lang="en-US" sz="2800">
                <a:sym typeface="Symbol" panose="05050102010706020507" pitchFamily="18" charset="2"/>
              </a:rPr>
              <a:t></a:t>
            </a:r>
            <a:r>
              <a:rPr lang="vi-VN" sz="2800"/>
              <a:t>C, B </a:t>
            </a:r>
            <a:r>
              <a:rPr lang="en-US" sz="2800">
                <a:sym typeface="Symbol" panose="05050102010706020507" pitchFamily="18" charset="2"/>
              </a:rPr>
              <a:t></a:t>
            </a:r>
            <a:r>
              <a:rPr lang="vi-VN" sz="2800"/>
              <a:t> DE, A</a:t>
            </a:r>
            <a:r>
              <a:rPr lang="en-US" sz="2800">
                <a:sym typeface="Symbol" panose="05050102010706020507" pitchFamily="18" charset="2"/>
              </a:rPr>
              <a:t></a:t>
            </a:r>
            <a:r>
              <a:rPr lang="vi-VN" sz="2800"/>
              <a:t>F, F</a:t>
            </a:r>
            <a:r>
              <a:rPr lang="en-US" sz="2800">
                <a:sym typeface="Symbol" panose="05050102010706020507" pitchFamily="18" charset="2"/>
              </a:rPr>
              <a:t></a:t>
            </a:r>
            <a:r>
              <a:rPr lang="vi-VN" sz="2800"/>
              <a:t>GH, D </a:t>
            </a:r>
            <a:r>
              <a:rPr lang="en-US" sz="2800">
                <a:sym typeface="Symbol" panose="05050102010706020507" pitchFamily="18" charset="2"/>
              </a:rPr>
              <a:t></a:t>
            </a:r>
            <a:r>
              <a:rPr lang="vi-VN" sz="2800"/>
              <a:t>IJ , G </a:t>
            </a:r>
            <a:r>
              <a:rPr lang="en-US" sz="2800">
                <a:sym typeface="Symbol" panose="05050102010706020507" pitchFamily="18" charset="2"/>
              </a:rPr>
              <a:t></a:t>
            </a:r>
            <a:r>
              <a:rPr lang="vi-VN" sz="2800"/>
              <a:t>H}</a:t>
            </a:r>
            <a:endParaRPr lang="en-US" sz="2800"/>
          </a:p>
          <a:p>
            <a:pPr algn="l"/>
            <a:r>
              <a:rPr lang="vi-VN" sz="2800"/>
              <a:t>Hãy xác định khóa của quan hệ; Chuyển quan hệ đã cho về dạng chuẩn 2 (2NF) </a:t>
            </a:r>
            <a:endParaRPr lang="en-US" sz="2800"/>
          </a:p>
          <a:p>
            <a:pPr algn="l"/>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426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78</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a:t>
            </a:r>
            <a:r>
              <a:rPr lang="en-US" sz="2400" smtClean="0"/>
              <a:t> </a:t>
            </a:r>
            <a:r>
              <a:rPr lang="en-US" sz="2400" b="1" smtClean="0">
                <a:solidFill>
                  <a:srgbClr val="FFFF00"/>
                </a:solidFill>
              </a:rPr>
              <a:t>Dạng chuẩn 3 </a:t>
            </a:r>
            <a:endParaRPr lang="en-US" b="1" smtClean="0">
              <a:solidFill>
                <a:srgbClr val="FFFF00"/>
              </a:solidFill>
            </a:endParaRPr>
          </a:p>
        </p:txBody>
      </p:sp>
      <p:sp>
        <p:nvSpPr>
          <p:cNvPr id="21" name="Rectangle 3"/>
          <p:cNvSpPr txBox="1">
            <a:spLocks noChangeArrowheads="1"/>
          </p:cNvSpPr>
          <p:nvPr/>
        </p:nvSpPr>
        <p:spPr bwMode="auto">
          <a:xfrm>
            <a:off x="228600" y="1219200"/>
            <a:ext cx="8229600" cy="5333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buFont typeface="Wingdings" pitchFamily="2" charset="2"/>
              <a:buChar char="§"/>
            </a:pPr>
            <a:r>
              <a:rPr lang="en-US" sz="2400" b="1" i="1" smtClean="0">
                <a:latin typeface="Times New Roman" pitchFamily="18" charset="0"/>
                <a:cs typeface="Times New Roman" pitchFamily="18" charset="0"/>
              </a:rPr>
              <a:t> Phụ thuộc bắc cầu:</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457200" y="1676400"/>
            <a:ext cx="8229600" cy="11430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smtClean="0">
                <a:latin typeface="Times New Roman" pitchFamily="18" charset="0"/>
                <a:cs typeface="Times New Roman" pitchFamily="18" charset="0"/>
              </a:rPr>
              <a:t>Phụ thuộc hàm </a:t>
            </a:r>
            <a:r>
              <a:rPr lang="en-US" sz="2400" b="1" smtClean="0">
                <a:latin typeface="Times New Roman" pitchFamily="18" charset="0"/>
                <a:cs typeface="Times New Roman" pitchFamily="18" charset="0"/>
              </a:rPr>
              <a:t>X</a:t>
            </a:r>
            <a:r>
              <a:rPr lang="en-US" sz="2400" b="1" smtClean="0">
                <a:latin typeface="Times New Roman" pitchFamily="18" charset="0"/>
                <a:cs typeface="Times New Roman" pitchFamily="18" charset="0"/>
                <a:sym typeface="Wingdings"/>
              </a:rPr>
              <a:t> </a:t>
            </a:r>
            <a:r>
              <a:rPr lang="en-US" sz="2400">
                <a:sym typeface="Symbol" pitchFamily="18" charset="2"/>
              </a:rPr>
              <a:t> </a:t>
            </a:r>
            <a:r>
              <a:rPr lang="en-US" sz="2400" b="1" smtClean="0">
                <a:latin typeface="Times New Roman" pitchFamily="18" charset="0"/>
                <a:cs typeface="Times New Roman" pitchFamily="18" charset="0"/>
                <a:sym typeface="Wingdings"/>
              </a:rPr>
              <a:t>Z</a:t>
            </a:r>
            <a:r>
              <a:rPr lang="en-US" sz="2400" smtClean="0">
                <a:latin typeface="Times New Roman" pitchFamily="18" charset="0"/>
                <a:cs typeface="Times New Roman" pitchFamily="18" charset="0"/>
              </a:rPr>
              <a:t> </a:t>
            </a:r>
            <a:r>
              <a:rPr lang="vi-VN" sz="2400" smtClean="0">
                <a:latin typeface="Times New Roman" pitchFamily="18" charset="0"/>
                <a:cs typeface="Times New Roman" pitchFamily="18" charset="0"/>
              </a:rPr>
              <a:t>đượ</a:t>
            </a:r>
            <a:r>
              <a:rPr lang="en-US" sz="2400" smtClean="0">
                <a:latin typeface="Times New Roman" pitchFamily="18" charset="0"/>
                <a:cs typeface="Times New Roman" pitchFamily="18" charset="0"/>
              </a:rPr>
              <a:t>c gọi bắc cầu nếu  trong R có </a:t>
            </a:r>
            <a:r>
              <a:rPr lang="en-US" sz="2400" b="1" smtClean="0">
                <a:latin typeface="Times New Roman" pitchFamily="18" charset="0"/>
                <a:cs typeface="Times New Roman" pitchFamily="18" charset="0"/>
              </a:rPr>
              <a:t>X</a:t>
            </a:r>
            <a:r>
              <a:rPr lang="en-US" sz="2400" b="1" smtClean="0">
                <a:latin typeface="Times New Roman" pitchFamily="18" charset="0"/>
                <a:cs typeface="Times New Roman" pitchFamily="18" charset="0"/>
                <a:sym typeface="Wingdings"/>
              </a:rPr>
              <a:t> </a:t>
            </a:r>
            <a:r>
              <a:rPr lang="en-US" sz="2400">
                <a:sym typeface="Symbol" pitchFamily="18" charset="2"/>
              </a:rPr>
              <a:t> </a:t>
            </a:r>
            <a:r>
              <a:rPr lang="en-US" sz="2400" b="1" smtClean="0">
                <a:latin typeface="Times New Roman" pitchFamily="18" charset="0"/>
                <a:cs typeface="Times New Roman" pitchFamily="18" charset="0"/>
                <a:sym typeface="Wingdings"/>
              </a:rPr>
              <a:t>Y và Y</a:t>
            </a:r>
            <a:r>
              <a:rPr lang="en-US" sz="2400">
                <a:sym typeface="Symbol" pitchFamily="18" charset="2"/>
              </a:rPr>
              <a:t>  </a:t>
            </a:r>
            <a:r>
              <a:rPr lang="en-US" sz="2400" b="1" smtClean="0">
                <a:latin typeface="Times New Roman" pitchFamily="18" charset="0"/>
                <a:cs typeface="Times New Roman" pitchFamily="18" charset="0"/>
                <a:sym typeface="Wingdings"/>
              </a:rPr>
              <a:t>Z; </a:t>
            </a:r>
            <a:r>
              <a:rPr lang="en-US" sz="2400" smtClean="0">
                <a:latin typeface="Times New Roman" pitchFamily="18" charset="0"/>
                <a:cs typeface="Times New Roman" pitchFamily="18" charset="0"/>
                <a:sym typeface="Wingdings"/>
              </a:rPr>
              <a:t>với Y là tập thuộc tính không thuộc khóa (không khóa).</a:t>
            </a:r>
          </a:p>
          <a:p>
            <a:pPr marR="45720" lvl="0" algn="l">
              <a:spcBef>
                <a:spcPct val="20000"/>
              </a:spcBef>
              <a:buClr>
                <a:srgbClr val="0BD0D9"/>
              </a:buClr>
              <a:buSzPct val="95000"/>
            </a:pPr>
            <a:endParaRPr lang="en-US" sz="2400" smtClean="0">
              <a:latin typeface="Times New Roman" pitchFamily="18" charset="0"/>
              <a:cs typeface="Times New Roman" pitchFamily="18" charset="0"/>
              <a:sym typeface="Wingdings"/>
            </a:endParaRPr>
          </a:p>
          <a:p>
            <a:pPr marR="45720" lvl="0" algn="l">
              <a:spcBef>
                <a:spcPct val="20000"/>
              </a:spcBef>
              <a:buClr>
                <a:srgbClr val="0BD0D9"/>
              </a:buClr>
              <a:buSzPct val="95000"/>
            </a:pPr>
            <a:r>
              <a:rPr lang="en-US" sz="2400" i="1" smtClean="0">
                <a:latin typeface="Times New Roman" pitchFamily="18" charset="0"/>
                <a:cs typeface="Times New Roman" pitchFamily="18" charset="0"/>
                <a:sym typeface="Wingdings"/>
              </a:rPr>
              <a:t>Ta nói Z phụ thuộc bắc cầu vào X</a:t>
            </a:r>
            <a:endParaRPr lang="en-US" sz="2400" i="1" smtClean="0">
              <a:latin typeface="Times New Roman" pitchFamily="18" charset="0"/>
              <a:cs typeface="Times New Roman" pitchFamily="18" charset="0"/>
            </a:endParaRP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16" name="Rectangle 3"/>
          <p:cNvSpPr txBox="1">
            <a:spLocks noChangeArrowheads="1"/>
          </p:cNvSpPr>
          <p:nvPr/>
        </p:nvSpPr>
        <p:spPr bwMode="auto">
          <a:xfrm>
            <a:off x="457200" y="3810000"/>
            <a:ext cx="82296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smtClean="0">
                <a:latin typeface="Times New Roman" pitchFamily="18" charset="0"/>
                <a:cs typeface="Times New Roman" pitchFamily="18" charset="0"/>
              </a:rPr>
              <a:t>Ví dụ:    R(</a:t>
            </a:r>
            <a:r>
              <a:rPr lang="en-US" sz="2400" u="sng" smtClean="0">
                <a:latin typeface="Times New Roman" pitchFamily="18" charset="0"/>
                <a:cs typeface="Times New Roman" pitchFamily="18" charset="0"/>
              </a:rPr>
              <a:t>AB</a:t>
            </a:r>
            <a:r>
              <a:rPr lang="en-US" sz="2400" smtClean="0">
                <a:latin typeface="Times New Roman" pitchFamily="18" charset="0"/>
                <a:cs typeface="Times New Roman" pitchFamily="18" charset="0"/>
              </a:rPr>
              <a:t>CDEF)</a:t>
            </a:r>
          </a:p>
          <a:p>
            <a:pPr marR="45720" lvl="0" algn="l">
              <a:spcBef>
                <a:spcPct val="20000"/>
              </a:spcBef>
              <a:buClr>
                <a:srgbClr val="0BD0D9"/>
              </a:buClr>
              <a:buSzPct val="95000"/>
            </a:pPr>
            <a:r>
              <a:rPr lang="en-US" sz="2400" smtClean="0">
                <a:latin typeface="Times New Roman" pitchFamily="18" charset="0"/>
                <a:cs typeface="Times New Roman" pitchFamily="18" charset="0"/>
              </a:rPr>
              <a:t>               </a:t>
            </a: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 = {AB </a:t>
            </a:r>
            <a:r>
              <a:rPr lang="en-US" sz="2400">
                <a:sym typeface="Symbol" pitchFamily="18" charset="2"/>
              </a:rPr>
              <a:t></a:t>
            </a:r>
            <a:r>
              <a:rPr lang="en-US" sz="2400" b="1" smtClean="0">
                <a:latin typeface="Times New Roman" pitchFamily="18" charset="0"/>
                <a:cs typeface="Times New Roman" pitchFamily="18" charset="0"/>
                <a:sym typeface="Wingdings"/>
              </a:rPr>
              <a:t> CDEF,  D </a:t>
            </a:r>
            <a:r>
              <a:rPr lang="en-US" sz="2400">
                <a:sym typeface="Symbol" pitchFamily="18" charset="2"/>
              </a:rPr>
              <a:t></a:t>
            </a:r>
            <a:r>
              <a:rPr lang="en-US" sz="2400" b="1" smtClean="0">
                <a:latin typeface="Times New Roman" pitchFamily="18" charset="0"/>
                <a:cs typeface="Times New Roman" pitchFamily="18" charset="0"/>
                <a:sym typeface="Wingdings"/>
              </a:rPr>
              <a:t> F, E </a:t>
            </a:r>
            <a:r>
              <a:rPr lang="en-US" sz="2400">
                <a:sym typeface="Symbol" pitchFamily="18" charset="2"/>
              </a:rPr>
              <a:t></a:t>
            </a:r>
            <a:r>
              <a:rPr lang="en-US" sz="2400" b="1" smtClean="0">
                <a:latin typeface="Times New Roman" pitchFamily="18" charset="0"/>
                <a:cs typeface="Times New Roman" pitchFamily="18" charset="0"/>
                <a:sym typeface="Wingdings"/>
              </a:rPr>
              <a:t> F, D </a:t>
            </a:r>
            <a:r>
              <a:rPr lang="en-US" sz="2400">
                <a:sym typeface="Symbol" pitchFamily="18" charset="2"/>
              </a:rPr>
              <a:t></a:t>
            </a:r>
            <a:r>
              <a:rPr lang="en-US" sz="2400" b="1" smtClean="0">
                <a:latin typeface="Times New Roman" pitchFamily="18" charset="0"/>
                <a:cs typeface="Times New Roman" pitchFamily="18" charset="0"/>
                <a:sym typeface="Wingdings"/>
              </a:rPr>
              <a:t> E}</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18" name="Rectangle 3"/>
          <p:cNvSpPr txBox="1">
            <a:spLocks noChangeArrowheads="1"/>
          </p:cNvSpPr>
          <p:nvPr/>
        </p:nvSpPr>
        <p:spPr bwMode="auto">
          <a:xfrm>
            <a:off x="1295400" y="5105400"/>
            <a:ext cx="4191000" cy="685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Phụ thuộc hàm bắc cầu:</a:t>
            </a:r>
            <a:endParaRPr lang="en-US" sz="2400" smtClean="0">
              <a:latin typeface="Times New Roman" pitchFamily="18" charset="0"/>
              <a:cs typeface="Times New Roman" pitchFamily="18" charset="0"/>
            </a:endParaRP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19" name="Rectangle 18"/>
          <p:cNvSpPr/>
          <p:nvPr/>
        </p:nvSpPr>
        <p:spPr>
          <a:xfrm>
            <a:off x="5029200" y="5105400"/>
            <a:ext cx="3200400" cy="461665"/>
          </a:xfrm>
          <a:prstGeom prst="rect">
            <a:avLst/>
          </a:prstGeom>
        </p:spPr>
        <p:txBody>
          <a:bodyPr wrap="square">
            <a:spAutoFit/>
          </a:bodyPr>
          <a:lstStyle/>
          <a:p>
            <a:r>
              <a:rPr lang="en-US" sz="2400" b="1" smtClean="0">
                <a:latin typeface="Times New Roman" pitchFamily="18" charset="0"/>
                <a:cs typeface="Times New Roman" pitchFamily="18" charset="0"/>
                <a:sym typeface="Wingdings"/>
              </a:rPr>
              <a:t>AB </a:t>
            </a:r>
            <a:r>
              <a:rPr lang="en-US" sz="2400" smtClean="0">
                <a:sym typeface="Symbol" pitchFamily="18" charset="2"/>
              </a:rPr>
              <a:t></a:t>
            </a:r>
            <a:r>
              <a:rPr lang="en-US" sz="2400" b="1" smtClean="0">
                <a:latin typeface="Times New Roman" pitchFamily="18" charset="0"/>
                <a:cs typeface="Times New Roman" pitchFamily="18" charset="0"/>
                <a:sym typeface="Wingdings"/>
              </a:rPr>
              <a:t> F, AB</a:t>
            </a:r>
            <a:r>
              <a:rPr lang="en-US" sz="2400" smtClean="0">
                <a:sym typeface="Symbol" pitchFamily="18" charset="2"/>
              </a:rPr>
              <a:t>  </a:t>
            </a:r>
            <a:r>
              <a:rPr lang="en-US" sz="2400" b="1">
                <a:latin typeface="Times New Roman" pitchFamily="18" charset="0"/>
                <a:cs typeface="Times New Roman" pitchFamily="18" charset="0"/>
                <a:sym typeface="Symbol" pitchFamily="18" charset="2"/>
              </a:rPr>
              <a:t>E</a:t>
            </a:r>
            <a:r>
              <a:rPr lang="en-US" sz="2400" smtClean="0">
                <a:sym typeface="Symbol" pitchFamily="18" charset="2"/>
              </a:rPr>
              <a:t>,..</a:t>
            </a:r>
            <a:endParaRPr lang="vi-V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box(i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79</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a:t>
            </a:r>
            <a:r>
              <a:rPr lang="en-US" sz="2400" smtClean="0"/>
              <a:t> </a:t>
            </a:r>
            <a:r>
              <a:rPr lang="en-US" sz="2400" b="1" smtClean="0">
                <a:solidFill>
                  <a:srgbClr val="FFFF00"/>
                </a:solidFill>
              </a:rPr>
              <a:t>Dạng chuẩn 3 </a:t>
            </a:r>
            <a:endParaRPr lang="en-US" b="1" smtClean="0">
              <a:solidFill>
                <a:srgbClr val="FFFF00"/>
              </a:solidFill>
            </a:endParaRPr>
          </a:p>
        </p:txBody>
      </p:sp>
      <p:sp>
        <p:nvSpPr>
          <p:cNvPr id="15" name="Rectangle 3"/>
          <p:cNvSpPr txBox="1">
            <a:spLocks noChangeArrowheads="1"/>
          </p:cNvSpPr>
          <p:nvPr/>
        </p:nvSpPr>
        <p:spPr bwMode="auto">
          <a:xfrm>
            <a:off x="381000" y="1295400"/>
            <a:ext cx="8229600" cy="1828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solidFill>
                  <a:srgbClr val="FFFF00"/>
                </a:solidFill>
                <a:latin typeface="Times New Roman" pitchFamily="18" charset="0"/>
                <a:cs typeface="Times New Roman" pitchFamily="18" charset="0"/>
              </a:rPr>
              <a:t> </a:t>
            </a:r>
            <a:r>
              <a:rPr lang="en-US" sz="2400" i="1" smtClean="0">
                <a:solidFill>
                  <a:srgbClr val="FFFF00"/>
                </a:solidFill>
                <a:latin typeface="Times New Roman" pitchFamily="18" charset="0"/>
                <a:cs typeface="Times New Roman" pitchFamily="18" charset="0"/>
              </a:rPr>
              <a:t>Lược đồ</a:t>
            </a:r>
            <a:r>
              <a:rPr lang="en-US" sz="2400" b="1" i="1" smtClean="0">
                <a:solidFill>
                  <a:srgbClr val="FFFF00"/>
                </a:solidFill>
                <a:latin typeface="Times New Roman" pitchFamily="18" charset="0"/>
                <a:cs typeface="Times New Roman" pitchFamily="18" charset="0"/>
              </a:rPr>
              <a:t> R </a:t>
            </a:r>
            <a:r>
              <a:rPr lang="en-US" sz="2400" i="1" smtClean="0">
                <a:solidFill>
                  <a:srgbClr val="FFFF00"/>
                </a:solidFill>
                <a:latin typeface="Times New Roman" pitchFamily="18" charset="0"/>
                <a:cs typeface="Times New Roman" pitchFamily="18" charset="0"/>
              </a:rPr>
              <a:t>là dạng chuẩn 3 nếu</a:t>
            </a:r>
            <a:r>
              <a:rPr lang="en-US" sz="2400" i="1" smtClean="0">
                <a:latin typeface="Times New Roman" pitchFamily="18" charset="0"/>
                <a:cs typeface="Times New Roman" pitchFamily="18" charset="0"/>
              </a:rPr>
              <a:t>:</a:t>
            </a:r>
          </a:p>
          <a:p>
            <a:pPr marL="637200" marR="45720" lvl="1" indent="-180000" algn="l">
              <a:spcBef>
                <a:spcPct val="20000"/>
              </a:spcBef>
              <a:buClr>
                <a:srgbClr val="0BD0D9"/>
              </a:buClr>
              <a:buSzPct val="95000"/>
              <a:buFont typeface="Arial" pitchFamily="34" charset="0"/>
              <a:buChar char="•"/>
            </a:pP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Thỏa mãn chuẩn 2</a:t>
            </a:r>
          </a:p>
          <a:p>
            <a:pPr marL="637200" marR="45720" lvl="1" indent="-180000" algn="l">
              <a:spcBef>
                <a:spcPct val="20000"/>
              </a:spcBef>
              <a:buClr>
                <a:srgbClr val="0BD0D9"/>
              </a:buClr>
              <a:buSzPct val="95000"/>
              <a:buFont typeface="Arial" pitchFamily="34" charset="0"/>
              <a:buChar char="•"/>
            </a:pPr>
            <a:r>
              <a:rPr lang="en-US" sz="2400" smtClean="0">
                <a:latin typeface="Times New Roman" pitchFamily="18" charset="0"/>
                <a:cs typeface="Times New Roman" pitchFamily="18" charset="0"/>
              </a:rPr>
              <a:t>Không có thuộc tính không khoá nào của R là phụ thuộc bắc cầu vào khoá chính. </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3"/>
          <p:cNvSpPr txBox="1">
            <a:spLocks noChangeArrowheads="1"/>
          </p:cNvSpPr>
          <p:nvPr/>
        </p:nvSpPr>
        <p:spPr bwMode="auto">
          <a:xfrm>
            <a:off x="381000" y="3200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i="1" smtClean="0">
                <a:solidFill>
                  <a:srgbClr val="002060"/>
                </a:solidFill>
                <a:latin typeface="Times New Roman" pitchFamily="18" charset="0"/>
                <a:cs typeface="Times New Roman" pitchFamily="18" charset="0"/>
              </a:rPr>
              <a:t>Tức là: mỗi phụ thuộc hàm </a:t>
            </a:r>
            <a:r>
              <a:rPr lang="en-US" sz="2400" b="1" smtClean="0">
                <a:solidFill>
                  <a:srgbClr val="002060"/>
                </a:solidFill>
                <a:latin typeface="Times New Roman" pitchFamily="18" charset="0"/>
                <a:cs typeface="Times New Roman" pitchFamily="18" charset="0"/>
              </a:rPr>
              <a:t>X</a:t>
            </a:r>
            <a:r>
              <a:rPr lang="en-US" sz="2400" b="1" smtClean="0">
                <a:solidFill>
                  <a:srgbClr val="002060"/>
                </a:solidFill>
                <a:latin typeface="Times New Roman" pitchFamily="18" charset="0"/>
                <a:cs typeface="Times New Roman" pitchFamily="18" charset="0"/>
                <a:sym typeface="Wingdings"/>
              </a:rPr>
              <a:t> </a:t>
            </a:r>
            <a:r>
              <a:rPr lang="en-US" sz="2400">
                <a:sym typeface="Symbol" pitchFamily="18" charset="2"/>
              </a:rPr>
              <a:t> </a:t>
            </a:r>
            <a:r>
              <a:rPr lang="en-US" sz="2400" b="1" smtClean="0">
                <a:solidFill>
                  <a:srgbClr val="002060"/>
                </a:solidFill>
                <a:latin typeface="Times New Roman" pitchFamily="18" charset="0"/>
                <a:cs typeface="Times New Roman" pitchFamily="18" charset="0"/>
                <a:sym typeface="Wingdings"/>
              </a:rPr>
              <a:t>Y </a:t>
            </a:r>
            <a:r>
              <a:rPr lang="en-US" sz="2400" smtClean="0">
                <a:solidFill>
                  <a:srgbClr val="002060"/>
                </a:solidFill>
                <a:latin typeface="Times New Roman" pitchFamily="18" charset="0"/>
                <a:cs typeface="Times New Roman" pitchFamily="18" charset="0"/>
                <a:sym typeface="Wingdings"/>
              </a:rPr>
              <a:t>thì</a:t>
            </a:r>
            <a:endParaRPr lang="en-US" sz="2400" i="1" smtClean="0">
              <a:solidFill>
                <a:srgbClr val="002060"/>
              </a:solidFill>
              <a:latin typeface="Times New Roman" pitchFamily="18" charset="0"/>
              <a:cs typeface="Times New Roman" pitchFamily="18" charset="0"/>
            </a:endParaRPr>
          </a:p>
          <a:p>
            <a:pPr marL="637200" marR="45720" lvl="1" indent="-180000" algn="l">
              <a:spcBef>
                <a:spcPct val="20000"/>
              </a:spcBef>
              <a:buClr>
                <a:srgbClr val="0BD0D9"/>
              </a:buClr>
              <a:buSzPct val="95000"/>
              <a:buFont typeface="Arial" pitchFamily="34" charset="0"/>
              <a:buChar char="•"/>
            </a:pPr>
            <a:r>
              <a:rPr kumimoji="0" lang="en-US" sz="2400" b="0" i="0" u="none" strike="noStrike" kern="1200" cap="none" spc="0" normalizeH="0" noProof="0" smtClean="0">
                <a:ln>
                  <a:noFill/>
                </a:ln>
                <a:solidFill>
                  <a:srgbClr val="002060"/>
                </a:solidFill>
                <a:effectLst/>
                <a:uLnTx/>
                <a:uFillTx/>
                <a:latin typeface="Times New Roman" pitchFamily="18" charset="0"/>
                <a:ea typeface="+mn-ea"/>
                <a:cs typeface="Times New Roman" pitchFamily="18" charset="0"/>
              </a:rPr>
              <a:t>Hoặc X siêu khóa</a:t>
            </a:r>
          </a:p>
          <a:p>
            <a:pPr marL="637200" marR="45720" lvl="1" indent="-180000" algn="l">
              <a:spcBef>
                <a:spcPct val="20000"/>
              </a:spcBef>
              <a:buClr>
                <a:srgbClr val="0BD0D9"/>
              </a:buClr>
              <a:buSzPct val="95000"/>
              <a:buFont typeface="Arial" pitchFamily="34" charset="0"/>
              <a:buChar char="•"/>
            </a:pPr>
            <a:r>
              <a:rPr lang="en-US" sz="2400" smtClean="0">
                <a:solidFill>
                  <a:srgbClr val="002060"/>
                </a:solidFill>
                <a:latin typeface="Times New Roman" pitchFamily="18" charset="0"/>
                <a:cs typeface="Times New Roman" pitchFamily="18" charset="0"/>
              </a:rPr>
              <a:t>Hoặc Y là thuộc tính khóa. </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3" name="Rectangle 3"/>
          <p:cNvSpPr txBox="1">
            <a:spLocks noChangeArrowheads="1"/>
          </p:cNvSpPr>
          <p:nvPr/>
        </p:nvSpPr>
        <p:spPr bwMode="auto">
          <a:xfrm>
            <a:off x="152400" y="4648200"/>
            <a:ext cx="86868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Ví dụ</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R(</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,C,D,E,F)</a:t>
            </a:r>
            <a:endParaRPr lang="en-US" sz="2400" smtClean="0">
              <a:latin typeface="Times New Roman" pitchFamily="18" charset="0"/>
              <a:cs typeface="Times New Roman" pitchFamily="18" charset="0"/>
            </a:endParaRPr>
          </a:p>
          <a:p>
            <a:pPr marR="45720" lvl="0" algn="l">
              <a:spcBef>
                <a:spcPct val="20000"/>
              </a:spcBef>
              <a:buClr>
                <a:srgbClr val="0BD0D9"/>
              </a:buClr>
              <a:buSzPct val="95000"/>
            </a:pPr>
            <a:r>
              <a:rPr lang="en-US" sz="2400" smtClean="0">
                <a:latin typeface="Times New Roman" pitchFamily="18" charset="0"/>
                <a:cs typeface="Times New Roman" pitchFamily="18" charset="0"/>
              </a:rPr>
              <a:t>             với </a:t>
            </a:r>
            <a:r>
              <a:rPr lang="en-US" sz="3200" b="1" smtClean="0">
                <a:latin typeface="Colonna MT" pitchFamily="82" charset="0"/>
                <a:cs typeface="Times New Roman" pitchFamily="18" charset="0"/>
              </a:rPr>
              <a:t>F1</a:t>
            </a:r>
            <a:r>
              <a:rPr lang="en-US" sz="2400" b="1" smtClean="0">
                <a:latin typeface="Times New Roman" pitchFamily="18" charset="0"/>
                <a:cs typeface="Times New Roman" pitchFamily="18" charset="0"/>
              </a:rPr>
              <a:t> = {AB </a:t>
            </a:r>
            <a:r>
              <a:rPr lang="en-US" sz="2400">
                <a:sym typeface="Symbol" pitchFamily="18" charset="2"/>
              </a:rPr>
              <a:t></a:t>
            </a:r>
            <a:r>
              <a:rPr lang="en-US" sz="2400" b="1" smtClean="0">
                <a:latin typeface="Times New Roman" pitchFamily="18" charset="0"/>
                <a:cs typeface="Times New Roman" pitchFamily="18" charset="0"/>
                <a:sym typeface="Wingdings"/>
              </a:rPr>
              <a:t> C, </a:t>
            </a:r>
            <a:r>
              <a:rPr lang="en-US" sz="2400" b="1" smtClean="0">
                <a:latin typeface="Times New Roman" pitchFamily="18" charset="0"/>
                <a:cs typeface="Times New Roman" pitchFamily="18" charset="0"/>
              </a:rPr>
              <a:t>AB </a:t>
            </a:r>
            <a:r>
              <a:rPr lang="en-US" sz="2400">
                <a:sym typeface="Symbol" pitchFamily="18" charset="2"/>
              </a:rPr>
              <a:t></a:t>
            </a:r>
            <a:r>
              <a:rPr lang="en-US" sz="2400" b="1" smtClean="0">
                <a:latin typeface="Times New Roman" pitchFamily="18" charset="0"/>
                <a:cs typeface="Times New Roman" pitchFamily="18" charset="0"/>
                <a:sym typeface="Wingdings"/>
              </a:rPr>
              <a:t> D, </a:t>
            </a:r>
            <a:r>
              <a:rPr lang="en-US" sz="2400" b="1" smtClean="0">
                <a:latin typeface="Times New Roman" pitchFamily="18" charset="0"/>
                <a:cs typeface="Times New Roman" pitchFamily="18" charset="0"/>
              </a:rPr>
              <a:t>AB </a:t>
            </a:r>
            <a:r>
              <a:rPr lang="en-US" sz="2400">
                <a:sym typeface="Symbol" pitchFamily="18" charset="2"/>
              </a:rPr>
              <a:t></a:t>
            </a:r>
            <a:r>
              <a:rPr lang="en-US" sz="2400" b="1" smtClean="0">
                <a:latin typeface="Times New Roman" pitchFamily="18" charset="0"/>
                <a:cs typeface="Times New Roman" pitchFamily="18" charset="0"/>
                <a:sym typeface="Wingdings"/>
              </a:rPr>
              <a:t> E,</a:t>
            </a:r>
            <a:r>
              <a:rPr lang="en-US" sz="2400" b="1" smtClean="0">
                <a:latin typeface="Times New Roman" pitchFamily="18" charset="0"/>
                <a:cs typeface="Times New Roman" pitchFamily="18" charset="0"/>
              </a:rPr>
              <a:t> AB </a:t>
            </a:r>
            <a:r>
              <a:rPr lang="en-US" sz="2400">
                <a:sym typeface="Symbol" pitchFamily="18" charset="2"/>
              </a:rPr>
              <a:t></a:t>
            </a:r>
            <a:r>
              <a:rPr lang="en-US" sz="2400" b="1" smtClean="0">
                <a:latin typeface="Times New Roman" pitchFamily="18" charset="0"/>
                <a:cs typeface="Times New Roman" pitchFamily="18" charset="0"/>
                <a:sym typeface="Wingdings"/>
              </a:rPr>
              <a:t> F, E </a:t>
            </a:r>
            <a:r>
              <a:rPr lang="en-US" sz="2400">
                <a:sym typeface="Symbol" pitchFamily="18" charset="2"/>
              </a:rPr>
              <a:t></a:t>
            </a:r>
            <a:r>
              <a:rPr lang="en-US" sz="2400" b="1" smtClean="0">
                <a:latin typeface="Times New Roman" pitchFamily="18" charset="0"/>
                <a:cs typeface="Times New Roman" pitchFamily="18" charset="0"/>
                <a:sym typeface="Wingdings"/>
              </a:rPr>
              <a:t> B}</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25" name="Rectangle 3"/>
          <p:cNvSpPr txBox="1">
            <a:spLocks noChangeArrowheads="1"/>
          </p:cNvSpPr>
          <p:nvPr/>
        </p:nvSpPr>
        <p:spPr bwMode="auto">
          <a:xfrm>
            <a:off x="228600" y="5638800"/>
            <a:ext cx="85344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b="1" i="1" smtClean="0">
                <a:solidFill>
                  <a:srgbClr val="002060"/>
                </a:solidFill>
                <a:latin typeface="Times New Roman" pitchFamily="18" charset="0"/>
                <a:cs typeface="Times New Roman" pitchFamily="18" charset="0"/>
              </a:rPr>
              <a:t>S</a:t>
            </a:r>
            <a:r>
              <a:rPr lang="en-US" sz="2400" b="1" smtClean="0">
                <a:solidFill>
                  <a:srgbClr val="002060"/>
                </a:solidFill>
                <a:latin typeface="Times New Roman" pitchFamily="18" charset="0"/>
                <a:cs typeface="Times New Roman" pitchFamily="18" charset="0"/>
              </a:rPr>
              <a:t>(</a:t>
            </a:r>
            <a:r>
              <a:rPr lang="en-US" sz="2400" b="1" u="sng" smtClean="0">
                <a:solidFill>
                  <a:srgbClr val="002060"/>
                </a:solidFill>
                <a:latin typeface="Times New Roman" pitchFamily="18" charset="0"/>
                <a:cs typeface="Times New Roman" pitchFamily="18" charset="0"/>
              </a:rPr>
              <a:t>A,B</a:t>
            </a:r>
            <a:r>
              <a:rPr lang="en-US" sz="2400" b="1" smtClean="0">
                <a:solidFill>
                  <a:srgbClr val="002060"/>
                </a:solidFill>
                <a:latin typeface="Times New Roman" pitchFamily="18" charset="0"/>
                <a:cs typeface="Times New Roman" pitchFamily="18" charset="0"/>
              </a:rPr>
              <a:t>,C,D,E,F)</a:t>
            </a:r>
            <a:endParaRPr lang="en-US" sz="2400" smtClean="0">
              <a:solidFill>
                <a:srgbClr val="002060"/>
              </a:solidFill>
              <a:latin typeface="Times New Roman" pitchFamily="18" charset="0"/>
              <a:cs typeface="Times New Roman" pitchFamily="18" charset="0"/>
            </a:endParaRPr>
          </a:p>
          <a:p>
            <a:pPr marR="45720" lvl="0" algn="l">
              <a:spcBef>
                <a:spcPct val="20000"/>
              </a:spcBef>
              <a:buClr>
                <a:srgbClr val="0BD0D9"/>
              </a:buClr>
              <a:buSzPct val="95000"/>
            </a:pPr>
            <a:r>
              <a:rPr lang="en-US" sz="2400" smtClean="0">
                <a:solidFill>
                  <a:srgbClr val="002060"/>
                </a:solidFill>
                <a:latin typeface="Times New Roman" pitchFamily="18" charset="0"/>
                <a:cs typeface="Times New Roman" pitchFamily="18" charset="0"/>
              </a:rPr>
              <a:t>            với </a:t>
            </a:r>
            <a:r>
              <a:rPr lang="en-US" sz="3200" b="1" smtClean="0">
                <a:solidFill>
                  <a:srgbClr val="002060"/>
                </a:solidFill>
                <a:latin typeface="Colonna MT" pitchFamily="82" charset="0"/>
                <a:cs typeface="Times New Roman" pitchFamily="18" charset="0"/>
              </a:rPr>
              <a:t>F2</a:t>
            </a:r>
            <a:r>
              <a:rPr lang="en-US" sz="2400" b="1" smtClean="0">
                <a:solidFill>
                  <a:srgbClr val="002060"/>
                </a:solidFill>
                <a:latin typeface="Times New Roman" pitchFamily="18" charset="0"/>
                <a:cs typeface="Times New Roman" pitchFamily="18" charset="0"/>
              </a:rPr>
              <a:t> = {</a:t>
            </a:r>
            <a:r>
              <a:rPr lang="en-US" sz="2400" b="1" smtClean="0">
                <a:solidFill>
                  <a:schemeClr val="bg1"/>
                </a:solidFill>
                <a:latin typeface="Times New Roman" pitchFamily="18" charset="0"/>
                <a:cs typeface="Times New Roman" pitchFamily="18" charset="0"/>
              </a:rPr>
              <a:t>AB </a:t>
            </a:r>
            <a:r>
              <a:rPr lang="en-US" sz="2400">
                <a:solidFill>
                  <a:schemeClr val="bg1"/>
                </a:solidFill>
                <a:sym typeface="Symbol" pitchFamily="18" charset="2"/>
              </a:rPr>
              <a:t></a:t>
            </a:r>
            <a:r>
              <a:rPr lang="en-US" sz="2400" b="1" smtClean="0">
                <a:solidFill>
                  <a:schemeClr val="bg1"/>
                </a:solidFill>
                <a:latin typeface="Times New Roman" pitchFamily="18" charset="0"/>
                <a:cs typeface="Times New Roman" pitchFamily="18" charset="0"/>
                <a:sym typeface="Wingdings"/>
              </a:rPr>
              <a:t> C, </a:t>
            </a:r>
            <a:r>
              <a:rPr lang="en-US" sz="2400" smtClean="0">
                <a:solidFill>
                  <a:schemeClr val="bg1"/>
                </a:solidFill>
                <a:latin typeface="Times New Roman" pitchFamily="18" charset="0"/>
                <a:cs typeface="Times New Roman" pitchFamily="18" charset="0"/>
              </a:rPr>
              <a:t>AB </a:t>
            </a:r>
            <a:r>
              <a:rPr lang="en-US" sz="2400">
                <a:solidFill>
                  <a:schemeClr val="bg1"/>
                </a:solidFill>
                <a:sym typeface="Symbol" pitchFamily="18" charset="2"/>
              </a:rPr>
              <a:t></a:t>
            </a:r>
            <a:r>
              <a:rPr lang="en-US" sz="2400" smtClean="0">
                <a:solidFill>
                  <a:schemeClr val="bg1"/>
                </a:solidFill>
                <a:latin typeface="Times New Roman" pitchFamily="18" charset="0"/>
                <a:cs typeface="Times New Roman" pitchFamily="18" charset="0"/>
                <a:sym typeface="Wingdings"/>
              </a:rPr>
              <a:t> D</a:t>
            </a:r>
            <a:r>
              <a:rPr lang="en-US" sz="2400" b="1" smtClean="0">
                <a:solidFill>
                  <a:schemeClr val="bg1"/>
                </a:solidFill>
                <a:latin typeface="Times New Roman" pitchFamily="18" charset="0"/>
                <a:cs typeface="Times New Roman" pitchFamily="18" charset="0"/>
                <a:sym typeface="Wingdings"/>
              </a:rPr>
              <a:t>, AB</a:t>
            </a:r>
            <a:r>
              <a:rPr lang="en-US" sz="2400">
                <a:solidFill>
                  <a:schemeClr val="bg1"/>
                </a:solidFill>
                <a:sym typeface="Symbol" pitchFamily="18" charset="2"/>
              </a:rPr>
              <a:t> </a:t>
            </a:r>
            <a:r>
              <a:rPr lang="en-US" sz="2400" b="1" smtClean="0">
                <a:solidFill>
                  <a:schemeClr val="bg1"/>
                </a:solidFill>
                <a:latin typeface="Times New Roman" pitchFamily="18" charset="0"/>
                <a:cs typeface="Times New Roman" pitchFamily="18" charset="0"/>
                <a:sym typeface="Wingdings"/>
              </a:rPr>
              <a:t> E, AB</a:t>
            </a:r>
            <a:r>
              <a:rPr lang="en-US" sz="2400">
                <a:solidFill>
                  <a:schemeClr val="bg1"/>
                </a:solidFill>
                <a:sym typeface="Symbol" pitchFamily="18" charset="2"/>
              </a:rPr>
              <a:t> </a:t>
            </a:r>
            <a:r>
              <a:rPr lang="en-US" sz="2400" b="1" smtClean="0">
                <a:solidFill>
                  <a:schemeClr val="bg1"/>
                </a:solidFill>
                <a:latin typeface="Times New Roman" pitchFamily="18" charset="0"/>
                <a:cs typeface="Times New Roman" pitchFamily="18" charset="0"/>
                <a:sym typeface="Wingdings"/>
              </a:rPr>
              <a:t> F, E </a:t>
            </a:r>
            <a:r>
              <a:rPr lang="en-US" sz="2400">
                <a:solidFill>
                  <a:schemeClr val="bg1"/>
                </a:solidFill>
                <a:sym typeface="Symbol" pitchFamily="18" charset="2"/>
              </a:rPr>
              <a:t></a:t>
            </a:r>
            <a:r>
              <a:rPr lang="en-US" sz="2400" b="1" smtClean="0">
                <a:solidFill>
                  <a:schemeClr val="bg1"/>
                </a:solidFill>
                <a:latin typeface="Times New Roman" pitchFamily="18" charset="0"/>
                <a:cs typeface="Times New Roman" pitchFamily="18" charset="0"/>
                <a:sym typeface="Wingdings"/>
              </a:rPr>
              <a:t> D</a:t>
            </a:r>
            <a:r>
              <a:rPr lang="en-US" sz="2400" b="1" smtClean="0">
                <a:solidFill>
                  <a:srgbClr val="002060"/>
                </a:solidFill>
                <a:latin typeface="Times New Roman" pitchFamily="18" charset="0"/>
                <a:cs typeface="Times New Roman" pitchFamily="18" charset="0"/>
                <a:sym typeface="Wingdings"/>
              </a:rPr>
              <a:t>}</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26" name="TextBox 25"/>
          <p:cNvSpPr txBox="1"/>
          <p:nvPr/>
        </p:nvSpPr>
        <p:spPr>
          <a:xfrm>
            <a:off x="8305800" y="4343400"/>
            <a:ext cx="585417" cy="369332"/>
          </a:xfrm>
          <a:prstGeom prst="rect">
            <a:avLst/>
          </a:prstGeom>
          <a:noFill/>
        </p:spPr>
        <p:txBody>
          <a:bodyPr wrap="none" rtlCol="0">
            <a:spAutoFit/>
          </a:bodyPr>
          <a:lstStyle/>
          <a:p>
            <a:r>
              <a:rPr lang="en-US" smtClean="0"/>
              <a:t>3NF</a:t>
            </a:r>
            <a:endParaRPr lang="vi-VN"/>
          </a:p>
        </p:txBody>
      </p:sp>
      <p:cxnSp>
        <p:nvCxnSpPr>
          <p:cNvPr id="28" name="Straight Arrow Connector 27"/>
          <p:cNvCxnSpPr/>
          <p:nvPr/>
        </p:nvCxnSpPr>
        <p:spPr>
          <a:xfrm rot="10800000" flipV="1">
            <a:off x="4114800" y="4572000"/>
            <a:ext cx="3810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39000" y="5867400"/>
            <a:ext cx="1806906" cy="369332"/>
          </a:xfrm>
          <a:prstGeom prst="rect">
            <a:avLst/>
          </a:prstGeom>
          <a:noFill/>
        </p:spPr>
        <p:txBody>
          <a:bodyPr wrap="none" rtlCol="0">
            <a:spAutoFit/>
          </a:bodyPr>
          <a:lstStyle/>
          <a:p>
            <a:r>
              <a:rPr lang="en-US" smtClean="0"/>
              <a:t>không thỏa 3NF</a:t>
            </a:r>
            <a:endParaRPr lang="vi-VN"/>
          </a:p>
        </p:txBody>
      </p:sp>
      <p:cxnSp>
        <p:nvCxnSpPr>
          <p:cNvPr id="31" name="Straight Arrow Connector 30"/>
          <p:cNvCxnSpPr>
            <a:stCxn id="29" idx="1"/>
          </p:cNvCxnSpPr>
          <p:nvPr/>
        </p:nvCxnSpPr>
        <p:spPr>
          <a:xfrm rot="10800000">
            <a:off x="4191000" y="6019800"/>
            <a:ext cx="30480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ox(in)">
                                      <p:cBhvr>
                                        <p:cTn id="17" dur="500"/>
                                        <p:tgtEl>
                                          <p:spTgt spid="23"/>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ox(in)">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ox(in)">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ox(in)">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P spid="25" grpId="0"/>
      <p:bldP spid="26"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D2C1AC0-702B-480D-884B-DA9432EE5127}"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a:t>
            </a:fld>
            <a:endParaRPr lang="en-US" altLang="en-US"/>
          </a:p>
        </p:txBody>
      </p:sp>
      <p:sp>
        <p:nvSpPr>
          <p:cNvPr id="12" name="TextBox 11"/>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4.1</a:t>
            </a:r>
            <a:r>
              <a:rPr lang="en-US" sz="2400" smtClean="0"/>
              <a:t> - </a:t>
            </a:r>
            <a:r>
              <a:rPr lang="en-US" sz="2000" b="1" smtClean="0"/>
              <a:t>Sự dư thừa và dị thường dữ liệu</a:t>
            </a:r>
          </a:p>
        </p:txBody>
      </p:sp>
      <p:sp>
        <p:nvSpPr>
          <p:cNvPr id="13" name="Right Arrow 12"/>
          <p:cNvSpPr/>
          <p:nvPr/>
        </p:nvSpPr>
        <p:spPr>
          <a:xfrm>
            <a:off x="609600" y="1524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p:cNvSpPr txBox="1"/>
          <p:nvPr/>
        </p:nvSpPr>
        <p:spPr>
          <a:xfrm>
            <a:off x="1524000" y="1447800"/>
            <a:ext cx="3387467" cy="369332"/>
          </a:xfrm>
          <a:prstGeom prst="rect">
            <a:avLst/>
          </a:prstGeom>
          <a:noFill/>
        </p:spPr>
        <p:txBody>
          <a:bodyPr wrap="none" rtlCol="0">
            <a:spAutoFit/>
          </a:bodyPr>
          <a:lstStyle/>
          <a:p>
            <a:pPr marL="342900" indent="-342900">
              <a:buFont typeface="+mj-lt"/>
              <a:buAutoNum type="arabicPeriod"/>
            </a:pPr>
            <a:r>
              <a:rPr lang="en-US" b="1" i="1" smtClean="0"/>
              <a:t>Lãng phí không gian nhớ</a:t>
            </a:r>
            <a:endParaRPr lang="vi-VN" b="1" i="1"/>
          </a:p>
        </p:txBody>
      </p:sp>
      <p:sp>
        <p:nvSpPr>
          <p:cNvPr id="15" name="TextBox 14"/>
          <p:cNvSpPr txBox="1"/>
          <p:nvPr/>
        </p:nvSpPr>
        <p:spPr>
          <a:xfrm>
            <a:off x="1524000" y="2057400"/>
            <a:ext cx="2839240" cy="369332"/>
          </a:xfrm>
          <a:prstGeom prst="rect">
            <a:avLst/>
          </a:prstGeom>
          <a:noFill/>
        </p:spPr>
        <p:txBody>
          <a:bodyPr wrap="none" rtlCol="0">
            <a:spAutoFit/>
          </a:bodyPr>
          <a:lstStyle/>
          <a:p>
            <a:pPr marL="342900" indent="-342900">
              <a:buFont typeface="+mj-lt"/>
              <a:buAutoNum type="arabicPeriod" startAt="2"/>
            </a:pPr>
            <a:r>
              <a:rPr lang="en-US" b="1" i="1" smtClean="0"/>
              <a:t>Dị thường cập nhật</a:t>
            </a:r>
            <a:r>
              <a:rPr lang="en-US" smtClean="0"/>
              <a:t>:</a:t>
            </a:r>
            <a:endParaRPr lang="vi-VN"/>
          </a:p>
        </p:txBody>
      </p:sp>
      <p:sp>
        <p:nvSpPr>
          <p:cNvPr id="16" name="Rectangle 15"/>
          <p:cNvSpPr/>
          <p:nvPr/>
        </p:nvSpPr>
        <p:spPr>
          <a:xfrm>
            <a:off x="1524000" y="4648200"/>
            <a:ext cx="5638800" cy="1754326"/>
          </a:xfrm>
          <a:prstGeom prst="rect">
            <a:avLst/>
          </a:prstGeom>
        </p:spPr>
        <p:txBody>
          <a:bodyPr wrap="square">
            <a:spAutoFit/>
          </a:bodyPr>
          <a:lstStyle/>
          <a:p>
            <a:pPr lvl="1" indent="-457200" algn="l" eaLnBrk="1" hangingPunct="1">
              <a:buFont typeface="Arial" pitchFamily="34" charset="0"/>
              <a:buChar char="•"/>
            </a:pPr>
            <a:r>
              <a:rPr lang="en-US" smtClean="0">
                <a:sym typeface="Wingdings" pitchFamily="2" charset="2"/>
              </a:rPr>
              <a:t>Thao tác sửa đổi: phải cập nhật tất cả các giá trị, bộ  liên quan</a:t>
            </a:r>
          </a:p>
          <a:p>
            <a:pPr lvl="1" indent="-457200" algn="l" eaLnBrk="1" hangingPunct="1">
              <a:buFont typeface="Arial" pitchFamily="34" charset="0"/>
              <a:buChar char="•"/>
            </a:pPr>
            <a:r>
              <a:rPr lang="en-US" smtClean="0"/>
              <a:t>Thao tác xóa: người cuối cùng của đơn vị </a:t>
            </a:r>
            <a:r>
              <a:rPr lang="en-US" smtClean="0">
                <a:sym typeface="Wingdings" pitchFamily="2" charset="2"/>
              </a:rPr>
              <a:t> mất thông tin về đơn vị</a:t>
            </a:r>
            <a:endParaRPr lang="en-US" smtClean="0"/>
          </a:p>
          <a:p>
            <a:pPr lvl="1" indent="-457200" algn="l" eaLnBrk="1" hangingPunct="1">
              <a:buFont typeface="Arial" pitchFamily="34" charset="0"/>
              <a:buChar char="•"/>
            </a:pPr>
            <a:r>
              <a:rPr lang="en-US" smtClean="0"/>
              <a:t>Thao tác chèn</a:t>
            </a:r>
          </a:p>
        </p:txBody>
      </p:sp>
      <p:graphicFrame>
        <p:nvGraphicFramePr>
          <p:cNvPr id="17" name="Table 16"/>
          <p:cNvGraphicFramePr>
            <a:graphicFrameLocks noGrp="1"/>
          </p:cNvGraphicFramePr>
          <p:nvPr/>
        </p:nvGraphicFramePr>
        <p:xfrm>
          <a:off x="1981200" y="2514600"/>
          <a:ext cx="5638800" cy="1970911"/>
        </p:xfrm>
        <a:graphic>
          <a:graphicData uri="http://schemas.openxmlformats.org/drawingml/2006/table">
            <a:tbl>
              <a:tblPr>
                <a:tableStyleId>{35758FB7-9AC5-4552-8A53-C91805E547FA}</a:tableStyleId>
              </a:tblPr>
              <a:tblGrid>
                <a:gridCol w="838200"/>
                <a:gridCol w="838200"/>
                <a:gridCol w="762000"/>
                <a:gridCol w="914400"/>
                <a:gridCol w="1295400"/>
                <a:gridCol w="990600"/>
              </a:tblGrid>
              <a:tr h="253363">
                <a:tc>
                  <a:txBody>
                    <a:bodyPr/>
                    <a:lstStyle/>
                    <a:p>
                      <a:pPr algn="ctr">
                        <a:lnSpc>
                          <a:spcPct val="115000"/>
                        </a:lnSpc>
                        <a:spcAft>
                          <a:spcPts val="0"/>
                        </a:spcAft>
                      </a:pPr>
                      <a:r>
                        <a:rPr lang="en-US" sz="1400" b="1" smtClean="0">
                          <a:latin typeface="Aharoni" pitchFamily="2" charset="-79"/>
                          <a:cs typeface="Aharoni" pitchFamily="2" charset="-79"/>
                        </a:rPr>
                        <a:t>Manv</a:t>
                      </a:r>
                      <a:endParaRPr lang="vi-VN" sz="14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400" b="1">
                          <a:latin typeface="Aharoni" pitchFamily="2" charset="-79"/>
                          <a:cs typeface="Aharoni" pitchFamily="2" charset="-79"/>
                        </a:rPr>
                        <a:t>Ho</a:t>
                      </a:r>
                      <a:endParaRPr lang="vi-VN" sz="14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400" b="1">
                          <a:latin typeface="Aharoni" pitchFamily="2" charset="-79"/>
                          <a:cs typeface="Aharoni" pitchFamily="2" charset="-79"/>
                        </a:rPr>
                        <a:t>Dem</a:t>
                      </a:r>
                      <a:endParaRPr lang="vi-VN" sz="14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400" b="1">
                          <a:latin typeface="Aharoni" pitchFamily="2" charset="-79"/>
                          <a:cs typeface="Aharoni" pitchFamily="2" charset="-79"/>
                        </a:rPr>
                        <a:t>Ten</a:t>
                      </a:r>
                      <a:endParaRPr lang="vi-VN" sz="1400" b="1">
                        <a:latin typeface="Arial"/>
                        <a:ea typeface="Arial"/>
                        <a:cs typeface="Aharoni" pitchFamily="2" charset="-79"/>
                      </a:endParaRPr>
                    </a:p>
                  </a:txBody>
                  <a:tcPr marL="68580" marR="68580" marT="0" marB="0" anchor="ctr"/>
                </a:tc>
                <a:tc>
                  <a:txBody>
                    <a:bodyPr/>
                    <a:lstStyle/>
                    <a:p>
                      <a:pPr algn="ctr">
                        <a:lnSpc>
                          <a:spcPct val="115000"/>
                        </a:lnSpc>
                        <a:spcAft>
                          <a:spcPts val="0"/>
                        </a:spcAft>
                      </a:pPr>
                      <a:r>
                        <a:rPr lang="en-US" sz="1400" b="1" smtClean="0">
                          <a:latin typeface="Aharoni" pitchFamily="2" charset="-79"/>
                          <a:ea typeface="Arial"/>
                          <a:cs typeface="Aharoni" pitchFamily="2" charset="-79"/>
                        </a:rPr>
                        <a:t>Donvi</a:t>
                      </a:r>
                      <a:endParaRPr lang="vi-VN" sz="1400" b="1">
                        <a:latin typeface="Times New Roman" pitchFamily="18" charset="0"/>
                        <a:ea typeface="Arial"/>
                        <a:cs typeface="Aharoni" pitchFamily="2" charset="-79"/>
                      </a:endParaRPr>
                    </a:p>
                  </a:txBody>
                  <a:tcPr marL="68580" marR="68580" marT="0" marB="0" anchor="ctr"/>
                </a:tc>
                <a:tc>
                  <a:txBody>
                    <a:bodyPr/>
                    <a:lstStyle/>
                    <a:p>
                      <a:pPr algn="ctr">
                        <a:lnSpc>
                          <a:spcPct val="115000"/>
                        </a:lnSpc>
                        <a:spcAft>
                          <a:spcPts val="0"/>
                        </a:spcAft>
                      </a:pPr>
                      <a:r>
                        <a:rPr lang="en-US" sz="1400" b="1" smtClean="0">
                          <a:latin typeface="Aharoni" pitchFamily="2" charset="-79"/>
                          <a:ea typeface="Arial"/>
                          <a:cs typeface="Aharoni" pitchFamily="2" charset="-79"/>
                        </a:rPr>
                        <a:t>Maql</a:t>
                      </a:r>
                      <a:endParaRPr lang="vi-VN" sz="1400" b="1">
                        <a:latin typeface="Arial"/>
                        <a:ea typeface="Arial"/>
                        <a:cs typeface="Aharoni" pitchFamily="2" charset="-79"/>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11001</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Trần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Văn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An</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Nghiên</a:t>
                      </a:r>
                      <a:r>
                        <a:rPr lang="en-US" sz="1400" baseline="0" smtClean="0">
                          <a:latin typeface="Times New Roman" pitchFamily="18" charset="0"/>
                          <a:ea typeface="Arial"/>
                          <a:cs typeface="Times New Roman" pitchFamily="18" charset="0"/>
                        </a:rPr>
                        <a:t> cứu</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11001</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11002</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Lê</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Đình</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Bắc</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Đào</a:t>
                      </a:r>
                      <a:r>
                        <a:rPr lang="en-US" sz="1400" baseline="0" smtClean="0">
                          <a:latin typeface="Times New Roman" pitchFamily="18" charset="0"/>
                          <a:ea typeface="Arial"/>
                          <a:cs typeface="Times New Roman" pitchFamily="18" charset="0"/>
                        </a:rPr>
                        <a:t> tạo</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11002</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11003</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Trần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Thị</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Hảo</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Đào</a:t>
                      </a:r>
                      <a:r>
                        <a:rPr lang="en-US" sz="1400" baseline="0" smtClean="0">
                          <a:latin typeface="Times New Roman" pitchFamily="18" charset="0"/>
                          <a:ea typeface="Arial"/>
                          <a:cs typeface="Times New Roman" pitchFamily="18" charset="0"/>
                        </a:rPr>
                        <a:t> tạo</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11002</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11004</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Vũ</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Đức</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Lâm</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Hành</a:t>
                      </a:r>
                      <a:r>
                        <a:rPr lang="en-US" sz="1400" baseline="0" smtClean="0">
                          <a:latin typeface="Times New Roman" pitchFamily="18" charset="0"/>
                          <a:ea typeface="Arial"/>
                          <a:cs typeface="Times New Roman" pitchFamily="18" charset="0"/>
                        </a:rPr>
                        <a:t> chính</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11005</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11005</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Phạm</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Hải</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a:latin typeface="Times New Roman" pitchFamily="18" charset="0"/>
                          <a:cs typeface="Times New Roman" pitchFamily="18" charset="0"/>
                        </a:rPr>
                        <a:t>Ngọc</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cs typeface="Times New Roman" pitchFamily="18" charset="0"/>
                        </a:rPr>
                        <a:t>Hành</a:t>
                      </a:r>
                      <a:r>
                        <a:rPr lang="en-US" sz="1400" baseline="0" smtClean="0">
                          <a:latin typeface="Times New Roman" pitchFamily="18" charset="0"/>
                          <a:cs typeface="Times New Roman" pitchFamily="18" charset="0"/>
                        </a:rPr>
                        <a:t> chính</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11005</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11006</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Trần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Văn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Cường</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Nghiên</a:t>
                      </a:r>
                      <a:r>
                        <a:rPr lang="en-US" sz="1400" baseline="0" smtClean="0">
                          <a:latin typeface="Times New Roman" pitchFamily="18" charset="0"/>
                          <a:ea typeface="Arial"/>
                          <a:cs typeface="Times New Roman" pitchFamily="18" charset="0"/>
                        </a:rPr>
                        <a:t> cứu</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11001</a:t>
                      </a:r>
                      <a:endParaRPr lang="vi-VN" sz="1400">
                        <a:latin typeface="Times New Roman" pitchFamily="18" charset="0"/>
                        <a:ea typeface="Arial"/>
                        <a:cs typeface="Times New Roman" pitchFamily="18" charset="0"/>
                      </a:endParaRPr>
                    </a:p>
                  </a:txBody>
                  <a:tcPr marL="68580" marR="68580" marT="0" marB="0" anchor="ctr"/>
                </a:tc>
              </a:tr>
              <a:tr h="214177">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11007</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Vũ</a:t>
                      </a:r>
                      <a:r>
                        <a:rPr lang="en-US" sz="1400" baseline="0" smtClean="0">
                          <a:latin typeface="Times New Roman" pitchFamily="18" charset="0"/>
                          <a:ea typeface="Arial"/>
                          <a:cs typeface="Times New Roman" pitchFamily="18" charset="0"/>
                        </a:rPr>
                        <a:t> </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Vân</a:t>
                      </a:r>
                      <a:endParaRPr lang="vi-VN" sz="1400">
                        <a:latin typeface="Times New Roman" pitchFamily="18" charset="0"/>
                        <a:ea typeface="Arial"/>
                        <a:cs typeface="Times New Roman" pitchFamily="18" charset="0"/>
                      </a:endParaRPr>
                    </a:p>
                  </a:txBody>
                  <a:tcPr marL="68580" marR="68580" marT="0" marB="0" anchor="ctr"/>
                </a:tc>
                <a:tc>
                  <a:txBody>
                    <a:bodyPr/>
                    <a:lstStyle/>
                    <a:p>
                      <a:pPr>
                        <a:lnSpc>
                          <a:spcPct val="115000"/>
                        </a:lnSpc>
                        <a:spcAft>
                          <a:spcPts val="0"/>
                        </a:spcAft>
                      </a:pPr>
                      <a:r>
                        <a:rPr lang="en-US" sz="1400" smtClean="0">
                          <a:latin typeface="Times New Roman" pitchFamily="18" charset="0"/>
                          <a:ea typeface="Arial"/>
                          <a:cs typeface="Times New Roman" pitchFamily="18" charset="0"/>
                        </a:rPr>
                        <a:t>Long</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Đào</a:t>
                      </a:r>
                      <a:r>
                        <a:rPr lang="en-US" sz="1400" baseline="0" smtClean="0">
                          <a:latin typeface="Times New Roman" pitchFamily="18" charset="0"/>
                          <a:ea typeface="Arial"/>
                          <a:cs typeface="Times New Roman" pitchFamily="18" charset="0"/>
                        </a:rPr>
                        <a:t> tạo</a:t>
                      </a:r>
                      <a:endParaRPr lang="vi-VN" sz="1400">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smtClean="0">
                          <a:latin typeface="Times New Roman" pitchFamily="18" charset="0"/>
                          <a:ea typeface="Arial"/>
                          <a:cs typeface="Times New Roman" pitchFamily="18" charset="0"/>
                        </a:rPr>
                        <a:t>11002</a:t>
                      </a:r>
                      <a:endParaRPr lang="vi-VN" sz="1400">
                        <a:latin typeface="Times New Roman" pitchFamily="18" charset="0"/>
                        <a:ea typeface="Arial"/>
                        <a:cs typeface="Times New Roman" pitchFamily="18" charset="0"/>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80</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a:t>
            </a:r>
            <a:r>
              <a:rPr lang="en-US" sz="2400" smtClean="0"/>
              <a:t> </a:t>
            </a:r>
            <a:r>
              <a:rPr lang="en-US" sz="2400" b="1" smtClean="0">
                <a:solidFill>
                  <a:srgbClr val="FFFF00"/>
                </a:solidFill>
              </a:rPr>
              <a:t>Dạng chuẩn 3 </a:t>
            </a:r>
            <a:endParaRPr lang="en-US" b="1" smtClean="0">
              <a:solidFill>
                <a:srgbClr val="FFFF00"/>
              </a:solidFill>
            </a:endParaRPr>
          </a:p>
        </p:txBody>
      </p:sp>
      <p:sp>
        <p:nvSpPr>
          <p:cNvPr id="15" name="Rectangle 3"/>
          <p:cNvSpPr txBox="1">
            <a:spLocks noChangeArrowheads="1"/>
          </p:cNvSpPr>
          <p:nvPr/>
        </p:nvSpPr>
        <p:spPr bwMode="auto">
          <a:xfrm>
            <a:off x="381000" y="1295399"/>
            <a:ext cx="8229600" cy="2153225"/>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Chuẩn hóa lược đồ</a:t>
            </a:r>
            <a:r>
              <a:rPr lang="en-US" sz="2400" b="1" i="1" smtClean="0">
                <a:latin typeface="Times New Roman" pitchFamily="18" charset="0"/>
                <a:cs typeface="Times New Roman" pitchFamily="18" charset="0"/>
              </a:rPr>
              <a:t> R </a:t>
            </a:r>
            <a:r>
              <a:rPr lang="en-US" sz="2400" i="1" smtClean="0">
                <a:latin typeface="Times New Roman" pitchFamily="18" charset="0"/>
                <a:cs typeface="Times New Roman" pitchFamily="18" charset="0"/>
              </a:rPr>
              <a:t>:</a:t>
            </a:r>
          </a:p>
          <a:p>
            <a:pPr marL="637200" marR="45720" lvl="1" indent="-180000" algn="l">
              <a:spcBef>
                <a:spcPct val="20000"/>
              </a:spcBef>
              <a:buClr>
                <a:srgbClr val="0BD0D9"/>
              </a:buClr>
              <a:buSzPct val="95000"/>
              <a:buFont typeface="Arial" pitchFamily="34" charset="0"/>
              <a:buChar char="•"/>
            </a:pPr>
            <a:r>
              <a:rPr kumimoji="0" lang="en-US" sz="2400" b="0" i="0" u="none" strike="noStrike" kern="1200" cap="none" spc="0" normalizeH="0" noProof="0" smtClean="0">
                <a:ln>
                  <a:noFill/>
                </a:ln>
                <a:solidFill>
                  <a:schemeClr val="tx1"/>
                </a:solidFill>
                <a:effectLst/>
                <a:uLnTx/>
                <a:uFillTx/>
                <a:latin typeface="Times New Roman" pitchFamily="18" charset="0"/>
                <a:ea typeface="+mn-ea"/>
                <a:cs typeface="Times New Roman" pitchFamily="18" charset="0"/>
              </a:rPr>
              <a:t>Tách quan hệ mới gồm các thuộc tính phụ thuộc  bắc cầu và thuộc tính không khóa mà nó phụ thuộc vào.</a:t>
            </a:r>
          </a:p>
          <a:p>
            <a:pPr marL="637200" marR="45720" lvl="1" indent="-180000" algn="l">
              <a:spcBef>
                <a:spcPct val="20000"/>
              </a:spcBef>
              <a:buClr>
                <a:srgbClr val="0BD0D9"/>
              </a:buClr>
              <a:buSzPct val="95000"/>
              <a:buFont typeface="Arial" pitchFamily="34" charset="0"/>
              <a:buChar char="•"/>
            </a:pPr>
            <a:r>
              <a:rPr lang="en-US" sz="2400" smtClean="0">
                <a:latin typeface="Times New Roman" pitchFamily="18" charset="0"/>
                <a:cs typeface="Times New Roman" pitchFamily="18" charset="0"/>
              </a:rPr>
              <a:t>Loại các thuộc tính phụ thuộc bắc cầu vào thuộc tính khóa trong quan hệ ban đầu;</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1" name="Rectangle 3"/>
          <p:cNvSpPr txBox="1">
            <a:spLocks noChangeArrowheads="1"/>
          </p:cNvSpPr>
          <p:nvPr/>
        </p:nvSpPr>
        <p:spPr bwMode="auto">
          <a:xfrm>
            <a:off x="304800" y="3581400"/>
            <a:ext cx="8229600" cy="609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R(</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 C, D, E, F, G)</a:t>
            </a:r>
          </a:p>
        </p:txBody>
      </p:sp>
      <p:sp>
        <p:nvSpPr>
          <p:cNvPr id="36" name="TextBox 35"/>
          <p:cNvSpPr txBox="1"/>
          <p:nvPr/>
        </p:nvSpPr>
        <p:spPr>
          <a:xfrm>
            <a:off x="4876800" y="3429000"/>
            <a:ext cx="3200400" cy="646331"/>
          </a:xfrm>
          <a:prstGeom prst="rect">
            <a:avLst/>
          </a:prstGeom>
          <a:noFill/>
        </p:spPr>
        <p:txBody>
          <a:bodyPr wrap="square" rtlCol="0">
            <a:spAutoFit/>
          </a:bodyPr>
          <a:lstStyle/>
          <a:p>
            <a:r>
              <a:rPr lang="en-US" smtClean="0"/>
              <a:t>AB: Khóa, các thuộc tính phụ thuộc hàm vào AB</a:t>
            </a:r>
            <a:endParaRPr lang="vi-VN"/>
          </a:p>
        </p:txBody>
      </p:sp>
      <p:cxnSp>
        <p:nvCxnSpPr>
          <p:cNvPr id="40" name="Straight Arrow Connector 39"/>
          <p:cNvCxnSpPr/>
          <p:nvPr/>
        </p:nvCxnSpPr>
        <p:spPr>
          <a:xfrm rot="5400000">
            <a:off x="1295400" y="4191000"/>
            <a:ext cx="990600" cy="685800"/>
          </a:xfrm>
          <a:prstGeom prst="straightConnector1">
            <a:avLst/>
          </a:prstGeom>
          <a:ln w="44450" cmpd="db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2000" y="5105400"/>
            <a:ext cx="1929504" cy="584775"/>
          </a:xfrm>
          <a:prstGeom prst="rect">
            <a:avLst/>
          </a:prstGeom>
          <a:noFill/>
        </p:spPr>
        <p:txBody>
          <a:bodyPr wrap="none" rtlCol="0">
            <a:spAutoFit/>
          </a:bodyPr>
          <a:lstStyle/>
          <a:p>
            <a:r>
              <a:rPr lang="en-US" sz="3200" smtClean="0"/>
              <a:t>R1(</a:t>
            </a:r>
            <a:r>
              <a:rPr lang="en-US" sz="3200" u="sng" smtClean="0"/>
              <a:t>D</a:t>
            </a:r>
            <a:r>
              <a:rPr lang="en-US" sz="3200" smtClean="0"/>
              <a:t>,F,G)</a:t>
            </a:r>
            <a:endParaRPr lang="vi-VN" sz="3200"/>
          </a:p>
        </p:txBody>
      </p:sp>
      <p:cxnSp>
        <p:nvCxnSpPr>
          <p:cNvPr id="42" name="Straight Arrow Connector 41"/>
          <p:cNvCxnSpPr/>
          <p:nvPr/>
        </p:nvCxnSpPr>
        <p:spPr>
          <a:xfrm rot="16200000" flipH="1">
            <a:off x="2476500" y="4152900"/>
            <a:ext cx="1066800" cy="838200"/>
          </a:xfrm>
          <a:prstGeom prst="straightConnector1">
            <a:avLst/>
          </a:prstGeom>
          <a:ln w="44450" cmpd="db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505200" y="5105400"/>
            <a:ext cx="2486386" cy="584775"/>
          </a:xfrm>
          <a:prstGeom prst="rect">
            <a:avLst/>
          </a:prstGeom>
          <a:noFill/>
        </p:spPr>
        <p:txBody>
          <a:bodyPr wrap="none" rtlCol="0">
            <a:spAutoFit/>
          </a:bodyPr>
          <a:lstStyle/>
          <a:p>
            <a:r>
              <a:rPr lang="en-US" sz="3200" smtClean="0"/>
              <a:t>R(</a:t>
            </a:r>
            <a:r>
              <a:rPr lang="en-US" sz="3200" u="sng" smtClean="0"/>
              <a:t>A,B</a:t>
            </a:r>
            <a:r>
              <a:rPr lang="en-US" sz="3200" smtClean="0"/>
              <a:t>,C,D,E)</a:t>
            </a:r>
            <a:endParaRPr lang="vi-VN" sz="3200"/>
          </a:p>
        </p:txBody>
      </p:sp>
      <p:sp>
        <p:nvSpPr>
          <p:cNvPr id="29" name="TextBox 28"/>
          <p:cNvSpPr txBox="1"/>
          <p:nvPr/>
        </p:nvSpPr>
        <p:spPr>
          <a:xfrm>
            <a:off x="4873983" y="4114800"/>
            <a:ext cx="1673535" cy="369332"/>
          </a:xfrm>
          <a:prstGeom prst="rect">
            <a:avLst/>
          </a:prstGeom>
          <a:noFill/>
        </p:spPr>
        <p:txBody>
          <a:bodyPr wrap="none" rtlCol="0">
            <a:spAutoFit/>
          </a:bodyPr>
          <a:lstStyle/>
          <a:p>
            <a:r>
              <a:rPr lang="en-US" b="1" smtClean="0">
                <a:latin typeface="Times New Roman" pitchFamily="18" charset="0"/>
                <a:cs typeface="Times New Roman" pitchFamily="18" charset="0"/>
              </a:rPr>
              <a:t>D </a:t>
            </a:r>
            <a:r>
              <a:rPr lang="en-US" b="1" smtClean="0">
                <a:latin typeface="Times New Roman" pitchFamily="18" charset="0"/>
                <a:cs typeface="Times New Roman" pitchFamily="18" charset="0"/>
                <a:sym typeface="Wingdings"/>
              </a:rPr>
              <a:t>  F, D  G</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ox(in)">
                                      <p:cBhvr>
                                        <p:cTn id="16" dur="500"/>
                                        <p:tgtEl>
                                          <p:spTgt spid="36"/>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ox(in)">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ox(in)">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ox(in)">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ox(in)">
                                      <p:cBhvr>
                                        <p:cTn id="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36" grpId="0"/>
      <p:bldP spid="41" grpId="0"/>
      <p:bldP spid="47" grpId="0"/>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81</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a:t>
            </a:r>
            <a:r>
              <a:rPr lang="en-US" sz="2400" smtClean="0"/>
              <a:t> </a:t>
            </a:r>
            <a:r>
              <a:rPr lang="en-US" sz="2400" b="1" smtClean="0">
                <a:solidFill>
                  <a:srgbClr val="FFFF00"/>
                </a:solidFill>
              </a:rPr>
              <a:t>Dạng chuẩn 3 </a:t>
            </a:r>
            <a:endParaRPr lang="en-US" b="1" smtClean="0">
              <a:solidFill>
                <a:srgbClr val="FFFF00"/>
              </a:solidFill>
            </a:endParaRPr>
          </a:p>
        </p:txBody>
      </p:sp>
      <p:sp>
        <p:nvSpPr>
          <p:cNvPr id="21" name="Rectangle 3"/>
          <p:cNvSpPr txBox="1">
            <a:spLocks noChangeArrowheads="1"/>
          </p:cNvSpPr>
          <p:nvPr/>
        </p:nvSpPr>
        <p:spPr bwMode="auto">
          <a:xfrm>
            <a:off x="304800" y="1143000"/>
            <a:ext cx="8229600" cy="609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Ví dụ:  </a:t>
            </a:r>
            <a:r>
              <a:rPr lang="en-US" sz="2400" b="1" smtClean="0">
                <a:latin typeface="Times New Roman" pitchFamily="18" charset="0"/>
                <a:cs typeface="Times New Roman" pitchFamily="18" charset="0"/>
              </a:rPr>
              <a:t>NV_DV(</a:t>
            </a:r>
            <a:r>
              <a:rPr lang="en-US" sz="2400" b="1" u="sng" smtClean="0">
                <a:latin typeface="Times New Roman" pitchFamily="18" charset="0"/>
                <a:cs typeface="Times New Roman" pitchFamily="18" charset="0"/>
              </a:rPr>
              <a:t>Manv</a:t>
            </a:r>
            <a:r>
              <a:rPr lang="en-US" sz="2400" b="1" smtClean="0">
                <a:latin typeface="Times New Roman" pitchFamily="18" charset="0"/>
                <a:cs typeface="Times New Roman" pitchFamily="18" charset="0"/>
              </a:rPr>
              <a:t>, Hoten, Ngaysinh, Madv, Tendv, MaQl)</a:t>
            </a:r>
          </a:p>
        </p:txBody>
      </p:sp>
      <p:sp>
        <p:nvSpPr>
          <p:cNvPr id="22" name="Rectangle 3"/>
          <p:cNvSpPr txBox="1">
            <a:spLocks noChangeArrowheads="1"/>
          </p:cNvSpPr>
          <p:nvPr/>
        </p:nvSpPr>
        <p:spPr bwMode="auto">
          <a:xfrm>
            <a:off x="304800" y="1600200"/>
            <a:ext cx="8458200" cy="2057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Với các phụ thuộc hàm </a:t>
            </a:r>
          </a:p>
          <a:p>
            <a:pPr marR="45720" lvl="0" algn="l">
              <a:spcBef>
                <a:spcPct val="20000"/>
              </a:spcBef>
              <a:buClr>
                <a:srgbClr val="0BD0D9"/>
              </a:buClr>
              <a:buSzPct val="95000"/>
            </a:pPr>
            <a:r>
              <a:rPr lang="en-US" sz="2400" b="1" smtClean="0">
                <a:latin typeface="Times New Roman" pitchFamily="18" charset="0"/>
                <a:cs typeface="Times New Roman" pitchFamily="18" charset="0"/>
              </a:rPr>
              <a:t>{   Manv</a:t>
            </a:r>
            <a:r>
              <a:rPr lang="en-US" sz="2400" b="1" smtClean="0">
                <a:latin typeface="Times New Roman" pitchFamily="18" charset="0"/>
                <a:cs typeface="Times New Roman" pitchFamily="18" charset="0"/>
                <a:sym typeface="Wingdings"/>
              </a:rPr>
              <a:t>Hoten, </a:t>
            </a:r>
            <a:r>
              <a:rPr lang="en-US" sz="2400" b="1" smtClean="0">
                <a:latin typeface="Times New Roman" pitchFamily="18" charset="0"/>
                <a:cs typeface="Times New Roman" pitchFamily="18" charset="0"/>
              </a:rPr>
              <a:t>Manv</a:t>
            </a:r>
            <a:r>
              <a:rPr lang="en-US" sz="2400" b="1" smtClean="0">
                <a:latin typeface="Times New Roman" pitchFamily="18" charset="0"/>
                <a:cs typeface="Times New Roman" pitchFamily="18" charset="0"/>
                <a:sym typeface="Wingdings"/>
              </a:rPr>
              <a:t>Ngaysinh, </a:t>
            </a:r>
            <a:r>
              <a:rPr lang="en-US" sz="2400" b="1" smtClean="0">
                <a:latin typeface="Times New Roman" pitchFamily="18" charset="0"/>
                <a:cs typeface="Times New Roman" pitchFamily="18" charset="0"/>
              </a:rPr>
              <a:t>Manv</a:t>
            </a:r>
            <a:r>
              <a:rPr lang="en-US" sz="2400" b="1" smtClean="0">
                <a:latin typeface="Times New Roman" pitchFamily="18" charset="0"/>
                <a:cs typeface="Times New Roman" pitchFamily="18" charset="0"/>
                <a:sym typeface="Wingdings"/>
              </a:rPr>
              <a:t>Madv, </a:t>
            </a:r>
          </a:p>
          <a:p>
            <a:pPr marR="45720" lvl="0" algn="l">
              <a:spcBef>
                <a:spcPct val="20000"/>
              </a:spcBef>
              <a:buClr>
                <a:srgbClr val="0BD0D9"/>
              </a:buClr>
              <a:buSzPct val="95000"/>
            </a:pPr>
            <a:r>
              <a:rPr lang="en-US" sz="2400" b="1" smtClean="0">
                <a:latin typeface="Times New Roman" pitchFamily="18" charset="0"/>
                <a:cs typeface="Times New Roman" pitchFamily="18" charset="0"/>
              </a:rPr>
              <a:t>    Manv</a:t>
            </a:r>
            <a:r>
              <a:rPr lang="en-US" sz="2400" b="1" smtClean="0">
                <a:latin typeface="Times New Roman" pitchFamily="18" charset="0"/>
                <a:cs typeface="Times New Roman" pitchFamily="18" charset="0"/>
                <a:sym typeface="Wingdings"/>
              </a:rPr>
              <a:t>MaQl, </a:t>
            </a:r>
            <a:r>
              <a:rPr lang="en-US" sz="2400" b="1" smtClean="0">
                <a:latin typeface="Times New Roman" pitchFamily="18" charset="0"/>
                <a:cs typeface="Times New Roman" pitchFamily="18" charset="0"/>
              </a:rPr>
              <a:t>Manv</a:t>
            </a:r>
            <a:r>
              <a:rPr lang="en-US" sz="2400" b="1" smtClean="0">
                <a:latin typeface="Times New Roman" pitchFamily="18" charset="0"/>
                <a:cs typeface="Times New Roman" pitchFamily="18" charset="0"/>
                <a:sym typeface="Wingdings"/>
              </a:rPr>
              <a:t>Tendv,</a:t>
            </a:r>
          </a:p>
          <a:p>
            <a:pPr marR="45720" lvl="0" algn="l">
              <a:spcBef>
                <a:spcPct val="20000"/>
              </a:spcBef>
              <a:buClr>
                <a:srgbClr val="0BD0D9"/>
              </a:buClr>
              <a:buSzPct val="95000"/>
            </a:pPr>
            <a:r>
              <a:rPr lang="en-US" sz="2400" b="1" smtClean="0">
                <a:latin typeface="Times New Roman" pitchFamily="18" charset="0"/>
                <a:cs typeface="Times New Roman" pitchFamily="18" charset="0"/>
              </a:rPr>
              <a:t>    MaDv</a:t>
            </a:r>
            <a:r>
              <a:rPr lang="en-US" sz="2400" b="1" smtClean="0">
                <a:latin typeface="Times New Roman" pitchFamily="18" charset="0"/>
                <a:cs typeface="Times New Roman" pitchFamily="18" charset="0"/>
                <a:sym typeface="Wingdings"/>
              </a:rPr>
              <a:t>Tendv, </a:t>
            </a:r>
            <a:r>
              <a:rPr lang="en-US" sz="2400" b="1" smtClean="0">
                <a:latin typeface="Times New Roman" pitchFamily="18" charset="0"/>
                <a:cs typeface="Times New Roman" pitchFamily="18" charset="0"/>
              </a:rPr>
              <a:t>MaDv</a:t>
            </a:r>
            <a:r>
              <a:rPr lang="en-US" sz="2400" b="1" smtClean="0">
                <a:latin typeface="Times New Roman" pitchFamily="18" charset="0"/>
                <a:cs typeface="Times New Roman" pitchFamily="18" charset="0"/>
                <a:sym typeface="Wingdings"/>
              </a:rPr>
              <a:t>MaQl }</a:t>
            </a:r>
            <a:endParaRPr lang="en-US" sz="2400" b="1" smtClean="0">
              <a:latin typeface="Times New Roman" pitchFamily="18" charset="0"/>
              <a:cs typeface="Times New Roman" pitchFamily="18" charset="0"/>
            </a:endParaRPr>
          </a:p>
        </p:txBody>
      </p:sp>
      <p:sp>
        <p:nvSpPr>
          <p:cNvPr id="16" name="Rectangle 3"/>
          <p:cNvSpPr txBox="1">
            <a:spLocks noChangeArrowheads="1"/>
          </p:cNvSpPr>
          <p:nvPr/>
        </p:nvSpPr>
        <p:spPr bwMode="auto">
          <a:xfrm>
            <a:off x="304800" y="3810000"/>
            <a:ext cx="84582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Các thuộc tính phụ :  </a:t>
            </a:r>
            <a:r>
              <a:rPr lang="en-US" sz="2400" b="1" smtClean="0">
                <a:latin typeface="Times New Roman" pitchFamily="18" charset="0"/>
                <a:cs typeface="Times New Roman" pitchFamily="18" charset="0"/>
                <a:sym typeface="Wingdings"/>
              </a:rPr>
              <a:t>Tendv, MaQl  </a:t>
            </a:r>
            <a:r>
              <a:rPr lang="en-US" sz="2400" smtClean="0">
                <a:latin typeface="Times New Roman" pitchFamily="18" charset="0"/>
                <a:cs typeface="Times New Roman" pitchFamily="18" charset="0"/>
                <a:sym typeface="Wingdings"/>
              </a:rPr>
              <a:t>phụ thuộc bắc cầu vào khóa chính</a:t>
            </a:r>
            <a:endParaRPr lang="en-US" sz="2400" b="1" smtClean="0">
              <a:latin typeface="Times New Roman" pitchFamily="18" charset="0"/>
              <a:cs typeface="Times New Roman" pitchFamily="18" charset="0"/>
            </a:endParaRPr>
          </a:p>
        </p:txBody>
      </p:sp>
      <p:sp>
        <p:nvSpPr>
          <p:cNvPr id="18" name="Rectangle 3"/>
          <p:cNvSpPr txBox="1">
            <a:spLocks noChangeArrowheads="1"/>
          </p:cNvSpPr>
          <p:nvPr/>
        </p:nvSpPr>
        <p:spPr bwMode="auto">
          <a:xfrm>
            <a:off x="679554" y="5439191"/>
            <a:ext cx="6019800" cy="609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NV(</a:t>
            </a:r>
            <a:r>
              <a:rPr lang="en-US" sz="2400" b="1" u="sng" smtClean="0">
                <a:latin typeface="Times New Roman" pitchFamily="18" charset="0"/>
                <a:cs typeface="Times New Roman" pitchFamily="18" charset="0"/>
              </a:rPr>
              <a:t>Manv</a:t>
            </a:r>
            <a:r>
              <a:rPr lang="en-US" sz="2400" b="1" smtClean="0">
                <a:latin typeface="Times New Roman" pitchFamily="18" charset="0"/>
                <a:cs typeface="Times New Roman" pitchFamily="18" charset="0"/>
              </a:rPr>
              <a:t>, Hoten, Ngaysinh, Madv)</a:t>
            </a:r>
          </a:p>
        </p:txBody>
      </p:sp>
      <p:sp>
        <p:nvSpPr>
          <p:cNvPr id="19" name="Rectangle 3"/>
          <p:cNvSpPr txBox="1">
            <a:spLocks noChangeArrowheads="1"/>
          </p:cNvSpPr>
          <p:nvPr/>
        </p:nvSpPr>
        <p:spPr bwMode="auto">
          <a:xfrm>
            <a:off x="718903" y="4727159"/>
            <a:ext cx="5791200" cy="609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DV(</a:t>
            </a:r>
            <a:r>
              <a:rPr lang="en-US" sz="2400" b="1" u="sng" smtClean="0">
                <a:latin typeface="Times New Roman" pitchFamily="18" charset="0"/>
                <a:cs typeface="Times New Roman" pitchFamily="18" charset="0"/>
              </a:rPr>
              <a:t>Madv</a:t>
            </a:r>
            <a:r>
              <a:rPr lang="en-US" sz="2400" b="1" smtClean="0">
                <a:latin typeface="Times New Roman" pitchFamily="18" charset="0"/>
                <a:cs typeface="Times New Roman" pitchFamily="18" charset="0"/>
              </a:rPr>
              <a:t>, Tendv, MaQl)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ox(in)">
                                      <p:cBhvr>
                                        <p:cTn id="11" dur="500"/>
                                        <p:tgtEl>
                                          <p:spTgt spid="22"/>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ox(in)">
                                      <p:cBhvr>
                                        <p:cTn id="20" dur="500"/>
                                        <p:tgtEl>
                                          <p:spTgt spid="19"/>
                                        </p:tgtEl>
                                      </p:cBhvr>
                                    </p:animEffect>
                                  </p:childTnLst>
                                </p:cTn>
                              </p:par>
                            </p:childTnLst>
                          </p:cTn>
                        </p:par>
                        <p:par>
                          <p:cTn id="21" fill="hold">
                            <p:stCondLst>
                              <p:cond delay="500"/>
                            </p:stCondLst>
                            <p:childTnLst>
                              <p:par>
                                <p:cTn id="22" presetID="4"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ox(in)">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6" grpId="0"/>
      <p:bldP spid="18"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82</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a:t>
            </a:r>
            <a:r>
              <a:rPr lang="en-US" sz="2400" smtClean="0"/>
              <a:t> </a:t>
            </a:r>
            <a:r>
              <a:rPr lang="en-US" sz="2400" b="1" smtClean="0"/>
              <a:t>Dạng chuẩn 3 </a:t>
            </a:r>
            <a:endParaRPr lang="en-US" b="1" smtClean="0"/>
          </a:p>
        </p:txBody>
      </p:sp>
      <p:sp>
        <p:nvSpPr>
          <p:cNvPr id="20" name="Rectangle 3"/>
          <p:cNvSpPr txBox="1">
            <a:spLocks noChangeArrowheads="1"/>
          </p:cNvSpPr>
          <p:nvPr/>
        </p:nvSpPr>
        <p:spPr bwMode="auto">
          <a:xfrm>
            <a:off x="685800" y="1600200"/>
            <a:ext cx="81534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S</a:t>
            </a:r>
            <a:r>
              <a:rPr lang="en-US" sz="2400" b="1"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,C,D,E,F)</a:t>
            </a:r>
            <a:endParaRPr lang="en-US" sz="2400" smtClean="0">
              <a:latin typeface="Times New Roman" pitchFamily="18" charset="0"/>
              <a:cs typeface="Times New Roman" pitchFamily="18" charset="0"/>
            </a:endParaRPr>
          </a:p>
          <a:p>
            <a:pPr marR="45720" lvl="0" algn="l">
              <a:spcBef>
                <a:spcPct val="20000"/>
              </a:spcBef>
              <a:buClr>
                <a:srgbClr val="0BD0D9"/>
              </a:buClr>
              <a:buSzPct val="95000"/>
            </a:pPr>
            <a:r>
              <a:rPr lang="en-US" sz="2400" smtClean="0">
                <a:latin typeface="Times New Roman" pitchFamily="18" charset="0"/>
                <a:cs typeface="Times New Roman" pitchFamily="18" charset="0"/>
              </a:rPr>
              <a:t>          với </a:t>
            </a:r>
            <a:r>
              <a:rPr lang="en-US" sz="3200" b="1" smtClean="0">
                <a:latin typeface="Colonna MT" pitchFamily="82" charset="0"/>
                <a:cs typeface="Times New Roman" pitchFamily="18" charset="0"/>
              </a:rPr>
              <a:t>F</a:t>
            </a:r>
            <a:r>
              <a:rPr lang="en-US" sz="2400" b="1" smtClean="0">
                <a:latin typeface="Times New Roman" pitchFamily="18" charset="0"/>
                <a:cs typeface="Times New Roman" pitchFamily="18" charset="0"/>
              </a:rPr>
              <a:t> = {AB </a:t>
            </a:r>
            <a:r>
              <a:rPr lang="en-US" sz="2400" b="1" smtClean="0">
                <a:latin typeface="Times New Roman" pitchFamily="18" charset="0"/>
                <a:cs typeface="Times New Roman" pitchFamily="18" charset="0"/>
                <a:sym typeface="Wingdings"/>
              </a:rPr>
              <a:t>  C, </a:t>
            </a:r>
            <a:r>
              <a:rPr lang="en-US" sz="2400" smtClean="0">
                <a:latin typeface="Times New Roman" pitchFamily="18" charset="0"/>
                <a:cs typeface="Times New Roman" pitchFamily="18" charset="0"/>
              </a:rPr>
              <a:t>AB </a:t>
            </a:r>
            <a:r>
              <a:rPr lang="en-US" sz="2400" smtClean="0">
                <a:latin typeface="Times New Roman" pitchFamily="18" charset="0"/>
                <a:cs typeface="Times New Roman" pitchFamily="18" charset="0"/>
                <a:sym typeface="Wingdings"/>
              </a:rPr>
              <a:t>  D</a:t>
            </a:r>
            <a:r>
              <a:rPr lang="en-US" sz="2400" b="1" smtClean="0">
                <a:latin typeface="Times New Roman" pitchFamily="18" charset="0"/>
                <a:cs typeface="Times New Roman" pitchFamily="18" charset="0"/>
                <a:sym typeface="Wingdings"/>
              </a:rPr>
              <a:t>, AB E, E  D, AB F }</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23" name="TextBox 22"/>
          <p:cNvSpPr txBox="1"/>
          <p:nvPr/>
        </p:nvSpPr>
        <p:spPr>
          <a:xfrm>
            <a:off x="762000" y="1219200"/>
            <a:ext cx="785793" cy="369332"/>
          </a:xfrm>
          <a:prstGeom prst="rect">
            <a:avLst/>
          </a:prstGeom>
          <a:noFill/>
        </p:spPr>
        <p:txBody>
          <a:bodyPr wrap="none" rtlCol="0">
            <a:spAutoFit/>
          </a:bodyPr>
          <a:lstStyle/>
          <a:p>
            <a:r>
              <a:rPr lang="en-US" smtClean="0"/>
              <a:t>Ví dụ:</a:t>
            </a:r>
            <a:endParaRPr lang="vi-VN"/>
          </a:p>
        </p:txBody>
      </p:sp>
      <p:sp>
        <p:nvSpPr>
          <p:cNvPr id="24" name="Rectangle 3"/>
          <p:cNvSpPr txBox="1">
            <a:spLocks noChangeArrowheads="1"/>
          </p:cNvSpPr>
          <p:nvPr/>
        </p:nvSpPr>
        <p:spPr bwMode="auto">
          <a:xfrm>
            <a:off x="685800" y="3352800"/>
            <a:ext cx="6934200" cy="609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D phụ thuộc bắc cầu vào khóa chính</a:t>
            </a:r>
            <a:endParaRPr lang="en-US" sz="2400" b="1" smtClean="0">
              <a:latin typeface="Times New Roman" pitchFamily="18" charset="0"/>
              <a:cs typeface="Times New Roman" pitchFamily="18" charset="0"/>
              <a:sym typeface="Wingdings"/>
            </a:endParaRP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25" name="TextBox 24"/>
          <p:cNvSpPr txBox="1"/>
          <p:nvPr/>
        </p:nvSpPr>
        <p:spPr>
          <a:xfrm>
            <a:off x="609600" y="2819400"/>
            <a:ext cx="2379177" cy="369332"/>
          </a:xfrm>
          <a:prstGeom prst="rect">
            <a:avLst/>
          </a:prstGeom>
          <a:noFill/>
        </p:spPr>
        <p:txBody>
          <a:bodyPr wrap="none" rtlCol="0">
            <a:spAutoFit/>
          </a:bodyPr>
          <a:lstStyle/>
          <a:p>
            <a:r>
              <a:rPr lang="en-US" smtClean="0"/>
              <a:t>Đưa về dạng chuẩn 3</a:t>
            </a:r>
            <a:endParaRPr lang="vi-VN"/>
          </a:p>
        </p:txBody>
      </p:sp>
      <p:sp>
        <p:nvSpPr>
          <p:cNvPr id="26" name="Rectangle 3"/>
          <p:cNvSpPr txBox="1">
            <a:spLocks noChangeArrowheads="1"/>
          </p:cNvSpPr>
          <p:nvPr/>
        </p:nvSpPr>
        <p:spPr bwMode="auto">
          <a:xfrm>
            <a:off x="685800" y="4038600"/>
            <a:ext cx="69342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          S1(D,</a:t>
            </a:r>
            <a:r>
              <a:rPr lang="en-US" sz="2400" b="1" u="sng" smtClean="0">
                <a:latin typeface="Times New Roman" pitchFamily="18" charset="0"/>
                <a:cs typeface="Times New Roman" pitchFamily="18" charset="0"/>
              </a:rPr>
              <a:t>E</a:t>
            </a:r>
            <a:r>
              <a:rPr lang="en-US" sz="2400" b="1"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marR="45720" lvl="0" algn="l">
              <a:spcBef>
                <a:spcPct val="20000"/>
              </a:spcBef>
              <a:buClr>
                <a:srgbClr val="0BD0D9"/>
              </a:buClr>
              <a:buSzPct val="95000"/>
            </a:pPr>
            <a:r>
              <a:rPr lang="en-US" sz="2400" smtClean="0">
                <a:latin typeface="Times New Roman" pitchFamily="18" charset="0"/>
                <a:cs typeface="Times New Roman" pitchFamily="18" charset="0"/>
              </a:rPr>
              <a:t>          với </a:t>
            </a:r>
            <a:r>
              <a:rPr lang="en-US" sz="3200" b="1" smtClean="0">
                <a:latin typeface="Colonna MT" pitchFamily="82" charset="0"/>
                <a:cs typeface="Times New Roman" pitchFamily="18" charset="0"/>
              </a:rPr>
              <a:t>F1</a:t>
            </a:r>
            <a:r>
              <a:rPr lang="en-US" sz="2400" b="1" smtClean="0">
                <a:latin typeface="Times New Roman" pitchFamily="18" charset="0"/>
                <a:cs typeface="Times New Roman" pitchFamily="18" charset="0"/>
              </a:rPr>
              <a:t> = {</a:t>
            </a:r>
            <a:r>
              <a:rPr lang="en-US" sz="2400" b="1" smtClean="0">
                <a:latin typeface="Times New Roman" pitchFamily="18" charset="0"/>
                <a:cs typeface="Times New Roman" pitchFamily="18" charset="0"/>
                <a:sym typeface="Wingdings"/>
              </a:rPr>
              <a:t>E  D}</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27" name="Rectangle 3"/>
          <p:cNvSpPr txBox="1">
            <a:spLocks noChangeArrowheads="1"/>
          </p:cNvSpPr>
          <p:nvPr/>
        </p:nvSpPr>
        <p:spPr bwMode="auto">
          <a:xfrm>
            <a:off x="685800" y="5334000"/>
            <a:ext cx="69342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smtClean="0">
                <a:latin typeface="Times New Roman" pitchFamily="18" charset="0"/>
                <a:cs typeface="Times New Roman" pitchFamily="18" charset="0"/>
              </a:rPr>
              <a:t>          S(</a:t>
            </a:r>
            <a:r>
              <a:rPr lang="en-US" sz="2400" b="1" u="sng" smtClean="0">
                <a:latin typeface="Times New Roman" pitchFamily="18" charset="0"/>
                <a:cs typeface="Times New Roman" pitchFamily="18" charset="0"/>
              </a:rPr>
              <a:t>AB</a:t>
            </a:r>
            <a:r>
              <a:rPr lang="en-US" sz="2400" b="1" smtClean="0">
                <a:latin typeface="Times New Roman" pitchFamily="18" charset="0"/>
                <a:cs typeface="Times New Roman" pitchFamily="18" charset="0"/>
              </a:rPr>
              <a:t>CEF)</a:t>
            </a:r>
            <a:endParaRPr lang="en-US" sz="2400" smtClean="0">
              <a:latin typeface="Times New Roman" pitchFamily="18" charset="0"/>
              <a:cs typeface="Times New Roman" pitchFamily="18" charset="0"/>
            </a:endParaRPr>
          </a:p>
          <a:p>
            <a:pPr marR="45720" lvl="0" algn="l">
              <a:spcBef>
                <a:spcPct val="20000"/>
              </a:spcBef>
              <a:buClr>
                <a:srgbClr val="0BD0D9"/>
              </a:buClr>
              <a:buSzPct val="95000"/>
            </a:pPr>
            <a:r>
              <a:rPr lang="en-US" sz="2400" smtClean="0">
                <a:latin typeface="Times New Roman" pitchFamily="18" charset="0"/>
                <a:cs typeface="Times New Roman" pitchFamily="18" charset="0"/>
              </a:rPr>
              <a:t>          với </a:t>
            </a:r>
            <a:r>
              <a:rPr lang="en-US" sz="3200" b="1" smtClean="0">
                <a:latin typeface="Colonna MT" pitchFamily="82" charset="0"/>
                <a:cs typeface="Times New Roman" pitchFamily="18" charset="0"/>
              </a:rPr>
              <a:t>F2</a:t>
            </a:r>
            <a:r>
              <a:rPr lang="en-US" sz="2400" b="1" smtClean="0">
                <a:latin typeface="Times New Roman" pitchFamily="18" charset="0"/>
                <a:cs typeface="Times New Roman" pitchFamily="18" charset="0"/>
              </a:rPr>
              <a:t> = {AB </a:t>
            </a:r>
            <a:r>
              <a:rPr lang="en-US" sz="2400" b="1" smtClean="0">
                <a:latin typeface="Times New Roman" pitchFamily="18" charset="0"/>
                <a:cs typeface="Times New Roman" pitchFamily="18" charset="0"/>
                <a:sym typeface="Wingdings"/>
              </a:rPr>
              <a:t>  C, AB E, AB F}</a:t>
            </a:r>
          </a:p>
          <a:p>
            <a:pPr marR="45720" lvl="0" algn="l">
              <a:spcBef>
                <a:spcPct val="20000"/>
              </a:spcBef>
              <a:buClr>
                <a:srgbClr val="0BD0D9"/>
              </a:buClr>
              <a:buSzPct val="95000"/>
            </a:pPr>
            <a:r>
              <a:rPr lang="en-US" sz="2400" b="1" smtClean="0">
                <a:latin typeface="Times New Roman" pitchFamily="18" charset="0"/>
                <a:cs typeface="Times New Roman" pitchFamily="18" charset="0"/>
                <a:sym typeface="Wingdings"/>
              </a:rPr>
              <a:t> </a:t>
            </a:r>
            <a:r>
              <a:rPr lang="en-US" sz="2400" b="1" smtClean="0">
                <a:latin typeface="Times New Roman" pitchFamily="18" charset="0"/>
                <a:cs typeface="Times New Roman" pitchFamily="18" charset="0"/>
              </a:rPr>
              <a:t> </a:t>
            </a:r>
          </a:p>
          <a:p>
            <a:pPr marR="45720" lvl="0" algn="l">
              <a:spcBef>
                <a:spcPct val="20000"/>
              </a:spcBef>
              <a:buClr>
                <a:srgbClr val="0BD0D9"/>
              </a:buClr>
              <a:buSzPct val="95000"/>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83</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Chuẩn hóa(1-3)</a:t>
            </a:r>
            <a:endParaRPr lang="en-US" b="1" smtClean="0"/>
          </a:p>
        </p:txBody>
      </p:sp>
      <p:graphicFrame>
        <p:nvGraphicFramePr>
          <p:cNvPr id="20" name="Group 53"/>
          <p:cNvGraphicFramePr>
            <a:graphicFrameLocks/>
          </p:cNvGraphicFramePr>
          <p:nvPr>
            <p:extLst>
              <p:ext uri="{D42A27DB-BD31-4B8C-83A1-F6EECF244321}">
                <p14:modId xmlns:p14="http://schemas.microsoft.com/office/powerpoint/2010/main" val="2228866827"/>
              </p:ext>
            </p:extLst>
          </p:nvPr>
        </p:nvGraphicFramePr>
        <p:xfrm>
          <a:off x="533400" y="1524000"/>
          <a:ext cx="8153400" cy="4375150"/>
        </p:xfrm>
        <a:graphic>
          <a:graphicData uri="http://schemas.openxmlformats.org/drawingml/2006/table">
            <a:tbl>
              <a:tblPr/>
              <a:tblGrid>
                <a:gridCol w="609600"/>
                <a:gridCol w="3581400"/>
                <a:gridCol w="3962400"/>
              </a:tblGrid>
              <a:tr h="509588">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NF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Nhận biết </a:t>
                      </a:r>
                      <a:r>
                        <a:rPr kumimoji="0" lang="en-US" sz="2000" b="0" i="0" u="none" strike="noStrike" cap="none" normalizeH="0" baseline="0" smtClean="0">
                          <a:ln>
                            <a:noFill/>
                          </a:ln>
                          <a:solidFill>
                            <a:schemeClr val="tx1"/>
                          </a:solidFill>
                          <a:effectLst/>
                          <a:latin typeface="Arial" charset="0"/>
                        </a:rPr>
                        <a:t>(chưa đạt chuẩn)</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Cách chuẩn hóa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12">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Arial" pitchFamily="34" charset="0"/>
                        <a:buChar char="•"/>
                        <a:tabLst/>
                      </a:pPr>
                      <a:r>
                        <a:rPr kumimoji="0" lang="en-US" sz="2200" b="0" i="0" u="none" strike="noStrike" cap="none" normalizeH="0" baseline="0" smtClean="0">
                          <a:ln>
                            <a:noFill/>
                          </a:ln>
                          <a:solidFill>
                            <a:schemeClr val="tx1"/>
                          </a:solidFill>
                          <a:effectLst/>
                          <a:latin typeface="Arial" charset="0"/>
                        </a:rPr>
                        <a:t>Có thuộc tính phức hợp</a:t>
                      </a:r>
                    </a:p>
                    <a:p>
                      <a:pPr marL="0" marR="0" lvl="0" indent="0" algn="just" defTabSz="914400" rtl="0" eaLnBrk="1" fontAlgn="base" latinLnBrk="0" hangingPunct="1">
                        <a:lnSpc>
                          <a:spcPct val="100000"/>
                        </a:lnSpc>
                        <a:spcBef>
                          <a:spcPct val="20000"/>
                        </a:spcBef>
                        <a:spcAft>
                          <a:spcPct val="0"/>
                        </a:spcAft>
                        <a:buClr>
                          <a:srgbClr val="CC0000"/>
                        </a:buClr>
                        <a:buSzTx/>
                        <a:buFont typeface="Arial" pitchFamily="34" charset="0"/>
                        <a:buChar char="•"/>
                        <a:tabLst/>
                      </a:pPr>
                      <a:r>
                        <a:rPr kumimoji="0" lang="en-US" sz="2200" b="0" i="0" u="none" strike="noStrike" cap="none" normalizeH="0" baseline="0" smtClean="0">
                          <a:ln>
                            <a:noFill/>
                          </a:ln>
                          <a:solidFill>
                            <a:schemeClr val="tx1"/>
                          </a:solidFill>
                          <a:effectLst/>
                          <a:latin typeface="Arial" charset="0"/>
                        </a:rPr>
                        <a:t>Có thuộc tính đa trị /(quan hệ) lặp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Arial" pitchFamily="34" charset="0"/>
                        <a:buChar char="•"/>
                        <a:tabLst/>
                      </a:pPr>
                      <a:r>
                        <a:rPr kumimoji="0" lang="en-US" sz="2200" b="0" i="0" u="none" strike="noStrike" cap="none" normalizeH="0" baseline="0" smtClean="0">
                          <a:ln>
                            <a:noFill/>
                          </a:ln>
                          <a:solidFill>
                            <a:schemeClr val="tx1"/>
                          </a:solidFill>
                          <a:effectLst/>
                          <a:latin typeface="Arial" charset="0"/>
                        </a:rPr>
                        <a:t>Tách thuộc tính phức hợp</a:t>
                      </a:r>
                    </a:p>
                    <a:p>
                      <a:pPr marL="0" marR="0" lvl="0" indent="0" algn="just" defTabSz="914400" rtl="0" eaLnBrk="1" fontAlgn="base" latinLnBrk="0" hangingPunct="1">
                        <a:lnSpc>
                          <a:spcPct val="100000"/>
                        </a:lnSpc>
                        <a:spcBef>
                          <a:spcPct val="20000"/>
                        </a:spcBef>
                        <a:spcAft>
                          <a:spcPct val="0"/>
                        </a:spcAft>
                        <a:buClr>
                          <a:srgbClr val="CC0000"/>
                        </a:buClr>
                        <a:buSzTx/>
                        <a:buFont typeface="Arial" pitchFamily="34" charset="0"/>
                        <a:buChar char="•"/>
                        <a:tabLst/>
                      </a:pPr>
                      <a:r>
                        <a:rPr kumimoji="0" lang="en-US" sz="2200" b="0" i="0" u="none" strike="noStrike" cap="none" normalizeH="0" baseline="0" smtClean="0">
                          <a:ln>
                            <a:noFill/>
                          </a:ln>
                          <a:solidFill>
                            <a:schemeClr val="tx1"/>
                          </a:solidFill>
                          <a:effectLst/>
                          <a:latin typeface="Arial" charset="0"/>
                        </a:rPr>
                        <a:t>Tách thuộc tính lặp hoặc đa trị thành 1 quan hệ mới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Có thuộc tính phụ thuộc bộ phận vào thuộc tính khóa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Tách thuộc tính phụ thuộc  bộ phận thành lược đồ mới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0950">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Phụ thuộc bắc cầu, tồn tại phụ thuộc hàm giữa các thuộc tính ko phải là khóa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2200" b="0" i="0" u="none" strike="noStrike" cap="none" normalizeH="0" baseline="0" smtClean="0">
                          <a:ln>
                            <a:noFill/>
                          </a:ln>
                          <a:solidFill>
                            <a:schemeClr val="tx1"/>
                          </a:solidFill>
                          <a:effectLst/>
                          <a:latin typeface="Arial" charset="0"/>
                        </a:rPr>
                        <a:t>Tách các thuộc tính phụ thuộc  bắc cầu thành lược đồ mới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84</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0" y="685800"/>
            <a:ext cx="8763000" cy="461665"/>
          </a:xfrm>
          <a:prstGeom prst="rect">
            <a:avLst/>
          </a:prstGeom>
          <a:noFill/>
        </p:spPr>
        <p:txBody>
          <a:bodyPr wrap="square" rtlCol="0">
            <a:spAutoFit/>
          </a:bodyPr>
          <a:lstStyle/>
          <a:p>
            <a:pPr marL="252000" indent="-360000" algn="l" eaLnBrk="1" hangingPunct="1"/>
            <a:r>
              <a:rPr lang="en-US" sz="2400" b="1" smtClean="0"/>
              <a:t>Chuẩn hóa(1-3)</a:t>
            </a:r>
            <a:endParaRPr lang="en-US" b="1" smtClean="0"/>
          </a:p>
        </p:txBody>
      </p:sp>
      <p:sp>
        <p:nvSpPr>
          <p:cNvPr id="14" name="TextBox 13"/>
          <p:cNvSpPr txBox="1"/>
          <p:nvPr/>
        </p:nvSpPr>
        <p:spPr>
          <a:xfrm>
            <a:off x="152400" y="1295400"/>
            <a:ext cx="8128206" cy="1218795"/>
          </a:xfrm>
          <a:prstGeom prst="rect">
            <a:avLst/>
          </a:prstGeom>
          <a:noFill/>
        </p:spPr>
        <p:txBody>
          <a:bodyPr wrap="square" rtlCol="0">
            <a:spAutoFit/>
          </a:bodyPr>
          <a:lstStyle/>
          <a:p>
            <a:pPr algn="l"/>
            <a:r>
              <a:rPr lang="en-US" smtClean="0"/>
              <a:t>Bài tập1 : Cho lược đồ: R(ABCDEFGHIJK)</a:t>
            </a:r>
          </a:p>
          <a:p>
            <a:pPr marR="45720" lvl="0" algn="l">
              <a:spcBef>
                <a:spcPct val="20000"/>
              </a:spcBef>
              <a:buClr>
                <a:srgbClr val="0BD0D9"/>
              </a:buClr>
              <a:buSzPct val="95000"/>
            </a:pPr>
            <a:r>
              <a:rPr lang="en-US" smtClean="0"/>
              <a:t>           Với   </a:t>
            </a:r>
            <a:r>
              <a:rPr lang="fr-FR" sz="2800" b="1" smtClean="0">
                <a:latin typeface="Colonna MT" pitchFamily="82" charset="0"/>
              </a:rPr>
              <a:t>F</a:t>
            </a:r>
            <a:r>
              <a:rPr lang="en-US" b="1" smtClean="0">
                <a:latin typeface="Times New Roman" pitchFamily="18" charset="0"/>
                <a:cs typeface="Times New Roman" pitchFamily="18" charset="0"/>
              </a:rPr>
              <a:t> ={ AB</a:t>
            </a:r>
            <a:r>
              <a:rPr lang="en-US" b="1" smtClean="0">
                <a:latin typeface="Times New Roman" pitchFamily="18" charset="0"/>
                <a:cs typeface="Times New Roman" pitchFamily="18" charset="0"/>
                <a:sym typeface="Symbol"/>
              </a:rPr>
              <a:t>C</a:t>
            </a:r>
            <a:r>
              <a:rPr lang="en-US" b="1" smtClean="0">
                <a:latin typeface="Times New Roman" pitchFamily="18" charset="0"/>
                <a:cs typeface="Times New Roman" pitchFamily="18" charset="0"/>
              </a:rPr>
              <a:t>, A</a:t>
            </a:r>
            <a:r>
              <a:rPr lang="en-US" b="1" smtClean="0">
                <a:latin typeface="Times New Roman" pitchFamily="18" charset="0"/>
                <a:cs typeface="Times New Roman" pitchFamily="18" charset="0"/>
                <a:sym typeface="Symbol"/>
              </a:rPr>
              <a:t>  DE</a:t>
            </a:r>
            <a:r>
              <a:rPr lang="en-US" b="1" smtClean="0">
                <a:latin typeface="Times New Roman" pitchFamily="18" charset="0"/>
                <a:cs typeface="Times New Roman" pitchFamily="18" charset="0"/>
              </a:rPr>
              <a:t>, B</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F,  F</a:t>
            </a:r>
            <a:r>
              <a:rPr lang="en-US" b="1" smtClean="0">
                <a:latin typeface="Times New Roman" pitchFamily="18" charset="0"/>
                <a:cs typeface="Times New Roman" pitchFamily="18" charset="0"/>
                <a:sym typeface="Symbol"/>
              </a:rPr>
              <a:t> GH,</a:t>
            </a:r>
            <a:r>
              <a:rPr lang="en-US" b="1" smtClean="0">
                <a:latin typeface="Times New Roman" pitchFamily="18" charset="0"/>
                <a:cs typeface="Times New Roman" pitchFamily="18" charset="0"/>
              </a:rPr>
              <a:t>  D</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IJK  }</a:t>
            </a:r>
          </a:p>
          <a:p>
            <a:pPr marR="45720" lvl="0" algn="l">
              <a:spcBef>
                <a:spcPct val="20000"/>
              </a:spcBef>
              <a:buClr>
                <a:srgbClr val="0BD0D9"/>
              </a:buClr>
              <a:buSzPct val="95000"/>
            </a:pPr>
            <a:r>
              <a:rPr lang="en-US" smtClean="0">
                <a:latin typeface="Times New Roman" pitchFamily="18" charset="0"/>
                <a:cs typeface="Times New Roman" pitchFamily="18" charset="0"/>
              </a:rPr>
              <a:t>              Xác định khóa của R, chuyển về dạng chuẩn 2, 3</a:t>
            </a:r>
          </a:p>
        </p:txBody>
      </p:sp>
      <p:sp>
        <p:nvSpPr>
          <p:cNvPr id="15" name="TextBox 14"/>
          <p:cNvSpPr txBox="1"/>
          <p:nvPr/>
        </p:nvSpPr>
        <p:spPr>
          <a:xfrm>
            <a:off x="152400" y="2667000"/>
            <a:ext cx="1524000" cy="369332"/>
          </a:xfrm>
          <a:prstGeom prst="rect">
            <a:avLst/>
          </a:prstGeom>
          <a:noFill/>
        </p:spPr>
        <p:txBody>
          <a:bodyPr wrap="square" rtlCol="0">
            <a:spAutoFit/>
          </a:bodyPr>
          <a:lstStyle/>
          <a:p>
            <a:pPr algn="l"/>
            <a:r>
              <a:rPr lang="en-US" smtClean="0"/>
              <a:t>Khóa: </a:t>
            </a:r>
            <a:endParaRPr lang="en-US" smtClean="0">
              <a:latin typeface="Times New Roman" pitchFamily="18" charset="0"/>
              <a:cs typeface="Times New Roman" pitchFamily="18" charset="0"/>
            </a:endParaRPr>
          </a:p>
        </p:txBody>
      </p:sp>
      <p:sp>
        <p:nvSpPr>
          <p:cNvPr id="16" name="TextBox 15"/>
          <p:cNvSpPr txBox="1"/>
          <p:nvPr/>
        </p:nvSpPr>
        <p:spPr>
          <a:xfrm>
            <a:off x="1295400" y="2667000"/>
            <a:ext cx="1524000" cy="369332"/>
          </a:xfrm>
          <a:prstGeom prst="rect">
            <a:avLst/>
          </a:prstGeom>
          <a:noFill/>
        </p:spPr>
        <p:txBody>
          <a:bodyPr wrap="square" rtlCol="0">
            <a:spAutoFit/>
          </a:bodyPr>
          <a:lstStyle/>
          <a:p>
            <a:pPr algn="l"/>
            <a:r>
              <a:rPr lang="en-US" smtClean="0"/>
              <a:t> AB</a:t>
            </a:r>
            <a:endParaRPr lang="en-US" smtClean="0">
              <a:latin typeface="Times New Roman" pitchFamily="18" charset="0"/>
              <a:cs typeface="Times New Roman" pitchFamily="18" charset="0"/>
            </a:endParaRPr>
          </a:p>
        </p:txBody>
      </p:sp>
      <p:sp>
        <p:nvSpPr>
          <p:cNvPr id="18" name="TextBox 17"/>
          <p:cNvSpPr txBox="1"/>
          <p:nvPr/>
        </p:nvSpPr>
        <p:spPr>
          <a:xfrm>
            <a:off x="152400" y="3276600"/>
            <a:ext cx="1524000" cy="369332"/>
          </a:xfrm>
          <a:prstGeom prst="rect">
            <a:avLst/>
          </a:prstGeom>
          <a:noFill/>
        </p:spPr>
        <p:txBody>
          <a:bodyPr wrap="square" rtlCol="0">
            <a:spAutoFit/>
          </a:bodyPr>
          <a:lstStyle/>
          <a:p>
            <a:pPr algn="l"/>
            <a:r>
              <a:rPr lang="en-US" smtClean="0"/>
              <a:t>Chuẩn 2:? </a:t>
            </a:r>
            <a:endParaRPr lang="en-US" smtClean="0">
              <a:latin typeface="Times New Roman" pitchFamily="18" charset="0"/>
              <a:cs typeface="Times New Roman" pitchFamily="18" charset="0"/>
            </a:endParaRPr>
          </a:p>
        </p:txBody>
      </p:sp>
      <p:sp>
        <p:nvSpPr>
          <p:cNvPr id="19" name="TextBox 18"/>
          <p:cNvSpPr txBox="1"/>
          <p:nvPr/>
        </p:nvSpPr>
        <p:spPr>
          <a:xfrm>
            <a:off x="1600200" y="3276600"/>
            <a:ext cx="5334000" cy="369332"/>
          </a:xfrm>
          <a:prstGeom prst="rect">
            <a:avLst/>
          </a:prstGeom>
          <a:noFill/>
        </p:spPr>
        <p:txBody>
          <a:bodyPr wrap="square" rtlCol="0">
            <a:spAutoFit/>
          </a:bodyPr>
          <a:lstStyle/>
          <a:p>
            <a:pPr algn="l"/>
            <a:r>
              <a:rPr lang="en-US" smtClean="0"/>
              <a:t>D, E, F </a:t>
            </a:r>
            <a:r>
              <a:rPr lang="en-US" b="1" i="1" smtClean="0"/>
              <a:t>phụ thuộc bộ phận vào khóa chính</a:t>
            </a:r>
            <a:endParaRPr lang="en-US" b="1" i="1" smtClean="0">
              <a:latin typeface="Times New Roman" pitchFamily="18" charset="0"/>
              <a:cs typeface="Times New Roman" pitchFamily="18" charset="0"/>
            </a:endParaRPr>
          </a:p>
        </p:txBody>
      </p:sp>
      <p:sp>
        <p:nvSpPr>
          <p:cNvPr id="21" name="TextBox 20"/>
          <p:cNvSpPr txBox="1"/>
          <p:nvPr/>
        </p:nvSpPr>
        <p:spPr>
          <a:xfrm>
            <a:off x="1676400" y="3657600"/>
            <a:ext cx="7010400" cy="523220"/>
          </a:xfrm>
          <a:prstGeom prst="rect">
            <a:avLst/>
          </a:prstGeom>
          <a:noFill/>
        </p:spPr>
        <p:txBody>
          <a:bodyPr wrap="square" rtlCol="0">
            <a:spAutoFit/>
          </a:bodyPr>
          <a:lstStyle/>
          <a:p>
            <a:pPr algn="l"/>
            <a:r>
              <a:rPr lang="en-US" smtClean="0"/>
              <a:t>R1(</a:t>
            </a:r>
            <a:r>
              <a:rPr lang="en-US" u="sng" smtClean="0"/>
              <a:t>A</a:t>
            </a:r>
            <a:r>
              <a:rPr lang="en-US" smtClean="0"/>
              <a:t>DEIJK)  với </a:t>
            </a:r>
            <a:r>
              <a:rPr lang="fr-FR" sz="2800" b="1" smtClean="0">
                <a:latin typeface="Colonna MT" pitchFamily="82" charset="0"/>
              </a:rPr>
              <a:t>F1</a:t>
            </a:r>
            <a:r>
              <a:rPr lang="en-US" b="1" smtClean="0">
                <a:latin typeface="Times New Roman" pitchFamily="18" charset="0"/>
                <a:cs typeface="Times New Roman" pitchFamily="18" charset="0"/>
              </a:rPr>
              <a:t> ={ A</a:t>
            </a:r>
            <a:r>
              <a:rPr lang="en-US" b="1" smtClean="0">
                <a:latin typeface="Times New Roman" pitchFamily="18" charset="0"/>
                <a:cs typeface="Times New Roman" pitchFamily="18" charset="0"/>
                <a:sym typeface="Symbol"/>
              </a:rPr>
              <a:t>  D</a:t>
            </a:r>
            <a:r>
              <a:rPr lang="en-US" b="1" smtClean="0">
                <a:latin typeface="Times New Roman" pitchFamily="18" charset="0"/>
                <a:cs typeface="Times New Roman" pitchFamily="18" charset="0"/>
              </a:rPr>
              <a:t>, A</a:t>
            </a:r>
            <a:r>
              <a:rPr lang="en-US" b="1" smtClean="0">
                <a:latin typeface="Times New Roman" pitchFamily="18" charset="0"/>
                <a:cs typeface="Times New Roman" pitchFamily="18" charset="0"/>
                <a:sym typeface="Symbol"/>
              </a:rPr>
              <a:t>  E</a:t>
            </a:r>
            <a:r>
              <a:rPr lang="en-US" b="1" smtClean="0">
                <a:latin typeface="Times New Roman" pitchFamily="18" charset="0"/>
                <a:cs typeface="Times New Roman" pitchFamily="18" charset="0"/>
              </a:rPr>
              <a:t>, D</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IJK  }</a:t>
            </a:r>
            <a:r>
              <a:rPr lang="en-US" smtClean="0"/>
              <a:t> </a:t>
            </a:r>
            <a:endParaRPr lang="en-US" smtClean="0">
              <a:latin typeface="Times New Roman" pitchFamily="18" charset="0"/>
              <a:cs typeface="Times New Roman" pitchFamily="18" charset="0"/>
            </a:endParaRPr>
          </a:p>
        </p:txBody>
      </p:sp>
      <p:sp>
        <p:nvSpPr>
          <p:cNvPr id="22" name="TextBox 21"/>
          <p:cNvSpPr txBox="1"/>
          <p:nvPr/>
        </p:nvSpPr>
        <p:spPr>
          <a:xfrm>
            <a:off x="1600200" y="4114800"/>
            <a:ext cx="7010400" cy="523220"/>
          </a:xfrm>
          <a:prstGeom prst="rect">
            <a:avLst/>
          </a:prstGeom>
          <a:noFill/>
        </p:spPr>
        <p:txBody>
          <a:bodyPr wrap="square" rtlCol="0">
            <a:spAutoFit/>
          </a:bodyPr>
          <a:lstStyle/>
          <a:p>
            <a:pPr algn="l"/>
            <a:r>
              <a:rPr lang="en-US" smtClean="0"/>
              <a:t> R2(</a:t>
            </a:r>
            <a:r>
              <a:rPr lang="en-US" u="sng" smtClean="0"/>
              <a:t>B</a:t>
            </a:r>
            <a:r>
              <a:rPr lang="en-US" smtClean="0"/>
              <a:t>FGH)     với </a:t>
            </a:r>
            <a:r>
              <a:rPr lang="fr-FR" sz="2800" b="1" smtClean="0">
                <a:latin typeface="Colonna MT" pitchFamily="82" charset="0"/>
              </a:rPr>
              <a:t>F2</a:t>
            </a:r>
            <a:r>
              <a:rPr lang="en-US" b="1" smtClean="0">
                <a:latin typeface="Times New Roman" pitchFamily="18" charset="0"/>
                <a:cs typeface="Times New Roman" pitchFamily="18" charset="0"/>
              </a:rPr>
              <a:t> ={ B</a:t>
            </a:r>
            <a:r>
              <a:rPr lang="en-US" b="1" smtClean="0">
                <a:latin typeface="Times New Roman" pitchFamily="18" charset="0"/>
                <a:cs typeface="Times New Roman" pitchFamily="18" charset="0"/>
                <a:sym typeface="Symbol"/>
              </a:rPr>
              <a:t>F</a:t>
            </a:r>
            <a:r>
              <a:rPr lang="en-US" b="1" smtClean="0">
                <a:latin typeface="Times New Roman" pitchFamily="18" charset="0"/>
                <a:cs typeface="Times New Roman" pitchFamily="18" charset="0"/>
              </a:rPr>
              <a:t>, F</a:t>
            </a:r>
            <a:r>
              <a:rPr lang="en-US" b="1" smtClean="0">
                <a:latin typeface="Times New Roman" pitchFamily="18" charset="0"/>
                <a:cs typeface="Times New Roman" pitchFamily="18" charset="0"/>
                <a:sym typeface="Symbol"/>
              </a:rPr>
              <a:t> GH }</a:t>
            </a:r>
            <a:endParaRPr lang="en-US" smtClean="0">
              <a:latin typeface="Times New Roman" pitchFamily="18" charset="0"/>
              <a:cs typeface="Times New Roman" pitchFamily="18" charset="0"/>
            </a:endParaRPr>
          </a:p>
        </p:txBody>
      </p:sp>
      <p:sp>
        <p:nvSpPr>
          <p:cNvPr id="23" name="TextBox 22"/>
          <p:cNvSpPr txBox="1"/>
          <p:nvPr/>
        </p:nvSpPr>
        <p:spPr>
          <a:xfrm>
            <a:off x="1600200" y="4572000"/>
            <a:ext cx="7010400" cy="523220"/>
          </a:xfrm>
          <a:prstGeom prst="rect">
            <a:avLst/>
          </a:prstGeom>
          <a:noFill/>
        </p:spPr>
        <p:txBody>
          <a:bodyPr wrap="square" rtlCol="0">
            <a:spAutoFit/>
          </a:bodyPr>
          <a:lstStyle/>
          <a:p>
            <a:pPr algn="l"/>
            <a:r>
              <a:rPr lang="en-US" smtClean="0"/>
              <a:t> R(</a:t>
            </a:r>
            <a:r>
              <a:rPr lang="en-US" u="sng" smtClean="0"/>
              <a:t>AB</a:t>
            </a:r>
            <a:r>
              <a:rPr lang="en-US" smtClean="0"/>
              <a:t>C)         với </a:t>
            </a:r>
            <a:r>
              <a:rPr lang="fr-FR" sz="2800" b="1" smtClean="0">
                <a:latin typeface="Colonna MT" pitchFamily="82" charset="0"/>
              </a:rPr>
              <a:t>F </a:t>
            </a:r>
            <a:r>
              <a:rPr lang="en-US" b="1" smtClean="0">
                <a:latin typeface="Times New Roman" pitchFamily="18" charset="0"/>
                <a:cs typeface="Times New Roman" pitchFamily="18" charset="0"/>
              </a:rPr>
              <a:t> ={ AB</a:t>
            </a:r>
            <a:r>
              <a:rPr lang="en-US" b="1" smtClean="0">
                <a:latin typeface="Times New Roman" pitchFamily="18" charset="0"/>
                <a:cs typeface="Times New Roman" pitchFamily="18" charset="0"/>
                <a:sym typeface="Symbol"/>
              </a:rPr>
              <a:t>C}</a:t>
            </a:r>
            <a:endParaRPr lang="en-US" smtClean="0">
              <a:latin typeface="Times New Roman" pitchFamily="18" charset="0"/>
              <a:cs typeface="Times New Roman" pitchFamily="18" charset="0"/>
            </a:endParaRPr>
          </a:p>
        </p:txBody>
      </p:sp>
      <p:sp>
        <p:nvSpPr>
          <p:cNvPr id="24" name="TextBox 23"/>
          <p:cNvSpPr txBox="1"/>
          <p:nvPr/>
        </p:nvSpPr>
        <p:spPr>
          <a:xfrm>
            <a:off x="152400" y="5105400"/>
            <a:ext cx="1524000" cy="369332"/>
          </a:xfrm>
          <a:prstGeom prst="rect">
            <a:avLst/>
          </a:prstGeom>
          <a:noFill/>
        </p:spPr>
        <p:txBody>
          <a:bodyPr wrap="square" rtlCol="0">
            <a:spAutoFit/>
          </a:bodyPr>
          <a:lstStyle/>
          <a:p>
            <a:pPr algn="l"/>
            <a:r>
              <a:rPr lang="en-US" smtClean="0"/>
              <a:t>Chuẩn 3:? </a:t>
            </a:r>
            <a:endParaRPr lang="en-US" smtClean="0">
              <a:latin typeface="Times New Roman" pitchFamily="18" charset="0"/>
              <a:cs typeface="Times New Roman" pitchFamily="18" charset="0"/>
            </a:endParaRPr>
          </a:p>
        </p:txBody>
      </p:sp>
      <p:sp>
        <p:nvSpPr>
          <p:cNvPr id="25" name="TextBox 24"/>
          <p:cNvSpPr txBox="1"/>
          <p:nvPr/>
        </p:nvSpPr>
        <p:spPr>
          <a:xfrm>
            <a:off x="1371600" y="5105400"/>
            <a:ext cx="5334000" cy="369332"/>
          </a:xfrm>
          <a:prstGeom prst="rect">
            <a:avLst/>
          </a:prstGeom>
          <a:noFill/>
        </p:spPr>
        <p:txBody>
          <a:bodyPr wrap="square" rtlCol="0">
            <a:spAutoFit/>
          </a:bodyPr>
          <a:lstStyle/>
          <a:p>
            <a:pPr algn="l"/>
            <a:r>
              <a:rPr lang="en-US" i="1" smtClean="0"/>
              <a:t>Có</a:t>
            </a:r>
            <a:r>
              <a:rPr lang="en-US" smtClean="0"/>
              <a:t> </a:t>
            </a:r>
            <a:r>
              <a:rPr lang="en-US" b="1" i="1" smtClean="0"/>
              <a:t>phụ thuộc bắc cầu?</a:t>
            </a:r>
            <a:endParaRPr lang="en-US" b="1" i="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i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1" grpId="0"/>
      <p:bldP spid="22" grpId="0"/>
      <p:bldP spid="23" grpId="0"/>
      <p:bldP spid="24" grpId="0"/>
      <p:bldP spid="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85</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Chuẩn hóa(1-3)</a:t>
            </a:r>
            <a:endParaRPr lang="en-US" b="1" smtClean="0"/>
          </a:p>
        </p:txBody>
      </p:sp>
      <p:sp>
        <p:nvSpPr>
          <p:cNvPr id="14" name="TextBox 13"/>
          <p:cNvSpPr txBox="1"/>
          <p:nvPr/>
        </p:nvSpPr>
        <p:spPr>
          <a:xfrm>
            <a:off x="152400" y="1295400"/>
            <a:ext cx="8128206" cy="369332"/>
          </a:xfrm>
          <a:prstGeom prst="rect">
            <a:avLst/>
          </a:prstGeom>
          <a:noFill/>
        </p:spPr>
        <p:txBody>
          <a:bodyPr wrap="square" rtlCol="0">
            <a:spAutoFit/>
          </a:bodyPr>
          <a:lstStyle/>
          <a:p>
            <a:pPr algn="l"/>
            <a:r>
              <a:rPr lang="en-US" smtClean="0"/>
              <a:t>Bài tập 1 (cont):</a:t>
            </a:r>
            <a:endParaRPr lang="en-US" smtClean="0">
              <a:latin typeface="Times New Roman" pitchFamily="18" charset="0"/>
              <a:cs typeface="Times New Roman" pitchFamily="18" charset="0"/>
            </a:endParaRPr>
          </a:p>
        </p:txBody>
      </p:sp>
      <p:sp>
        <p:nvSpPr>
          <p:cNvPr id="15" name="TextBox 14"/>
          <p:cNvSpPr txBox="1"/>
          <p:nvPr/>
        </p:nvSpPr>
        <p:spPr>
          <a:xfrm>
            <a:off x="381000" y="1752600"/>
            <a:ext cx="1524000" cy="369332"/>
          </a:xfrm>
          <a:prstGeom prst="rect">
            <a:avLst/>
          </a:prstGeom>
          <a:noFill/>
        </p:spPr>
        <p:txBody>
          <a:bodyPr wrap="square" rtlCol="0">
            <a:spAutoFit/>
          </a:bodyPr>
          <a:lstStyle/>
          <a:p>
            <a:pPr algn="l"/>
            <a:r>
              <a:rPr lang="en-US" smtClean="0"/>
              <a:t>Khóa: </a:t>
            </a:r>
            <a:endParaRPr lang="en-US" smtClean="0">
              <a:latin typeface="Times New Roman" pitchFamily="18" charset="0"/>
              <a:cs typeface="Times New Roman" pitchFamily="18" charset="0"/>
            </a:endParaRPr>
          </a:p>
        </p:txBody>
      </p:sp>
      <p:sp>
        <p:nvSpPr>
          <p:cNvPr id="16" name="TextBox 15"/>
          <p:cNvSpPr txBox="1"/>
          <p:nvPr/>
        </p:nvSpPr>
        <p:spPr>
          <a:xfrm>
            <a:off x="1371600" y="1752600"/>
            <a:ext cx="1524000" cy="369332"/>
          </a:xfrm>
          <a:prstGeom prst="rect">
            <a:avLst/>
          </a:prstGeom>
          <a:noFill/>
        </p:spPr>
        <p:txBody>
          <a:bodyPr wrap="square" rtlCol="0">
            <a:spAutoFit/>
          </a:bodyPr>
          <a:lstStyle/>
          <a:p>
            <a:pPr algn="l"/>
            <a:r>
              <a:rPr lang="en-US" smtClean="0"/>
              <a:t> AB</a:t>
            </a:r>
            <a:endParaRPr lang="en-US" smtClean="0">
              <a:latin typeface="Times New Roman" pitchFamily="18" charset="0"/>
              <a:cs typeface="Times New Roman" pitchFamily="18" charset="0"/>
            </a:endParaRPr>
          </a:p>
        </p:txBody>
      </p:sp>
      <p:sp>
        <p:nvSpPr>
          <p:cNvPr id="18" name="TextBox 17"/>
          <p:cNvSpPr txBox="1"/>
          <p:nvPr/>
        </p:nvSpPr>
        <p:spPr>
          <a:xfrm>
            <a:off x="381000" y="2209800"/>
            <a:ext cx="1524000" cy="381000"/>
          </a:xfrm>
          <a:prstGeom prst="rect">
            <a:avLst/>
          </a:prstGeom>
          <a:noFill/>
        </p:spPr>
        <p:txBody>
          <a:bodyPr wrap="square" rtlCol="0">
            <a:spAutoFit/>
          </a:bodyPr>
          <a:lstStyle/>
          <a:p>
            <a:pPr algn="l"/>
            <a:r>
              <a:rPr lang="en-US" smtClean="0"/>
              <a:t>Chuẩn 2: </a:t>
            </a:r>
            <a:endParaRPr lang="en-US" smtClean="0">
              <a:latin typeface="Times New Roman" pitchFamily="18" charset="0"/>
              <a:cs typeface="Times New Roman" pitchFamily="18" charset="0"/>
            </a:endParaRPr>
          </a:p>
        </p:txBody>
      </p:sp>
      <p:sp>
        <p:nvSpPr>
          <p:cNvPr id="21" name="TextBox 20"/>
          <p:cNvSpPr txBox="1"/>
          <p:nvPr/>
        </p:nvSpPr>
        <p:spPr>
          <a:xfrm>
            <a:off x="1219200" y="2590800"/>
            <a:ext cx="7010400" cy="523220"/>
          </a:xfrm>
          <a:prstGeom prst="rect">
            <a:avLst/>
          </a:prstGeom>
          <a:noFill/>
        </p:spPr>
        <p:txBody>
          <a:bodyPr wrap="square" rtlCol="0">
            <a:spAutoFit/>
          </a:bodyPr>
          <a:lstStyle/>
          <a:p>
            <a:pPr algn="l"/>
            <a:r>
              <a:rPr lang="en-US" smtClean="0"/>
              <a:t>R1(</a:t>
            </a:r>
            <a:r>
              <a:rPr lang="en-US" u="sng" smtClean="0"/>
              <a:t>A</a:t>
            </a:r>
            <a:r>
              <a:rPr lang="en-US" smtClean="0"/>
              <a:t>DEIJK)  với </a:t>
            </a:r>
            <a:r>
              <a:rPr lang="fr-FR" sz="2800" b="1" smtClean="0">
                <a:latin typeface="Colonna MT" pitchFamily="82" charset="0"/>
              </a:rPr>
              <a:t>F1</a:t>
            </a:r>
            <a:r>
              <a:rPr lang="en-US" b="1" smtClean="0">
                <a:latin typeface="Times New Roman" pitchFamily="18" charset="0"/>
                <a:cs typeface="Times New Roman" pitchFamily="18" charset="0"/>
              </a:rPr>
              <a:t> ={ A</a:t>
            </a:r>
            <a:r>
              <a:rPr lang="en-US" b="1" smtClean="0">
                <a:latin typeface="Times New Roman" pitchFamily="18" charset="0"/>
                <a:cs typeface="Times New Roman" pitchFamily="18" charset="0"/>
                <a:sym typeface="Symbol"/>
              </a:rPr>
              <a:t>  D</a:t>
            </a:r>
            <a:r>
              <a:rPr lang="en-US" b="1" smtClean="0">
                <a:latin typeface="Times New Roman" pitchFamily="18" charset="0"/>
                <a:cs typeface="Times New Roman" pitchFamily="18" charset="0"/>
              </a:rPr>
              <a:t>, A</a:t>
            </a:r>
            <a:r>
              <a:rPr lang="en-US" b="1" smtClean="0">
                <a:latin typeface="Times New Roman" pitchFamily="18" charset="0"/>
                <a:cs typeface="Times New Roman" pitchFamily="18" charset="0"/>
                <a:sym typeface="Symbol"/>
              </a:rPr>
              <a:t>  E</a:t>
            </a:r>
            <a:r>
              <a:rPr lang="en-US" b="1" smtClean="0">
                <a:latin typeface="Times New Roman" pitchFamily="18" charset="0"/>
                <a:cs typeface="Times New Roman" pitchFamily="18" charset="0"/>
              </a:rPr>
              <a:t>, D</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IJK  }</a:t>
            </a:r>
            <a:r>
              <a:rPr lang="en-US" smtClean="0"/>
              <a:t> </a:t>
            </a:r>
            <a:endParaRPr lang="en-US" smtClean="0">
              <a:latin typeface="Times New Roman" pitchFamily="18" charset="0"/>
              <a:cs typeface="Times New Roman" pitchFamily="18" charset="0"/>
            </a:endParaRPr>
          </a:p>
        </p:txBody>
      </p:sp>
      <p:sp>
        <p:nvSpPr>
          <p:cNvPr id="22" name="TextBox 21"/>
          <p:cNvSpPr txBox="1"/>
          <p:nvPr/>
        </p:nvSpPr>
        <p:spPr>
          <a:xfrm>
            <a:off x="1143000" y="3124200"/>
            <a:ext cx="7010400" cy="523220"/>
          </a:xfrm>
          <a:prstGeom prst="rect">
            <a:avLst/>
          </a:prstGeom>
          <a:noFill/>
        </p:spPr>
        <p:txBody>
          <a:bodyPr wrap="square" rtlCol="0">
            <a:spAutoFit/>
          </a:bodyPr>
          <a:lstStyle/>
          <a:p>
            <a:pPr algn="l"/>
            <a:r>
              <a:rPr lang="en-US" smtClean="0"/>
              <a:t> R2(</a:t>
            </a:r>
            <a:r>
              <a:rPr lang="en-US" u="sng" smtClean="0"/>
              <a:t>B</a:t>
            </a:r>
            <a:r>
              <a:rPr lang="en-US" smtClean="0"/>
              <a:t>FGH)    với </a:t>
            </a:r>
            <a:r>
              <a:rPr lang="fr-FR" sz="2800" b="1" smtClean="0">
                <a:latin typeface="Colonna MT" pitchFamily="82" charset="0"/>
              </a:rPr>
              <a:t>F2</a:t>
            </a:r>
            <a:r>
              <a:rPr lang="en-US" b="1" smtClean="0">
                <a:latin typeface="Times New Roman" pitchFamily="18" charset="0"/>
                <a:cs typeface="Times New Roman" pitchFamily="18" charset="0"/>
              </a:rPr>
              <a:t> ={ B</a:t>
            </a:r>
            <a:r>
              <a:rPr lang="en-US" b="1" smtClean="0">
                <a:latin typeface="Times New Roman" pitchFamily="18" charset="0"/>
                <a:cs typeface="Times New Roman" pitchFamily="18" charset="0"/>
                <a:sym typeface="Symbol"/>
              </a:rPr>
              <a:t>F</a:t>
            </a:r>
            <a:r>
              <a:rPr lang="en-US" b="1" smtClean="0">
                <a:latin typeface="Times New Roman" pitchFamily="18" charset="0"/>
                <a:cs typeface="Times New Roman" pitchFamily="18" charset="0"/>
              </a:rPr>
              <a:t>, F</a:t>
            </a:r>
            <a:r>
              <a:rPr lang="en-US" b="1" smtClean="0">
                <a:latin typeface="Times New Roman" pitchFamily="18" charset="0"/>
                <a:cs typeface="Times New Roman" pitchFamily="18" charset="0"/>
                <a:sym typeface="Symbol"/>
              </a:rPr>
              <a:t> GH }</a:t>
            </a:r>
            <a:endParaRPr lang="en-US" smtClean="0">
              <a:latin typeface="Times New Roman" pitchFamily="18" charset="0"/>
              <a:cs typeface="Times New Roman" pitchFamily="18" charset="0"/>
            </a:endParaRPr>
          </a:p>
        </p:txBody>
      </p:sp>
      <p:sp>
        <p:nvSpPr>
          <p:cNvPr id="23" name="TextBox 22"/>
          <p:cNvSpPr txBox="1"/>
          <p:nvPr/>
        </p:nvSpPr>
        <p:spPr>
          <a:xfrm>
            <a:off x="1143000" y="3581400"/>
            <a:ext cx="7010400" cy="523220"/>
          </a:xfrm>
          <a:prstGeom prst="rect">
            <a:avLst/>
          </a:prstGeom>
          <a:noFill/>
        </p:spPr>
        <p:txBody>
          <a:bodyPr wrap="square" rtlCol="0">
            <a:spAutoFit/>
          </a:bodyPr>
          <a:lstStyle/>
          <a:p>
            <a:pPr algn="l"/>
            <a:r>
              <a:rPr lang="en-US" smtClean="0"/>
              <a:t> R(</a:t>
            </a:r>
            <a:r>
              <a:rPr lang="en-US" u="sng" smtClean="0"/>
              <a:t>AB</a:t>
            </a:r>
            <a:r>
              <a:rPr lang="en-US" smtClean="0"/>
              <a:t>C)        với </a:t>
            </a:r>
            <a:r>
              <a:rPr lang="fr-FR" sz="2800" b="1" smtClean="0">
                <a:latin typeface="Colonna MT" pitchFamily="82" charset="0"/>
              </a:rPr>
              <a:t>F </a:t>
            </a:r>
            <a:r>
              <a:rPr lang="en-US" b="1" smtClean="0">
                <a:latin typeface="Times New Roman" pitchFamily="18" charset="0"/>
                <a:cs typeface="Times New Roman" pitchFamily="18" charset="0"/>
              </a:rPr>
              <a:t> ={ AB</a:t>
            </a:r>
            <a:r>
              <a:rPr lang="en-US" b="1" smtClean="0">
                <a:latin typeface="Times New Roman" pitchFamily="18" charset="0"/>
                <a:cs typeface="Times New Roman" pitchFamily="18" charset="0"/>
                <a:sym typeface="Symbol"/>
              </a:rPr>
              <a:t>C}</a:t>
            </a:r>
            <a:endParaRPr lang="en-US" smtClean="0">
              <a:latin typeface="Times New Roman" pitchFamily="18" charset="0"/>
              <a:cs typeface="Times New Roman" pitchFamily="18" charset="0"/>
            </a:endParaRPr>
          </a:p>
        </p:txBody>
      </p:sp>
      <p:sp>
        <p:nvSpPr>
          <p:cNvPr id="24" name="TextBox 23"/>
          <p:cNvSpPr txBox="1"/>
          <p:nvPr/>
        </p:nvSpPr>
        <p:spPr>
          <a:xfrm>
            <a:off x="304800" y="4191000"/>
            <a:ext cx="1524000" cy="369332"/>
          </a:xfrm>
          <a:prstGeom prst="rect">
            <a:avLst/>
          </a:prstGeom>
          <a:noFill/>
        </p:spPr>
        <p:txBody>
          <a:bodyPr wrap="square" rtlCol="0">
            <a:spAutoFit/>
          </a:bodyPr>
          <a:lstStyle/>
          <a:p>
            <a:pPr algn="l"/>
            <a:r>
              <a:rPr lang="en-US" smtClean="0"/>
              <a:t>Chuẩn 3:? </a:t>
            </a:r>
            <a:endParaRPr lang="en-US" smtClean="0">
              <a:latin typeface="Times New Roman" pitchFamily="18" charset="0"/>
              <a:cs typeface="Times New Roman" pitchFamily="18" charset="0"/>
            </a:endParaRPr>
          </a:p>
        </p:txBody>
      </p:sp>
      <p:sp>
        <p:nvSpPr>
          <p:cNvPr id="25" name="TextBox 24"/>
          <p:cNvSpPr txBox="1"/>
          <p:nvPr/>
        </p:nvSpPr>
        <p:spPr>
          <a:xfrm>
            <a:off x="1600200" y="4191000"/>
            <a:ext cx="5334000" cy="369332"/>
          </a:xfrm>
          <a:prstGeom prst="rect">
            <a:avLst/>
          </a:prstGeom>
          <a:noFill/>
        </p:spPr>
        <p:txBody>
          <a:bodyPr wrap="square" rtlCol="0">
            <a:spAutoFit/>
          </a:bodyPr>
          <a:lstStyle/>
          <a:p>
            <a:pPr algn="l"/>
            <a:r>
              <a:rPr lang="en-US" i="1" smtClean="0"/>
              <a:t>Có</a:t>
            </a:r>
            <a:r>
              <a:rPr lang="en-US" smtClean="0"/>
              <a:t> </a:t>
            </a:r>
            <a:r>
              <a:rPr lang="en-US" b="1" i="1" smtClean="0"/>
              <a:t>phụ thuộc bắc cầu?</a:t>
            </a:r>
            <a:endParaRPr lang="en-US" b="1" i="1" smtClean="0">
              <a:latin typeface="Times New Roman" pitchFamily="18" charset="0"/>
              <a:cs typeface="Times New Roman" pitchFamily="18" charset="0"/>
            </a:endParaRPr>
          </a:p>
        </p:txBody>
      </p:sp>
      <p:sp>
        <p:nvSpPr>
          <p:cNvPr id="26" name="TextBox 25"/>
          <p:cNvSpPr txBox="1"/>
          <p:nvPr/>
        </p:nvSpPr>
        <p:spPr>
          <a:xfrm>
            <a:off x="1066800" y="4810780"/>
            <a:ext cx="3581400" cy="523220"/>
          </a:xfrm>
          <a:prstGeom prst="rect">
            <a:avLst/>
          </a:prstGeom>
          <a:noFill/>
        </p:spPr>
        <p:txBody>
          <a:bodyPr wrap="square" rtlCol="0">
            <a:spAutoFit/>
          </a:bodyPr>
          <a:lstStyle/>
          <a:p>
            <a:pPr algn="l"/>
            <a:r>
              <a:rPr lang="en-US" smtClean="0"/>
              <a:t>R11(</a:t>
            </a:r>
            <a:r>
              <a:rPr lang="en-US" u="sng" smtClean="0"/>
              <a:t>D</a:t>
            </a:r>
            <a:r>
              <a:rPr lang="en-US" smtClean="0"/>
              <a:t>IJK)  với </a:t>
            </a:r>
            <a:r>
              <a:rPr lang="fr-FR" sz="2800" b="1" smtClean="0">
                <a:latin typeface="Colonna MT" pitchFamily="82" charset="0"/>
              </a:rPr>
              <a:t>F11</a:t>
            </a:r>
            <a:r>
              <a:rPr lang="en-US" b="1" smtClean="0">
                <a:latin typeface="Times New Roman" pitchFamily="18" charset="0"/>
                <a:cs typeface="Times New Roman" pitchFamily="18" charset="0"/>
              </a:rPr>
              <a:t> ={ D</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IJK  }</a:t>
            </a:r>
            <a:r>
              <a:rPr lang="en-US" smtClean="0"/>
              <a:t> </a:t>
            </a:r>
            <a:endParaRPr lang="en-US" smtClean="0">
              <a:latin typeface="Times New Roman" pitchFamily="18" charset="0"/>
              <a:cs typeface="Times New Roman" pitchFamily="18" charset="0"/>
            </a:endParaRPr>
          </a:p>
        </p:txBody>
      </p:sp>
      <p:sp>
        <p:nvSpPr>
          <p:cNvPr id="27" name="TextBox 26"/>
          <p:cNvSpPr txBox="1"/>
          <p:nvPr/>
        </p:nvSpPr>
        <p:spPr>
          <a:xfrm>
            <a:off x="4648200" y="4810780"/>
            <a:ext cx="4191000" cy="523220"/>
          </a:xfrm>
          <a:prstGeom prst="rect">
            <a:avLst/>
          </a:prstGeom>
          <a:noFill/>
        </p:spPr>
        <p:txBody>
          <a:bodyPr wrap="square" rtlCol="0">
            <a:spAutoFit/>
          </a:bodyPr>
          <a:lstStyle/>
          <a:p>
            <a:pPr algn="l"/>
            <a:r>
              <a:rPr lang="en-US" smtClean="0"/>
              <a:t>R12(</a:t>
            </a:r>
            <a:r>
              <a:rPr lang="en-US" u="sng" smtClean="0"/>
              <a:t>A</a:t>
            </a:r>
            <a:r>
              <a:rPr lang="en-US" smtClean="0"/>
              <a:t>DE)  với </a:t>
            </a:r>
            <a:r>
              <a:rPr lang="fr-FR" sz="2800" b="1" smtClean="0">
                <a:latin typeface="Colonna MT" pitchFamily="82" charset="0"/>
              </a:rPr>
              <a:t>F12</a:t>
            </a:r>
            <a:r>
              <a:rPr lang="en-US" b="1" smtClean="0">
                <a:latin typeface="Times New Roman" pitchFamily="18" charset="0"/>
                <a:cs typeface="Times New Roman" pitchFamily="18" charset="0"/>
              </a:rPr>
              <a:t> ={ A</a:t>
            </a:r>
            <a:r>
              <a:rPr lang="en-US" b="1" smtClean="0">
                <a:latin typeface="Times New Roman" pitchFamily="18" charset="0"/>
                <a:cs typeface="Times New Roman" pitchFamily="18" charset="0"/>
                <a:sym typeface="Symbol"/>
              </a:rPr>
              <a:t>  D</a:t>
            </a:r>
            <a:r>
              <a:rPr lang="en-US" b="1" smtClean="0">
                <a:latin typeface="Times New Roman" pitchFamily="18" charset="0"/>
                <a:cs typeface="Times New Roman" pitchFamily="18" charset="0"/>
              </a:rPr>
              <a:t>, A</a:t>
            </a:r>
            <a:r>
              <a:rPr lang="en-US" b="1" smtClean="0">
                <a:latin typeface="Times New Roman" pitchFamily="18" charset="0"/>
                <a:cs typeface="Times New Roman" pitchFamily="18" charset="0"/>
                <a:sym typeface="Symbol"/>
              </a:rPr>
              <a:t>  E</a:t>
            </a:r>
            <a:r>
              <a:rPr lang="en-US" b="1" smtClean="0">
                <a:latin typeface="Times New Roman" pitchFamily="18" charset="0"/>
                <a:cs typeface="Times New Roman" pitchFamily="18" charset="0"/>
              </a:rPr>
              <a:t> }</a:t>
            </a:r>
            <a:r>
              <a:rPr lang="en-US" smtClean="0"/>
              <a:t> </a:t>
            </a:r>
            <a:endParaRPr lang="en-US" smtClean="0">
              <a:latin typeface="Times New Roman" pitchFamily="18" charset="0"/>
              <a:cs typeface="Times New Roman" pitchFamily="18" charset="0"/>
            </a:endParaRPr>
          </a:p>
        </p:txBody>
      </p:sp>
      <p:cxnSp>
        <p:nvCxnSpPr>
          <p:cNvPr id="29" name="Straight Arrow Connector 28"/>
          <p:cNvCxnSpPr/>
          <p:nvPr/>
        </p:nvCxnSpPr>
        <p:spPr>
          <a:xfrm flipH="1">
            <a:off x="1371600" y="2895600"/>
            <a:ext cx="762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447800" y="2971800"/>
            <a:ext cx="3733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524000" y="3581400"/>
            <a:ext cx="762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676400" y="3581400"/>
            <a:ext cx="3733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0600" y="5410200"/>
            <a:ext cx="3810000" cy="523220"/>
          </a:xfrm>
          <a:prstGeom prst="rect">
            <a:avLst/>
          </a:prstGeom>
          <a:noFill/>
        </p:spPr>
        <p:txBody>
          <a:bodyPr wrap="square" rtlCol="0">
            <a:spAutoFit/>
          </a:bodyPr>
          <a:lstStyle/>
          <a:p>
            <a:pPr algn="l"/>
            <a:r>
              <a:rPr lang="en-US" smtClean="0"/>
              <a:t> R21(</a:t>
            </a:r>
            <a:r>
              <a:rPr lang="en-US" u="sng" smtClean="0"/>
              <a:t>F</a:t>
            </a:r>
            <a:r>
              <a:rPr lang="en-US" smtClean="0"/>
              <a:t>GH)    với </a:t>
            </a:r>
            <a:r>
              <a:rPr lang="fr-FR" sz="2800" b="1" smtClean="0">
                <a:latin typeface="Colonna MT" pitchFamily="82" charset="0"/>
              </a:rPr>
              <a:t>F21</a:t>
            </a:r>
            <a:r>
              <a:rPr lang="en-US" b="1" smtClean="0">
                <a:latin typeface="Times New Roman" pitchFamily="18" charset="0"/>
                <a:cs typeface="Times New Roman" pitchFamily="18" charset="0"/>
              </a:rPr>
              <a:t> ={  F</a:t>
            </a:r>
            <a:r>
              <a:rPr lang="en-US" b="1" smtClean="0">
                <a:latin typeface="Times New Roman" pitchFamily="18" charset="0"/>
                <a:cs typeface="Times New Roman" pitchFamily="18" charset="0"/>
                <a:sym typeface="Symbol"/>
              </a:rPr>
              <a:t> GH }</a:t>
            </a:r>
            <a:endParaRPr lang="en-US" smtClean="0">
              <a:latin typeface="Times New Roman" pitchFamily="18" charset="0"/>
              <a:cs typeface="Times New Roman" pitchFamily="18" charset="0"/>
            </a:endParaRPr>
          </a:p>
        </p:txBody>
      </p:sp>
      <p:sp>
        <p:nvSpPr>
          <p:cNvPr id="36" name="TextBox 35"/>
          <p:cNvSpPr txBox="1"/>
          <p:nvPr/>
        </p:nvSpPr>
        <p:spPr>
          <a:xfrm>
            <a:off x="4876800" y="5410200"/>
            <a:ext cx="3581400" cy="523220"/>
          </a:xfrm>
          <a:prstGeom prst="rect">
            <a:avLst/>
          </a:prstGeom>
          <a:noFill/>
        </p:spPr>
        <p:txBody>
          <a:bodyPr wrap="square" rtlCol="0">
            <a:spAutoFit/>
          </a:bodyPr>
          <a:lstStyle/>
          <a:p>
            <a:pPr algn="l"/>
            <a:r>
              <a:rPr lang="en-US" smtClean="0"/>
              <a:t> R22(</a:t>
            </a:r>
            <a:r>
              <a:rPr lang="en-US" u="sng" smtClean="0"/>
              <a:t>B</a:t>
            </a:r>
            <a:r>
              <a:rPr lang="en-US" smtClean="0"/>
              <a:t>F)    với </a:t>
            </a:r>
            <a:r>
              <a:rPr lang="fr-FR" sz="2800" b="1" smtClean="0">
                <a:latin typeface="Colonna MT" pitchFamily="82" charset="0"/>
              </a:rPr>
              <a:t>F2</a:t>
            </a:r>
            <a:r>
              <a:rPr lang="en-US" b="1" smtClean="0">
                <a:latin typeface="Times New Roman" pitchFamily="18" charset="0"/>
                <a:cs typeface="Times New Roman" pitchFamily="18" charset="0"/>
              </a:rPr>
              <a:t> 2={  B</a:t>
            </a:r>
            <a:r>
              <a:rPr lang="en-US" b="1" smtClean="0">
                <a:latin typeface="Times New Roman" pitchFamily="18" charset="0"/>
                <a:cs typeface="Times New Roman" pitchFamily="18" charset="0"/>
                <a:sym typeface="Symbol"/>
              </a:rPr>
              <a:t> F }</a:t>
            </a:r>
            <a:endParaRPr lang="en-US" smtClean="0">
              <a:latin typeface="Times New Roman" pitchFamily="18" charset="0"/>
              <a:cs typeface="Times New Roman" pitchFamily="18" charset="0"/>
            </a:endParaRPr>
          </a:p>
        </p:txBody>
      </p:sp>
      <p:sp>
        <p:nvSpPr>
          <p:cNvPr id="37" name="TextBox 36"/>
          <p:cNvSpPr txBox="1"/>
          <p:nvPr/>
        </p:nvSpPr>
        <p:spPr>
          <a:xfrm>
            <a:off x="990600" y="5943600"/>
            <a:ext cx="7010400" cy="523220"/>
          </a:xfrm>
          <a:prstGeom prst="rect">
            <a:avLst/>
          </a:prstGeom>
          <a:noFill/>
        </p:spPr>
        <p:txBody>
          <a:bodyPr wrap="square" rtlCol="0">
            <a:spAutoFit/>
          </a:bodyPr>
          <a:lstStyle/>
          <a:p>
            <a:pPr algn="l"/>
            <a:r>
              <a:rPr lang="en-US" smtClean="0"/>
              <a:t> R(</a:t>
            </a:r>
            <a:r>
              <a:rPr lang="en-US" u="sng" smtClean="0"/>
              <a:t>AB</a:t>
            </a:r>
            <a:r>
              <a:rPr lang="en-US" smtClean="0"/>
              <a:t>C)        với </a:t>
            </a:r>
            <a:r>
              <a:rPr lang="fr-FR" sz="2800" b="1" smtClean="0">
                <a:latin typeface="Colonna MT" pitchFamily="82" charset="0"/>
              </a:rPr>
              <a:t>F </a:t>
            </a:r>
            <a:r>
              <a:rPr lang="en-US" b="1" smtClean="0">
                <a:latin typeface="Times New Roman" pitchFamily="18" charset="0"/>
                <a:cs typeface="Times New Roman" pitchFamily="18" charset="0"/>
              </a:rPr>
              <a:t> ={ AB</a:t>
            </a:r>
            <a:r>
              <a:rPr lang="en-US" b="1" smtClean="0">
                <a:latin typeface="Times New Roman" pitchFamily="18" charset="0"/>
                <a:cs typeface="Times New Roman" pitchFamily="18" charset="0"/>
                <a:sym typeface="Symbol"/>
              </a:rPr>
              <a:t>C}</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ox(in)">
                                      <p:cBhvr>
                                        <p:cTn id="17" dur="500"/>
                                        <p:tgtEl>
                                          <p:spTgt spid="31"/>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ox(in)">
                                      <p:cBhvr>
                                        <p:cTn id="21" dur="500"/>
                                        <p:tgtEl>
                                          <p:spTgt spid="29"/>
                                        </p:tgtEl>
                                      </p:cBhvr>
                                    </p:animEffect>
                                  </p:childTnLst>
                                </p:cTn>
                              </p:par>
                            </p:childTnLst>
                          </p:cTn>
                        </p:par>
                        <p:par>
                          <p:cTn id="22" fill="hold">
                            <p:stCondLst>
                              <p:cond delay="1000"/>
                            </p:stCondLst>
                            <p:childTnLst>
                              <p:par>
                                <p:cTn id="23" presetID="4" presetClass="entr" presetSubtype="16"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in)">
                                      <p:cBhvr>
                                        <p:cTn id="25" dur="500"/>
                                        <p:tgtEl>
                                          <p:spTgt spid="26"/>
                                        </p:tgtEl>
                                      </p:cBhvr>
                                    </p:animEffect>
                                  </p:childTnLst>
                                </p:cTn>
                              </p:par>
                            </p:childTnLst>
                          </p:cTn>
                        </p:par>
                        <p:par>
                          <p:cTn id="26" fill="hold">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ox(in)">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ox(in)">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ox(in)">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ox(in)">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ox(in)">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34" grpId="0"/>
      <p:bldP spid="36" grpId="0"/>
      <p:bldP spid="3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86</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t>Chuẩn hóa(1-3)</a:t>
            </a:r>
            <a:endParaRPr lang="en-US" b="1" smtClean="0"/>
          </a:p>
        </p:txBody>
      </p:sp>
      <p:sp>
        <p:nvSpPr>
          <p:cNvPr id="14" name="TextBox 13"/>
          <p:cNvSpPr txBox="1"/>
          <p:nvPr/>
        </p:nvSpPr>
        <p:spPr>
          <a:xfrm>
            <a:off x="152400" y="1295400"/>
            <a:ext cx="8128206" cy="1218795"/>
          </a:xfrm>
          <a:prstGeom prst="rect">
            <a:avLst/>
          </a:prstGeom>
          <a:noFill/>
        </p:spPr>
        <p:txBody>
          <a:bodyPr wrap="square" rtlCol="0">
            <a:spAutoFit/>
          </a:bodyPr>
          <a:lstStyle/>
          <a:p>
            <a:pPr algn="l"/>
            <a:r>
              <a:rPr lang="en-US" smtClean="0"/>
              <a:t>Bài tập 2 : Cho lược đồ: R(ABCDEFGHIJK)</a:t>
            </a:r>
          </a:p>
          <a:p>
            <a:pPr marR="45720" lvl="0" algn="l">
              <a:spcBef>
                <a:spcPct val="20000"/>
              </a:spcBef>
              <a:buClr>
                <a:srgbClr val="0BD0D9"/>
              </a:buClr>
              <a:buSzPct val="95000"/>
            </a:pPr>
            <a:r>
              <a:rPr lang="en-US" smtClean="0"/>
              <a:t>           Với   </a:t>
            </a:r>
            <a:r>
              <a:rPr lang="fr-FR" sz="2800" b="1" smtClean="0">
                <a:latin typeface="Colonna MT" pitchFamily="82" charset="0"/>
              </a:rPr>
              <a:t>F</a:t>
            </a:r>
            <a:r>
              <a:rPr lang="en-US" b="1" smtClean="0">
                <a:latin typeface="Times New Roman" pitchFamily="18" charset="0"/>
                <a:cs typeface="Times New Roman" pitchFamily="18" charset="0"/>
              </a:rPr>
              <a:t> ={ AB</a:t>
            </a:r>
            <a:r>
              <a:rPr lang="en-US" b="1" smtClean="0">
                <a:latin typeface="Times New Roman" pitchFamily="18" charset="0"/>
                <a:cs typeface="Times New Roman" pitchFamily="18" charset="0"/>
                <a:sym typeface="Symbol"/>
              </a:rPr>
              <a:t>C</a:t>
            </a:r>
            <a:r>
              <a:rPr lang="en-US" b="1" smtClean="0">
                <a:latin typeface="Times New Roman" pitchFamily="18" charset="0"/>
                <a:cs typeface="Times New Roman" pitchFamily="18" charset="0"/>
              </a:rPr>
              <a:t>, BD</a:t>
            </a:r>
            <a:r>
              <a:rPr lang="en-US" b="1" smtClean="0">
                <a:latin typeface="Times New Roman" pitchFamily="18" charset="0"/>
                <a:cs typeface="Times New Roman" pitchFamily="18" charset="0"/>
                <a:sym typeface="Symbol"/>
              </a:rPr>
              <a:t>  EF</a:t>
            </a:r>
            <a:r>
              <a:rPr lang="en-US" b="1" smtClean="0">
                <a:latin typeface="Times New Roman" pitchFamily="18" charset="0"/>
                <a:cs typeface="Times New Roman" pitchFamily="18" charset="0"/>
              </a:rPr>
              <a:t>, AD</a:t>
            </a:r>
            <a:r>
              <a:rPr lang="en-US" b="1" smtClean="0">
                <a:latin typeface="Times New Roman" pitchFamily="18" charset="0"/>
                <a:cs typeface="Times New Roman" pitchFamily="18" charset="0"/>
                <a:sym typeface="Symbol"/>
              </a:rPr>
              <a:t>  GH</a:t>
            </a:r>
            <a:r>
              <a:rPr lang="en-US" b="1" smtClean="0">
                <a:latin typeface="Times New Roman" pitchFamily="18" charset="0"/>
                <a:cs typeface="Times New Roman" pitchFamily="18" charset="0"/>
              </a:rPr>
              <a:t>,  A</a:t>
            </a:r>
            <a:r>
              <a:rPr lang="en-US" b="1" smtClean="0">
                <a:latin typeface="Times New Roman" pitchFamily="18" charset="0"/>
                <a:cs typeface="Times New Roman" pitchFamily="18" charset="0"/>
                <a:sym typeface="Symbol"/>
              </a:rPr>
              <a:t> I,</a:t>
            </a:r>
            <a:r>
              <a:rPr lang="en-US" b="1" smtClean="0">
                <a:latin typeface="Times New Roman" pitchFamily="18" charset="0"/>
                <a:cs typeface="Times New Roman" pitchFamily="18" charset="0"/>
              </a:rPr>
              <a:t>  H</a:t>
            </a:r>
            <a:r>
              <a:rPr lang="en-US" b="1" smtClean="0">
                <a:latin typeface="Times New Roman" pitchFamily="18" charset="0"/>
                <a:cs typeface="Times New Roman" pitchFamily="18" charset="0"/>
                <a:sym typeface="Symbol"/>
              </a:rPr>
              <a:t>  </a:t>
            </a:r>
            <a:r>
              <a:rPr lang="en-US" b="1" smtClean="0">
                <a:latin typeface="Times New Roman" pitchFamily="18" charset="0"/>
                <a:cs typeface="Times New Roman" pitchFamily="18" charset="0"/>
              </a:rPr>
              <a:t>JK  }</a:t>
            </a:r>
          </a:p>
          <a:p>
            <a:pPr marR="45720" lvl="0" algn="l">
              <a:spcBef>
                <a:spcPct val="20000"/>
              </a:spcBef>
              <a:buClr>
                <a:srgbClr val="0BD0D9"/>
              </a:buClr>
              <a:buSzPct val="95000"/>
            </a:pPr>
            <a:r>
              <a:rPr lang="en-US" smtClean="0">
                <a:latin typeface="Times New Roman" pitchFamily="18" charset="0"/>
                <a:cs typeface="Times New Roman" pitchFamily="18" charset="0"/>
              </a:rPr>
              <a:t>              Xác định khóa của R, chuyển về dạng chuẩn 2, 3</a:t>
            </a:r>
          </a:p>
        </p:txBody>
      </p:sp>
      <p:sp>
        <p:nvSpPr>
          <p:cNvPr id="15" name="TextBox 14"/>
          <p:cNvSpPr txBox="1"/>
          <p:nvPr/>
        </p:nvSpPr>
        <p:spPr>
          <a:xfrm>
            <a:off x="152400" y="2667000"/>
            <a:ext cx="1524000" cy="369332"/>
          </a:xfrm>
          <a:prstGeom prst="rect">
            <a:avLst/>
          </a:prstGeom>
          <a:noFill/>
        </p:spPr>
        <p:txBody>
          <a:bodyPr wrap="square" rtlCol="0">
            <a:spAutoFit/>
          </a:bodyPr>
          <a:lstStyle/>
          <a:p>
            <a:pPr algn="l"/>
            <a:r>
              <a:rPr lang="en-US" smtClean="0"/>
              <a:t>Khóa: </a:t>
            </a:r>
            <a:endParaRPr lang="en-US" smtClean="0">
              <a:latin typeface="Times New Roman" pitchFamily="18" charset="0"/>
              <a:cs typeface="Times New Roman" pitchFamily="18" charset="0"/>
            </a:endParaRPr>
          </a:p>
        </p:txBody>
      </p:sp>
      <p:sp>
        <p:nvSpPr>
          <p:cNvPr id="18" name="TextBox 17"/>
          <p:cNvSpPr txBox="1"/>
          <p:nvPr/>
        </p:nvSpPr>
        <p:spPr>
          <a:xfrm>
            <a:off x="152400" y="3276600"/>
            <a:ext cx="1524000" cy="369332"/>
          </a:xfrm>
          <a:prstGeom prst="rect">
            <a:avLst/>
          </a:prstGeom>
          <a:noFill/>
        </p:spPr>
        <p:txBody>
          <a:bodyPr wrap="square" rtlCol="0">
            <a:spAutoFit/>
          </a:bodyPr>
          <a:lstStyle/>
          <a:p>
            <a:pPr algn="l"/>
            <a:r>
              <a:rPr lang="en-US" smtClean="0"/>
              <a:t>Chuẩn 2:? </a:t>
            </a:r>
            <a:endParaRPr lang="en-US" smtClean="0">
              <a:latin typeface="Times New Roman" pitchFamily="18" charset="0"/>
              <a:cs typeface="Times New Roman" pitchFamily="18" charset="0"/>
            </a:endParaRPr>
          </a:p>
        </p:txBody>
      </p:sp>
      <p:sp>
        <p:nvSpPr>
          <p:cNvPr id="24" name="TextBox 23"/>
          <p:cNvSpPr txBox="1"/>
          <p:nvPr/>
        </p:nvSpPr>
        <p:spPr>
          <a:xfrm>
            <a:off x="152400" y="5105400"/>
            <a:ext cx="1524000" cy="369332"/>
          </a:xfrm>
          <a:prstGeom prst="rect">
            <a:avLst/>
          </a:prstGeom>
          <a:noFill/>
        </p:spPr>
        <p:txBody>
          <a:bodyPr wrap="square" rtlCol="0">
            <a:spAutoFit/>
          </a:bodyPr>
          <a:lstStyle/>
          <a:p>
            <a:pPr algn="l"/>
            <a:r>
              <a:rPr lang="en-US" smtClean="0"/>
              <a:t>Chuẩn 3:? </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87</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smtClean="0"/>
              <a:t>d</a:t>
            </a:r>
            <a:r>
              <a:rPr lang="en-US" sz="2400" b="1" smtClean="0"/>
              <a:t>.</a:t>
            </a:r>
            <a:r>
              <a:rPr lang="en-US" sz="2400" smtClean="0"/>
              <a:t> </a:t>
            </a:r>
            <a:r>
              <a:rPr lang="en-US" sz="2400" b="1" smtClean="0">
                <a:latin typeface="Times New Roman" pitchFamily="18" charset="0"/>
                <a:cs typeface="Times New Roman" pitchFamily="18" charset="0"/>
              </a:rPr>
              <a:t>Dạng chuẩn Boyce-Codd (BCNF) </a:t>
            </a:r>
            <a:endParaRPr lang="en-US" b="1" smtClean="0">
              <a:latin typeface="Times New Roman" pitchFamily="18" charset="0"/>
              <a:cs typeface="Times New Roman" pitchFamily="18" charset="0"/>
            </a:endParaRPr>
          </a:p>
        </p:txBody>
      </p:sp>
      <p:sp>
        <p:nvSpPr>
          <p:cNvPr id="14" name="Rectangle 13"/>
          <p:cNvSpPr/>
          <p:nvPr/>
        </p:nvSpPr>
        <p:spPr>
          <a:xfrm>
            <a:off x="533400" y="1447800"/>
            <a:ext cx="8153400" cy="1785104"/>
          </a:xfrm>
          <a:prstGeom prst="rect">
            <a:avLst/>
          </a:prstGeom>
        </p:spPr>
        <p:txBody>
          <a:bodyPr wrap="square">
            <a:spAutoFit/>
          </a:bodyPr>
          <a:lstStyle/>
          <a:p>
            <a:pPr algn="l" eaLnBrk="1" hangingPunct="1">
              <a:lnSpc>
                <a:spcPct val="90000"/>
              </a:lnSpc>
            </a:pPr>
            <a:r>
              <a:rPr lang="en-US" sz="2000" b="1" dirty="0">
                <a:solidFill>
                  <a:srgbClr val="FFFF00"/>
                </a:solidFill>
              </a:rPr>
              <a:t>L</a:t>
            </a:r>
            <a:r>
              <a:rPr lang="en-US" sz="2000" b="1" dirty="0" smtClean="0">
                <a:solidFill>
                  <a:srgbClr val="FFFF00"/>
                </a:solidFill>
              </a:rPr>
              <a:t>ược đồ quan hệ R được gọi là ở dạng chuẩn Boyce-Codd (BCNF) nếu:</a:t>
            </a:r>
          </a:p>
          <a:p>
            <a:pPr marL="432000" lvl="1" indent="-432000" algn="l" eaLnBrk="1" hangingPunct="1">
              <a:lnSpc>
                <a:spcPct val="90000"/>
              </a:lnSpc>
              <a:buFont typeface="Arial" pitchFamily="34" charset="0"/>
              <a:buChar char="•"/>
            </a:pPr>
            <a:r>
              <a:rPr lang="en-US" sz="2000" b="1" i="1" dirty="0" smtClean="0">
                <a:solidFill>
                  <a:srgbClr val="FFFF00"/>
                </a:solidFill>
              </a:rPr>
              <a:t>Thỏa mãn dạng chuẩn 3NF </a:t>
            </a:r>
          </a:p>
          <a:p>
            <a:pPr marL="432000" lvl="1" indent="-432000" algn="l" eaLnBrk="1" hangingPunct="1">
              <a:lnSpc>
                <a:spcPct val="90000"/>
              </a:lnSpc>
              <a:buFont typeface="Arial" pitchFamily="34" charset="0"/>
              <a:buChar char="•"/>
            </a:pPr>
            <a:r>
              <a:rPr lang="en-US" sz="2000" b="1" i="1" dirty="0" smtClean="0">
                <a:solidFill>
                  <a:srgbClr val="FFFF00"/>
                </a:solidFill>
              </a:rPr>
              <a:t>Không có thuộc tính khóa phụ thuộc hàm vào thuộc tính không khóa</a:t>
            </a:r>
            <a:r>
              <a:rPr lang="en-US" sz="2000" b="1" dirty="0" smtClean="0">
                <a:solidFill>
                  <a:srgbClr val="FFFF00"/>
                </a:solidFill>
              </a:rPr>
              <a:t>.</a:t>
            </a:r>
            <a:endParaRPr lang="vi-VN" sz="2000" b="1" dirty="0">
              <a:solidFill>
                <a:srgbClr val="FFFF00"/>
              </a:solidFill>
            </a:endParaRPr>
          </a:p>
        </p:txBody>
      </p:sp>
      <p:graphicFrame>
        <p:nvGraphicFramePr>
          <p:cNvPr id="15" name="Table 14"/>
          <p:cNvGraphicFramePr>
            <a:graphicFrameLocks noGrp="1"/>
          </p:cNvGraphicFramePr>
          <p:nvPr/>
        </p:nvGraphicFramePr>
        <p:xfrm>
          <a:off x="1676400" y="3505200"/>
          <a:ext cx="4937433" cy="370840"/>
        </p:xfrm>
        <a:graphic>
          <a:graphicData uri="http://schemas.openxmlformats.org/drawingml/2006/table">
            <a:tbl>
              <a:tblPr firstRow="1" bandRow="1">
                <a:tableStyleId>{5C22544A-7EE6-4342-B048-85BDC9FD1C3A}</a:tableStyleId>
              </a:tblPr>
              <a:tblGrid>
                <a:gridCol w="1012723"/>
                <a:gridCol w="1181510"/>
                <a:gridCol w="1371600"/>
                <a:gridCol w="1371600"/>
              </a:tblGrid>
              <a:tr h="370840">
                <a:tc>
                  <a:txBody>
                    <a:bodyPr/>
                    <a:lstStyle/>
                    <a:p>
                      <a:r>
                        <a:rPr lang="en-US" u="sng" smtClean="0">
                          <a:solidFill>
                            <a:srgbClr val="002060"/>
                          </a:solidFill>
                        </a:rPr>
                        <a:t>Sothe</a:t>
                      </a:r>
                      <a:endParaRPr lang="vi-VN" u="sng">
                        <a:solidFill>
                          <a:srgbClr val="002060"/>
                        </a:solidFill>
                      </a:endParaRPr>
                    </a:p>
                  </a:txBody>
                  <a:tcPr>
                    <a:solidFill>
                      <a:schemeClr val="accent2">
                        <a:lumMod val="20000"/>
                        <a:lumOff val="80000"/>
                      </a:schemeClr>
                    </a:solidFill>
                  </a:tcPr>
                </a:tc>
                <a:tc>
                  <a:txBody>
                    <a:bodyPr/>
                    <a:lstStyle/>
                    <a:p>
                      <a:r>
                        <a:rPr lang="en-US" u="sng" smtClean="0">
                          <a:solidFill>
                            <a:srgbClr val="002060"/>
                          </a:solidFill>
                        </a:rPr>
                        <a:t>Masach</a:t>
                      </a:r>
                      <a:endParaRPr lang="vi-VN" u="sng">
                        <a:solidFill>
                          <a:srgbClr val="002060"/>
                        </a:solidFill>
                      </a:endParaRPr>
                    </a:p>
                  </a:txBody>
                  <a:tcPr>
                    <a:solidFill>
                      <a:schemeClr val="accent2">
                        <a:lumMod val="20000"/>
                        <a:lumOff val="80000"/>
                      </a:schemeClr>
                    </a:solidFill>
                  </a:tcPr>
                </a:tc>
                <a:tc>
                  <a:txBody>
                    <a:bodyPr/>
                    <a:lstStyle/>
                    <a:p>
                      <a:r>
                        <a:rPr lang="en-US" smtClean="0">
                          <a:solidFill>
                            <a:srgbClr val="002060"/>
                          </a:solidFill>
                        </a:rPr>
                        <a:t>Ngaymuon</a:t>
                      </a:r>
                      <a:endParaRPr lang="vi-VN">
                        <a:solidFill>
                          <a:srgbClr val="002060"/>
                        </a:solidFill>
                      </a:endParaRPr>
                    </a:p>
                  </a:txBody>
                  <a:tcPr>
                    <a:solidFill>
                      <a:schemeClr val="accent2">
                        <a:lumMod val="20000"/>
                        <a:lumOff val="80000"/>
                      </a:schemeClr>
                    </a:solidFill>
                  </a:tcPr>
                </a:tc>
                <a:tc>
                  <a:txBody>
                    <a:bodyPr/>
                    <a:lstStyle/>
                    <a:p>
                      <a:r>
                        <a:rPr lang="en-US" smtClean="0">
                          <a:solidFill>
                            <a:srgbClr val="002060"/>
                          </a:solidFill>
                        </a:rPr>
                        <a:t>Ngaytra</a:t>
                      </a:r>
                      <a:endParaRPr lang="vi-VN">
                        <a:solidFill>
                          <a:srgbClr val="002060"/>
                        </a:solidFill>
                      </a:endParaRPr>
                    </a:p>
                  </a:txBody>
                  <a:tcPr>
                    <a:solidFill>
                      <a:schemeClr val="accent2">
                        <a:lumMod val="20000"/>
                        <a:lumOff val="80000"/>
                      </a:schemeClr>
                    </a:solidFill>
                  </a:tcPr>
                </a:tc>
              </a:tr>
            </a:tbl>
          </a:graphicData>
        </a:graphic>
      </p:graphicFrame>
      <p:sp>
        <p:nvSpPr>
          <p:cNvPr id="30" name="TextBox 29"/>
          <p:cNvSpPr txBox="1"/>
          <p:nvPr/>
        </p:nvSpPr>
        <p:spPr>
          <a:xfrm>
            <a:off x="685800" y="3429000"/>
            <a:ext cx="704039" cy="369332"/>
          </a:xfrm>
          <a:prstGeom prst="rect">
            <a:avLst/>
          </a:prstGeom>
          <a:noFill/>
        </p:spPr>
        <p:txBody>
          <a:bodyPr wrap="none" rtlCol="0">
            <a:spAutoFit/>
          </a:bodyPr>
          <a:lstStyle/>
          <a:p>
            <a:r>
              <a:rPr lang="en-US" smtClean="0"/>
              <a:t>Ví dụ</a:t>
            </a:r>
            <a:endParaRPr lang="vi-VN"/>
          </a:p>
        </p:txBody>
      </p:sp>
      <p:grpSp>
        <p:nvGrpSpPr>
          <p:cNvPr id="26" name="Group 25"/>
          <p:cNvGrpSpPr/>
          <p:nvPr/>
        </p:nvGrpSpPr>
        <p:grpSpPr>
          <a:xfrm>
            <a:off x="1524000" y="3962400"/>
            <a:ext cx="6858000" cy="1295400"/>
            <a:chOff x="1524000" y="3962400"/>
            <a:chExt cx="6858000" cy="1295400"/>
          </a:xfrm>
        </p:grpSpPr>
        <p:cxnSp>
          <p:nvCxnSpPr>
            <p:cNvPr id="32" name="Straight Connector 31"/>
            <p:cNvCxnSpPr/>
            <p:nvPr/>
          </p:nvCxnSpPr>
          <p:spPr>
            <a:xfrm rot="5400000">
              <a:off x="2134394" y="4114006"/>
              <a:ext cx="304006" cy="7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048794" y="4114006"/>
              <a:ext cx="304006" cy="7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5944394" y="4114006"/>
              <a:ext cx="3048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4420394" y="4114006"/>
              <a:ext cx="3048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3"/>
            <p:cNvSpPr txBox="1">
              <a:spLocks noChangeArrowheads="1"/>
            </p:cNvSpPr>
            <p:nvPr/>
          </p:nvSpPr>
          <p:spPr bwMode="auto">
            <a:xfrm>
              <a:off x="1524000" y="4343400"/>
              <a:ext cx="6858000" cy="9144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b="1" i="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NV(</a:t>
              </a:r>
              <a:r>
                <a:rPr lang="en-US" sz="2000" b="1" u="sng" smtClean="0">
                  <a:latin typeface="Times New Roman" pitchFamily="18" charset="0"/>
                  <a:cs typeface="Times New Roman" pitchFamily="18" charset="0"/>
                </a:rPr>
                <a:t>Manv</a:t>
              </a:r>
              <a:r>
                <a:rPr lang="en-US" sz="2000" b="1" smtClean="0">
                  <a:latin typeface="Times New Roman" pitchFamily="18" charset="0"/>
                  <a:cs typeface="Times New Roman" pitchFamily="18" charset="0"/>
                </a:rPr>
                <a:t>, Hoten, Ngaysinh, Madv)</a:t>
              </a:r>
            </a:p>
            <a:p>
              <a:pPr marR="45720" lvl="0" algn="l">
                <a:spcBef>
                  <a:spcPct val="20000"/>
                </a:spcBef>
                <a:buClr>
                  <a:srgbClr val="0BD0D9"/>
                </a:buClr>
                <a:buSzPct val="95000"/>
              </a:pPr>
              <a:r>
                <a:rPr lang="en-US" sz="2000" b="1" smtClean="0">
                  <a:latin typeface="Times New Roman" pitchFamily="18" charset="0"/>
                  <a:cs typeface="Times New Roman" pitchFamily="18" charset="0"/>
                </a:rPr>
                <a:t>Với pth: {Manv</a:t>
              </a:r>
              <a:r>
                <a:rPr lang="en-US" sz="2000" b="1" smtClean="0">
                  <a:latin typeface="Times New Roman" pitchFamily="18" charset="0"/>
                  <a:cs typeface="Times New Roman" pitchFamily="18" charset="0"/>
                  <a:sym typeface="Wingdings"/>
                </a:rPr>
                <a:t>Hoten, </a:t>
              </a:r>
              <a:r>
                <a:rPr lang="en-US" sz="2000" b="1" smtClean="0">
                  <a:latin typeface="Times New Roman" pitchFamily="18" charset="0"/>
                  <a:cs typeface="Times New Roman" pitchFamily="18" charset="0"/>
                </a:rPr>
                <a:t>Manv</a:t>
              </a:r>
              <a:r>
                <a:rPr lang="en-US" sz="2000" b="1" smtClean="0">
                  <a:latin typeface="Times New Roman" pitchFamily="18" charset="0"/>
                  <a:cs typeface="Times New Roman" pitchFamily="18" charset="0"/>
                  <a:sym typeface="Wingdings"/>
                </a:rPr>
                <a:t>Ngaysinh, </a:t>
              </a:r>
              <a:r>
                <a:rPr lang="en-US" sz="2000" b="1" smtClean="0">
                  <a:latin typeface="Times New Roman" pitchFamily="18" charset="0"/>
                  <a:cs typeface="Times New Roman" pitchFamily="18" charset="0"/>
                </a:rPr>
                <a:t>Manv</a:t>
              </a:r>
              <a:r>
                <a:rPr lang="en-US" sz="2000" b="1" smtClean="0">
                  <a:latin typeface="Times New Roman" pitchFamily="18" charset="0"/>
                  <a:cs typeface="Times New Roman" pitchFamily="18" charset="0"/>
                  <a:sym typeface="Wingdings"/>
                </a:rPr>
                <a:t>Madv}</a:t>
              </a:r>
            </a:p>
            <a:p>
              <a:pPr marR="45720" lvl="0" algn="l">
                <a:spcBef>
                  <a:spcPct val="20000"/>
                </a:spcBef>
                <a:buClr>
                  <a:srgbClr val="0BD0D9"/>
                </a:buClr>
                <a:buSzPct val="95000"/>
              </a:pPr>
              <a:r>
                <a:rPr lang="en-US" sz="2000" b="1" smtClean="0">
                  <a:latin typeface="Times New Roman" pitchFamily="18" charset="0"/>
                  <a:cs typeface="Times New Roman" pitchFamily="18" charset="0"/>
                </a:rPr>
                <a:t>   </a:t>
              </a:r>
            </a:p>
          </p:txBody>
        </p:sp>
      </p:grpSp>
      <p:cxnSp>
        <p:nvCxnSpPr>
          <p:cNvPr id="21" name="Straight Connector 20"/>
          <p:cNvCxnSpPr/>
          <p:nvPr/>
        </p:nvCxnSpPr>
        <p:spPr>
          <a:xfrm>
            <a:off x="2286000" y="4267200"/>
            <a:ext cx="3810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447800" y="5410200"/>
            <a:ext cx="4953000" cy="1046440"/>
          </a:xfrm>
          <a:prstGeom prst="rect">
            <a:avLst/>
          </a:prstGeom>
        </p:spPr>
        <p:txBody>
          <a:bodyPr wrap="square">
            <a:spAutoFit/>
          </a:bodyPr>
          <a:lstStyle/>
          <a:p>
            <a:pPr algn="l" eaLnBrk="1" hangingPunct="1">
              <a:buFont typeface="Wingdings 2" pitchFamily="18" charset="2"/>
              <a:buNone/>
            </a:pPr>
            <a:r>
              <a:rPr lang="pt-BR" sz="2000" b="1" smtClean="0"/>
              <a:t>R (</a:t>
            </a:r>
            <a:r>
              <a:rPr lang="pt-BR" sz="2000" b="1" u="sng" smtClean="0"/>
              <a:t>A,B</a:t>
            </a:r>
            <a:r>
              <a:rPr lang="pt-BR" sz="2000" b="1" smtClean="0"/>
              <a:t>,C,D,E)</a:t>
            </a:r>
          </a:p>
          <a:p>
            <a:pPr algn="l" eaLnBrk="1" hangingPunct="1">
              <a:buFont typeface="Wingdings 2" pitchFamily="18" charset="2"/>
              <a:buNone/>
            </a:pPr>
            <a:r>
              <a:rPr lang="pt-BR" sz="2000" smtClean="0"/>
              <a:t>    </a:t>
            </a:r>
            <a:r>
              <a:rPr lang="pt-BR" sz="2800" smtClean="0">
                <a:latin typeface="Colonna MT" panose="04020805060202030203" pitchFamily="82" charset="0"/>
              </a:rPr>
              <a:t>F</a:t>
            </a:r>
            <a:r>
              <a:rPr lang="pt-BR" sz="2000" smtClean="0"/>
              <a:t>={AB </a:t>
            </a:r>
            <a:r>
              <a:rPr lang="en-US" sz="2000" smtClean="0">
                <a:sym typeface="Symbol" pitchFamily="18" charset="2"/>
              </a:rPr>
              <a:t></a:t>
            </a:r>
            <a:r>
              <a:rPr lang="pt-BR" sz="2000" smtClean="0"/>
              <a:t> C, AB </a:t>
            </a:r>
            <a:r>
              <a:rPr lang="en-US" sz="2000" smtClean="0">
                <a:sym typeface="Symbol" pitchFamily="18" charset="2"/>
              </a:rPr>
              <a:t></a:t>
            </a:r>
            <a:r>
              <a:rPr lang="pt-BR" sz="2000" smtClean="0"/>
              <a:t> D, AB </a:t>
            </a:r>
            <a:r>
              <a:rPr lang="en-US" sz="2000" smtClean="0">
                <a:sym typeface="Symbol" pitchFamily="18" charset="2"/>
              </a:rPr>
              <a:t></a:t>
            </a:r>
            <a:r>
              <a:rPr lang="pt-BR" sz="2000" smtClean="0"/>
              <a:t> E, </a:t>
            </a:r>
            <a:r>
              <a:rPr lang="pt-BR" sz="2000" b="1" smtClean="0"/>
              <a:t>C </a:t>
            </a:r>
            <a:r>
              <a:rPr lang="en-US" sz="2000" b="1" smtClean="0">
                <a:sym typeface="Symbol" pitchFamily="18" charset="2"/>
              </a:rPr>
              <a:t></a:t>
            </a:r>
            <a:r>
              <a:rPr lang="pt-BR" sz="2000" b="1" smtClean="0"/>
              <a:t> A</a:t>
            </a:r>
            <a:r>
              <a:rPr lang="pt-BR" sz="2000" smtClean="0"/>
              <a:t>}</a:t>
            </a:r>
          </a:p>
        </p:txBody>
      </p:sp>
      <p:sp>
        <p:nvSpPr>
          <p:cNvPr id="23" name="TextBox 22"/>
          <p:cNvSpPr txBox="1"/>
          <p:nvPr/>
        </p:nvSpPr>
        <p:spPr>
          <a:xfrm>
            <a:off x="7772400" y="3505200"/>
            <a:ext cx="734047" cy="369332"/>
          </a:xfrm>
          <a:prstGeom prst="rect">
            <a:avLst/>
          </a:prstGeom>
          <a:noFill/>
        </p:spPr>
        <p:txBody>
          <a:bodyPr wrap="none" rtlCol="0">
            <a:spAutoFit/>
          </a:bodyPr>
          <a:lstStyle/>
          <a:p>
            <a:r>
              <a:rPr lang="en-US" smtClean="0"/>
              <a:t>BCNF</a:t>
            </a:r>
            <a:endParaRPr lang="vi-VN"/>
          </a:p>
        </p:txBody>
      </p:sp>
      <p:sp>
        <p:nvSpPr>
          <p:cNvPr id="24" name="TextBox 23"/>
          <p:cNvSpPr txBox="1"/>
          <p:nvPr/>
        </p:nvSpPr>
        <p:spPr>
          <a:xfrm>
            <a:off x="7724153" y="4419600"/>
            <a:ext cx="734047" cy="369332"/>
          </a:xfrm>
          <a:prstGeom prst="rect">
            <a:avLst/>
          </a:prstGeom>
          <a:noFill/>
        </p:spPr>
        <p:txBody>
          <a:bodyPr wrap="none" rtlCol="0">
            <a:spAutoFit/>
          </a:bodyPr>
          <a:lstStyle/>
          <a:p>
            <a:r>
              <a:rPr lang="en-US" smtClean="0"/>
              <a:t>BCNF</a:t>
            </a:r>
            <a:endParaRPr lang="vi-VN"/>
          </a:p>
        </p:txBody>
      </p:sp>
      <p:sp>
        <p:nvSpPr>
          <p:cNvPr id="25" name="TextBox 24"/>
          <p:cNvSpPr txBox="1"/>
          <p:nvPr/>
        </p:nvSpPr>
        <p:spPr>
          <a:xfrm>
            <a:off x="7347548" y="5638800"/>
            <a:ext cx="1431354" cy="369332"/>
          </a:xfrm>
          <a:prstGeom prst="rect">
            <a:avLst/>
          </a:prstGeom>
          <a:noFill/>
        </p:spPr>
        <p:txBody>
          <a:bodyPr wrap="none" rtlCol="0">
            <a:spAutoFit/>
          </a:bodyPr>
          <a:lstStyle/>
          <a:p>
            <a:r>
              <a:rPr lang="en-US" smtClean="0"/>
              <a:t>không BCNF</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88</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smtClean="0"/>
              <a:t>d</a:t>
            </a:r>
            <a:r>
              <a:rPr lang="en-US" sz="2400" b="1" smtClean="0"/>
              <a:t>.</a:t>
            </a:r>
            <a:r>
              <a:rPr lang="en-US" sz="2400" smtClean="0"/>
              <a:t> </a:t>
            </a:r>
            <a:r>
              <a:rPr lang="en-US" sz="2400" b="1" smtClean="0">
                <a:latin typeface="Times New Roman" pitchFamily="18" charset="0"/>
                <a:cs typeface="Times New Roman" pitchFamily="18" charset="0"/>
              </a:rPr>
              <a:t>Dạng chuẩn Boyce-Codd (BCNF) </a:t>
            </a:r>
            <a:endParaRPr lang="en-US" b="1" smtClean="0">
              <a:latin typeface="Times New Roman" pitchFamily="18" charset="0"/>
              <a:cs typeface="Times New Roman" pitchFamily="18" charset="0"/>
            </a:endParaRPr>
          </a:p>
        </p:txBody>
      </p:sp>
      <p:sp>
        <p:nvSpPr>
          <p:cNvPr id="21" name="Rectangle 20"/>
          <p:cNvSpPr/>
          <p:nvPr/>
        </p:nvSpPr>
        <p:spPr>
          <a:xfrm>
            <a:off x="533400" y="1676400"/>
            <a:ext cx="7848600" cy="2400657"/>
          </a:xfrm>
          <a:prstGeom prst="rect">
            <a:avLst/>
          </a:prstGeom>
        </p:spPr>
        <p:txBody>
          <a:bodyPr wrap="square">
            <a:spAutoFit/>
          </a:bodyPr>
          <a:lstStyle/>
          <a:p>
            <a:pPr algn="l" eaLnBrk="1" hangingPunct="1"/>
            <a:r>
              <a:rPr lang="pt-BR" b="1" i="1" smtClean="0"/>
              <a:t>Ví dụ 1</a:t>
            </a:r>
            <a:r>
              <a:rPr lang="pt-BR" smtClean="0"/>
              <a:t>: </a:t>
            </a:r>
          </a:p>
          <a:p>
            <a:pPr algn="l" eaLnBrk="1" hangingPunct="1">
              <a:buFont typeface="Wingdings 2" pitchFamily="18" charset="2"/>
              <a:buNone/>
            </a:pPr>
            <a:r>
              <a:rPr lang="pt-BR" sz="2400" smtClean="0"/>
              <a:t>Cho R (</a:t>
            </a:r>
            <a:r>
              <a:rPr lang="pt-BR" sz="2400" u="sng" smtClean="0"/>
              <a:t>A,B</a:t>
            </a:r>
            <a:r>
              <a:rPr lang="pt-BR" sz="2400" smtClean="0"/>
              <a:t>,C,D,E)</a:t>
            </a:r>
          </a:p>
          <a:p>
            <a:pPr algn="l" eaLnBrk="1" hangingPunct="1">
              <a:buFont typeface="Wingdings 2" pitchFamily="18" charset="2"/>
              <a:buNone/>
            </a:pPr>
            <a:r>
              <a:rPr lang="pt-BR" sz="2400" smtClean="0"/>
              <a:t>    Với các phụ thuộc hàm: </a:t>
            </a:r>
          </a:p>
          <a:p>
            <a:pPr lvl="1" algn="l" eaLnBrk="1" hangingPunct="1"/>
            <a:r>
              <a:rPr lang="pt-BR" sz="4000" smtClean="0">
                <a:latin typeface="Colonna MT" panose="04020805060202030203" pitchFamily="82" charset="0"/>
              </a:rPr>
              <a:t>F</a:t>
            </a:r>
            <a:r>
              <a:rPr lang="pt-BR" sz="2400" smtClean="0"/>
              <a:t>={AB </a:t>
            </a:r>
            <a:r>
              <a:rPr lang="en-US" sz="2400" smtClean="0">
                <a:sym typeface="Symbol" pitchFamily="18" charset="2"/>
              </a:rPr>
              <a:t></a:t>
            </a:r>
            <a:r>
              <a:rPr lang="pt-BR" sz="2400" smtClean="0"/>
              <a:t> C, AB </a:t>
            </a:r>
            <a:r>
              <a:rPr lang="en-US" sz="2400" smtClean="0">
                <a:sym typeface="Symbol" pitchFamily="18" charset="2"/>
              </a:rPr>
              <a:t></a:t>
            </a:r>
            <a:r>
              <a:rPr lang="pt-BR" sz="2400" smtClean="0"/>
              <a:t> D, AB </a:t>
            </a:r>
            <a:r>
              <a:rPr lang="en-US" sz="2400" smtClean="0">
                <a:sym typeface="Symbol" pitchFamily="18" charset="2"/>
              </a:rPr>
              <a:t></a:t>
            </a:r>
            <a:r>
              <a:rPr lang="pt-BR" sz="2400" smtClean="0"/>
              <a:t> E, </a:t>
            </a:r>
            <a:r>
              <a:rPr lang="pt-BR" sz="2400" b="1" smtClean="0"/>
              <a:t>D </a:t>
            </a:r>
            <a:r>
              <a:rPr lang="en-US" sz="2400" b="1" smtClean="0">
                <a:sym typeface="Symbol" pitchFamily="18" charset="2"/>
              </a:rPr>
              <a:t></a:t>
            </a:r>
            <a:r>
              <a:rPr lang="pt-BR" sz="2400" b="1" smtClean="0"/>
              <a:t> B</a:t>
            </a:r>
            <a:r>
              <a:rPr lang="pt-BR" sz="2400" smtClean="0"/>
              <a:t>}</a:t>
            </a:r>
          </a:p>
        </p:txBody>
      </p:sp>
      <p:sp>
        <p:nvSpPr>
          <p:cNvPr id="22" name="TextBox 21"/>
          <p:cNvSpPr txBox="1"/>
          <p:nvPr/>
        </p:nvSpPr>
        <p:spPr>
          <a:xfrm>
            <a:off x="590164" y="1219200"/>
            <a:ext cx="4439036" cy="400110"/>
          </a:xfrm>
          <a:prstGeom prst="rect">
            <a:avLst/>
          </a:prstGeom>
          <a:noFill/>
        </p:spPr>
        <p:txBody>
          <a:bodyPr wrap="none" rtlCol="0">
            <a:spAutoFit/>
          </a:bodyPr>
          <a:lstStyle/>
          <a:p>
            <a:r>
              <a:rPr lang="en-US" sz="2000" b="1" i="1" smtClean="0"/>
              <a:t>Chuẩn hóa lược đồ về dạng BCNF</a:t>
            </a:r>
            <a:endParaRPr lang="vi-VN" sz="2000" b="1" i="1"/>
          </a:p>
        </p:txBody>
      </p:sp>
      <p:sp>
        <p:nvSpPr>
          <p:cNvPr id="24" name="TextBox 23"/>
          <p:cNvSpPr txBox="1"/>
          <p:nvPr/>
        </p:nvSpPr>
        <p:spPr>
          <a:xfrm>
            <a:off x="6248400" y="2057400"/>
            <a:ext cx="2471703" cy="369332"/>
          </a:xfrm>
          <a:prstGeom prst="rect">
            <a:avLst/>
          </a:prstGeom>
          <a:noFill/>
        </p:spPr>
        <p:txBody>
          <a:bodyPr wrap="none" rtlCol="0">
            <a:spAutoFit/>
          </a:bodyPr>
          <a:lstStyle/>
          <a:p>
            <a:r>
              <a:rPr lang="en-US" i="1" smtClean="0"/>
              <a:t>không thỏa mãn BCNF</a:t>
            </a:r>
            <a:endParaRPr lang="vi-VN" i="1"/>
          </a:p>
        </p:txBody>
      </p:sp>
      <p:cxnSp>
        <p:nvCxnSpPr>
          <p:cNvPr id="26" name="Straight Arrow Connector 25"/>
          <p:cNvCxnSpPr>
            <a:stCxn id="24" idx="2"/>
          </p:cNvCxnSpPr>
          <p:nvPr/>
        </p:nvCxnSpPr>
        <p:spPr>
          <a:xfrm rot="5400000">
            <a:off x="6288992" y="2081340"/>
            <a:ext cx="849868" cy="1540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609600" y="4953000"/>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5" name="Group 34"/>
          <p:cNvGrpSpPr/>
          <p:nvPr/>
        </p:nvGrpSpPr>
        <p:grpSpPr>
          <a:xfrm>
            <a:off x="1600200" y="4648200"/>
            <a:ext cx="2719961" cy="1295400"/>
            <a:chOff x="1600200" y="4648200"/>
            <a:chExt cx="2719961" cy="1295400"/>
          </a:xfrm>
        </p:grpSpPr>
        <p:sp>
          <p:nvSpPr>
            <p:cNvPr id="29" name="TextBox 28"/>
            <p:cNvSpPr txBox="1"/>
            <p:nvPr/>
          </p:nvSpPr>
          <p:spPr>
            <a:xfrm>
              <a:off x="2133600" y="4648200"/>
              <a:ext cx="1552092" cy="523220"/>
            </a:xfrm>
            <a:prstGeom prst="rect">
              <a:avLst/>
            </a:prstGeom>
            <a:noFill/>
          </p:spPr>
          <p:txBody>
            <a:bodyPr wrap="none" rtlCol="0">
              <a:spAutoFit/>
            </a:bodyPr>
            <a:lstStyle/>
            <a:p>
              <a:r>
                <a:rPr lang="pt-BR" sz="2800" smtClean="0"/>
                <a:t>R1 (B,</a:t>
              </a:r>
              <a:r>
                <a:rPr lang="pt-BR" sz="2800" u="sng" smtClean="0"/>
                <a:t>D</a:t>
              </a:r>
              <a:r>
                <a:rPr lang="pt-BR" sz="2800" smtClean="0"/>
                <a:t>)</a:t>
              </a:r>
              <a:endParaRPr lang="vi-VN" sz="2800"/>
            </a:p>
          </p:txBody>
        </p:sp>
        <p:sp>
          <p:nvSpPr>
            <p:cNvPr id="31" name="TextBox 30"/>
            <p:cNvSpPr txBox="1"/>
            <p:nvPr/>
          </p:nvSpPr>
          <p:spPr>
            <a:xfrm>
              <a:off x="2133600" y="5334000"/>
              <a:ext cx="2186561" cy="523220"/>
            </a:xfrm>
            <a:prstGeom prst="rect">
              <a:avLst/>
            </a:prstGeom>
            <a:noFill/>
          </p:spPr>
          <p:txBody>
            <a:bodyPr wrap="none" rtlCol="0">
              <a:spAutoFit/>
            </a:bodyPr>
            <a:lstStyle/>
            <a:p>
              <a:r>
                <a:rPr lang="pt-BR" sz="2800" smtClean="0"/>
                <a:t>R2 (</a:t>
              </a:r>
              <a:r>
                <a:rPr lang="pt-BR" sz="2800" u="sng" smtClean="0"/>
                <a:t>A,D</a:t>
              </a:r>
              <a:r>
                <a:rPr lang="pt-BR" sz="2800" smtClean="0"/>
                <a:t>,C,E)</a:t>
              </a:r>
              <a:endParaRPr lang="vi-VN" sz="2800"/>
            </a:p>
          </p:txBody>
        </p:sp>
        <p:sp>
          <p:nvSpPr>
            <p:cNvPr id="33" name="Left Brace 32"/>
            <p:cNvSpPr/>
            <p:nvPr/>
          </p:nvSpPr>
          <p:spPr>
            <a:xfrm>
              <a:off x="1600200" y="47244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
        <p:nvSpPr>
          <p:cNvPr id="23" name="TextBox 22"/>
          <p:cNvSpPr txBox="1"/>
          <p:nvPr/>
        </p:nvSpPr>
        <p:spPr>
          <a:xfrm>
            <a:off x="5018677" y="5410200"/>
            <a:ext cx="3430747" cy="707886"/>
          </a:xfrm>
          <a:prstGeom prst="rect">
            <a:avLst/>
          </a:prstGeom>
          <a:noFill/>
        </p:spPr>
        <p:txBody>
          <a:bodyPr wrap="none" rtlCol="0">
            <a:spAutoFit/>
          </a:bodyPr>
          <a:lstStyle/>
          <a:p>
            <a:pPr marL="0" lvl="1"/>
            <a:r>
              <a:rPr lang="pt-BR" sz="4000">
                <a:latin typeface="Colonna MT" panose="04020805060202030203" pitchFamily="82" charset="0"/>
              </a:rPr>
              <a:t>F</a:t>
            </a:r>
            <a:r>
              <a:rPr lang="pt-BR" sz="2400" smtClean="0"/>
              <a:t>2={AD </a:t>
            </a:r>
            <a:r>
              <a:rPr lang="en-US" sz="2400" smtClean="0">
                <a:sym typeface="Symbol" pitchFamily="18" charset="2"/>
              </a:rPr>
              <a:t></a:t>
            </a:r>
            <a:r>
              <a:rPr lang="pt-BR" sz="2400" smtClean="0"/>
              <a:t> C, AD </a:t>
            </a:r>
            <a:r>
              <a:rPr lang="en-US" sz="2400" smtClean="0">
                <a:sym typeface="Symbol" pitchFamily="18" charset="2"/>
              </a:rPr>
              <a:t></a:t>
            </a:r>
            <a:r>
              <a:rPr lang="pt-BR" sz="2400" smtClean="0"/>
              <a:t> E}</a:t>
            </a:r>
            <a:endParaRPr lang="vi-VN"/>
          </a:p>
        </p:txBody>
      </p:sp>
      <p:sp>
        <p:nvSpPr>
          <p:cNvPr id="25" name="TextBox 24"/>
          <p:cNvSpPr txBox="1"/>
          <p:nvPr/>
        </p:nvSpPr>
        <p:spPr>
          <a:xfrm>
            <a:off x="5027138" y="4724400"/>
            <a:ext cx="1992853" cy="707886"/>
          </a:xfrm>
          <a:prstGeom prst="rect">
            <a:avLst/>
          </a:prstGeom>
          <a:noFill/>
        </p:spPr>
        <p:txBody>
          <a:bodyPr wrap="none" rtlCol="0">
            <a:spAutoFit/>
          </a:bodyPr>
          <a:lstStyle/>
          <a:p>
            <a:pPr marL="0" lvl="1"/>
            <a:r>
              <a:rPr lang="pt-BR" sz="4000" smtClean="0">
                <a:latin typeface="Colonna MT" panose="04020805060202030203" pitchFamily="82" charset="0"/>
              </a:rPr>
              <a:t>F</a:t>
            </a:r>
            <a:r>
              <a:rPr lang="pt-BR" sz="2400" smtClean="0"/>
              <a:t>1={D </a:t>
            </a:r>
            <a:r>
              <a:rPr lang="en-US" sz="2400" smtClean="0">
                <a:sym typeface="Symbol" pitchFamily="18" charset="2"/>
              </a:rPr>
              <a:t></a:t>
            </a:r>
            <a:r>
              <a:rPr lang="pt-BR" sz="2400" smtClean="0"/>
              <a:t> B}</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in)">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ox(in)">
                                      <p:cBhvr>
                                        <p:cTn id="21" dur="500"/>
                                        <p:tgtEl>
                                          <p:spTgt spid="35"/>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ox(in)">
                                      <p:cBhvr>
                                        <p:cTn id="25" dur="500"/>
                                        <p:tgtEl>
                                          <p:spTgt spid="25"/>
                                        </p:tgtEl>
                                      </p:cBhvr>
                                    </p:animEffect>
                                  </p:childTnLst>
                                </p:cTn>
                              </p:par>
                            </p:childTnLst>
                          </p:cTn>
                        </p:par>
                        <p:par>
                          <p:cTn id="26" fill="hold">
                            <p:stCondLst>
                              <p:cond delay="1000"/>
                            </p:stCondLst>
                            <p:childTnLst>
                              <p:par>
                                <p:cTn id="27" presetID="4" presetClass="entr" presetSubtype="16"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ox(in)">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3" grpId="0"/>
      <p:bldP spid="2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89</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smtClean="0"/>
              <a:t>d</a:t>
            </a:r>
            <a:r>
              <a:rPr lang="en-US" sz="2400" b="1" smtClean="0"/>
              <a:t>.</a:t>
            </a:r>
            <a:r>
              <a:rPr lang="en-US" sz="2400" smtClean="0"/>
              <a:t> </a:t>
            </a:r>
            <a:r>
              <a:rPr lang="en-US" sz="2400" b="1" smtClean="0">
                <a:latin typeface="Times New Roman" pitchFamily="18" charset="0"/>
                <a:cs typeface="Times New Roman" pitchFamily="18" charset="0"/>
              </a:rPr>
              <a:t>Dạng chuẩn Boyce-Codd (BCNF) </a:t>
            </a:r>
            <a:endParaRPr lang="en-US" b="1" smtClean="0">
              <a:latin typeface="Times New Roman" pitchFamily="18" charset="0"/>
              <a:cs typeface="Times New Roman" pitchFamily="18" charset="0"/>
            </a:endParaRPr>
          </a:p>
        </p:txBody>
      </p:sp>
      <p:sp>
        <p:nvSpPr>
          <p:cNvPr id="21" name="Rectangle 20"/>
          <p:cNvSpPr/>
          <p:nvPr/>
        </p:nvSpPr>
        <p:spPr>
          <a:xfrm>
            <a:off x="533400" y="1676400"/>
            <a:ext cx="8382000" cy="1661993"/>
          </a:xfrm>
          <a:prstGeom prst="rect">
            <a:avLst/>
          </a:prstGeom>
        </p:spPr>
        <p:txBody>
          <a:bodyPr wrap="square">
            <a:spAutoFit/>
          </a:bodyPr>
          <a:lstStyle/>
          <a:p>
            <a:pPr algn="l" eaLnBrk="1" hangingPunct="1"/>
            <a:r>
              <a:rPr lang="pt-BR" b="1" i="1" smtClean="0"/>
              <a:t>Ví dụ  2</a:t>
            </a:r>
            <a:r>
              <a:rPr lang="pt-BR" smtClean="0"/>
              <a:t>: </a:t>
            </a:r>
          </a:p>
          <a:p>
            <a:pPr algn="l" eaLnBrk="1" hangingPunct="1">
              <a:buFont typeface="Wingdings 2" pitchFamily="18" charset="2"/>
              <a:buNone/>
            </a:pPr>
            <a:r>
              <a:rPr lang="pt-BR" sz="2400" smtClean="0"/>
              <a:t>Cho R (</a:t>
            </a:r>
            <a:r>
              <a:rPr lang="pt-BR" sz="2400" u="sng" smtClean="0"/>
              <a:t>ABC</a:t>
            </a:r>
            <a:r>
              <a:rPr lang="pt-BR" sz="2400" smtClean="0"/>
              <a:t>DEGH)</a:t>
            </a:r>
          </a:p>
          <a:p>
            <a:pPr algn="l" eaLnBrk="1" hangingPunct="1">
              <a:buFont typeface="Wingdings 2" pitchFamily="18" charset="2"/>
              <a:buNone/>
            </a:pPr>
            <a:r>
              <a:rPr lang="pt-BR" sz="2400" smtClean="0"/>
              <a:t>     </a:t>
            </a:r>
            <a:r>
              <a:rPr lang="pt-BR" sz="3200" smtClean="0">
                <a:latin typeface="Colonna MT" panose="04020805060202030203" pitchFamily="82" charset="0"/>
              </a:rPr>
              <a:t> F</a:t>
            </a:r>
            <a:r>
              <a:rPr lang="pt-BR" sz="2400" smtClean="0"/>
              <a:t>={ABC</a:t>
            </a:r>
            <a:r>
              <a:rPr lang="en-US" sz="2400" smtClean="0">
                <a:sym typeface="Symbol" pitchFamily="18" charset="2"/>
              </a:rPr>
              <a:t></a:t>
            </a:r>
            <a:r>
              <a:rPr lang="pt-BR" sz="2400" smtClean="0"/>
              <a:t> D, ABC </a:t>
            </a:r>
            <a:r>
              <a:rPr lang="en-US" sz="2400" smtClean="0">
                <a:sym typeface="Symbol" pitchFamily="18" charset="2"/>
              </a:rPr>
              <a:t></a:t>
            </a:r>
            <a:r>
              <a:rPr lang="pt-BR" sz="2400" smtClean="0"/>
              <a:t> E, ABC </a:t>
            </a:r>
            <a:r>
              <a:rPr lang="en-US" sz="2400" smtClean="0">
                <a:sym typeface="Symbol" pitchFamily="18" charset="2"/>
              </a:rPr>
              <a:t></a:t>
            </a:r>
            <a:r>
              <a:rPr lang="pt-BR" sz="2400" smtClean="0"/>
              <a:t> G, ABC </a:t>
            </a:r>
            <a:r>
              <a:rPr lang="en-US" sz="2400" smtClean="0">
                <a:sym typeface="Symbol" pitchFamily="18" charset="2"/>
              </a:rPr>
              <a:t></a:t>
            </a:r>
            <a:r>
              <a:rPr lang="pt-BR" sz="2400" smtClean="0"/>
              <a:t> H ,</a:t>
            </a:r>
            <a:r>
              <a:rPr lang="pt-BR" sz="2400" b="1" smtClean="0"/>
              <a:t>DE </a:t>
            </a:r>
            <a:r>
              <a:rPr lang="en-US" sz="2400" b="1" smtClean="0">
                <a:sym typeface="Symbol" pitchFamily="18" charset="2"/>
              </a:rPr>
              <a:t></a:t>
            </a:r>
            <a:r>
              <a:rPr lang="pt-BR" sz="2400" b="1" smtClean="0"/>
              <a:t> AB</a:t>
            </a:r>
            <a:r>
              <a:rPr lang="pt-BR" sz="2400" smtClean="0"/>
              <a:t>}</a:t>
            </a:r>
          </a:p>
        </p:txBody>
      </p:sp>
      <p:sp>
        <p:nvSpPr>
          <p:cNvPr id="22" name="TextBox 21"/>
          <p:cNvSpPr txBox="1"/>
          <p:nvPr/>
        </p:nvSpPr>
        <p:spPr>
          <a:xfrm>
            <a:off x="590164" y="1219200"/>
            <a:ext cx="4439036" cy="400110"/>
          </a:xfrm>
          <a:prstGeom prst="rect">
            <a:avLst/>
          </a:prstGeom>
          <a:noFill/>
        </p:spPr>
        <p:txBody>
          <a:bodyPr wrap="none" rtlCol="0">
            <a:spAutoFit/>
          </a:bodyPr>
          <a:lstStyle/>
          <a:p>
            <a:r>
              <a:rPr lang="en-US" sz="2000" b="1" i="1" smtClean="0"/>
              <a:t>Chuẩn hóa lược đồ về dạng BCNF</a:t>
            </a:r>
            <a:endParaRPr lang="vi-VN" sz="2000" b="1" i="1"/>
          </a:p>
        </p:txBody>
      </p:sp>
      <p:sp>
        <p:nvSpPr>
          <p:cNvPr id="27" name="Right Arrow 26"/>
          <p:cNvSpPr/>
          <p:nvPr/>
        </p:nvSpPr>
        <p:spPr>
          <a:xfrm>
            <a:off x="609600" y="4953000"/>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 name="Group 34"/>
          <p:cNvGrpSpPr/>
          <p:nvPr/>
        </p:nvGrpSpPr>
        <p:grpSpPr>
          <a:xfrm>
            <a:off x="1600200" y="4648200"/>
            <a:ext cx="2694441" cy="1295400"/>
            <a:chOff x="1600200" y="4648200"/>
            <a:chExt cx="2694441" cy="1295400"/>
          </a:xfrm>
        </p:grpSpPr>
        <p:sp>
          <p:nvSpPr>
            <p:cNvPr id="29" name="TextBox 28"/>
            <p:cNvSpPr txBox="1"/>
            <p:nvPr/>
          </p:nvSpPr>
          <p:spPr>
            <a:xfrm>
              <a:off x="1753721" y="4648200"/>
              <a:ext cx="2311851" cy="523220"/>
            </a:xfrm>
            <a:prstGeom prst="rect">
              <a:avLst/>
            </a:prstGeom>
            <a:noFill/>
          </p:spPr>
          <p:txBody>
            <a:bodyPr wrap="none" rtlCol="0">
              <a:spAutoFit/>
            </a:bodyPr>
            <a:lstStyle/>
            <a:p>
              <a:r>
                <a:rPr lang="pt-BR" sz="2800" smtClean="0"/>
                <a:t>    R1 (AB</a:t>
              </a:r>
              <a:r>
                <a:rPr lang="pt-BR" sz="2800" u="sng" smtClean="0"/>
                <a:t>DE</a:t>
              </a:r>
              <a:r>
                <a:rPr lang="pt-BR" sz="2800" smtClean="0"/>
                <a:t>)</a:t>
              </a:r>
              <a:endParaRPr lang="vi-VN" sz="2800"/>
            </a:p>
          </p:txBody>
        </p:sp>
        <p:sp>
          <p:nvSpPr>
            <p:cNvPr id="31" name="TextBox 30"/>
            <p:cNvSpPr txBox="1"/>
            <p:nvPr/>
          </p:nvSpPr>
          <p:spPr>
            <a:xfrm>
              <a:off x="2159120" y="5334000"/>
              <a:ext cx="2135521" cy="523220"/>
            </a:xfrm>
            <a:prstGeom prst="rect">
              <a:avLst/>
            </a:prstGeom>
            <a:noFill/>
          </p:spPr>
          <p:txBody>
            <a:bodyPr wrap="none" rtlCol="0">
              <a:spAutoFit/>
            </a:bodyPr>
            <a:lstStyle/>
            <a:p>
              <a:r>
                <a:rPr lang="pt-BR" sz="2800" smtClean="0"/>
                <a:t>R2 (</a:t>
              </a:r>
              <a:r>
                <a:rPr lang="pt-BR" sz="2800" u="sng" smtClean="0"/>
                <a:t>CDE</a:t>
              </a:r>
              <a:r>
                <a:rPr lang="pt-BR" sz="2800" smtClean="0"/>
                <a:t>GH)</a:t>
              </a:r>
              <a:endParaRPr lang="vi-VN" sz="2800"/>
            </a:p>
          </p:txBody>
        </p:sp>
        <p:sp>
          <p:nvSpPr>
            <p:cNvPr id="33" name="Left Brace 32"/>
            <p:cNvSpPr/>
            <p:nvPr/>
          </p:nvSpPr>
          <p:spPr>
            <a:xfrm>
              <a:off x="1600200" y="47244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
        <p:nvSpPr>
          <p:cNvPr id="23" name="TextBox 22"/>
          <p:cNvSpPr txBox="1"/>
          <p:nvPr/>
        </p:nvSpPr>
        <p:spPr>
          <a:xfrm>
            <a:off x="4482175" y="5334000"/>
            <a:ext cx="3785011" cy="584775"/>
          </a:xfrm>
          <a:prstGeom prst="rect">
            <a:avLst/>
          </a:prstGeom>
          <a:noFill/>
        </p:spPr>
        <p:txBody>
          <a:bodyPr wrap="none" rtlCol="0">
            <a:spAutoFit/>
          </a:bodyPr>
          <a:lstStyle/>
          <a:p>
            <a:pPr marL="0" lvl="1"/>
            <a:r>
              <a:rPr lang="pt-BR" sz="3200">
                <a:latin typeface="Colonna MT" panose="04020805060202030203" pitchFamily="82" charset="0"/>
              </a:rPr>
              <a:t>F</a:t>
            </a:r>
            <a:r>
              <a:rPr lang="pt-BR" sz="2400" smtClean="0"/>
              <a:t>2={CDE </a:t>
            </a:r>
            <a:r>
              <a:rPr lang="en-US" sz="2400" smtClean="0">
                <a:sym typeface="Symbol" pitchFamily="18" charset="2"/>
              </a:rPr>
              <a:t></a:t>
            </a:r>
            <a:r>
              <a:rPr lang="pt-BR" sz="2400" smtClean="0"/>
              <a:t> G, CDE </a:t>
            </a:r>
            <a:r>
              <a:rPr lang="en-US" sz="2400" smtClean="0">
                <a:sym typeface="Symbol" pitchFamily="18" charset="2"/>
              </a:rPr>
              <a:t></a:t>
            </a:r>
            <a:r>
              <a:rPr lang="pt-BR" sz="2400" smtClean="0"/>
              <a:t> H}</a:t>
            </a:r>
            <a:endParaRPr lang="vi-VN"/>
          </a:p>
        </p:txBody>
      </p:sp>
      <p:sp>
        <p:nvSpPr>
          <p:cNvPr id="25" name="TextBox 24"/>
          <p:cNvSpPr txBox="1"/>
          <p:nvPr/>
        </p:nvSpPr>
        <p:spPr>
          <a:xfrm>
            <a:off x="4415334" y="4724400"/>
            <a:ext cx="3368230" cy="584775"/>
          </a:xfrm>
          <a:prstGeom prst="rect">
            <a:avLst/>
          </a:prstGeom>
          <a:noFill/>
        </p:spPr>
        <p:txBody>
          <a:bodyPr wrap="none" rtlCol="0">
            <a:spAutoFit/>
          </a:bodyPr>
          <a:lstStyle/>
          <a:p>
            <a:pPr marL="0" lvl="1"/>
            <a:r>
              <a:rPr lang="pt-BR" sz="3200">
                <a:latin typeface="Colonna MT" panose="04020805060202030203" pitchFamily="82" charset="0"/>
              </a:rPr>
              <a:t>F</a:t>
            </a:r>
            <a:r>
              <a:rPr lang="pt-BR" sz="2400" smtClean="0"/>
              <a:t>1={DE </a:t>
            </a:r>
            <a:r>
              <a:rPr lang="en-US" sz="2400" smtClean="0">
                <a:sym typeface="Symbol" pitchFamily="18" charset="2"/>
              </a:rPr>
              <a:t></a:t>
            </a:r>
            <a:r>
              <a:rPr lang="pt-BR" sz="2400" smtClean="0"/>
              <a:t> A, DE </a:t>
            </a:r>
            <a:r>
              <a:rPr lang="en-US" sz="2400" smtClean="0">
                <a:sym typeface="Symbol" pitchFamily="18" charset="2"/>
              </a:rPr>
              <a:t></a:t>
            </a:r>
            <a:r>
              <a:rPr lang="pt-BR" sz="2400" smtClean="0"/>
              <a:t> B}</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ox(in)">
                                      <p:cBhvr>
                                        <p:cTn id="16" dur="500"/>
                                        <p:tgtEl>
                                          <p:spTgt spid="25"/>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in)">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a:t>
            </a:fld>
            <a:endParaRPr lang="en-US" altLang="en-US"/>
          </a:p>
        </p:txBody>
      </p:sp>
      <p:sp>
        <p:nvSpPr>
          <p:cNvPr id="12" name="TextBox 11"/>
          <p:cNvSpPr txBox="1"/>
          <p:nvPr/>
        </p:nvSpPr>
        <p:spPr>
          <a:xfrm>
            <a:off x="381000" y="838200"/>
            <a:ext cx="6400800" cy="461665"/>
          </a:xfrm>
          <a:prstGeom prst="rect">
            <a:avLst/>
          </a:prstGeom>
          <a:noFill/>
        </p:spPr>
        <p:txBody>
          <a:bodyPr wrap="square" rtlCol="0">
            <a:spAutoFit/>
          </a:bodyPr>
          <a:lstStyle/>
          <a:p>
            <a:pPr marL="252000" indent="-360000" algn="l" eaLnBrk="1" hangingPunct="1"/>
            <a:r>
              <a:rPr lang="en-US" b="1" smtClean="0"/>
              <a:t>4.2</a:t>
            </a:r>
            <a:r>
              <a:rPr lang="en-US" sz="2400" smtClean="0"/>
              <a:t>- </a:t>
            </a:r>
            <a:r>
              <a:rPr lang="en-US" sz="2000" b="1" smtClean="0"/>
              <a:t>Một số nguyên tắc thiết kế lược đồ</a:t>
            </a:r>
          </a:p>
        </p:txBody>
      </p:sp>
      <p:sp>
        <p:nvSpPr>
          <p:cNvPr id="16" name="TextBox 15"/>
          <p:cNvSpPr txBox="1"/>
          <p:nvPr/>
        </p:nvSpPr>
        <p:spPr>
          <a:xfrm>
            <a:off x="457200" y="1371600"/>
            <a:ext cx="7620000" cy="646331"/>
          </a:xfrm>
          <a:prstGeom prst="rect">
            <a:avLst/>
          </a:prstGeom>
          <a:noFill/>
        </p:spPr>
        <p:txBody>
          <a:bodyPr wrap="square" rtlCol="0">
            <a:spAutoFit/>
          </a:bodyPr>
          <a:lstStyle/>
          <a:p>
            <a:pPr marL="0" lvl="1" algn="l"/>
            <a:r>
              <a:rPr lang="en-US" b="1" i="1" smtClean="0"/>
              <a:t>Nguyên tắc 1</a:t>
            </a:r>
            <a:r>
              <a:rPr lang="en-US" smtClean="0"/>
              <a:t>:  Rõ ràng về ý nghĩa (quan hệ, thuộc tính), tránh các phụ thuộc (về ý nghĩa) giữa các thuộc tính với nhau</a:t>
            </a:r>
            <a:endParaRPr lang="vi-VN"/>
          </a:p>
        </p:txBody>
      </p:sp>
      <p:sp>
        <p:nvSpPr>
          <p:cNvPr id="18" name="TextBox 17"/>
          <p:cNvSpPr txBox="1"/>
          <p:nvPr/>
        </p:nvSpPr>
        <p:spPr>
          <a:xfrm>
            <a:off x="457200" y="2057400"/>
            <a:ext cx="7620000" cy="369332"/>
          </a:xfrm>
          <a:prstGeom prst="rect">
            <a:avLst/>
          </a:prstGeom>
          <a:noFill/>
        </p:spPr>
        <p:txBody>
          <a:bodyPr wrap="square" rtlCol="0">
            <a:spAutoFit/>
          </a:bodyPr>
          <a:lstStyle/>
          <a:p>
            <a:pPr marL="0" lvl="1" algn="l"/>
            <a:r>
              <a:rPr lang="en-US" i="1" smtClean="0"/>
              <a:t>Mỗi lược đồ quan hệ tương ứng với một kiểu thực thể hoặc một liên kết</a:t>
            </a:r>
            <a:endParaRPr lang="vi-VN" i="1"/>
          </a:p>
        </p:txBody>
      </p:sp>
      <p:sp>
        <p:nvSpPr>
          <p:cNvPr id="19" name="TextBox 18"/>
          <p:cNvSpPr txBox="1"/>
          <p:nvPr/>
        </p:nvSpPr>
        <p:spPr>
          <a:xfrm>
            <a:off x="458274" y="2667000"/>
            <a:ext cx="7620000" cy="646331"/>
          </a:xfrm>
          <a:prstGeom prst="rect">
            <a:avLst/>
          </a:prstGeom>
          <a:noFill/>
        </p:spPr>
        <p:txBody>
          <a:bodyPr wrap="square" rtlCol="0">
            <a:spAutoFit/>
          </a:bodyPr>
          <a:lstStyle/>
          <a:p>
            <a:pPr marL="0" lvl="1" algn="l"/>
            <a:r>
              <a:rPr lang="en-US" b="1" i="1" smtClean="0"/>
              <a:t>Nguyên tắc 2</a:t>
            </a:r>
            <a:r>
              <a:rPr lang="en-US" smtClean="0"/>
              <a:t>:  Tránh các khả năng phát sinh dị thường cập nhật trong các quan hệ</a:t>
            </a:r>
            <a:endParaRPr lang="vi-VN"/>
          </a:p>
        </p:txBody>
      </p:sp>
      <p:sp>
        <p:nvSpPr>
          <p:cNvPr id="20" name="TextBox 19"/>
          <p:cNvSpPr txBox="1"/>
          <p:nvPr/>
        </p:nvSpPr>
        <p:spPr>
          <a:xfrm>
            <a:off x="471153" y="3352800"/>
            <a:ext cx="7780720" cy="784830"/>
          </a:xfrm>
          <a:prstGeom prst="rect">
            <a:avLst/>
          </a:prstGeom>
          <a:noFill/>
        </p:spPr>
        <p:txBody>
          <a:bodyPr wrap="none" rtlCol="0">
            <a:spAutoFit/>
          </a:bodyPr>
          <a:lstStyle/>
          <a:p>
            <a:pPr algn="l"/>
            <a:r>
              <a:rPr lang="en-US" i="1" smtClean="0"/>
              <a:t>Tránh dư thừa, trùng lặp thông tin. Nếu có  xuất hiện dị thường phải đảm </a:t>
            </a:r>
          </a:p>
          <a:p>
            <a:pPr algn="l"/>
            <a:r>
              <a:rPr lang="en-US" i="1" smtClean="0"/>
              <a:t>bảo thao tác cập nhật thực hiện đúng đắn</a:t>
            </a:r>
            <a:endParaRPr lang="vi-VN" i="1"/>
          </a:p>
        </p:txBody>
      </p:sp>
      <p:sp>
        <p:nvSpPr>
          <p:cNvPr id="21" name="TextBox 20"/>
          <p:cNvSpPr txBox="1"/>
          <p:nvPr/>
        </p:nvSpPr>
        <p:spPr>
          <a:xfrm>
            <a:off x="457200" y="4267200"/>
            <a:ext cx="7620000" cy="369332"/>
          </a:xfrm>
          <a:prstGeom prst="rect">
            <a:avLst/>
          </a:prstGeom>
          <a:noFill/>
        </p:spPr>
        <p:txBody>
          <a:bodyPr wrap="square" rtlCol="0">
            <a:spAutoFit/>
          </a:bodyPr>
          <a:lstStyle/>
          <a:p>
            <a:pPr marL="0" lvl="1" algn="l"/>
            <a:r>
              <a:rPr lang="en-US" b="1" i="1" smtClean="0"/>
              <a:t>Nguyên tắc 3</a:t>
            </a:r>
            <a:r>
              <a:rPr lang="en-US" smtClean="0"/>
              <a:t>:  </a:t>
            </a:r>
            <a:r>
              <a:rPr lang="en-US" smtClean="0">
                <a:sym typeface="Wingdings" pitchFamily="2" charset="2"/>
              </a:rPr>
              <a:t>Tránh đặt các thuộc tính có nhiều giá trị Null</a:t>
            </a:r>
            <a:endParaRPr lang="vi-VN"/>
          </a:p>
        </p:txBody>
      </p:sp>
      <p:sp>
        <p:nvSpPr>
          <p:cNvPr id="22" name="TextBox 21"/>
          <p:cNvSpPr txBox="1"/>
          <p:nvPr/>
        </p:nvSpPr>
        <p:spPr>
          <a:xfrm>
            <a:off x="457200" y="4800600"/>
            <a:ext cx="7620000" cy="923330"/>
          </a:xfrm>
          <a:prstGeom prst="rect">
            <a:avLst/>
          </a:prstGeom>
          <a:noFill/>
        </p:spPr>
        <p:txBody>
          <a:bodyPr wrap="square" rtlCol="0">
            <a:spAutoFit/>
          </a:bodyPr>
          <a:lstStyle/>
          <a:p>
            <a:pPr marL="0" lvl="1" algn="l"/>
            <a:r>
              <a:rPr lang="en-US" b="1" i="1" smtClean="0"/>
              <a:t>Nguyên tắc 4</a:t>
            </a:r>
            <a:r>
              <a:rPr lang="en-US" smtClean="0"/>
              <a:t>: C</a:t>
            </a:r>
            <a:r>
              <a:rPr lang="en-US" smtClean="0">
                <a:sym typeface="Wingdings" pitchFamily="2" charset="2"/>
              </a:rPr>
              <a:t>ác lược đồ quan hệ kết nối với điều kiện bằng trên các thuộc tính nên là khoá chính hoặc khoá ngoài theo cách đảm bảo không sinh ra các bộ “giả”</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a:xfrm>
            <a:off x="533400" y="6356350"/>
            <a:ext cx="2133600" cy="365125"/>
          </a:xfrm>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90</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smtClean="0"/>
              <a:t>d</a:t>
            </a:r>
            <a:r>
              <a:rPr lang="en-US" sz="2400" b="1" smtClean="0"/>
              <a:t>.</a:t>
            </a:r>
            <a:r>
              <a:rPr lang="en-US" sz="2400" smtClean="0"/>
              <a:t> </a:t>
            </a:r>
            <a:r>
              <a:rPr lang="en-US" sz="2400" b="1" smtClean="0">
                <a:latin typeface="Times New Roman" pitchFamily="18" charset="0"/>
                <a:cs typeface="Times New Roman" pitchFamily="18" charset="0"/>
              </a:rPr>
              <a:t>Dạng chuẩn Boyce-Codd (BCNF) </a:t>
            </a:r>
            <a:endParaRPr lang="en-US" b="1" smtClean="0">
              <a:latin typeface="Times New Roman" pitchFamily="18" charset="0"/>
              <a:cs typeface="Times New Roman" pitchFamily="18" charset="0"/>
            </a:endParaRPr>
          </a:p>
        </p:txBody>
      </p:sp>
      <p:sp>
        <p:nvSpPr>
          <p:cNvPr id="21" name="Rectangle 20"/>
          <p:cNvSpPr/>
          <p:nvPr/>
        </p:nvSpPr>
        <p:spPr>
          <a:xfrm>
            <a:off x="533400" y="4343400"/>
            <a:ext cx="7848600" cy="1200329"/>
          </a:xfrm>
          <a:prstGeom prst="rect">
            <a:avLst/>
          </a:prstGeom>
        </p:spPr>
        <p:txBody>
          <a:bodyPr wrap="square">
            <a:spAutoFit/>
          </a:bodyPr>
          <a:lstStyle/>
          <a:p>
            <a:pPr marL="252000" indent="-252000" algn="l" eaLnBrk="1" hangingPunct="1">
              <a:buFont typeface="Courier New" pitchFamily="49" charset="0"/>
              <a:buChar char="o"/>
            </a:pPr>
            <a:r>
              <a:rPr lang="pt-BR" sz="2400" smtClean="0"/>
              <a:t>b3: Bổ sung thuộc tính không khóa xác định hàm thuộc tính khóa đã loại bỏ (bước 2) vào khóa của quan hệ gốc</a:t>
            </a:r>
          </a:p>
        </p:txBody>
      </p:sp>
      <p:sp>
        <p:nvSpPr>
          <p:cNvPr id="22" name="TextBox 21"/>
          <p:cNvSpPr txBox="1"/>
          <p:nvPr/>
        </p:nvSpPr>
        <p:spPr>
          <a:xfrm>
            <a:off x="609600" y="1219200"/>
            <a:ext cx="5123198" cy="400110"/>
          </a:xfrm>
          <a:prstGeom prst="rect">
            <a:avLst/>
          </a:prstGeom>
          <a:noFill/>
        </p:spPr>
        <p:txBody>
          <a:bodyPr wrap="none" rtlCol="0">
            <a:spAutoFit/>
          </a:bodyPr>
          <a:lstStyle/>
          <a:p>
            <a:r>
              <a:rPr lang="en-US" sz="2000" i="1" smtClean="0"/>
              <a:t>Các bước Chuẩn hóa lược đồ về dạng BCNF</a:t>
            </a:r>
            <a:endParaRPr lang="vi-VN" sz="2000" i="1"/>
          </a:p>
        </p:txBody>
      </p:sp>
      <p:sp>
        <p:nvSpPr>
          <p:cNvPr id="14" name="TextBox 13"/>
          <p:cNvSpPr txBox="1"/>
          <p:nvPr/>
        </p:nvSpPr>
        <p:spPr>
          <a:xfrm>
            <a:off x="609600" y="1752600"/>
            <a:ext cx="8001000" cy="1569660"/>
          </a:xfrm>
          <a:prstGeom prst="rect">
            <a:avLst/>
          </a:prstGeom>
          <a:noFill/>
        </p:spPr>
        <p:txBody>
          <a:bodyPr wrap="square" rtlCol="0">
            <a:spAutoFit/>
          </a:bodyPr>
          <a:lstStyle/>
          <a:p>
            <a:pPr marL="252000" indent="-252000" algn="l" eaLnBrk="1" hangingPunct="1">
              <a:buFont typeface="Courier New" pitchFamily="49" charset="0"/>
              <a:buChar char="o"/>
            </a:pPr>
            <a:r>
              <a:rPr lang="pt-BR" sz="2400" dirty="0" smtClean="0"/>
              <a:t>b1: Tách các thuộc tính </a:t>
            </a:r>
            <a:r>
              <a:rPr lang="pt-BR" sz="2400" b="1" i="1" dirty="0" smtClean="0"/>
              <a:t>không khóa </a:t>
            </a:r>
            <a:r>
              <a:rPr lang="pt-BR" sz="2400" dirty="0" smtClean="0"/>
              <a:t>và thuộc tính khóa phụ thuộc  hàm  vào thuộc tính không khóa đó thành quan hệ mới, thuộc tính </a:t>
            </a:r>
            <a:r>
              <a:rPr lang="pt-BR" sz="2400" i="1" dirty="0" smtClean="0"/>
              <a:t>không </a:t>
            </a:r>
            <a:r>
              <a:rPr lang="pt-BR" sz="2400" i="1" smtClean="0"/>
              <a:t>khóa</a:t>
            </a:r>
            <a:r>
              <a:rPr lang="pt-BR" sz="2400" smtClean="0"/>
              <a:t>  đó trở </a:t>
            </a:r>
            <a:r>
              <a:rPr lang="pt-BR" sz="2400" dirty="0" smtClean="0"/>
              <a:t>thành khóa trong quan hệ mới.</a:t>
            </a:r>
            <a:endParaRPr lang="pt-BR" sz="2000" dirty="0" smtClean="0"/>
          </a:p>
        </p:txBody>
      </p:sp>
      <p:sp>
        <p:nvSpPr>
          <p:cNvPr id="15" name="TextBox 14"/>
          <p:cNvSpPr txBox="1"/>
          <p:nvPr/>
        </p:nvSpPr>
        <p:spPr>
          <a:xfrm>
            <a:off x="533400" y="3581400"/>
            <a:ext cx="8001000" cy="461665"/>
          </a:xfrm>
          <a:prstGeom prst="rect">
            <a:avLst/>
          </a:prstGeom>
          <a:noFill/>
        </p:spPr>
        <p:txBody>
          <a:bodyPr wrap="square" rtlCol="0">
            <a:spAutoFit/>
          </a:bodyPr>
          <a:lstStyle/>
          <a:p>
            <a:pPr marL="252000" indent="-252000" algn="l" eaLnBrk="1" hangingPunct="1">
              <a:buFont typeface="Courier New" pitchFamily="49" charset="0"/>
              <a:buChar char="o"/>
            </a:pPr>
            <a:r>
              <a:rPr lang="pt-BR" sz="2400" smtClean="0"/>
              <a:t>b2: Loại các thuộc tính khóa ở bước 1 khỏi lược đồ gốc</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91</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smtClean="0"/>
              <a:t>d</a:t>
            </a:r>
            <a:r>
              <a:rPr lang="en-US" sz="2400" b="1" smtClean="0"/>
              <a:t>.</a:t>
            </a:r>
            <a:r>
              <a:rPr lang="en-US" sz="2400" smtClean="0"/>
              <a:t> </a:t>
            </a:r>
            <a:r>
              <a:rPr lang="en-US" sz="2400" b="1" smtClean="0">
                <a:latin typeface="Times New Roman" pitchFamily="18" charset="0"/>
                <a:cs typeface="Times New Roman" pitchFamily="18" charset="0"/>
              </a:rPr>
              <a:t>Dạng chuẩn Boyce-Codd (BCNF) </a:t>
            </a:r>
            <a:endParaRPr lang="en-US" b="1" smtClean="0">
              <a:latin typeface="Times New Roman" pitchFamily="18" charset="0"/>
              <a:cs typeface="Times New Roman" pitchFamily="18" charset="0"/>
            </a:endParaRPr>
          </a:p>
        </p:txBody>
      </p:sp>
      <p:sp>
        <p:nvSpPr>
          <p:cNvPr id="21" name="Rectangle 20"/>
          <p:cNvSpPr/>
          <p:nvPr/>
        </p:nvSpPr>
        <p:spPr>
          <a:xfrm>
            <a:off x="533400" y="1676400"/>
            <a:ext cx="8382000" cy="2308324"/>
          </a:xfrm>
          <a:prstGeom prst="rect">
            <a:avLst/>
          </a:prstGeom>
        </p:spPr>
        <p:txBody>
          <a:bodyPr wrap="square">
            <a:spAutoFit/>
          </a:bodyPr>
          <a:lstStyle/>
          <a:p>
            <a:pPr algn="l" eaLnBrk="1" hangingPunct="1"/>
            <a:r>
              <a:rPr lang="pt-BR" b="1" i="1" dirty="0" smtClean="0"/>
              <a:t>Ví dụ  3</a:t>
            </a:r>
            <a:r>
              <a:rPr lang="pt-BR" dirty="0" smtClean="0"/>
              <a:t>: </a:t>
            </a:r>
          </a:p>
          <a:p>
            <a:pPr algn="l" eaLnBrk="1" hangingPunct="1">
              <a:buFont typeface="Wingdings 2" pitchFamily="18" charset="2"/>
              <a:buNone/>
            </a:pPr>
            <a:r>
              <a:rPr lang="pt-BR" sz="2400" dirty="0" smtClean="0"/>
              <a:t>Cho R (</a:t>
            </a:r>
            <a:r>
              <a:rPr lang="pt-BR" sz="2400" u="sng" dirty="0" smtClean="0"/>
              <a:t>ABC</a:t>
            </a:r>
            <a:r>
              <a:rPr lang="pt-BR" sz="2400" dirty="0" smtClean="0"/>
              <a:t>DEGH)</a:t>
            </a:r>
          </a:p>
          <a:p>
            <a:pPr algn="l" eaLnBrk="1" hangingPunct="1">
              <a:buFont typeface="Wingdings 2" pitchFamily="18" charset="2"/>
              <a:buNone/>
            </a:pPr>
            <a:r>
              <a:rPr lang="pt-BR" sz="2400" dirty="0" smtClean="0"/>
              <a:t>     </a:t>
            </a:r>
            <a:r>
              <a:rPr lang="pt-BR" sz="3600" dirty="0" smtClean="0">
                <a:latin typeface="Colonna MT" panose="04020805060202030203" pitchFamily="82" charset="0"/>
              </a:rPr>
              <a:t> F</a:t>
            </a:r>
            <a:r>
              <a:rPr lang="pt-BR" sz="2400" dirty="0" smtClean="0"/>
              <a:t>={ABC</a:t>
            </a:r>
            <a:r>
              <a:rPr lang="en-US" sz="2400" dirty="0" smtClean="0">
                <a:sym typeface="Symbol" pitchFamily="18" charset="2"/>
              </a:rPr>
              <a:t></a:t>
            </a:r>
            <a:r>
              <a:rPr lang="pt-BR" sz="2400" dirty="0" smtClean="0"/>
              <a:t> D, ABC </a:t>
            </a:r>
            <a:r>
              <a:rPr lang="en-US" sz="2400" dirty="0" smtClean="0">
                <a:sym typeface="Symbol" pitchFamily="18" charset="2"/>
              </a:rPr>
              <a:t></a:t>
            </a:r>
            <a:r>
              <a:rPr lang="pt-BR" sz="2400" dirty="0" smtClean="0"/>
              <a:t> E, ABC </a:t>
            </a:r>
            <a:r>
              <a:rPr lang="en-US" sz="2400" dirty="0" smtClean="0">
                <a:sym typeface="Symbol" pitchFamily="18" charset="2"/>
              </a:rPr>
              <a:t></a:t>
            </a:r>
            <a:r>
              <a:rPr lang="pt-BR" sz="2400" dirty="0" smtClean="0"/>
              <a:t> G,  ABC </a:t>
            </a:r>
            <a:r>
              <a:rPr lang="en-US" sz="2400" dirty="0" smtClean="0">
                <a:sym typeface="Symbol" pitchFamily="18" charset="2"/>
              </a:rPr>
              <a:t></a:t>
            </a:r>
            <a:r>
              <a:rPr lang="pt-BR" sz="2400" dirty="0" smtClean="0"/>
              <a:t> H,</a:t>
            </a:r>
          </a:p>
          <a:p>
            <a:pPr algn="l" eaLnBrk="1" hangingPunct="1">
              <a:buFont typeface="Wingdings 2" pitchFamily="18" charset="2"/>
              <a:buNone/>
            </a:pPr>
            <a:r>
              <a:rPr lang="pt-BR" sz="2400" dirty="0" smtClean="0"/>
              <a:t>            </a:t>
            </a:r>
            <a:r>
              <a:rPr lang="pt-BR" sz="2400" b="1" dirty="0" smtClean="0"/>
              <a:t>D </a:t>
            </a:r>
            <a:r>
              <a:rPr lang="en-US" sz="2400" b="1" dirty="0" smtClean="0">
                <a:sym typeface="Symbol" pitchFamily="18" charset="2"/>
              </a:rPr>
              <a:t></a:t>
            </a:r>
            <a:r>
              <a:rPr lang="pt-BR" sz="2400" b="1" dirty="0" smtClean="0"/>
              <a:t> A, E</a:t>
            </a:r>
            <a:r>
              <a:rPr lang="en-US" sz="2400" dirty="0" smtClean="0">
                <a:sym typeface="Symbol" pitchFamily="18" charset="2"/>
              </a:rPr>
              <a:t> </a:t>
            </a:r>
            <a:r>
              <a:rPr lang="en-US" sz="2400" b="1" dirty="0" smtClean="0">
                <a:sym typeface="Symbol" pitchFamily="18" charset="2"/>
              </a:rPr>
              <a:t>C</a:t>
            </a:r>
            <a:r>
              <a:rPr lang="pt-BR" sz="2400" dirty="0" smtClean="0"/>
              <a:t>}</a:t>
            </a:r>
          </a:p>
        </p:txBody>
      </p:sp>
      <p:sp>
        <p:nvSpPr>
          <p:cNvPr id="22" name="TextBox 21"/>
          <p:cNvSpPr txBox="1"/>
          <p:nvPr/>
        </p:nvSpPr>
        <p:spPr>
          <a:xfrm>
            <a:off x="590164" y="1219200"/>
            <a:ext cx="4439036" cy="400110"/>
          </a:xfrm>
          <a:prstGeom prst="rect">
            <a:avLst/>
          </a:prstGeom>
          <a:noFill/>
        </p:spPr>
        <p:txBody>
          <a:bodyPr wrap="none" rtlCol="0">
            <a:spAutoFit/>
          </a:bodyPr>
          <a:lstStyle/>
          <a:p>
            <a:r>
              <a:rPr lang="en-US" sz="2000" b="1" i="1" smtClean="0"/>
              <a:t>Chuẩn hóa lược đồ về dạng BCNF</a:t>
            </a:r>
            <a:endParaRPr lang="vi-VN" sz="2000" b="1" i="1"/>
          </a:p>
        </p:txBody>
      </p:sp>
      <p:sp>
        <p:nvSpPr>
          <p:cNvPr id="27" name="Right Arrow 26"/>
          <p:cNvSpPr/>
          <p:nvPr/>
        </p:nvSpPr>
        <p:spPr>
          <a:xfrm>
            <a:off x="609600" y="4953000"/>
            <a:ext cx="762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TextBox 28"/>
          <p:cNvSpPr txBox="1"/>
          <p:nvPr/>
        </p:nvSpPr>
        <p:spPr>
          <a:xfrm>
            <a:off x="2209800" y="3962400"/>
            <a:ext cx="1449436" cy="523220"/>
          </a:xfrm>
          <a:prstGeom prst="rect">
            <a:avLst/>
          </a:prstGeom>
          <a:noFill/>
        </p:spPr>
        <p:txBody>
          <a:bodyPr wrap="none" rtlCol="0">
            <a:spAutoFit/>
          </a:bodyPr>
          <a:lstStyle/>
          <a:p>
            <a:r>
              <a:rPr lang="pt-BR" sz="2800" smtClean="0"/>
              <a:t>R1 (A</a:t>
            </a:r>
            <a:r>
              <a:rPr lang="pt-BR" sz="2800" u="sng" smtClean="0"/>
              <a:t>D</a:t>
            </a:r>
            <a:r>
              <a:rPr lang="pt-BR" sz="2800" smtClean="0"/>
              <a:t>)</a:t>
            </a:r>
            <a:endParaRPr lang="vi-VN" sz="2800"/>
          </a:p>
        </p:txBody>
      </p:sp>
      <p:sp>
        <p:nvSpPr>
          <p:cNvPr id="31" name="TextBox 30"/>
          <p:cNvSpPr txBox="1"/>
          <p:nvPr/>
        </p:nvSpPr>
        <p:spPr>
          <a:xfrm>
            <a:off x="2209800" y="4800600"/>
            <a:ext cx="1409360" cy="523220"/>
          </a:xfrm>
          <a:prstGeom prst="rect">
            <a:avLst/>
          </a:prstGeom>
          <a:noFill/>
        </p:spPr>
        <p:txBody>
          <a:bodyPr wrap="none" rtlCol="0">
            <a:spAutoFit/>
          </a:bodyPr>
          <a:lstStyle/>
          <a:p>
            <a:r>
              <a:rPr lang="pt-BR" sz="2800" smtClean="0"/>
              <a:t>R2 (</a:t>
            </a:r>
            <a:r>
              <a:rPr lang="pt-BR" sz="2800" u="sng" smtClean="0"/>
              <a:t>E</a:t>
            </a:r>
            <a:r>
              <a:rPr lang="pt-BR" sz="2800" smtClean="0"/>
              <a:t>C)</a:t>
            </a:r>
            <a:endParaRPr lang="vi-VN" sz="2800"/>
          </a:p>
        </p:txBody>
      </p:sp>
      <p:sp>
        <p:nvSpPr>
          <p:cNvPr id="33" name="Left Brace 32"/>
          <p:cNvSpPr/>
          <p:nvPr/>
        </p:nvSpPr>
        <p:spPr>
          <a:xfrm>
            <a:off x="1600200" y="4114800"/>
            <a:ext cx="457200"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TextBox 22"/>
          <p:cNvSpPr txBox="1"/>
          <p:nvPr/>
        </p:nvSpPr>
        <p:spPr>
          <a:xfrm>
            <a:off x="4012952" y="4800600"/>
            <a:ext cx="1936749" cy="646331"/>
          </a:xfrm>
          <a:prstGeom prst="rect">
            <a:avLst/>
          </a:prstGeom>
          <a:noFill/>
        </p:spPr>
        <p:txBody>
          <a:bodyPr wrap="none" rtlCol="0">
            <a:spAutoFit/>
          </a:bodyPr>
          <a:lstStyle/>
          <a:p>
            <a:pPr marL="0" lvl="1"/>
            <a:r>
              <a:rPr lang="pt-BR" sz="3600">
                <a:latin typeface="Colonna MT" panose="04020805060202030203" pitchFamily="82" charset="0"/>
              </a:rPr>
              <a:t>F</a:t>
            </a:r>
            <a:r>
              <a:rPr lang="pt-BR" sz="2400" smtClean="0"/>
              <a:t>2={E </a:t>
            </a:r>
            <a:r>
              <a:rPr lang="en-US" sz="2400" smtClean="0">
                <a:sym typeface="Symbol" pitchFamily="18" charset="2"/>
              </a:rPr>
              <a:t></a:t>
            </a:r>
            <a:r>
              <a:rPr lang="pt-BR" sz="2400" smtClean="0"/>
              <a:t> C}</a:t>
            </a:r>
            <a:endParaRPr lang="vi-VN"/>
          </a:p>
        </p:txBody>
      </p:sp>
      <p:sp>
        <p:nvSpPr>
          <p:cNvPr id="25" name="TextBox 24"/>
          <p:cNvSpPr txBox="1"/>
          <p:nvPr/>
        </p:nvSpPr>
        <p:spPr>
          <a:xfrm>
            <a:off x="4012952" y="3962400"/>
            <a:ext cx="1972015" cy="646331"/>
          </a:xfrm>
          <a:prstGeom prst="rect">
            <a:avLst/>
          </a:prstGeom>
          <a:noFill/>
        </p:spPr>
        <p:txBody>
          <a:bodyPr wrap="none" rtlCol="0">
            <a:spAutoFit/>
          </a:bodyPr>
          <a:lstStyle/>
          <a:p>
            <a:pPr marL="0" lvl="1"/>
            <a:r>
              <a:rPr lang="pt-BR" sz="3600">
                <a:latin typeface="Colonna MT" panose="04020805060202030203" pitchFamily="82" charset="0"/>
              </a:rPr>
              <a:t>F</a:t>
            </a:r>
            <a:r>
              <a:rPr lang="pt-BR" sz="2400" smtClean="0"/>
              <a:t>1={D </a:t>
            </a:r>
            <a:r>
              <a:rPr lang="en-US" sz="2400" smtClean="0">
                <a:sym typeface="Symbol" pitchFamily="18" charset="2"/>
              </a:rPr>
              <a:t></a:t>
            </a:r>
            <a:r>
              <a:rPr lang="pt-BR" sz="2400" smtClean="0"/>
              <a:t> A}</a:t>
            </a:r>
            <a:endParaRPr lang="vi-VN"/>
          </a:p>
        </p:txBody>
      </p:sp>
      <p:sp>
        <p:nvSpPr>
          <p:cNvPr id="24" name="TextBox 23"/>
          <p:cNvSpPr txBox="1"/>
          <p:nvPr/>
        </p:nvSpPr>
        <p:spPr>
          <a:xfrm>
            <a:off x="2209800" y="5486400"/>
            <a:ext cx="1822936" cy="523220"/>
          </a:xfrm>
          <a:prstGeom prst="rect">
            <a:avLst/>
          </a:prstGeom>
          <a:noFill/>
        </p:spPr>
        <p:txBody>
          <a:bodyPr wrap="none" rtlCol="0">
            <a:spAutoFit/>
          </a:bodyPr>
          <a:lstStyle/>
          <a:p>
            <a:r>
              <a:rPr lang="pt-BR" sz="2800" smtClean="0"/>
              <a:t>R(</a:t>
            </a:r>
            <a:r>
              <a:rPr lang="pt-BR" sz="2800" u="sng" smtClean="0"/>
              <a:t>BDE</a:t>
            </a:r>
            <a:r>
              <a:rPr lang="pt-BR" sz="2800" smtClean="0"/>
              <a:t>GH)</a:t>
            </a:r>
            <a:endParaRPr lang="vi-VN" sz="2800"/>
          </a:p>
        </p:txBody>
      </p:sp>
      <p:sp>
        <p:nvSpPr>
          <p:cNvPr id="26" name="TextBox 25"/>
          <p:cNvSpPr txBox="1"/>
          <p:nvPr/>
        </p:nvSpPr>
        <p:spPr>
          <a:xfrm>
            <a:off x="4012952" y="5562600"/>
            <a:ext cx="3634329" cy="646331"/>
          </a:xfrm>
          <a:prstGeom prst="rect">
            <a:avLst/>
          </a:prstGeom>
          <a:noFill/>
        </p:spPr>
        <p:txBody>
          <a:bodyPr wrap="none" rtlCol="0">
            <a:spAutoFit/>
          </a:bodyPr>
          <a:lstStyle/>
          <a:p>
            <a:pPr marL="0" lvl="1"/>
            <a:r>
              <a:rPr lang="pt-BR" sz="3600">
                <a:latin typeface="Colonna MT" panose="04020805060202030203" pitchFamily="82" charset="0"/>
              </a:rPr>
              <a:t>F</a:t>
            </a:r>
            <a:r>
              <a:rPr lang="pt-BR" sz="2400" smtClean="0"/>
              <a:t>={BDE </a:t>
            </a:r>
            <a:r>
              <a:rPr lang="en-US" sz="2400" smtClean="0">
                <a:sym typeface="Symbol" pitchFamily="18" charset="2"/>
              </a:rPr>
              <a:t></a:t>
            </a:r>
            <a:r>
              <a:rPr lang="pt-BR" sz="2400" smtClean="0"/>
              <a:t> G, BDE </a:t>
            </a:r>
            <a:r>
              <a:rPr lang="en-US" sz="2400" smtClean="0">
                <a:sym typeface="Symbol" pitchFamily="18" charset="2"/>
              </a:rPr>
              <a:t></a:t>
            </a:r>
            <a:r>
              <a:rPr lang="pt-BR" sz="2400" smtClean="0"/>
              <a:t> H}</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ox(in)">
                                      <p:cBhvr>
                                        <p:cTn id="16" dur="500"/>
                                        <p:tgtEl>
                                          <p:spTgt spid="23"/>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ox(in)">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p:bldP spid="25" grpId="0"/>
      <p:bldP spid="2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92</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latin typeface="Times New Roman" pitchFamily="18" charset="0"/>
                <a:cs typeface="Times New Roman" pitchFamily="18" charset="0"/>
              </a:rPr>
              <a:t>Bài tập về Các dạng chuẩn</a:t>
            </a:r>
            <a:endParaRPr lang="en-US" b="1" smtClean="0">
              <a:latin typeface="Times New Roman" pitchFamily="18" charset="0"/>
              <a:cs typeface="Times New Roman" pitchFamily="18" charset="0"/>
            </a:endParaRPr>
          </a:p>
        </p:txBody>
      </p:sp>
      <p:sp>
        <p:nvSpPr>
          <p:cNvPr id="21" name="Rectangle 20"/>
          <p:cNvSpPr/>
          <p:nvPr/>
        </p:nvSpPr>
        <p:spPr>
          <a:xfrm>
            <a:off x="533400" y="1676401"/>
            <a:ext cx="8305800" cy="1846659"/>
          </a:xfrm>
          <a:prstGeom prst="rect">
            <a:avLst/>
          </a:prstGeom>
        </p:spPr>
        <p:txBody>
          <a:bodyPr wrap="square">
            <a:spAutoFit/>
          </a:bodyPr>
          <a:lstStyle/>
          <a:p>
            <a:pPr marL="252000" indent="-252000" algn="l" eaLnBrk="1" hangingPunct="1"/>
            <a:r>
              <a:rPr lang="pt-BR" sz="2400" dirty="0" smtClean="0"/>
              <a:t>Cho quan hệ R(</a:t>
            </a:r>
            <a:r>
              <a:rPr lang="pt-BR" sz="2400" u="sng" dirty="0" smtClean="0"/>
              <a:t>AB</a:t>
            </a:r>
            <a:r>
              <a:rPr lang="pt-BR" sz="2400" dirty="0" smtClean="0"/>
              <a:t>CDEFG) ; khóa AB </a:t>
            </a:r>
          </a:p>
          <a:p>
            <a:pPr marL="252000" lvl="1" indent="-252000" algn="l"/>
            <a:r>
              <a:rPr lang="pt-BR" sz="3600" dirty="0" smtClean="0">
                <a:latin typeface="Colonna MT" pitchFamily="82" charset="0"/>
              </a:rPr>
              <a:t>   F</a:t>
            </a:r>
            <a:r>
              <a:rPr lang="pt-BR" sz="2400" dirty="0" smtClean="0"/>
              <a:t>={AB </a:t>
            </a:r>
            <a:r>
              <a:rPr lang="en-US" sz="2400" dirty="0" smtClean="0">
                <a:sym typeface="Symbol" pitchFamily="18" charset="2"/>
              </a:rPr>
              <a:t></a:t>
            </a:r>
            <a:r>
              <a:rPr lang="pt-BR" sz="2400" dirty="0" smtClean="0"/>
              <a:t> C, AB </a:t>
            </a:r>
            <a:r>
              <a:rPr lang="en-US" sz="2400" dirty="0" smtClean="0">
                <a:sym typeface="Symbol" pitchFamily="18" charset="2"/>
              </a:rPr>
              <a:t></a:t>
            </a:r>
            <a:r>
              <a:rPr lang="pt-BR" sz="2400" dirty="0" smtClean="0"/>
              <a:t> D, AB </a:t>
            </a:r>
            <a:r>
              <a:rPr lang="en-US" sz="2400" dirty="0" smtClean="0">
                <a:sym typeface="Symbol" pitchFamily="18" charset="2"/>
              </a:rPr>
              <a:t></a:t>
            </a:r>
            <a:r>
              <a:rPr lang="pt-BR" sz="2400" dirty="0" smtClean="0"/>
              <a:t> E, AB </a:t>
            </a:r>
            <a:r>
              <a:rPr lang="en-US" sz="2400" dirty="0" smtClean="0">
                <a:sym typeface="Symbol" pitchFamily="18" charset="2"/>
              </a:rPr>
              <a:t></a:t>
            </a:r>
            <a:r>
              <a:rPr lang="pt-BR" sz="2400" dirty="0" smtClean="0"/>
              <a:t> F, AB </a:t>
            </a:r>
            <a:r>
              <a:rPr lang="en-US" sz="2400" dirty="0" smtClean="0">
                <a:sym typeface="Symbol" pitchFamily="18" charset="2"/>
              </a:rPr>
              <a:t></a:t>
            </a:r>
            <a:r>
              <a:rPr lang="pt-BR" sz="2400" dirty="0" smtClean="0"/>
              <a:t> G, A</a:t>
            </a:r>
            <a:r>
              <a:rPr lang="en-US" sz="2400" dirty="0" smtClean="0">
                <a:sym typeface="Symbol" pitchFamily="18" charset="2"/>
              </a:rPr>
              <a:t></a:t>
            </a:r>
            <a:r>
              <a:rPr lang="pt-BR" sz="2400" dirty="0" smtClean="0"/>
              <a:t>  E,</a:t>
            </a:r>
          </a:p>
          <a:p>
            <a:pPr marL="252000" lvl="1" indent="-252000" algn="l"/>
            <a:r>
              <a:rPr lang="pt-BR" sz="2400" dirty="0" smtClean="0"/>
              <a:t>          A</a:t>
            </a:r>
            <a:r>
              <a:rPr lang="en-US" sz="2400" dirty="0" smtClean="0">
                <a:sym typeface="Symbol" pitchFamily="18" charset="2"/>
              </a:rPr>
              <a:t>F,</a:t>
            </a:r>
            <a:r>
              <a:rPr lang="pt-BR" sz="2400" dirty="0" smtClean="0"/>
              <a:t> A</a:t>
            </a:r>
            <a:r>
              <a:rPr lang="en-US" sz="2400" dirty="0" smtClean="0">
                <a:sym typeface="Symbol" pitchFamily="18" charset="2"/>
              </a:rPr>
              <a:t>G, FG}</a:t>
            </a:r>
            <a:r>
              <a:rPr lang="pt-BR" sz="2400" dirty="0" smtClean="0"/>
              <a:t>  </a:t>
            </a:r>
          </a:p>
        </p:txBody>
      </p:sp>
      <p:sp>
        <p:nvSpPr>
          <p:cNvPr id="22" name="TextBox 21"/>
          <p:cNvSpPr txBox="1"/>
          <p:nvPr/>
        </p:nvSpPr>
        <p:spPr>
          <a:xfrm>
            <a:off x="533400" y="1219200"/>
            <a:ext cx="1694695" cy="400110"/>
          </a:xfrm>
          <a:prstGeom prst="rect">
            <a:avLst/>
          </a:prstGeom>
          <a:noFill/>
        </p:spPr>
        <p:txBody>
          <a:bodyPr wrap="none" rtlCol="0">
            <a:spAutoFit/>
          </a:bodyPr>
          <a:lstStyle/>
          <a:p>
            <a:r>
              <a:rPr lang="en-US" sz="2000" i="1" smtClean="0"/>
              <a:t>Bài tập ví dụ:</a:t>
            </a:r>
            <a:endParaRPr lang="vi-VN" sz="2000" i="1"/>
          </a:p>
        </p:txBody>
      </p:sp>
      <p:sp>
        <p:nvSpPr>
          <p:cNvPr id="14" name="TextBox 13"/>
          <p:cNvSpPr txBox="1"/>
          <p:nvPr/>
        </p:nvSpPr>
        <p:spPr>
          <a:xfrm>
            <a:off x="381000" y="3581400"/>
            <a:ext cx="3614707" cy="584775"/>
          </a:xfrm>
          <a:prstGeom prst="rect">
            <a:avLst/>
          </a:prstGeom>
          <a:noFill/>
        </p:spPr>
        <p:txBody>
          <a:bodyPr wrap="none" rtlCol="0">
            <a:spAutoFit/>
          </a:bodyPr>
          <a:lstStyle/>
          <a:p>
            <a:r>
              <a:rPr lang="en-US" sz="3200" smtClean="0"/>
              <a:t>? R đạt chuẩn nào.</a:t>
            </a:r>
            <a:endParaRPr lang="vi-VN" sz="3200"/>
          </a:p>
        </p:txBody>
      </p:sp>
      <p:sp>
        <p:nvSpPr>
          <p:cNvPr id="15" name="TextBox 14"/>
          <p:cNvSpPr txBox="1"/>
          <p:nvPr/>
        </p:nvSpPr>
        <p:spPr>
          <a:xfrm>
            <a:off x="381000" y="4343400"/>
            <a:ext cx="7832190" cy="1077218"/>
          </a:xfrm>
          <a:prstGeom prst="rect">
            <a:avLst/>
          </a:prstGeom>
          <a:noFill/>
        </p:spPr>
        <p:txBody>
          <a:bodyPr wrap="square" rtlCol="0">
            <a:spAutoFit/>
          </a:bodyPr>
          <a:lstStyle/>
          <a:p>
            <a:pPr algn="l"/>
            <a:r>
              <a:rPr lang="en-US" sz="3200" smtClean="0"/>
              <a:t>? Hãy chuẩn  hóa từng bước để đạt chuẩn cao hơn.</a:t>
            </a:r>
            <a:endParaRPr lang="vi-VN" sz="32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93</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12" name="TextBox 11"/>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latin typeface="Times New Roman" pitchFamily="18" charset="0"/>
                <a:cs typeface="Times New Roman" pitchFamily="18" charset="0"/>
              </a:rPr>
              <a:t>Bài tập về các dạng chuẩn</a:t>
            </a:r>
            <a:endParaRPr lang="en-US" b="1" smtClean="0">
              <a:latin typeface="Times New Roman" pitchFamily="18" charset="0"/>
              <a:cs typeface="Times New Roman" pitchFamily="18" charset="0"/>
            </a:endParaRPr>
          </a:p>
        </p:txBody>
      </p:sp>
      <p:sp>
        <p:nvSpPr>
          <p:cNvPr id="21" name="Rectangle 20"/>
          <p:cNvSpPr/>
          <p:nvPr/>
        </p:nvSpPr>
        <p:spPr>
          <a:xfrm>
            <a:off x="457200" y="1219200"/>
            <a:ext cx="8305800" cy="969496"/>
          </a:xfrm>
          <a:prstGeom prst="rect">
            <a:avLst/>
          </a:prstGeom>
        </p:spPr>
        <p:txBody>
          <a:bodyPr wrap="square">
            <a:spAutoFit/>
          </a:bodyPr>
          <a:lstStyle/>
          <a:p>
            <a:pPr marL="252000" indent="-252000" algn="l" eaLnBrk="1" hangingPunct="1">
              <a:spcBef>
                <a:spcPts val="600"/>
              </a:spcBef>
            </a:pPr>
            <a:r>
              <a:rPr lang="pt-BR" sz="2000" smtClean="0"/>
              <a:t>1. cho R(</a:t>
            </a:r>
            <a:r>
              <a:rPr lang="pt-BR" sz="2000" u="sng" smtClean="0"/>
              <a:t>AB</a:t>
            </a:r>
            <a:r>
              <a:rPr lang="pt-BR" sz="2000" smtClean="0"/>
              <a:t>CDEFG); </a:t>
            </a:r>
            <a:r>
              <a:rPr lang="pt-BR" sz="3200" smtClean="0">
                <a:latin typeface="Colonna MT" pitchFamily="82" charset="0"/>
              </a:rPr>
              <a:t>F</a:t>
            </a:r>
            <a:r>
              <a:rPr lang="pt-BR" sz="2000" smtClean="0"/>
              <a:t>={AB </a:t>
            </a:r>
            <a:r>
              <a:rPr lang="en-US" sz="2000" smtClean="0">
                <a:sym typeface="Symbol" pitchFamily="18" charset="2"/>
              </a:rPr>
              <a:t></a:t>
            </a:r>
            <a:r>
              <a:rPr lang="pt-BR" sz="2000" smtClean="0"/>
              <a:t> C, AB </a:t>
            </a:r>
            <a:r>
              <a:rPr lang="en-US" sz="2000" smtClean="0">
                <a:sym typeface="Symbol" pitchFamily="18" charset="2"/>
              </a:rPr>
              <a:t></a:t>
            </a:r>
            <a:r>
              <a:rPr lang="pt-BR" sz="2000" smtClean="0"/>
              <a:t> D, AB </a:t>
            </a:r>
            <a:r>
              <a:rPr lang="en-US" sz="2000" smtClean="0">
                <a:sym typeface="Symbol" pitchFamily="18" charset="2"/>
              </a:rPr>
              <a:t></a:t>
            </a:r>
            <a:r>
              <a:rPr lang="pt-BR" sz="2000" smtClean="0"/>
              <a:t> E, AB </a:t>
            </a:r>
            <a:r>
              <a:rPr lang="en-US" sz="2000" smtClean="0">
                <a:sym typeface="Symbol" pitchFamily="18" charset="2"/>
              </a:rPr>
              <a:t></a:t>
            </a:r>
            <a:r>
              <a:rPr lang="pt-BR" sz="2000" smtClean="0"/>
              <a:t> F,</a:t>
            </a:r>
          </a:p>
          <a:p>
            <a:pPr marL="252000" indent="-252000" algn="l" eaLnBrk="1" hangingPunct="1">
              <a:spcBef>
                <a:spcPts val="600"/>
              </a:spcBef>
            </a:pPr>
            <a:r>
              <a:rPr lang="pt-BR" sz="2000" smtClean="0"/>
              <a:t>                                 AB </a:t>
            </a:r>
            <a:r>
              <a:rPr lang="en-US" sz="2000" smtClean="0">
                <a:sym typeface="Symbol" pitchFamily="18" charset="2"/>
              </a:rPr>
              <a:t></a:t>
            </a:r>
            <a:r>
              <a:rPr lang="pt-BR" sz="2000" smtClean="0"/>
              <a:t> G, A</a:t>
            </a:r>
            <a:r>
              <a:rPr lang="en-US" sz="2000" smtClean="0">
                <a:sym typeface="Symbol" pitchFamily="18" charset="2"/>
              </a:rPr>
              <a:t></a:t>
            </a:r>
            <a:r>
              <a:rPr lang="pt-BR" sz="2000" smtClean="0"/>
              <a:t> E, A</a:t>
            </a:r>
            <a:r>
              <a:rPr lang="en-US" sz="2000" smtClean="0">
                <a:sym typeface="Symbol" pitchFamily="18" charset="2"/>
              </a:rPr>
              <a:t>F,</a:t>
            </a:r>
            <a:r>
              <a:rPr lang="pt-BR" sz="2000" smtClean="0"/>
              <a:t> A</a:t>
            </a:r>
            <a:r>
              <a:rPr lang="en-US" sz="2000" smtClean="0">
                <a:sym typeface="Symbol" pitchFamily="18" charset="2"/>
              </a:rPr>
              <a:t>G, FG, D B}</a:t>
            </a:r>
            <a:r>
              <a:rPr lang="pt-BR" sz="2000" smtClean="0"/>
              <a:t>  </a:t>
            </a:r>
          </a:p>
        </p:txBody>
      </p:sp>
      <p:sp>
        <p:nvSpPr>
          <p:cNvPr id="15" name="TextBox 14"/>
          <p:cNvSpPr txBox="1"/>
          <p:nvPr/>
        </p:nvSpPr>
        <p:spPr>
          <a:xfrm>
            <a:off x="381000" y="2057400"/>
            <a:ext cx="3886200" cy="584775"/>
          </a:xfrm>
          <a:prstGeom prst="rect">
            <a:avLst/>
          </a:prstGeom>
          <a:noFill/>
        </p:spPr>
        <p:txBody>
          <a:bodyPr wrap="square" rtlCol="0">
            <a:spAutoFit/>
          </a:bodyPr>
          <a:lstStyle/>
          <a:p>
            <a:pPr algn="l">
              <a:buFont typeface="Arial" pitchFamily="34" charset="0"/>
              <a:buChar char="•"/>
            </a:pPr>
            <a:r>
              <a:rPr lang="en-US" sz="3200" smtClean="0"/>
              <a:t> 1NF ?</a:t>
            </a:r>
            <a:endParaRPr lang="vi-VN" sz="3200"/>
          </a:p>
        </p:txBody>
      </p:sp>
      <p:sp>
        <p:nvSpPr>
          <p:cNvPr id="16" name="TextBox 15"/>
          <p:cNvSpPr txBox="1"/>
          <p:nvPr/>
        </p:nvSpPr>
        <p:spPr>
          <a:xfrm>
            <a:off x="381000" y="2590800"/>
            <a:ext cx="2133600" cy="584775"/>
          </a:xfrm>
          <a:prstGeom prst="rect">
            <a:avLst/>
          </a:prstGeom>
          <a:noFill/>
        </p:spPr>
        <p:txBody>
          <a:bodyPr wrap="square" rtlCol="0">
            <a:spAutoFit/>
          </a:bodyPr>
          <a:lstStyle/>
          <a:p>
            <a:pPr algn="l">
              <a:buFont typeface="Arial" pitchFamily="34" charset="0"/>
              <a:buChar char="•"/>
            </a:pPr>
            <a:r>
              <a:rPr lang="en-US" sz="3200" smtClean="0"/>
              <a:t> 2NF ?</a:t>
            </a:r>
            <a:endParaRPr lang="vi-VN" sz="3200"/>
          </a:p>
        </p:txBody>
      </p:sp>
      <p:sp>
        <p:nvSpPr>
          <p:cNvPr id="18" name="TextBox 17"/>
          <p:cNvSpPr txBox="1"/>
          <p:nvPr/>
        </p:nvSpPr>
        <p:spPr>
          <a:xfrm>
            <a:off x="2209801" y="2667000"/>
            <a:ext cx="3663182" cy="369332"/>
          </a:xfrm>
          <a:prstGeom prst="rect">
            <a:avLst/>
          </a:prstGeom>
          <a:noFill/>
        </p:spPr>
        <p:txBody>
          <a:bodyPr wrap="none" rtlCol="0">
            <a:spAutoFit/>
          </a:bodyPr>
          <a:lstStyle/>
          <a:p>
            <a:r>
              <a:rPr lang="en-US" i="1" smtClean="0">
                <a:solidFill>
                  <a:srgbClr val="FFC000"/>
                </a:solidFill>
              </a:rPr>
              <a:t>có phụ thuộc  bộ phận vào khóa </a:t>
            </a:r>
            <a:r>
              <a:rPr lang="en-US" i="1" smtClean="0"/>
              <a:t>?</a:t>
            </a:r>
            <a:endParaRPr lang="vi-VN" i="1"/>
          </a:p>
        </p:txBody>
      </p:sp>
      <p:sp>
        <p:nvSpPr>
          <p:cNvPr id="19" name="Rectangle 18"/>
          <p:cNvSpPr/>
          <p:nvPr/>
        </p:nvSpPr>
        <p:spPr>
          <a:xfrm>
            <a:off x="609600" y="3048000"/>
            <a:ext cx="8305800" cy="584775"/>
          </a:xfrm>
          <a:prstGeom prst="rect">
            <a:avLst/>
          </a:prstGeom>
        </p:spPr>
        <p:txBody>
          <a:bodyPr wrap="square">
            <a:spAutoFit/>
          </a:bodyPr>
          <a:lstStyle/>
          <a:p>
            <a:pPr marL="252000" indent="-252000" algn="l" eaLnBrk="1" hangingPunct="1"/>
            <a:r>
              <a:rPr lang="pt-BR" sz="2000" smtClean="0"/>
              <a:t>R1(</a:t>
            </a:r>
            <a:r>
              <a:rPr lang="pt-BR" sz="2000" u="sng" smtClean="0"/>
              <a:t>A</a:t>
            </a:r>
            <a:r>
              <a:rPr lang="pt-BR" sz="2000" smtClean="0"/>
              <a:t>EFG); </a:t>
            </a:r>
            <a:r>
              <a:rPr lang="pt-BR" sz="3200" smtClean="0">
                <a:latin typeface="Colonna MT" pitchFamily="82" charset="0"/>
              </a:rPr>
              <a:t>F1</a:t>
            </a:r>
            <a:r>
              <a:rPr lang="pt-BR" sz="2000" smtClean="0"/>
              <a:t>={ A</a:t>
            </a:r>
            <a:r>
              <a:rPr lang="en-US" sz="2000" smtClean="0">
                <a:sym typeface="Symbol" pitchFamily="18" charset="2"/>
              </a:rPr>
              <a:t></a:t>
            </a:r>
            <a:r>
              <a:rPr lang="pt-BR" sz="2000" smtClean="0"/>
              <a:t> E, A</a:t>
            </a:r>
            <a:r>
              <a:rPr lang="en-US" sz="2000" smtClean="0">
                <a:sym typeface="Symbol" pitchFamily="18" charset="2"/>
              </a:rPr>
              <a:t>F,</a:t>
            </a:r>
            <a:r>
              <a:rPr lang="pt-BR" sz="2000" smtClean="0"/>
              <a:t> A</a:t>
            </a:r>
            <a:r>
              <a:rPr lang="en-US" sz="2000" smtClean="0">
                <a:sym typeface="Symbol" pitchFamily="18" charset="2"/>
              </a:rPr>
              <a:t>G,</a:t>
            </a:r>
            <a:r>
              <a:rPr lang="pt-BR" sz="2000" smtClean="0"/>
              <a:t> F</a:t>
            </a:r>
            <a:r>
              <a:rPr lang="en-US" sz="2000" smtClean="0">
                <a:sym typeface="Symbol" pitchFamily="18" charset="2"/>
              </a:rPr>
              <a:t>G}</a:t>
            </a:r>
            <a:r>
              <a:rPr lang="pt-BR" sz="2000" smtClean="0"/>
              <a:t>  </a:t>
            </a:r>
          </a:p>
        </p:txBody>
      </p:sp>
      <p:sp>
        <p:nvSpPr>
          <p:cNvPr id="23" name="Rectangle 22"/>
          <p:cNvSpPr/>
          <p:nvPr/>
        </p:nvSpPr>
        <p:spPr>
          <a:xfrm>
            <a:off x="533400" y="3581400"/>
            <a:ext cx="8153400" cy="584775"/>
          </a:xfrm>
          <a:prstGeom prst="rect">
            <a:avLst/>
          </a:prstGeom>
        </p:spPr>
        <p:txBody>
          <a:bodyPr wrap="square">
            <a:spAutoFit/>
          </a:bodyPr>
          <a:lstStyle/>
          <a:p>
            <a:pPr marL="252000" indent="-252000" algn="l" eaLnBrk="1" hangingPunct="1"/>
            <a:r>
              <a:rPr lang="pt-BR" sz="2400" smtClean="0"/>
              <a:t> </a:t>
            </a:r>
            <a:r>
              <a:rPr lang="pt-BR" sz="2000" smtClean="0"/>
              <a:t>R2(</a:t>
            </a:r>
            <a:r>
              <a:rPr lang="pt-BR" sz="2000" u="sng" smtClean="0"/>
              <a:t>AB</a:t>
            </a:r>
            <a:r>
              <a:rPr lang="pt-BR" sz="2000" smtClean="0"/>
              <a:t>CD); </a:t>
            </a:r>
            <a:r>
              <a:rPr lang="pt-BR" sz="3200" smtClean="0">
                <a:latin typeface="Colonna MT" pitchFamily="82" charset="0"/>
              </a:rPr>
              <a:t>F2</a:t>
            </a:r>
            <a:r>
              <a:rPr lang="pt-BR" sz="2000" smtClean="0"/>
              <a:t>={AB </a:t>
            </a:r>
            <a:r>
              <a:rPr lang="en-US" sz="2000" smtClean="0">
                <a:sym typeface="Symbol" pitchFamily="18" charset="2"/>
              </a:rPr>
              <a:t></a:t>
            </a:r>
            <a:r>
              <a:rPr lang="pt-BR" sz="2000" smtClean="0"/>
              <a:t> C, AB </a:t>
            </a:r>
            <a:r>
              <a:rPr lang="en-US" sz="2000" smtClean="0">
                <a:sym typeface="Symbol" pitchFamily="18" charset="2"/>
              </a:rPr>
              <a:t></a:t>
            </a:r>
            <a:r>
              <a:rPr lang="pt-BR" sz="2000" smtClean="0"/>
              <a:t> D, </a:t>
            </a:r>
            <a:r>
              <a:rPr lang="en-US" sz="2000" smtClean="0">
                <a:sym typeface="Symbol" pitchFamily="18" charset="2"/>
              </a:rPr>
              <a:t>D B</a:t>
            </a:r>
            <a:r>
              <a:rPr lang="pt-BR" sz="2000" smtClean="0"/>
              <a:t>}  </a:t>
            </a:r>
          </a:p>
        </p:txBody>
      </p:sp>
      <p:grpSp>
        <p:nvGrpSpPr>
          <p:cNvPr id="30" name="Group 29"/>
          <p:cNvGrpSpPr/>
          <p:nvPr/>
        </p:nvGrpSpPr>
        <p:grpSpPr>
          <a:xfrm>
            <a:off x="762000" y="5867400"/>
            <a:ext cx="8001000" cy="584775"/>
            <a:chOff x="762000" y="5867400"/>
            <a:chExt cx="8001000" cy="584775"/>
          </a:xfrm>
        </p:grpSpPr>
        <p:sp>
          <p:nvSpPr>
            <p:cNvPr id="37" name="Rectangle 36"/>
            <p:cNvSpPr/>
            <p:nvPr/>
          </p:nvSpPr>
          <p:spPr>
            <a:xfrm>
              <a:off x="762000" y="5867400"/>
              <a:ext cx="3276600" cy="584775"/>
            </a:xfrm>
            <a:prstGeom prst="rect">
              <a:avLst/>
            </a:prstGeom>
          </p:spPr>
          <p:txBody>
            <a:bodyPr wrap="square">
              <a:spAutoFit/>
            </a:bodyPr>
            <a:lstStyle/>
            <a:p>
              <a:pPr marL="252000" indent="-252000" algn="l" eaLnBrk="1" hangingPunct="1"/>
              <a:r>
                <a:rPr lang="pt-BR" sz="2400" smtClean="0"/>
                <a:t> </a:t>
              </a:r>
              <a:r>
                <a:rPr lang="pt-BR" sz="2000" smtClean="0"/>
                <a:t>R21(B</a:t>
              </a:r>
              <a:r>
                <a:rPr lang="pt-BR" sz="2000" u="sng" smtClean="0"/>
                <a:t>D</a:t>
              </a:r>
              <a:r>
                <a:rPr lang="pt-BR" sz="2000" smtClean="0"/>
                <a:t>); </a:t>
              </a:r>
              <a:r>
                <a:rPr lang="pt-BR" sz="3200" smtClean="0">
                  <a:latin typeface="Colonna MT" pitchFamily="82" charset="0"/>
                </a:rPr>
                <a:t>F21</a:t>
              </a:r>
              <a:r>
                <a:rPr lang="pt-BR" sz="2000" smtClean="0"/>
                <a:t>={D</a:t>
              </a:r>
              <a:r>
                <a:rPr lang="en-US" sz="2000" smtClean="0">
                  <a:sym typeface="Symbol" pitchFamily="18" charset="2"/>
                </a:rPr>
                <a:t> B</a:t>
              </a:r>
              <a:r>
                <a:rPr lang="pt-BR" sz="2000" smtClean="0"/>
                <a:t>}  </a:t>
              </a:r>
            </a:p>
          </p:txBody>
        </p:sp>
        <p:sp>
          <p:nvSpPr>
            <p:cNvPr id="38" name="Rectangle 37"/>
            <p:cNvSpPr/>
            <p:nvPr/>
          </p:nvSpPr>
          <p:spPr>
            <a:xfrm>
              <a:off x="3962400" y="5867400"/>
              <a:ext cx="4800600" cy="584775"/>
            </a:xfrm>
            <a:prstGeom prst="rect">
              <a:avLst/>
            </a:prstGeom>
          </p:spPr>
          <p:txBody>
            <a:bodyPr wrap="square">
              <a:spAutoFit/>
            </a:bodyPr>
            <a:lstStyle/>
            <a:p>
              <a:pPr marL="252000" indent="-252000" algn="l" eaLnBrk="1" hangingPunct="1"/>
              <a:r>
                <a:rPr lang="pt-BR" sz="2400" smtClean="0"/>
                <a:t> </a:t>
              </a:r>
              <a:r>
                <a:rPr lang="pt-BR" sz="2000" smtClean="0"/>
                <a:t>R22(</a:t>
              </a:r>
              <a:r>
                <a:rPr lang="pt-BR" sz="2000" u="sng" smtClean="0"/>
                <a:t>A</a:t>
              </a:r>
              <a:r>
                <a:rPr lang="pt-BR" sz="2000" smtClean="0"/>
                <a:t>C</a:t>
              </a:r>
              <a:r>
                <a:rPr lang="pt-BR" sz="2000" u="sng" smtClean="0"/>
                <a:t>D</a:t>
              </a:r>
              <a:r>
                <a:rPr lang="pt-BR" sz="2000" smtClean="0"/>
                <a:t>); </a:t>
              </a:r>
              <a:r>
                <a:rPr lang="pt-BR" sz="3200" smtClean="0">
                  <a:latin typeface="Colonna MT" pitchFamily="82" charset="0"/>
                </a:rPr>
                <a:t>F22</a:t>
              </a:r>
              <a:r>
                <a:rPr lang="pt-BR" sz="2000" smtClean="0"/>
                <a:t>={AD </a:t>
              </a:r>
              <a:r>
                <a:rPr lang="en-US" sz="2000" smtClean="0">
                  <a:sym typeface="Symbol" pitchFamily="18" charset="2"/>
                </a:rPr>
                <a:t></a:t>
              </a:r>
              <a:r>
                <a:rPr lang="pt-BR" sz="2000" smtClean="0"/>
                <a:t> C}  </a:t>
              </a:r>
            </a:p>
          </p:txBody>
        </p:sp>
      </p:grpSp>
      <p:sp>
        <p:nvSpPr>
          <p:cNvPr id="25" name="TextBox 24"/>
          <p:cNvSpPr txBox="1"/>
          <p:nvPr/>
        </p:nvSpPr>
        <p:spPr>
          <a:xfrm>
            <a:off x="381000" y="4114800"/>
            <a:ext cx="2133600" cy="584775"/>
          </a:xfrm>
          <a:prstGeom prst="rect">
            <a:avLst/>
          </a:prstGeom>
          <a:noFill/>
        </p:spPr>
        <p:txBody>
          <a:bodyPr wrap="square" rtlCol="0">
            <a:spAutoFit/>
          </a:bodyPr>
          <a:lstStyle/>
          <a:p>
            <a:pPr algn="l">
              <a:buFont typeface="Arial" pitchFamily="34" charset="0"/>
              <a:buChar char="•"/>
            </a:pPr>
            <a:r>
              <a:rPr lang="en-US" sz="3200" smtClean="0"/>
              <a:t> 3NF ?</a:t>
            </a:r>
            <a:endParaRPr lang="vi-VN" sz="3200"/>
          </a:p>
        </p:txBody>
      </p:sp>
      <p:sp>
        <p:nvSpPr>
          <p:cNvPr id="26" name="TextBox 25"/>
          <p:cNvSpPr txBox="1"/>
          <p:nvPr/>
        </p:nvSpPr>
        <p:spPr>
          <a:xfrm>
            <a:off x="2895600" y="4191000"/>
            <a:ext cx="6435201" cy="369332"/>
          </a:xfrm>
          <a:prstGeom prst="rect">
            <a:avLst/>
          </a:prstGeom>
          <a:noFill/>
        </p:spPr>
        <p:txBody>
          <a:bodyPr wrap="square" rtlCol="0">
            <a:spAutoFit/>
          </a:bodyPr>
          <a:lstStyle/>
          <a:p>
            <a:r>
              <a:rPr lang="en-US" i="1" smtClean="0">
                <a:solidFill>
                  <a:srgbClr val="FFC000"/>
                </a:solidFill>
              </a:rPr>
              <a:t>có thuộc tính không khoá phụ thuộc  bắc cầu?</a:t>
            </a:r>
            <a:endParaRPr lang="vi-VN" i="1">
              <a:solidFill>
                <a:srgbClr val="FFC000"/>
              </a:solidFill>
            </a:endParaRPr>
          </a:p>
        </p:txBody>
      </p:sp>
      <p:sp>
        <p:nvSpPr>
          <p:cNvPr id="27" name="TextBox 26"/>
          <p:cNvSpPr txBox="1"/>
          <p:nvPr/>
        </p:nvSpPr>
        <p:spPr>
          <a:xfrm>
            <a:off x="2286000" y="4191000"/>
            <a:ext cx="534122" cy="400110"/>
          </a:xfrm>
          <a:prstGeom prst="rect">
            <a:avLst/>
          </a:prstGeom>
          <a:noFill/>
        </p:spPr>
        <p:txBody>
          <a:bodyPr wrap="none" rtlCol="0">
            <a:spAutoFit/>
          </a:bodyPr>
          <a:lstStyle/>
          <a:p>
            <a:r>
              <a:rPr lang="en-US" sz="2000" b="1" smtClean="0"/>
              <a:t>R1</a:t>
            </a:r>
            <a:endParaRPr lang="vi-VN" b="1"/>
          </a:p>
        </p:txBody>
      </p:sp>
      <p:sp>
        <p:nvSpPr>
          <p:cNvPr id="29" name="Rectangle 28"/>
          <p:cNvSpPr/>
          <p:nvPr/>
        </p:nvSpPr>
        <p:spPr>
          <a:xfrm>
            <a:off x="609600" y="4648200"/>
            <a:ext cx="2971800" cy="584775"/>
          </a:xfrm>
          <a:prstGeom prst="rect">
            <a:avLst/>
          </a:prstGeom>
        </p:spPr>
        <p:txBody>
          <a:bodyPr wrap="square">
            <a:spAutoFit/>
          </a:bodyPr>
          <a:lstStyle/>
          <a:p>
            <a:pPr marL="252000" indent="-252000" algn="l" eaLnBrk="1" hangingPunct="1"/>
            <a:r>
              <a:rPr lang="pt-BR" sz="2000" smtClean="0"/>
              <a:t>R11(</a:t>
            </a:r>
            <a:r>
              <a:rPr lang="pt-BR" sz="2000" u="sng" smtClean="0"/>
              <a:t>F</a:t>
            </a:r>
            <a:r>
              <a:rPr lang="pt-BR" sz="2000" smtClean="0"/>
              <a:t>G); </a:t>
            </a:r>
            <a:r>
              <a:rPr lang="pt-BR" sz="3200" smtClean="0">
                <a:latin typeface="Colonna MT" pitchFamily="82" charset="0"/>
              </a:rPr>
              <a:t>F11</a:t>
            </a:r>
            <a:r>
              <a:rPr lang="pt-BR" sz="2000" smtClean="0"/>
              <a:t>={ F</a:t>
            </a:r>
            <a:r>
              <a:rPr lang="en-US" sz="2000" smtClean="0">
                <a:sym typeface="Symbol" pitchFamily="18" charset="2"/>
              </a:rPr>
              <a:t>G}</a:t>
            </a:r>
            <a:r>
              <a:rPr lang="pt-BR" sz="2000" smtClean="0"/>
              <a:t>  </a:t>
            </a:r>
          </a:p>
        </p:txBody>
      </p:sp>
      <p:sp>
        <p:nvSpPr>
          <p:cNvPr id="31" name="Rectangle 30"/>
          <p:cNvSpPr/>
          <p:nvPr/>
        </p:nvSpPr>
        <p:spPr>
          <a:xfrm>
            <a:off x="3657600" y="4648200"/>
            <a:ext cx="3733800" cy="584775"/>
          </a:xfrm>
          <a:prstGeom prst="rect">
            <a:avLst/>
          </a:prstGeom>
        </p:spPr>
        <p:txBody>
          <a:bodyPr wrap="square">
            <a:spAutoFit/>
          </a:bodyPr>
          <a:lstStyle/>
          <a:p>
            <a:pPr marL="252000" indent="-252000" algn="l" eaLnBrk="1" hangingPunct="1"/>
            <a:r>
              <a:rPr lang="pt-BR" sz="2000" smtClean="0"/>
              <a:t>R12(</a:t>
            </a:r>
            <a:r>
              <a:rPr lang="pt-BR" sz="2000" u="sng" smtClean="0"/>
              <a:t>A</a:t>
            </a:r>
            <a:r>
              <a:rPr lang="pt-BR" sz="2000" smtClean="0"/>
              <a:t>EF); </a:t>
            </a:r>
            <a:r>
              <a:rPr lang="pt-BR" sz="3200" smtClean="0">
                <a:latin typeface="Colonna MT" pitchFamily="82" charset="0"/>
              </a:rPr>
              <a:t>F12</a:t>
            </a:r>
            <a:r>
              <a:rPr lang="pt-BR" sz="2000" smtClean="0"/>
              <a:t>={A</a:t>
            </a:r>
            <a:r>
              <a:rPr lang="en-US" sz="2000" smtClean="0">
                <a:sym typeface="Symbol" pitchFamily="18" charset="2"/>
              </a:rPr>
              <a:t></a:t>
            </a:r>
            <a:r>
              <a:rPr lang="pt-BR" sz="2000" smtClean="0"/>
              <a:t> E, A</a:t>
            </a:r>
            <a:r>
              <a:rPr lang="en-US" sz="2000" smtClean="0">
                <a:sym typeface="Symbol" pitchFamily="18" charset="2"/>
              </a:rPr>
              <a:t>F}</a:t>
            </a:r>
            <a:endParaRPr lang="pt-BR" sz="2000" smtClean="0"/>
          </a:p>
        </p:txBody>
      </p:sp>
      <p:sp>
        <p:nvSpPr>
          <p:cNvPr id="32" name="TextBox 31"/>
          <p:cNvSpPr txBox="1"/>
          <p:nvPr/>
        </p:nvSpPr>
        <p:spPr>
          <a:xfrm>
            <a:off x="7924800" y="4648200"/>
            <a:ext cx="734047" cy="369332"/>
          </a:xfrm>
          <a:prstGeom prst="rect">
            <a:avLst/>
          </a:prstGeom>
          <a:noFill/>
        </p:spPr>
        <p:txBody>
          <a:bodyPr wrap="none" rtlCol="0">
            <a:spAutoFit/>
          </a:bodyPr>
          <a:lstStyle/>
          <a:p>
            <a:r>
              <a:rPr lang="en-US" smtClean="0"/>
              <a:t>BCNF</a:t>
            </a:r>
            <a:endParaRPr lang="vi-VN"/>
          </a:p>
        </p:txBody>
      </p:sp>
      <p:cxnSp>
        <p:nvCxnSpPr>
          <p:cNvPr id="34" name="Straight Arrow Connector 33"/>
          <p:cNvCxnSpPr>
            <a:stCxn id="32" idx="1"/>
          </p:cNvCxnSpPr>
          <p:nvPr/>
        </p:nvCxnSpPr>
        <p:spPr>
          <a:xfrm rot="10800000">
            <a:off x="7315200" y="4800600"/>
            <a:ext cx="6096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1000" y="5181600"/>
            <a:ext cx="2133600" cy="584775"/>
          </a:xfrm>
          <a:prstGeom prst="rect">
            <a:avLst/>
          </a:prstGeom>
          <a:noFill/>
        </p:spPr>
        <p:txBody>
          <a:bodyPr wrap="square" rtlCol="0">
            <a:spAutoFit/>
          </a:bodyPr>
          <a:lstStyle/>
          <a:p>
            <a:pPr algn="l">
              <a:buFont typeface="Arial" pitchFamily="34" charset="0"/>
              <a:buChar char="•"/>
            </a:pPr>
            <a:r>
              <a:rPr lang="en-US" sz="3200" smtClean="0"/>
              <a:t> BCNF ?</a:t>
            </a:r>
            <a:endParaRPr lang="vi-VN" sz="3200"/>
          </a:p>
        </p:txBody>
      </p:sp>
      <p:sp>
        <p:nvSpPr>
          <p:cNvPr id="36" name="TextBox 35"/>
          <p:cNvSpPr txBox="1"/>
          <p:nvPr/>
        </p:nvSpPr>
        <p:spPr>
          <a:xfrm>
            <a:off x="2590800" y="5257800"/>
            <a:ext cx="6280887" cy="369332"/>
          </a:xfrm>
          <a:prstGeom prst="rect">
            <a:avLst/>
          </a:prstGeom>
          <a:noFill/>
        </p:spPr>
        <p:txBody>
          <a:bodyPr wrap="none" rtlCol="0">
            <a:spAutoFit/>
          </a:bodyPr>
          <a:lstStyle/>
          <a:p>
            <a:r>
              <a:rPr lang="en-US" i="1" smtClean="0">
                <a:solidFill>
                  <a:srgbClr val="FFC000"/>
                </a:solidFill>
              </a:rPr>
              <a:t>có thuộc tính khóa  phụ thuộc vào  thuộc tính không khóa ?</a:t>
            </a:r>
            <a:endParaRPr lang="vi-VN" i="1">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ox(in)">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ox(in)">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ox(in)">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ox(i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ox(in)">
                                      <p:cBhvr>
                                        <p:cTn id="55" dur="500"/>
                                        <p:tgtEl>
                                          <p:spTgt spid="32"/>
                                        </p:tgtEl>
                                      </p:cBhvr>
                                    </p:animEffect>
                                  </p:childTnLst>
                                </p:cTn>
                              </p:par>
                            </p:childTnLst>
                          </p:cTn>
                        </p:par>
                        <p:par>
                          <p:cTn id="56" fill="hold">
                            <p:stCondLst>
                              <p:cond delay="500"/>
                            </p:stCondLst>
                            <p:childTnLst>
                              <p:par>
                                <p:cTn id="57" presetID="4" presetClass="entr" presetSubtype="16"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ox(in)">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box(in)">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ox(in)">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ox(in)">
                                      <p:cBhvr>
                                        <p:cTn id="7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P spid="23" grpId="0"/>
      <p:bldP spid="25" grpId="0"/>
      <p:bldP spid="26" grpId="0"/>
      <p:bldP spid="27" grpId="0"/>
      <p:bldP spid="29" grpId="0"/>
      <p:bldP spid="31" grpId="0"/>
      <p:bldP spid="32" grpId="0"/>
      <p:bldP spid="35" grpId="0"/>
      <p:bldP spid="3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94</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7526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21" name="Rectangle 3"/>
          <p:cNvSpPr txBox="1">
            <a:spLocks noChangeArrowheads="1"/>
          </p:cNvSpPr>
          <p:nvPr/>
        </p:nvSpPr>
        <p:spPr bwMode="auto">
          <a:xfrm>
            <a:off x="457200" y="1219201"/>
            <a:ext cx="8229600" cy="990599"/>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2. </a:t>
            </a:r>
            <a:r>
              <a:rPr lang="en-US" sz="2400" smtClean="0">
                <a:latin typeface="Times New Roman" pitchFamily="18" charset="0"/>
                <a:cs typeface="Times New Roman" pitchFamily="18" charset="0"/>
              </a:rPr>
              <a:t>Cho R(ABCDEFGHIJ)</a:t>
            </a:r>
          </a:p>
          <a:p>
            <a:pPr marR="45720" lvl="0" algn="l">
              <a:spcBef>
                <a:spcPct val="20000"/>
              </a:spcBef>
              <a:buClr>
                <a:srgbClr val="0BD0D9"/>
              </a:buClr>
              <a:buSzPct val="95000"/>
            </a:pPr>
            <a:r>
              <a:rPr lang="fr-FR" sz="3200" b="1" smtClean="0">
                <a:latin typeface="Colonna MT" pitchFamily="82" charset="0"/>
              </a:rPr>
              <a:t>        F </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AB</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C, BD</a:t>
            </a:r>
            <a:r>
              <a:rPr lang="en-US" sz="2400" smtClean="0">
                <a:latin typeface="Times New Roman" pitchFamily="18" charset="0"/>
                <a:cs typeface="Times New Roman" pitchFamily="18" charset="0"/>
                <a:sym typeface="Symbol" pitchFamily="18" charset="2"/>
              </a:rPr>
              <a:t>EF</a:t>
            </a:r>
            <a:r>
              <a:rPr lang="en-US" sz="2400" smtClean="0">
                <a:latin typeface="Times New Roman" pitchFamily="18" charset="0"/>
                <a:cs typeface="Times New Roman" pitchFamily="18" charset="0"/>
              </a:rPr>
              <a:t>, AD</a:t>
            </a:r>
            <a:r>
              <a:rPr lang="en-US" sz="2400" smtClean="0">
                <a:latin typeface="Times New Roman" pitchFamily="18" charset="0"/>
                <a:cs typeface="Times New Roman" pitchFamily="18" charset="0"/>
                <a:sym typeface="Symbol" pitchFamily="18" charset="2"/>
              </a:rPr>
              <a:t>  GH</a:t>
            </a:r>
            <a:r>
              <a:rPr lang="en-US" sz="2400" smtClean="0">
                <a:latin typeface="Times New Roman" pitchFamily="18" charset="0"/>
                <a:cs typeface="Times New Roman" pitchFamily="18" charset="0"/>
              </a:rPr>
              <a:t>, A</a:t>
            </a:r>
            <a:r>
              <a:rPr lang="en-US" sz="2400" smtClean="0">
                <a:latin typeface="Times New Roman" pitchFamily="18" charset="0"/>
                <a:cs typeface="Times New Roman" pitchFamily="18" charset="0"/>
                <a:sym typeface="Symbol" pitchFamily="18" charset="2"/>
              </a:rPr>
              <a:t> I</a:t>
            </a:r>
            <a:r>
              <a:rPr lang="en-US" sz="2400" smtClean="0">
                <a:latin typeface="Times New Roman" pitchFamily="18" charset="0"/>
                <a:cs typeface="Times New Roman" pitchFamily="18" charset="0"/>
                <a:sym typeface="Wingdings"/>
              </a:rPr>
              <a:t>, H</a:t>
            </a:r>
            <a:r>
              <a:rPr lang="en-US" sz="2400" smtClean="0">
                <a:latin typeface="Times New Roman" pitchFamily="18" charset="0"/>
                <a:cs typeface="Times New Roman" pitchFamily="18" charset="0"/>
                <a:sym typeface="Symbol" pitchFamily="18" charset="2"/>
              </a:rPr>
              <a:t> J</a:t>
            </a:r>
            <a:r>
              <a:rPr lang="en-US" sz="2400" smtClean="0">
                <a:latin typeface="Times New Roman" pitchFamily="18" charset="0"/>
                <a:cs typeface="Times New Roman" pitchFamily="18" charset="0"/>
              </a:rPr>
              <a:t>}</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bwMode="auto">
          <a:xfrm>
            <a:off x="457200" y="2286001"/>
            <a:ext cx="8229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Xác định khóa của </a:t>
            </a:r>
            <a:r>
              <a:rPr lang="en-US" sz="2400" smtClean="0">
                <a:latin typeface="Times New Roman" pitchFamily="18" charset="0"/>
                <a:cs typeface="Times New Roman" pitchFamily="18" charset="0"/>
              </a:rPr>
              <a:t>R; Chuẩn hóa R về dạng chuẩn cao hơn</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bwMode="auto">
          <a:xfrm>
            <a:off x="457200" y="2895600"/>
            <a:ext cx="82296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Khóa của </a:t>
            </a:r>
            <a:r>
              <a:rPr lang="en-US" sz="2400" smtClean="0">
                <a:latin typeface="Times New Roman" pitchFamily="18" charset="0"/>
                <a:cs typeface="Times New Roman" pitchFamily="18" charset="0"/>
              </a:rPr>
              <a:t>R: </a:t>
            </a:r>
            <a:r>
              <a:rPr lang="en-US" sz="2400" u="sng" smtClean="0">
                <a:latin typeface="Times New Roman" pitchFamily="18" charset="0"/>
                <a:cs typeface="Times New Roman" pitchFamily="18" charset="0"/>
              </a:rPr>
              <a:t>ABD</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Rectangle 3"/>
          <p:cNvSpPr txBox="1">
            <a:spLocks noChangeArrowheads="1"/>
          </p:cNvSpPr>
          <p:nvPr/>
        </p:nvSpPr>
        <p:spPr bwMode="auto">
          <a:xfrm>
            <a:off x="457200" y="3429000"/>
            <a:ext cx="762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smtClean="0">
                <a:latin typeface="Times New Roman" pitchFamily="18" charset="0"/>
                <a:cs typeface="Times New Roman" pitchFamily="18" charset="0"/>
              </a:rPr>
              <a:t>2NF</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5029200" y="3429000"/>
            <a:ext cx="29718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000" smtClean="0">
                <a:latin typeface="Times New Roman" pitchFamily="18" charset="0"/>
                <a:cs typeface="Times New Roman" pitchFamily="18" charset="0"/>
              </a:rPr>
              <a:t>R1(</a:t>
            </a:r>
            <a:r>
              <a:rPr lang="en-US" sz="2000" u="sng" smtClean="0">
                <a:latin typeface="Times New Roman" pitchFamily="18" charset="0"/>
                <a:cs typeface="Times New Roman" pitchFamily="18" charset="0"/>
              </a:rPr>
              <a:t>A</a:t>
            </a:r>
            <a:r>
              <a:rPr lang="en-US" sz="2000" smtClean="0">
                <a:latin typeface="Times New Roman" pitchFamily="18" charset="0"/>
                <a:cs typeface="Times New Roman" pitchFamily="18" charset="0"/>
              </a:rPr>
              <a:t>I) ,</a:t>
            </a:r>
            <a:r>
              <a:rPr lang="fr-FR" sz="2800" b="1" smtClean="0">
                <a:latin typeface="Colonna MT" pitchFamily="82" charset="0"/>
              </a:rPr>
              <a:t>F1 </a:t>
            </a: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A</a:t>
            </a:r>
            <a:r>
              <a:rPr lang="en-US" sz="2000" smtClean="0">
                <a:latin typeface="Times New Roman" pitchFamily="18" charset="0"/>
                <a:cs typeface="Times New Roman" pitchFamily="18" charset="0"/>
                <a:sym typeface="Symbol" pitchFamily="18" charset="2"/>
              </a:rPr>
              <a:t> I</a:t>
            </a:r>
            <a:r>
              <a:rPr lang="en-US" sz="2000" smtClean="0">
                <a:latin typeface="Times New Roman" pitchFamily="18" charset="0"/>
                <a:cs typeface="Times New Roman" pitchFamily="18" charset="0"/>
              </a:rPr>
              <a:t>}</a:t>
            </a:r>
          </a:p>
          <a:p>
            <a:pPr marR="45720" lvl="0" algn="l">
              <a:spcBef>
                <a:spcPct val="20000"/>
              </a:spcBef>
              <a:buClr>
                <a:srgbClr val="0BD0D9"/>
              </a:buClr>
              <a:buSzPct val="95000"/>
            </a:pPr>
            <a:endParaRPr lang="en-US" sz="2400" b="1" i="1" smtClean="0">
              <a:latin typeface="Times New Roman" pitchFamily="18" charset="0"/>
              <a:cs typeface="Times New Roman" pitchFamily="18" charset="0"/>
            </a:endParaRP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5" name="Rectangle 3"/>
          <p:cNvSpPr txBox="1">
            <a:spLocks noChangeArrowheads="1"/>
          </p:cNvSpPr>
          <p:nvPr/>
        </p:nvSpPr>
        <p:spPr bwMode="auto">
          <a:xfrm>
            <a:off x="1219200" y="4038600"/>
            <a:ext cx="37338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2</a:t>
            </a:r>
            <a:r>
              <a:rPr lang="en-US" sz="2400" smtClean="0">
                <a:latin typeface="Times New Roman" pitchFamily="18" charset="0"/>
                <a:cs typeface="Times New Roman" pitchFamily="18" charset="0"/>
              </a:rPr>
              <a:t>(</a:t>
            </a:r>
            <a:r>
              <a:rPr lang="en-US" sz="2400" u="sng" smtClean="0">
                <a:latin typeface="Times New Roman" pitchFamily="18" charset="0"/>
                <a:cs typeface="Times New Roman" pitchFamily="18" charset="0"/>
              </a:rPr>
              <a:t>AB</a:t>
            </a:r>
            <a:r>
              <a:rPr lang="en-US" sz="2400" smtClean="0">
                <a:latin typeface="Times New Roman" pitchFamily="18" charset="0"/>
                <a:cs typeface="Times New Roman" pitchFamily="18" charset="0"/>
              </a:rPr>
              <a:t>C),</a:t>
            </a:r>
            <a:r>
              <a:rPr lang="fr-FR" sz="3200" b="1" smtClean="0">
                <a:latin typeface="Colonna MT" pitchFamily="82" charset="0"/>
              </a:rPr>
              <a:t>F</a:t>
            </a:r>
            <a:r>
              <a:rPr lang="fr-FR" sz="3200" baseline="-25000" smtClean="0">
                <a:latin typeface="Times New Roman" pitchFamily="18" charset="0"/>
                <a:cs typeface="Times New Roman" pitchFamily="18" charset="0"/>
              </a:rPr>
              <a:t>2</a:t>
            </a:r>
            <a:r>
              <a:rPr lang="fr-FR" sz="3200" b="1" baseline="-250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AB</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C}</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6" name="Rectangle 3"/>
          <p:cNvSpPr txBox="1">
            <a:spLocks noChangeArrowheads="1"/>
          </p:cNvSpPr>
          <p:nvPr/>
        </p:nvSpPr>
        <p:spPr bwMode="auto">
          <a:xfrm>
            <a:off x="5029200" y="4038600"/>
            <a:ext cx="39624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3</a:t>
            </a:r>
            <a:r>
              <a:rPr lang="en-US" sz="2400" smtClean="0">
                <a:latin typeface="Times New Roman" pitchFamily="18" charset="0"/>
                <a:cs typeface="Times New Roman" pitchFamily="18" charset="0"/>
              </a:rPr>
              <a:t>(</a:t>
            </a:r>
            <a:r>
              <a:rPr lang="en-US" sz="2400" u="sng" smtClean="0">
                <a:latin typeface="Times New Roman" pitchFamily="18" charset="0"/>
                <a:cs typeface="Times New Roman" pitchFamily="18" charset="0"/>
              </a:rPr>
              <a:t>BD</a:t>
            </a:r>
            <a:r>
              <a:rPr lang="en-US" sz="2400" smtClean="0">
                <a:latin typeface="Times New Roman" pitchFamily="18" charset="0"/>
                <a:cs typeface="Times New Roman" pitchFamily="18" charset="0"/>
              </a:rPr>
              <a:t>EF),</a:t>
            </a:r>
            <a:r>
              <a:rPr lang="fr-FR" sz="3200" b="1" smtClean="0">
                <a:latin typeface="Colonna MT" pitchFamily="82" charset="0"/>
              </a:rPr>
              <a:t>F</a:t>
            </a:r>
            <a:r>
              <a:rPr lang="fr-FR" sz="3200" b="1" baseline="-25000" smtClean="0">
                <a:latin typeface="Colonna MT" pitchFamily="82" charset="0"/>
              </a:rPr>
              <a:t>3</a:t>
            </a:r>
            <a:r>
              <a:rPr lang="fr-FR" sz="3200" b="1" smtClean="0">
                <a:latin typeface="Colonna MT" pitchFamily="82" charset="0"/>
              </a:rPr>
              <a:t> </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BD</a:t>
            </a:r>
            <a:r>
              <a:rPr lang="en-US" sz="2400" smtClean="0">
                <a:latin typeface="Times New Roman" pitchFamily="18" charset="0"/>
                <a:cs typeface="Times New Roman" pitchFamily="18" charset="0"/>
                <a:sym typeface="Symbol" pitchFamily="18" charset="2"/>
              </a:rPr>
              <a:t>EF</a:t>
            </a:r>
            <a:r>
              <a:rPr lang="en-US" sz="2400" smtClean="0">
                <a:latin typeface="Times New Roman" pitchFamily="18" charset="0"/>
                <a:cs typeface="Times New Roman" pitchFamily="18" charset="0"/>
              </a:rPr>
              <a:t>}</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7" name="Rectangle 3"/>
          <p:cNvSpPr txBox="1">
            <a:spLocks noChangeArrowheads="1"/>
          </p:cNvSpPr>
          <p:nvPr/>
        </p:nvSpPr>
        <p:spPr bwMode="auto">
          <a:xfrm>
            <a:off x="1219200" y="4724400"/>
            <a:ext cx="54102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4</a:t>
            </a:r>
            <a:r>
              <a:rPr lang="en-US" sz="2400" smtClean="0">
                <a:latin typeface="Times New Roman" pitchFamily="18" charset="0"/>
                <a:cs typeface="Times New Roman" pitchFamily="18" charset="0"/>
              </a:rPr>
              <a:t>(</a:t>
            </a:r>
            <a:r>
              <a:rPr lang="en-US" sz="2400" u="sng" smtClean="0">
                <a:latin typeface="Times New Roman" pitchFamily="18" charset="0"/>
                <a:cs typeface="Times New Roman" pitchFamily="18" charset="0"/>
              </a:rPr>
              <a:t>AD</a:t>
            </a:r>
            <a:r>
              <a:rPr lang="en-US" sz="2400" smtClean="0">
                <a:latin typeface="Times New Roman" pitchFamily="18" charset="0"/>
                <a:cs typeface="Times New Roman" pitchFamily="18" charset="0"/>
              </a:rPr>
              <a:t>GHJ),</a:t>
            </a:r>
            <a:r>
              <a:rPr lang="fr-FR" sz="3200" b="1" smtClean="0">
                <a:latin typeface="Colonna MT" pitchFamily="82" charset="0"/>
              </a:rPr>
              <a:t>F</a:t>
            </a:r>
            <a:r>
              <a:rPr lang="fr-FR" sz="3200" b="1" baseline="-25000" smtClean="0">
                <a:latin typeface="Times New Roman" pitchFamily="18" charset="0"/>
                <a:cs typeface="Times New Roman" pitchFamily="18" charset="0"/>
              </a:rPr>
              <a:t>4</a:t>
            </a:r>
            <a:r>
              <a:rPr lang="fr-FR" sz="3200" b="1" smtClean="0">
                <a:latin typeface="Colonna MT" pitchFamily="82" charset="0"/>
              </a:rPr>
              <a:t> </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AD</a:t>
            </a:r>
            <a:r>
              <a:rPr lang="en-US" sz="2400" smtClean="0">
                <a:latin typeface="Times New Roman" pitchFamily="18" charset="0"/>
                <a:cs typeface="Times New Roman" pitchFamily="18" charset="0"/>
                <a:sym typeface="Symbol" pitchFamily="18" charset="2"/>
              </a:rPr>
              <a:t>  GH</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a:rPr>
              <a:t> H</a:t>
            </a:r>
            <a:r>
              <a:rPr lang="en-US" sz="2400" smtClean="0">
                <a:latin typeface="Times New Roman" pitchFamily="18" charset="0"/>
                <a:cs typeface="Times New Roman" pitchFamily="18" charset="0"/>
                <a:sym typeface="Symbol" pitchFamily="18" charset="2"/>
              </a:rPr>
              <a:t> J</a:t>
            </a:r>
            <a:r>
              <a:rPr lang="en-US" sz="2400" smtClean="0">
                <a:latin typeface="Times New Roman" pitchFamily="18" charset="0"/>
                <a:cs typeface="Times New Roman" pitchFamily="18" charset="0"/>
              </a:rPr>
              <a:t>}</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2" name="Rectangle 3"/>
          <p:cNvSpPr txBox="1">
            <a:spLocks noChangeArrowheads="1"/>
          </p:cNvSpPr>
          <p:nvPr/>
        </p:nvSpPr>
        <p:spPr bwMode="auto">
          <a:xfrm>
            <a:off x="1219200" y="5867400"/>
            <a:ext cx="32766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41</a:t>
            </a:r>
            <a:r>
              <a:rPr lang="en-US" sz="2400" smtClean="0">
                <a:latin typeface="Times New Roman" pitchFamily="18" charset="0"/>
                <a:cs typeface="Times New Roman" pitchFamily="18" charset="0"/>
              </a:rPr>
              <a:t>(</a:t>
            </a:r>
            <a:r>
              <a:rPr lang="en-US" sz="2400" u="sng" smtClean="0">
                <a:latin typeface="Times New Roman" pitchFamily="18" charset="0"/>
                <a:cs typeface="Times New Roman" pitchFamily="18" charset="0"/>
              </a:rPr>
              <a:t>H</a:t>
            </a:r>
            <a:r>
              <a:rPr lang="en-US" sz="2400" smtClean="0">
                <a:latin typeface="Times New Roman" pitchFamily="18" charset="0"/>
                <a:cs typeface="Times New Roman" pitchFamily="18" charset="0"/>
              </a:rPr>
              <a:t>J),</a:t>
            </a:r>
            <a:r>
              <a:rPr lang="fr-FR" sz="3200" b="1" smtClean="0">
                <a:latin typeface="Colonna MT" pitchFamily="82" charset="0"/>
              </a:rPr>
              <a:t>F</a:t>
            </a:r>
            <a:r>
              <a:rPr lang="fr-FR" sz="2800" baseline="-25000" smtClean="0">
                <a:latin typeface="Times New Roman" pitchFamily="18" charset="0"/>
                <a:cs typeface="Times New Roman" pitchFamily="18" charset="0"/>
              </a:rPr>
              <a:t>41</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a:rPr>
              <a:t>H</a:t>
            </a:r>
            <a:r>
              <a:rPr lang="en-US" sz="2400" smtClean="0">
                <a:latin typeface="Times New Roman" pitchFamily="18" charset="0"/>
                <a:cs typeface="Times New Roman" pitchFamily="18" charset="0"/>
                <a:sym typeface="Symbol" pitchFamily="18" charset="2"/>
              </a:rPr>
              <a:t> J</a:t>
            </a:r>
            <a:r>
              <a:rPr lang="en-US" sz="2400" smtClean="0">
                <a:latin typeface="Times New Roman" pitchFamily="18" charset="0"/>
                <a:cs typeface="Times New Roman" pitchFamily="18" charset="0"/>
              </a:rPr>
              <a:t>}</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3" name="Rectangle 3"/>
          <p:cNvSpPr txBox="1">
            <a:spLocks noChangeArrowheads="1"/>
          </p:cNvSpPr>
          <p:nvPr/>
        </p:nvSpPr>
        <p:spPr bwMode="auto">
          <a:xfrm>
            <a:off x="4572000" y="5867400"/>
            <a:ext cx="4419600" cy="533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42</a:t>
            </a:r>
            <a:r>
              <a:rPr lang="en-US" sz="2400" smtClean="0">
                <a:latin typeface="Times New Roman" pitchFamily="18" charset="0"/>
                <a:cs typeface="Times New Roman" pitchFamily="18" charset="0"/>
              </a:rPr>
              <a:t>(</a:t>
            </a:r>
            <a:r>
              <a:rPr lang="en-US" sz="2400" u="sng" smtClean="0">
                <a:latin typeface="Times New Roman" pitchFamily="18" charset="0"/>
                <a:cs typeface="Times New Roman" pitchFamily="18" charset="0"/>
              </a:rPr>
              <a:t>AD</a:t>
            </a:r>
            <a:r>
              <a:rPr lang="en-US" sz="2400" smtClean="0">
                <a:latin typeface="Times New Roman" pitchFamily="18" charset="0"/>
                <a:cs typeface="Times New Roman" pitchFamily="18" charset="0"/>
              </a:rPr>
              <a:t>GH),</a:t>
            </a:r>
            <a:r>
              <a:rPr lang="fr-FR" sz="3200" b="1" smtClean="0">
                <a:latin typeface="Colonna MT" pitchFamily="82" charset="0"/>
              </a:rPr>
              <a:t>F</a:t>
            </a:r>
            <a:r>
              <a:rPr lang="fr-FR" sz="3200" baseline="-25000" smtClean="0">
                <a:latin typeface="Times New Roman" pitchFamily="18" charset="0"/>
                <a:cs typeface="Times New Roman" pitchFamily="18" charset="0"/>
              </a:rPr>
              <a:t>42</a:t>
            </a:r>
            <a:r>
              <a:rPr lang="fr-FR" sz="3200" b="1" smtClean="0">
                <a:latin typeface="Colonna MT" pitchFamily="82" charset="0"/>
              </a:rPr>
              <a:t> </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AD</a:t>
            </a:r>
            <a:r>
              <a:rPr lang="en-US" sz="2400" smtClean="0">
                <a:latin typeface="Times New Roman" pitchFamily="18" charset="0"/>
                <a:cs typeface="Times New Roman" pitchFamily="18" charset="0"/>
                <a:sym typeface="Symbol" pitchFamily="18" charset="2"/>
              </a:rPr>
              <a:t>  GH}</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24" name="Rectangle 3"/>
          <p:cNvSpPr txBox="1">
            <a:spLocks noChangeArrowheads="1"/>
          </p:cNvSpPr>
          <p:nvPr/>
        </p:nvSpPr>
        <p:spPr bwMode="auto">
          <a:xfrm>
            <a:off x="381000" y="5334000"/>
            <a:ext cx="762000" cy="4572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R="45720" lvl="0" algn="l">
              <a:spcBef>
                <a:spcPct val="20000"/>
              </a:spcBef>
              <a:buClr>
                <a:srgbClr val="0BD0D9"/>
              </a:buClr>
              <a:buSzPct val="95000"/>
            </a:pPr>
            <a:r>
              <a:rPr lang="en-US" sz="2400" smtClean="0">
                <a:latin typeface="Times New Roman" pitchFamily="18" charset="0"/>
                <a:cs typeface="Times New Roman" pitchFamily="18" charset="0"/>
              </a:rPr>
              <a:t>3NF</a:t>
            </a:r>
          </a:p>
          <a:p>
            <a:pPr marR="45720" lvl="0" algn="l">
              <a:spcBef>
                <a:spcPct val="20000"/>
              </a:spcBef>
              <a:buClr>
                <a:srgbClr val="0BD0D9"/>
              </a:buClr>
              <a:buSzPct val="95000"/>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sp>
        <p:nvSpPr>
          <p:cNvPr id="30" name="TextBox 29"/>
          <p:cNvSpPr txBox="1"/>
          <p:nvPr/>
        </p:nvSpPr>
        <p:spPr>
          <a:xfrm>
            <a:off x="1143000" y="5370352"/>
            <a:ext cx="2473755" cy="369332"/>
          </a:xfrm>
          <a:prstGeom prst="rect">
            <a:avLst/>
          </a:prstGeom>
          <a:noFill/>
        </p:spPr>
        <p:txBody>
          <a:bodyPr wrap="none" rtlCol="0">
            <a:spAutoFit/>
          </a:bodyPr>
          <a:lstStyle/>
          <a:p>
            <a:r>
              <a:rPr lang="en-US" i="1" smtClean="0"/>
              <a:t>có phụ thuộc bắc cầu</a:t>
            </a:r>
            <a:r>
              <a:rPr lang="en-US" smtClean="0"/>
              <a:t>?</a:t>
            </a:r>
            <a:endParaRPr lang="vi-VN"/>
          </a:p>
        </p:txBody>
      </p:sp>
      <p:sp>
        <p:nvSpPr>
          <p:cNvPr id="31" name="TextBox 30"/>
          <p:cNvSpPr txBox="1"/>
          <p:nvPr/>
        </p:nvSpPr>
        <p:spPr>
          <a:xfrm>
            <a:off x="1219200" y="3505200"/>
            <a:ext cx="2521845" cy="369332"/>
          </a:xfrm>
          <a:prstGeom prst="rect">
            <a:avLst/>
          </a:prstGeom>
          <a:noFill/>
        </p:spPr>
        <p:txBody>
          <a:bodyPr wrap="none" rtlCol="0">
            <a:spAutoFit/>
          </a:bodyPr>
          <a:lstStyle/>
          <a:p>
            <a:r>
              <a:rPr lang="en-US" i="1" smtClean="0"/>
              <a:t>có phụ thuộc bộ phận</a:t>
            </a:r>
            <a:r>
              <a:rPr lang="en-US" smtClean="0"/>
              <a:t>?</a:t>
            </a:r>
            <a:endParaRPr lang="vi-VN"/>
          </a:p>
        </p:txBody>
      </p:sp>
      <p:sp>
        <p:nvSpPr>
          <p:cNvPr id="28" name="TextBox 27"/>
          <p:cNvSpPr txBox="1"/>
          <p:nvPr/>
        </p:nvSpPr>
        <p:spPr>
          <a:xfrm>
            <a:off x="381000" y="685800"/>
            <a:ext cx="8382000" cy="461665"/>
          </a:xfrm>
          <a:prstGeom prst="rect">
            <a:avLst/>
          </a:prstGeom>
          <a:noFill/>
        </p:spPr>
        <p:txBody>
          <a:bodyPr wrap="square" rtlCol="0">
            <a:spAutoFit/>
          </a:bodyPr>
          <a:lstStyle/>
          <a:p>
            <a:pPr marL="252000" indent="-360000" algn="l" eaLnBrk="1" hangingPunct="1"/>
            <a:r>
              <a:rPr lang="en-US" sz="2400" b="1" smtClean="0">
                <a:latin typeface="Times New Roman" pitchFamily="18" charset="0"/>
                <a:cs typeface="Times New Roman" pitchFamily="18" charset="0"/>
              </a:rPr>
              <a:t>Bài tập về các dạng chuẩn</a:t>
            </a:r>
            <a:endParaRPr lang="en-US" b="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par>
                          <p:cTn id="23" fill="hold">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ox(i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ox(in)">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ox(i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ox(in)">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ox(i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ox(in)">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ox(in)">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ox(in)">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xit" presetSubtype="16" fill="hold" grpId="1" nodeType="clickEffect">
                                  <p:stCondLst>
                                    <p:cond delay="0"/>
                                  </p:stCondLst>
                                  <p:childTnLst>
                                    <p:animEffect transition="out" filter="box(in)">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8" grpId="0"/>
      <p:bldP spid="19" grpId="0" animBg="1"/>
      <p:bldP spid="25" grpId="0" animBg="1"/>
      <p:bldP spid="26" grpId="0" animBg="1"/>
      <p:bldP spid="27" grpId="0" animBg="1"/>
      <p:bldP spid="27" grpId="1" animBg="1"/>
      <p:bldP spid="22" grpId="0" animBg="1"/>
      <p:bldP spid="23" grpId="0" animBg="1"/>
      <p:bldP spid="24" grpId="0"/>
      <p:bldP spid="30" grpId="0"/>
      <p:bldP spid="3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95</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17" name="Rectangle 3"/>
          <p:cNvSpPr txBox="1">
            <a:spLocks noChangeArrowheads="1"/>
          </p:cNvSpPr>
          <p:nvPr/>
        </p:nvSpPr>
        <p:spPr bwMode="auto">
          <a:xfrm>
            <a:off x="304800" y="2819400"/>
            <a:ext cx="8229600" cy="1447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lang="en-US" smtClean="0">
                <a:ea typeface="Tahoma" pitchFamily="34" charset="0"/>
                <a:cs typeface="Tahoma" pitchFamily="34" charset="0"/>
              </a:rPr>
              <a:t>           </a:t>
            </a:r>
            <a:endParaRPr kumimoji="0" lang="en-US" b="0" i="0" u="none" strike="noStrike" kern="1200" cap="none" spc="0" normalizeH="0" baseline="0" noProof="0" smtClean="0">
              <a:ln>
                <a:noFill/>
              </a:ln>
              <a:solidFill>
                <a:schemeClr val="tx1"/>
              </a:solidFill>
              <a:effectLst/>
              <a:uLnTx/>
              <a:uFillTx/>
              <a:ea typeface="Tahoma" pitchFamily="34" charset="0"/>
              <a:cs typeface="Tahoma" pitchFamily="34" charset="0"/>
            </a:endParaRPr>
          </a:p>
          <a:p>
            <a:pPr marL="0" marR="4572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endParaRPr kumimoji="0" lang="en-US" b="0" i="0" u="none" strike="noStrike" kern="1200" cap="none" spc="0" normalizeH="0" baseline="30000" noProof="0" smtClean="0">
              <a:ln>
                <a:noFill/>
              </a:ln>
              <a:solidFill>
                <a:schemeClr val="tx1"/>
              </a:solidFill>
              <a:effectLst/>
              <a:uLnTx/>
              <a:uFillTx/>
              <a:ea typeface="Tahoma" pitchFamily="34" charset="0"/>
              <a:cs typeface="Tahoma" pitchFamily="34" charset="0"/>
            </a:endParaRPr>
          </a:p>
        </p:txBody>
      </p:sp>
      <p:sp>
        <p:nvSpPr>
          <p:cNvPr id="30" name="TextBox 29"/>
          <p:cNvSpPr txBox="1"/>
          <p:nvPr/>
        </p:nvSpPr>
        <p:spPr>
          <a:xfrm>
            <a:off x="533400" y="1828800"/>
            <a:ext cx="4735592" cy="4524315"/>
          </a:xfrm>
          <a:prstGeom prst="rect">
            <a:avLst/>
          </a:prstGeom>
          <a:noFill/>
        </p:spPr>
        <p:txBody>
          <a:bodyPr wrap="none" rtlCol="0">
            <a:spAutoFit/>
          </a:bodyPr>
          <a:lstStyle/>
          <a:p>
            <a:pPr marL="342900" indent="-342900" algn="l">
              <a:buAutoNum type="arabicPeriod"/>
            </a:pPr>
            <a:r>
              <a:rPr lang="en-US" b="1" smtClean="0"/>
              <a:t>Mô hình ER</a:t>
            </a:r>
          </a:p>
          <a:p>
            <a:pPr marL="342900" indent="-342900" algn="l">
              <a:buAutoNum type="arabicPeriod"/>
            </a:pPr>
            <a:r>
              <a:rPr lang="en-US" b="1" smtClean="0"/>
              <a:t>Mô hình CSDL Quan hệ</a:t>
            </a:r>
          </a:p>
          <a:p>
            <a:pPr marL="342900" indent="-342900" algn="l">
              <a:buAutoNum type="arabicPeriod"/>
            </a:pPr>
            <a:r>
              <a:rPr lang="en-US" b="1" smtClean="0"/>
              <a:t>Chuyển từ lược đồ ER </a:t>
            </a:r>
          </a:p>
          <a:p>
            <a:pPr marL="342900" indent="-342900" algn="l"/>
            <a:r>
              <a:rPr lang="en-US" b="1" smtClean="0"/>
              <a:t>      sang lược đồ quan hệ</a:t>
            </a:r>
          </a:p>
          <a:p>
            <a:pPr marL="342900" indent="-342900" algn="l">
              <a:buFont typeface="+mj-lt"/>
              <a:buAutoNum type="arabicPeriod" startAt="4"/>
            </a:pPr>
            <a:r>
              <a:rPr lang="en-US" b="1" smtClean="0"/>
              <a:t>Các phép toán trên mô hình quan hệ</a:t>
            </a:r>
          </a:p>
          <a:p>
            <a:pPr marL="342900" indent="-342900" algn="l">
              <a:buAutoNum type="arabicPeriod" startAt="4"/>
            </a:pPr>
            <a:r>
              <a:rPr lang="en-US" b="1" smtClean="0"/>
              <a:t>Phụ thuộc hàm</a:t>
            </a:r>
          </a:p>
          <a:p>
            <a:pPr marL="800100" lvl="1" indent="-342900" algn="l">
              <a:buFont typeface="+mj-lt"/>
              <a:buAutoNum type="alphaLcPeriod"/>
            </a:pPr>
            <a:r>
              <a:rPr lang="en-US" b="1" smtClean="0"/>
              <a:t>Định nghĩa</a:t>
            </a:r>
          </a:p>
          <a:p>
            <a:pPr marL="800100" lvl="1" indent="-342900" algn="l">
              <a:buFont typeface="+mj-lt"/>
              <a:buAutoNum type="alphaLcPeriod"/>
            </a:pPr>
            <a:r>
              <a:rPr lang="en-US" b="1" smtClean="0"/>
              <a:t>Các quy tắc suy diễn</a:t>
            </a:r>
          </a:p>
          <a:p>
            <a:pPr marL="800100" lvl="1" indent="-342900" algn="l">
              <a:buFont typeface="+mj-lt"/>
              <a:buAutoNum type="alphaLcPeriod"/>
            </a:pPr>
            <a:r>
              <a:rPr lang="en-US" b="1" smtClean="0"/>
              <a:t>Chứng minh các suy diễn</a:t>
            </a:r>
          </a:p>
          <a:p>
            <a:pPr marL="800100" lvl="1" indent="-342900" algn="l">
              <a:buFont typeface="+mj-lt"/>
              <a:buAutoNum type="alphaLcPeriod"/>
            </a:pPr>
            <a:r>
              <a:rPr lang="en-US" b="1" smtClean="0"/>
              <a:t>Bao đóng và khóa</a:t>
            </a:r>
          </a:p>
          <a:p>
            <a:pPr marL="800100" lvl="1" indent="-342900" algn="l">
              <a:buFont typeface="+mj-lt"/>
              <a:buAutoNum type="alphaLcPeriod"/>
            </a:pPr>
            <a:r>
              <a:rPr lang="en-US" b="1" smtClean="0"/>
              <a:t>Phủ tối thiểu</a:t>
            </a:r>
            <a:endParaRPr lang="vi-VN" b="1"/>
          </a:p>
        </p:txBody>
      </p:sp>
      <p:sp>
        <p:nvSpPr>
          <p:cNvPr id="33" name="TextBox 32"/>
          <p:cNvSpPr txBox="1"/>
          <p:nvPr/>
        </p:nvSpPr>
        <p:spPr>
          <a:xfrm>
            <a:off x="0" y="762001"/>
            <a:ext cx="4800600" cy="1169551"/>
          </a:xfrm>
          <a:prstGeom prst="rect">
            <a:avLst/>
          </a:prstGeom>
          <a:noFill/>
        </p:spPr>
        <p:txBody>
          <a:bodyPr wrap="square" rtlCol="0">
            <a:spAutoFit/>
          </a:bodyPr>
          <a:lstStyle/>
          <a:p>
            <a:r>
              <a:rPr lang="en-US" sz="2800" b="1" smtClean="0"/>
              <a:t>Nội dung ôn tập</a:t>
            </a:r>
          </a:p>
          <a:p>
            <a:endParaRPr lang="vi-VN" sz="2800" b="1"/>
          </a:p>
        </p:txBody>
      </p:sp>
      <p:sp>
        <p:nvSpPr>
          <p:cNvPr id="39" name="TextBox 38"/>
          <p:cNvSpPr txBox="1"/>
          <p:nvPr/>
        </p:nvSpPr>
        <p:spPr>
          <a:xfrm>
            <a:off x="5105400" y="1905000"/>
            <a:ext cx="3505200" cy="1754326"/>
          </a:xfrm>
          <a:prstGeom prst="rect">
            <a:avLst/>
          </a:prstGeom>
          <a:noFill/>
        </p:spPr>
        <p:txBody>
          <a:bodyPr wrap="square" rtlCol="0">
            <a:spAutoFit/>
          </a:bodyPr>
          <a:lstStyle/>
          <a:p>
            <a:r>
              <a:rPr lang="en-US" b="1" smtClean="0"/>
              <a:t>6. Chuẩn hóa (1NF-BCNF)</a:t>
            </a:r>
          </a:p>
          <a:p>
            <a:pPr marL="800100" lvl="1" indent="-342900" algn="l">
              <a:buFont typeface="+mj-lt"/>
              <a:buAutoNum type="alphaLcPeriod"/>
            </a:pPr>
            <a:r>
              <a:rPr lang="en-US" b="1" smtClean="0"/>
              <a:t>Định nghĩa các dạng chuẩn trên khóa chính</a:t>
            </a:r>
          </a:p>
          <a:p>
            <a:pPr marL="800100" lvl="1" indent="-342900" algn="l">
              <a:buFont typeface="+mj-lt"/>
              <a:buAutoNum type="alphaLcPeriod"/>
            </a:pPr>
            <a:r>
              <a:rPr lang="en-US" b="1" smtClean="0"/>
              <a:t>Chuẩn hóa lược đồ</a:t>
            </a:r>
            <a:endParaRPr lang="vi-VN" b="1"/>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276999"/>
            </a:xfrm>
            <a:prstGeom prst="rect">
              <a:avLst/>
            </a:prstGeom>
            <a:noFill/>
          </p:spPr>
          <p:txBody>
            <a:bodyPr wrap="square" rtlCol="0">
              <a:spAutoFit/>
            </a:bodyPr>
            <a:lstStyle/>
            <a:p>
              <a:r>
                <a:rPr lang="en-US" sz="1200" i="1" smtClean="0">
                  <a:solidFill>
                    <a:schemeClr val="bg1"/>
                  </a:solidFill>
                </a:rPr>
                <a:t>Nhập môn Cơ sở Dữ liệu</a:t>
              </a:r>
              <a:endParaRPr lang="vi-VN" sz="1200" i="1">
                <a:solidFill>
                  <a:schemeClr val="bg1"/>
                </a:solidFill>
              </a:endParaRPr>
            </a:p>
          </p:txBody>
        </p:sp>
      </p:grpSp>
      <p:sp>
        <p:nvSpPr>
          <p:cNvPr id="8" name="TextBox 7"/>
          <p:cNvSpPr txBox="1"/>
          <p:nvPr/>
        </p:nvSpPr>
        <p:spPr>
          <a:xfrm>
            <a:off x="0" y="152400"/>
            <a:ext cx="4673074" cy="369332"/>
          </a:xfrm>
          <a:prstGeom prst="rect">
            <a:avLst/>
          </a:prstGeom>
          <a:noFill/>
        </p:spPr>
        <p:txBody>
          <a:bodyPr wrap="none" rtlCol="0">
            <a:spAutoFit/>
          </a:bodyPr>
          <a:lstStyle/>
          <a:p>
            <a:r>
              <a:rPr lang="en-US" smtClean="0"/>
              <a:t>Phụ thuộc hàm và chuẩn hóa CSDL quan hệ</a:t>
            </a:r>
            <a:endParaRPr lang="vi-VN"/>
          </a:p>
        </p:txBody>
      </p:sp>
      <p:sp>
        <p:nvSpPr>
          <p:cNvPr id="9" name="Date Placeholder 8"/>
          <p:cNvSpPr>
            <a:spLocks noGrp="1"/>
          </p:cNvSpPr>
          <p:nvPr>
            <p:ph type="dt" sz="half" idx="10"/>
          </p:nvPr>
        </p:nvSpPr>
        <p:spPr/>
        <p:txBody>
          <a:bodyPr/>
          <a:lstStyle/>
          <a:p>
            <a:pPr>
              <a:defRPr/>
            </a:pPr>
            <a:fld id="{2EFCC88E-5F62-4731-8064-C8D6C7E5B27A}" type="datetime12">
              <a:rPr lang="vi-VN" altLang="en-US" smtClean="0"/>
              <a:pPr>
                <a:defRPr/>
              </a:pPr>
              <a:t>10:42</a:t>
            </a:fld>
            <a:endParaRPr lang="en-US" altLang="en-US"/>
          </a:p>
        </p:txBody>
      </p:sp>
      <p:sp>
        <p:nvSpPr>
          <p:cNvPr id="11" name="Footer Placeholder 10"/>
          <p:cNvSpPr>
            <a:spLocks noGrp="1"/>
          </p:cNvSpPr>
          <p:nvPr>
            <p:ph type="ftr" sz="quarter" idx="11"/>
          </p:nvPr>
        </p:nvSpPr>
        <p:spPr/>
        <p:txBody>
          <a:bodyPr/>
          <a:lstStyle/>
          <a:p>
            <a:pPr>
              <a:defRPr/>
            </a:pPr>
            <a:r>
              <a:rPr lang="en-US" altLang="en-US" smtClean="0"/>
              <a:t>Khoa CNTT</a:t>
            </a:r>
            <a:endParaRPr lang="en-US" altLang="en-US"/>
          </a:p>
        </p:txBody>
      </p:sp>
      <p:sp>
        <p:nvSpPr>
          <p:cNvPr id="10" name="Slide Number Placeholder 9"/>
          <p:cNvSpPr>
            <a:spLocks noGrp="1"/>
          </p:cNvSpPr>
          <p:nvPr>
            <p:ph type="sldNum" sz="quarter" idx="12"/>
          </p:nvPr>
        </p:nvSpPr>
        <p:spPr/>
        <p:txBody>
          <a:bodyPr/>
          <a:lstStyle/>
          <a:p>
            <a:pPr>
              <a:defRPr/>
            </a:pPr>
            <a:fld id="{616E54A0-E9E6-41FD-B97D-1FF3D761590C}" type="slidenum">
              <a:rPr lang="en-US" altLang="en-US" smtClean="0"/>
              <a:pPr>
                <a:defRPr/>
              </a:pPr>
              <a:t>96</a:t>
            </a:fld>
            <a:endParaRPr lang="en-US" altLang="en-US"/>
          </a:p>
        </p:txBody>
      </p:sp>
      <p:sp>
        <p:nvSpPr>
          <p:cNvPr id="13" name="TextBox 12"/>
          <p:cNvSpPr txBox="1"/>
          <p:nvPr/>
        </p:nvSpPr>
        <p:spPr>
          <a:xfrm>
            <a:off x="228600" y="762000"/>
            <a:ext cx="8382000" cy="461665"/>
          </a:xfrm>
          <a:prstGeom prst="rect">
            <a:avLst/>
          </a:prstGeom>
          <a:noFill/>
        </p:spPr>
        <p:txBody>
          <a:bodyPr wrap="square" rtlCol="0">
            <a:spAutoFit/>
          </a:bodyPr>
          <a:lstStyle/>
          <a:p>
            <a:pPr marL="252000" indent="-360000" algn="l" eaLnBrk="1" hangingPunct="1"/>
            <a:endParaRPr lang="en-US" sz="2400" b="1" smtClean="0"/>
          </a:p>
        </p:txBody>
      </p:sp>
      <p:sp>
        <p:nvSpPr>
          <p:cNvPr id="33" name="TextBox 32"/>
          <p:cNvSpPr txBox="1"/>
          <p:nvPr/>
        </p:nvSpPr>
        <p:spPr>
          <a:xfrm>
            <a:off x="0" y="762001"/>
            <a:ext cx="7924800" cy="1169551"/>
          </a:xfrm>
          <a:prstGeom prst="rect">
            <a:avLst/>
          </a:prstGeom>
          <a:noFill/>
        </p:spPr>
        <p:txBody>
          <a:bodyPr wrap="square" rtlCol="0">
            <a:spAutoFit/>
          </a:bodyPr>
          <a:lstStyle/>
          <a:p>
            <a:r>
              <a:rPr lang="en-US" sz="2800" b="1" dirty="0" smtClean="0"/>
              <a:t>Yêu cầu thi</a:t>
            </a:r>
          </a:p>
          <a:p>
            <a:endParaRPr lang="vi-VN" sz="2800" b="1" dirty="0"/>
          </a:p>
        </p:txBody>
      </p:sp>
      <p:sp>
        <p:nvSpPr>
          <p:cNvPr id="3" name="TextBox 2"/>
          <p:cNvSpPr txBox="1"/>
          <p:nvPr/>
        </p:nvSpPr>
        <p:spPr>
          <a:xfrm>
            <a:off x="228600" y="1676400"/>
            <a:ext cx="8381999" cy="4755148"/>
          </a:xfrm>
          <a:prstGeom prst="rect">
            <a:avLst/>
          </a:prstGeom>
          <a:noFill/>
        </p:spPr>
        <p:txBody>
          <a:bodyPr wrap="square" rtlCol="0">
            <a:spAutoFit/>
          </a:bodyPr>
          <a:lstStyle/>
          <a:p>
            <a:pPr marL="342900" indent="-342900" algn="l">
              <a:buAutoNum type="arabicPeriod"/>
            </a:pPr>
            <a:r>
              <a:rPr lang="en-US" sz="2400" dirty="0" smtClean="0"/>
              <a:t>Không sử dụng tài liệu</a:t>
            </a:r>
          </a:p>
          <a:p>
            <a:pPr marL="342900" indent="-342900" algn="l">
              <a:buAutoNum type="arabicPeriod"/>
            </a:pPr>
            <a:r>
              <a:rPr lang="en-US" sz="2400" smtClean="0"/>
              <a:t>Thời gian làm bài 90 phút</a:t>
            </a:r>
            <a:endParaRPr lang="en-US" sz="2400" dirty="0" smtClean="0"/>
          </a:p>
          <a:p>
            <a:pPr marL="342900" indent="-342900" algn="l">
              <a:buAutoNum type="arabicPeriod"/>
            </a:pPr>
            <a:r>
              <a:rPr lang="en-US" sz="2400" dirty="0" smtClean="0"/>
              <a:t>Nội dung:</a:t>
            </a:r>
          </a:p>
          <a:p>
            <a:pPr marL="800100" lvl="1" indent="-342900" algn="l">
              <a:buFont typeface="Wingdings" panose="05000000000000000000" pitchFamily="2" charset="2"/>
              <a:buChar char="§"/>
            </a:pPr>
            <a:r>
              <a:rPr lang="en-US" sz="2400" dirty="0" smtClean="0"/>
              <a:t>Câu 1: Xây dựng lược đồ ER</a:t>
            </a:r>
          </a:p>
          <a:p>
            <a:pPr marL="800100" lvl="1" indent="-342900" algn="l">
              <a:buFont typeface="Wingdings" panose="05000000000000000000" pitchFamily="2" charset="2"/>
              <a:buChar char="§"/>
            </a:pPr>
            <a:r>
              <a:rPr lang="en-US" sz="2400" dirty="0" smtClean="0"/>
              <a:t>Câu 2: Chuyển lược đồ ER sang lược đồ quan hệ</a:t>
            </a:r>
          </a:p>
          <a:p>
            <a:pPr marL="800100" lvl="1" indent="-342900" algn="l">
              <a:buFont typeface="Wingdings" panose="05000000000000000000" pitchFamily="2" charset="2"/>
              <a:buChar char="§"/>
            </a:pPr>
            <a:r>
              <a:rPr lang="en-US" sz="2400" dirty="0" smtClean="0"/>
              <a:t>Câu 3: Các lệnh đại số quan hệ</a:t>
            </a:r>
          </a:p>
          <a:p>
            <a:pPr marL="800100" lvl="1" indent="-342900" algn="l">
              <a:buFont typeface="Wingdings" panose="05000000000000000000" pitchFamily="2" charset="2"/>
              <a:buChar char="§"/>
            </a:pPr>
            <a:r>
              <a:rPr lang="en-US" sz="2400" dirty="0" smtClean="0"/>
              <a:t>Câu 4: Phụ thuộc hàm, suy diễn, bao đóng, phủ</a:t>
            </a:r>
          </a:p>
          <a:p>
            <a:pPr marL="800100" lvl="1" indent="-342900" algn="l">
              <a:buFont typeface="Wingdings" panose="05000000000000000000" pitchFamily="2" charset="2"/>
              <a:buChar char="§"/>
            </a:pPr>
            <a:r>
              <a:rPr lang="en-US" sz="2400" dirty="0" smtClean="0"/>
              <a:t>Câu 5: Các dạng chuẩn và chuẩn hóa (1NF - BCNF)</a:t>
            </a:r>
          </a:p>
          <a:p>
            <a:pPr marL="342900" indent="-342900" algn="l">
              <a:buAutoNum type="arabicPeriod"/>
            </a:pPr>
            <a:endParaRPr lang="en-US" dirty="0"/>
          </a:p>
        </p:txBody>
      </p:sp>
    </p:spTree>
    <p:extLst>
      <p:ext uri="{BB962C8B-B14F-4D97-AF65-F5344CB8AC3E}">
        <p14:creationId xmlns:p14="http://schemas.microsoft.com/office/powerpoint/2010/main" val="1185713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20328</TotalTime>
  <Words>10701</Words>
  <Application>Microsoft Office PowerPoint</Application>
  <PresentationFormat>On-screen Show (4:3)</PresentationFormat>
  <Paragraphs>1873</Paragraphs>
  <Slides>96</Slides>
  <Notes>96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96</vt:i4>
      </vt:variant>
    </vt:vector>
  </HeadingPairs>
  <TitlesOfParts>
    <vt:vector size="111" baseType="lpstr">
      <vt:lpstr>Gulim</vt:lpstr>
      <vt:lpstr>Aharoni</vt:lpstr>
      <vt:lpstr>Arial</vt:lpstr>
      <vt:lpstr>Calibri</vt:lpstr>
      <vt:lpstr>Cambria</vt:lpstr>
      <vt:lpstr>Colonna MT</vt:lpstr>
      <vt:lpstr>Constantia</vt:lpstr>
      <vt:lpstr>Courier New</vt:lpstr>
      <vt:lpstr>Symbol</vt:lpstr>
      <vt:lpstr>Tahoma</vt:lpstr>
      <vt:lpstr>Times New Roman</vt:lpstr>
      <vt:lpstr>Verdana</vt:lpstr>
      <vt:lpstr>Wingdings</vt:lpstr>
      <vt:lpstr>Wingdings 2</vt:lpstr>
      <vt:lpstr>Flow</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1416</cp:revision>
  <dcterms:created xsi:type="dcterms:W3CDTF">2003-05-25T12:47:52Z</dcterms:created>
  <dcterms:modified xsi:type="dcterms:W3CDTF">2015-09-30T05:11:09Z</dcterms:modified>
</cp:coreProperties>
</file>