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9"/>
    </p:embeddedFont>
    <p:embeddedFont>
      <p:font typeface="Impact" panose="020B0806030902050204" pitchFamily="34" charset="0"/>
      <p:regular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D2B7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b4620ac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b4620ac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b4620ac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b4620ac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67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b4620ac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b4620ac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891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Proposal:</a:t>
            </a:r>
            <a:br>
              <a:rPr lang="en" dirty="0"/>
            </a:br>
            <a:r>
              <a:rPr lang="en" dirty="0"/>
              <a:t>News World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Minh Nguyen &amp; Hout Tang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736750" y="354275"/>
            <a:ext cx="4329900" cy="46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/>
              <a:t>Summary</a:t>
            </a:r>
            <a:endParaRPr sz="2100" b="1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Allow users to access to the latest news or articles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Allow user to interact with other users by :</a:t>
            </a:r>
          </a:p>
          <a:p>
            <a:pPr lvl="1" indent="-336550">
              <a:spcBef>
                <a:spcPts val="0"/>
              </a:spcBef>
              <a:buSzPts val="1700"/>
              <a:buChar char="●"/>
            </a:pPr>
            <a:r>
              <a:rPr lang="en-US" sz="1600" i="1" dirty="0"/>
              <a:t>Comment on the articles</a:t>
            </a:r>
          </a:p>
          <a:p>
            <a:pPr lvl="1" indent="-336550">
              <a:spcBef>
                <a:spcPts val="0"/>
              </a:spcBef>
              <a:buSzPts val="1700"/>
              <a:buChar char="●"/>
            </a:pPr>
            <a:r>
              <a:rPr lang="en-US" sz="1600" i="1" dirty="0"/>
              <a:t>Chat with other users</a:t>
            </a:r>
          </a:p>
          <a:p>
            <a:pPr lvl="1" indent="-336550">
              <a:spcBef>
                <a:spcPts val="0"/>
              </a:spcBef>
              <a:buSzPts val="1700"/>
              <a:buChar char="●"/>
            </a:pPr>
            <a:r>
              <a:rPr lang="en-US" sz="1600" i="1" dirty="0"/>
              <a:t>Share the articles with other users</a:t>
            </a:r>
          </a:p>
          <a:p>
            <a:pPr lvl="1" indent="-336550">
              <a:spcBef>
                <a:spcPts val="0"/>
              </a:spcBef>
              <a:buSzPts val="1700"/>
              <a:buChar char="●"/>
            </a:pPr>
            <a:endParaRPr sz="13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Problems To Tackle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2"/>
          </p:nvPr>
        </p:nvSpPr>
        <p:spPr>
          <a:xfrm>
            <a:off x="5657246" y="1843088"/>
            <a:ext cx="2921531" cy="2183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b="1" dirty="0">
                <a:solidFill>
                  <a:schemeClr val="dk1"/>
                </a:solidFill>
              </a:rPr>
              <a:t>100% trusted news</a:t>
            </a:r>
            <a:endParaRPr sz="1600" b="1"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1400" dirty="0"/>
              <a:t>Provide the news from the most reliable sources </a:t>
            </a:r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1400" dirty="0"/>
              <a:t>For example: BBC, The New York Time  …</a:t>
            </a:r>
            <a:endParaRPr sz="1400" dirty="0"/>
          </a:p>
        </p:txBody>
      </p:sp>
      <p:sp>
        <p:nvSpPr>
          <p:cNvPr id="89" name="Google Shape;89;p15"/>
          <p:cNvSpPr/>
          <p:nvPr/>
        </p:nvSpPr>
        <p:spPr>
          <a:xfrm>
            <a:off x="2110405" y="1311505"/>
            <a:ext cx="1870346" cy="1161279"/>
          </a:xfrm>
          <a:prstGeom prst="cloud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1" dirty="0">
                <a:solidFill>
                  <a:schemeClr val="tx1">
                    <a:lumMod val="75000"/>
                  </a:schemeClr>
                </a:solidFill>
              </a:rPr>
              <a:t>Fake</a:t>
            </a:r>
            <a:r>
              <a:rPr lang="en" sz="2800" b="1" i="1" dirty="0">
                <a:solidFill>
                  <a:srgbClr val="134F5C"/>
                </a:solidFill>
              </a:rPr>
              <a:t> News</a:t>
            </a:r>
            <a:endParaRPr sz="2800" b="1" i="1" dirty="0">
              <a:solidFill>
                <a:srgbClr val="CC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53D59B-D8A0-47A9-BC19-D4FDEC8A2FD3}"/>
              </a:ext>
            </a:extLst>
          </p:cNvPr>
          <p:cNvGrpSpPr/>
          <p:nvPr/>
        </p:nvGrpSpPr>
        <p:grpSpPr>
          <a:xfrm>
            <a:off x="3858977" y="1042987"/>
            <a:ext cx="152097" cy="1865774"/>
            <a:chOff x="5150877" y="2448661"/>
            <a:chExt cx="152097" cy="1865774"/>
          </a:xfrm>
        </p:grpSpPr>
        <p:sp>
          <p:nvSpPr>
            <p:cNvPr id="90" name="Google Shape;90;p15"/>
            <p:cNvSpPr/>
            <p:nvPr/>
          </p:nvSpPr>
          <p:spPr>
            <a:xfrm rot="19518416">
              <a:off x="5222954" y="2448661"/>
              <a:ext cx="80020" cy="1865774"/>
            </a:xfrm>
            <a:prstGeom prst="rect">
              <a:avLst/>
            </a:prstGeom>
            <a:solidFill>
              <a:srgbClr val="CC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0;p15">
              <a:extLst>
                <a:ext uri="{FF2B5EF4-FFF2-40B4-BE49-F238E27FC236}">
                  <a16:creationId xmlns:a16="http://schemas.microsoft.com/office/drawing/2014/main" id="{DDF1FD85-1798-4205-8796-ED689491913B}"/>
                </a:ext>
              </a:extLst>
            </p:cNvPr>
            <p:cNvSpPr/>
            <p:nvPr/>
          </p:nvSpPr>
          <p:spPr>
            <a:xfrm rot="2291521">
              <a:off x="5150877" y="2448661"/>
              <a:ext cx="80020" cy="1865774"/>
            </a:xfrm>
            <a:prstGeom prst="rect">
              <a:avLst/>
            </a:prstGeom>
            <a:solidFill>
              <a:srgbClr val="CC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88;p15">
            <a:extLst>
              <a:ext uri="{FF2B5EF4-FFF2-40B4-BE49-F238E27FC236}">
                <a16:creationId xmlns:a16="http://schemas.microsoft.com/office/drawing/2014/main" id="{D9EDFA1E-E76B-4C16-9279-591E4B6801F9}"/>
              </a:ext>
            </a:extLst>
          </p:cNvPr>
          <p:cNvSpPr/>
          <p:nvPr/>
        </p:nvSpPr>
        <p:spPr>
          <a:xfrm>
            <a:off x="6550953" y="946331"/>
            <a:ext cx="1456500" cy="7791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 dirty="0">
                <a:solidFill>
                  <a:srgbClr val="0000FF"/>
                </a:solidFill>
                <a:latin typeface="Impact"/>
                <a:ea typeface="Impact"/>
                <a:cs typeface="Impact"/>
                <a:sym typeface="Impact"/>
              </a:rPr>
              <a:t>Our App</a:t>
            </a:r>
            <a:endParaRPr sz="2000" b="1" i="1" dirty="0">
              <a:solidFill>
                <a:srgbClr val="0000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" name="Google Shape;90;p15">
            <a:extLst>
              <a:ext uri="{FF2B5EF4-FFF2-40B4-BE49-F238E27FC236}">
                <a16:creationId xmlns:a16="http://schemas.microsoft.com/office/drawing/2014/main" id="{E1B54A46-1408-4341-9149-CACBC3563A19}"/>
              </a:ext>
            </a:extLst>
          </p:cNvPr>
          <p:cNvSpPr/>
          <p:nvPr/>
        </p:nvSpPr>
        <p:spPr>
          <a:xfrm>
            <a:off x="5199789" y="1217939"/>
            <a:ext cx="90900" cy="31098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Problems To Tackle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2"/>
          </p:nvPr>
        </p:nvSpPr>
        <p:spPr>
          <a:xfrm>
            <a:off x="4867950" y="1792575"/>
            <a:ext cx="2775600" cy="25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>
                <a:solidFill>
                  <a:schemeClr val="dk1"/>
                </a:solidFill>
              </a:rPr>
              <a:t>Interaction between news readers</a:t>
            </a:r>
            <a:endParaRPr sz="1600" b="1"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 dirty="0"/>
              <a:t>Allows users to rate and comments in the article.</a:t>
            </a:r>
            <a:endParaRPr sz="1400" dirty="0"/>
          </a:p>
          <a:p>
            <a:pPr marL="914400" lvl="1" indent="-3175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○"/>
            </a:pPr>
            <a:r>
              <a:rPr lang="en" sz="1400" dirty="0"/>
              <a:t>Allow users to chat with other user.</a:t>
            </a:r>
            <a:endParaRPr sz="1400" b="1" dirty="0">
              <a:solidFill>
                <a:schemeClr val="dk1"/>
              </a:solidFill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t="-13507" r="-13507"/>
          <a:stretch/>
        </p:blipFill>
        <p:spPr>
          <a:xfrm rot="34">
            <a:off x="7742443" y="3152987"/>
            <a:ext cx="979405" cy="55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225" y="1792575"/>
            <a:ext cx="779175" cy="7791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>
            <a:off x="6416300" y="919975"/>
            <a:ext cx="1456500" cy="7791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 dirty="0">
                <a:solidFill>
                  <a:srgbClr val="0000FF"/>
                </a:solidFill>
                <a:latin typeface="Impact"/>
                <a:ea typeface="Impact"/>
                <a:cs typeface="Impact"/>
                <a:sym typeface="Impact"/>
              </a:rPr>
              <a:t>Our App</a:t>
            </a:r>
            <a:endParaRPr sz="2000" b="1" i="1" dirty="0">
              <a:solidFill>
                <a:srgbClr val="0000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2065850" y="1781950"/>
            <a:ext cx="2506140" cy="1579608"/>
          </a:xfrm>
          <a:prstGeom prst="cloud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1" dirty="0">
                <a:solidFill>
                  <a:srgbClr val="134F5C"/>
                </a:solidFill>
              </a:rPr>
              <a:t>Other News Apps </a:t>
            </a:r>
            <a:r>
              <a:rPr lang="en" sz="1500" b="1" i="1" dirty="0">
                <a:solidFill>
                  <a:srgbClr val="CC0000"/>
                </a:solidFill>
              </a:rPr>
              <a:t>- Don’t have interacting features</a:t>
            </a:r>
            <a:endParaRPr sz="1500" b="1" i="1" dirty="0">
              <a:solidFill>
                <a:srgbClr val="CC0000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4867950" y="1312125"/>
            <a:ext cx="90900" cy="31098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06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39ABC7C-E59C-4D5C-AB44-D136A3E859FB}"/>
              </a:ext>
            </a:extLst>
          </p:cNvPr>
          <p:cNvGrpSpPr/>
          <p:nvPr/>
        </p:nvGrpSpPr>
        <p:grpSpPr>
          <a:xfrm>
            <a:off x="2104914" y="800099"/>
            <a:ext cx="6081823" cy="3610991"/>
            <a:chOff x="1804877" y="1135855"/>
            <a:chExt cx="6081823" cy="361099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807615-7A99-44AA-B8FD-2C9A5252911A}"/>
                </a:ext>
              </a:extLst>
            </p:cNvPr>
            <p:cNvGrpSpPr/>
            <p:nvPr/>
          </p:nvGrpSpPr>
          <p:grpSpPr>
            <a:xfrm>
              <a:off x="1804877" y="1135855"/>
              <a:ext cx="6081823" cy="1993107"/>
              <a:chOff x="1804877" y="838907"/>
              <a:chExt cx="7229698" cy="2282912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9B96F39-075B-4521-9A3D-973C371B1ED2}"/>
                  </a:ext>
                </a:extLst>
              </p:cNvPr>
              <p:cNvSpPr/>
              <p:nvPr/>
            </p:nvSpPr>
            <p:spPr>
              <a:xfrm>
                <a:off x="4474210" y="838907"/>
                <a:ext cx="1847288" cy="820461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lgerian" panose="04020705040A02060702" pitchFamily="82" charset="0"/>
                  </a:rPr>
                  <a:t>News World</a:t>
                </a:r>
                <a:endParaRPr lang="en-US" b="1" dirty="0">
                  <a:latin typeface="Algerian" panose="04020705040A02060702" pitchFamily="82" charset="0"/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46DF5F9-EEAA-47A0-9520-4C439CAEDD1B}"/>
                  </a:ext>
                </a:extLst>
              </p:cNvPr>
              <p:cNvSpPr/>
              <p:nvPr/>
            </p:nvSpPr>
            <p:spPr>
              <a:xfrm>
                <a:off x="3649627" y="2395931"/>
                <a:ext cx="1695451" cy="725888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lgerian" panose="04020705040A02060702" pitchFamily="82" charset="0"/>
                  </a:rPr>
                  <a:t>Business news</a:t>
                </a:r>
                <a:endParaRPr lang="en-US" b="1" dirty="0">
                  <a:latin typeface="Algerian" panose="04020705040A02060702" pitchFamily="82" charset="0"/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5E11BA5-74B2-46DC-B413-F05DB1A40EA1}"/>
                  </a:ext>
                </a:extLst>
              </p:cNvPr>
              <p:cNvSpPr/>
              <p:nvPr/>
            </p:nvSpPr>
            <p:spPr>
              <a:xfrm>
                <a:off x="5494374" y="2395931"/>
                <a:ext cx="1695451" cy="725888"/>
              </a:xfrm>
              <a:prstGeom prst="roundRect">
                <a:avLst/>
              </a:prstGeom>
              <a:solidFill>
                <a:srgbClr val="00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lgerian" panose="04020705040A02060702" pitchFamily="82" charset="0"/>
                  </a:rPr>
                  <a:t>Tech</a:t>
                </a:r>
              </a:p>
              <a:p>
                <a:pPr algn="ctr"/>
                <a:r>
                  <a:rPr lang="en-US" sz="2000" b="1" dirty="0">
                    <a:latin typeface="Algerian" panose="04020705040A02060702" pitchFamily="82" charset="0"/>
                  </a:rPr>
                  <a:t> news</a:t>
                </a:r>
                <a:endParaRPr lang="en-US" b="1" dirty="0">
                  <a:latin typeface="Algerian" panose="04020705040A02060702" pitchFamily="82" charset="0"/>
                </a:endParaRP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545AAD90-2142-4DE7-BD5F-88CCA33A738C}"/>
                  </a:ext>
                </a:extLst>
              </p:cNvPr>
              <p:cNvSpPr/>
              <p:nvPr/>
            </p:nvSpPr>
            <p:spPr>
              <a:xfrm>
                <a:off x="7339124" y="2395931"/>
                <a:ext cx="1695451" cy="725888"/>
              </a:xfrm>
              <a:prstGeom prst="roundRect">
                <a:avLst/>
              </a:prstGeom>
              <a:solidFill>
                <a:srgbClr val="60D2B7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lgerian" panose="04020705040A02060702" pitchFamily="82" charset="0"/>
                  </a:rPr>
                  <a:t>Sport</a:t>
                </a:r>
              </a:p>
              <a:p>
                <a:pPr algn="ctr"/>
                <a:r>
                  <a:rPr lang="en-US" sz="2000" b="1" dirty="0">
                    <a:latin typeface="Algerian" panose="04020705040A02060702" pitchFamily="82" charset="0"/>
                  </a:rPr>
                  <a:t> news</a:t>
                </a:r>
                <a:endParaRPr lang="en-US" b="1" dirty="0">
                  <a:latin typeface="Algerian" panose="04020705040A02060702" pitchFamily="82" charset="0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1A93E514-0D91-463D-913F-548EBA514025}"/>
                  </a:ext>
                </a:extLst>
              </p:cNvPr>
              <p:cNvSpPr/>
              <p:nvPr/>
            </p:nvSpPr>
            <p:spPr>
              <a:xfrm>
                <a:off x="1804877" y="2395931"/>
                <a:ext cx="1695451" cy="72588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lgerian" panose="04020705040A02060702" pitchFamily="82" charset="0"/>
                  </a:rPr>
                  <a:t>Daily news</a:t>
                </a:r>
                <a:endParaRPr lang="en-US" b="1" dirty="0">
                  <a:latin typeface="Algerian" panose="04020705040A02060702" pitchFamily="82" charset="0"/>
                </a:endParaRPr>
              </a:p>
            </p:txBody>
          </p:sp>
          <p:sp>
            <p:nvSpPr>
              <p:cNvPr id="6" name="Arrow: Down 5">
                <a:extLst>
                  <a:ext uri="{FF2B5EF4-FFF2-40B4-BE49-F238E27FC236}">
                    <a16:creationId xmlns:a16="http://schemas.microsoft.com/office/drawing/2014/main" id="{C33D5C70-5745-4165-BB97-71FC5B4E607D}"/>
                  </a:ext>
                </a:extLst>
              </p:cNvPr>
              <p:cNvSpPr/>
              <p:nvPr/>
            </p:nvSpPr>
            <p:spPr>
              <a:xfrm rot="3533793">
                <a:off x="3671764" y="1544955"/>
                <a:ext cx="190378" cy="810558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E2FC7A8-B2C6-4036-ACFB-85AE98E1ECA9}"/>
                  </a:ext>
                </a:extLst>
              </p:cNvPr>
              <p:cNvSpPr/>
              <p:nvPr/>
            </p:nvSpPr>
            <p:spPr>
              <a:xfrm rot="18029786">
                <a:off x="6846415" y="1548127"/>
                <a:ext cx="190378" cy="810558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C2ECAD2C-9ABE-4B27-932A-4AF176149201}"/>
                  </a:ext>
                </a:extLst>
              </p:cNvPr>
              <p:cNvSpPr/>
              <p:nvPr/>
            </p:nvSpPr>
            <p:spPr>
              <a:xfrm rot="2440070">
                <a:off x="4664308" y="1659074"/>
                <a:ext cx="197193" cy="676929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22CE12F2-3F69-4EBF-98E7-1D2D7D1E9A06}"/>
                  </a:ext>
                </a:extLst>
              </p:cNvPr>
              <p:cNvSpPr/>
              <p:nvPr/>
            </p:nvSpPr>
            <p:spPr>
              <a:xfrm rot="19172791">
                <a:off x="5909885" y="1648366"/>
                <a:ext cx="197193" cy="676929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Arrow: Left-Right-Up 13">
              <a:extLst>
                <a:ext uri="{FF2B5EF4-FFF2-40B4-BE49-F238E27FC236}">
                  <a16:creationId xmlns:a16="http://schemas.microsoft.com/office/drawing/2014/main" id="{4ADC574D-EC2B-4682-AD84-4FFE1F124619}"/>
                </a:ext>
              </a:extLst>
            </p:cNvPr>
            <p:cNvSpPr/>
            <p:nvPr/>
          </p:nvSpPr>
          <p:spPr>
            <a:xfrm rot="10800000">
              <a:off x="2236821" y="3227173"/>
              <a:ext cx="5343525" cy="646000"/>
            </a:xfrm>
            <a:prstGeom prst="leftRight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Diagonal Corners Snipped 17">
              <a:extLst>
                <a:ext uri="{FF2B5EF4-FFF2-40B4-BE49-F238E27FC236}">
                  <a16:creationId xmlns:a16="http://schemas.microsoft.com/office/drawing/2014/main" id="{332F0BEE-EE8C-46B0-87FC-75AEEFCF750B}"/>
                </a:ext>
              </a:extLst>
            </p:cNvPr>
            <p:cNvSpPr/>
            <p:nvPr/>
          </p:nvSpPr>
          <p:spPr>
            <a:xfrm>
              <a:off x="3459726" y="4002634"/>
              <a:ext cx="2897713" cy="744212"/>
            </a:xfrm>
            <a:prstGeom prst="snip2Diag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Interact with other users (Comment or chat)</a:t>
              </a:r>
            </a:p>
          </p:txBody>
        </p:sp>
      </p:grpSp>
      <p:sp>
        <p:nvSpPr>
          <p:cNvPr id="30" name="Google Shape;84;p15">
            <a:extLst>
              <a:ext uri="{FF2B5EF4-FFF2-40B4-BE49-F238E27FC236}">
                <a16:creationId xmlns:a16="http://schemas.microsoft.com/office/drawing/2014/main" id="{B520F8B0-2DE6-4E27-B7B0-1644AB2689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7776" y="388510"/>
            <a:ext cx="5984171" cy="429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App Diagram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04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benefits?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Our target: Group of adults aged from 25 to 65.</a:t>
            </a:r>
            <a:endParaRPr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On-screen Show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Lato</vt:lpstr>
      <vt:lpstr>Arial</vt:lpstr>
      <vt:lpstr>Raleway</vt:lpstr>
      <vt:lpstr>Impact</vt:lpstr>
      <vt:lpstr>Algerian</vt:lpstr>
      <vt:lpstr>Swiss</vt:lpstr>
      <vt:lpstr>Project Proposal: News World</vt:lpstr>
      <vt:lpstr>Overview</vt:lpstr>
      <vt:lpstr>Problems To Tackle</vt:lpstr>
      <vt:lpstr>Problems To Tackle</vt:lpstr>
      <vt:lpstr>App Diagram</vt:lpstr>
      <vt:lpstr>Who benefits?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Proposal: New World</dc:title>
  <cp:lastModifiedBy>Tang, Hout</cp:lastModifiedBy>
  <cp:revision>7</cp:revision>
  <dcterms:modified xsi:type="dcterms:W3CDTF">2021-10-13T20:21:14Z</dcterms:modified>
</cp:coreProperties>
</file>