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52e44ef5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52e44ef5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5637626f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5637626f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5637626f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5637626f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5637626f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5637626f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5637626f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5637626f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5637626f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5637626f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5637626f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5637626f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5637626f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5637626f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5637626fa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5637626f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5637626f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5637626f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52e44ef5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52e44ef5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5637626f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5637626f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84faf39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84faf39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84faf39a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84faf39a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84faf39a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84faf39a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84faf39a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84faf39a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84faf39a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184faf39a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4deed6f4e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14deed6f4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5637626f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15637626f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5637626f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5637626f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52e44ef5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52e44ef5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5637626f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5637626f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5637626f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5637626f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5637626f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5637626f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5637626f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5637626f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5637626f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5637626f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5637626f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5637626f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22.png"/><Relationship Id="rId5" Type="http://schemas.openxmlformats.org/officeDocument/2006/relationships/image" Target="../media/image27.png"/><Relationship Id="rId6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9.png"/><Relationship Id="rId4" Type="http://schemas.openxmlformats.org/officeDocument/2006/relationships/image" Target="../media/image3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0.png"/><Relationship Id="rId4" Type="http://schemas.openxmlformats.org/officeDocument/2006/relationships/image" Target="../media/image4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7.png"/><Relationship Id="rId4" Type="http://schemas.openxmlformats.org/officeDocument/2006/relationships/image" Target="../media/image4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5.png"/><Relationship Id="rId4" Type="http://schemas.openxmlformats.org/officeDocument/2006/relationships/image" Target="../media/image4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rust-lang.org/tools/install" TargetMode="External"/><Relationship Id="rId4" Type="http://schemas.openxmlformats.org/officeDocument/2006/relationships/hyperlink" Target="https://forge.rust-lang.org/infra/other-installation-methods.html" TargetMode="External"/><Relationship Id="rId5" Type="http://schemas.openxmlformats.org/officeDocument/2006/relationships/image" Target="../media/image4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tutorialspoint.com/rust/index.htm" TargetMode="External"/><Relationship Id="rId4" Type="http://schemas.openxmlformats.org/officeDocument/2006/relationships/hyperlink" Target="https://zerotomastery.io/academy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036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96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Jaykishan &amp; Minh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100" y="286950"/>
            <a:ext cx="3161799" cy="158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136025" y="1145450"/>
            <a:ext cx="4557900" cy="38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for declaration in Rust: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Underscoring between </a:t>
            </a:r>
            <a:r>
              <a:rPr lang="en"/>
              <a:t>character </a:t>
            </a:r>
            <a:r>
              <a:rPr lang="en"/>
              <a:t>of letters, digits, and the underscore.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</a:t>
            </a:r>
            <a:r>
              <a:rPr lang="en"/>
              <a:t>ust begin with either a letter or an underscore.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Upper and lowercase letters are distinct Rust is case-sensitive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By default, immutable is set at a read-only. By </a:t>
            </a:r>
            <a:r>
              <a:rPr lang="en"/>
              <a:t>contrast, mutable (mut) allows to change to other values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250" y="1867098"/>
            <a:ext cx="4915176" cy="116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8700" y="736200"/>
            <a:ext cx="5091274" cy="9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152400" y="445025"/>
            <a:ext cx="89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Immutable (without keyword)	 vs	  Mutable (with keyword mut)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48517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2400" y="1120950"/>
            <a:ext cx="420162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206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017725"/>
            <a:ext cx="3546000" cy="3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keyword </a:t>
            </a:r>
            <a:r>
              <a:rPr b="1" lang="en" u="sng">
                <a:solidFill>
                  <a:srgbClr val="FF0000"/>
                </a:solidFill>
              </a:rPr>
              <a:t>let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declared is not a constant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 make a constant, capitalizing all characters is usually being used with keyword </a:t>
            </a:r>
            <a:r>
              <a:rPr b="1" lang="en" u="sng">
                <a:solidFill>
                  <a:srgbClr val="CC0000"/>
                </a:solidFill>
              </a:rPr>
              <a:t>const</a:t>
            </a:r>
            <a:r>
              <a:rPr lang="en"/>
              <a:t>.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4575" y="3197122"/>
            <a:ext cx="6337725" cy="140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140550" y="445025"/>
            <a:ext cx="869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							vs 					Variables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46825" y="2670125"/>
            <a:ext cx="227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Output: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50" y="1226350"/>
            <a:ext cx="3948975" cy="128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550" y="3307800"/>
            <a:ext cx="4198825" cy="132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2125" y="1340012"/>
            <a:ext cx="4108949" cy="105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34800" y="3469625"/>
            <a:ext cx="4481399" cy="79921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5389775" y="2646113"/>
            <a:ext cx="227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Output: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5122425" y="445025"/>
            <a:ext cx="3709800" cy="28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way to encapsulate program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Optionally accept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Optionally return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Utilized for code organization and makes it easier to read.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function in rust: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239249" cy="214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3625" y="3202925"/>
            <a:ext cx="4466425" cy="170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206300" y="178025"/>
            <a:ext cx="546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Categorized Functions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5347275" y="42150"/>
            <a:ext cx="3796800" cy="50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800"/>
              <a:buChar char="●"/>
            </a:pPr>
            <a:r>
              <a:rPr b="1" lang="en">
                <a:solidFill>
                  <a:srgbClr val="CFE2F3"/>
                </a:solidFill>
              </a:rPr>
              <a:t>Defining Function:</a:t>
            </a:r>
            <a:endParaRPr b="1">
              <a:solidFill>
                <a:srgbClr val="CFE2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=&gt; fn fn_name(){//code…}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CFE2F3"/>
              </a:buClr>
              <a:buSzPts val="1800"/>
              <a:buChar char="●"/>
            </a:pPr>
            <a:r>
              <a:rPr b="1" lang="en">
                <a:solidFill>
                  <a:srgbClr val="CFE2F3"/>
                </a:solidFill>
              </a:rPr>
              <a:t>Invoking Function:</a:t>
            </a:r>
            <a:endParaRPr b="1">
              <a:solidFill>
                <a:srgbClr val="CFE2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=&gt; fn main(){ fn_name();}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CFE2F3"/>
              </a:buClr>
              <a:buSzPts val="1800"/>
              <a:buChar char="●"/>
            </a:pPr>
            <a:r>
              <a:rPr b="1" lang="en">
                <a:solidFill>
                  <a:srgbClr val="CFE2F3"/>
                </a:solidFill>
              </a:rPr>
              <a:t>Returning function:</a:t>
            </a:r>
            <a:endParaRPr b="1">
              <a:solidFill>
                <a:srgbClr val="CFE2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=&gt; fn fn_ame() -&gt; return_data_type {//code… return value;}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CFE2F3"/>
              </a:buClr>
              <a:buSzPts val="1800"/>
              <a:buChar char="●"/>
            </a:pPr>
            <a:r>
              <a:rPr b="1" lang="en">
                <a:solidFill>
                  <a:srgbClr val="CFE2F3"/>
                </a:solidFill>
              </a:rPr>
              <a:t>Parameterized function:</a:t>
            </a:r>
            <a:endParaRPr b="1">
              <a:solidFill>
                <a:srgbClr val="CFE2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=&gt; fn fn_name (val1,val2) {//code}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5" y="926100"/>
            <a:ext cx="5289099" cy="386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139100" y="86675"/>
            <a:ext cx="311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Function</a:t>
            </a: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00" y="659375"/>
            <a:ext cx="4135826" cy="96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>
            <p:ph type="title"/>
          </p:nvPr>
        </p:nvSpPr>
        <p:spPr>
          <a:xfrm>
            <a:off x="139100" y="1745638"/>
            <a:ext cx="311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Invoking</a:t>
            </a:r>
            <a:r>
              <a:rPr lang="en"/>
              <a:t> Function</a:t>
            </a:r>
            <a:endParaRPr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251" y="2253400"/>
            <a:ext cx="4162425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/>
          <p:nvPr>
            <p:ph type="title"/>
          </p:nvPr>
        </p:nvSpPr>
        <p:spPr>
          <a:xfrm>
            <a:off x="5319500" y="260150"/>
            <a:ext cx="311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</a:t>
            </a:r>
            <a:r>
              <a:rPr lang="en"/>
              <a:t> Function</a:t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100" y="3436050"/>
            <a:ext cx="4400100" cy="17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1672" y="832847"/>
            <a:ext cx="4226050" cy="130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>
            <p:ph type="title"/>
          </p:nvPr>
        </p:nvSpPr>
        <p:spPr>
          <a:xfrm>
            <a:off x="4761675" y="2318350"/>
            <a:ext cx="372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Parameterized </a:t>
            </a:r>
            <a:r>
              <a:rPr lang="en"/>
              <a:t>Function</a:t>
            </a:r>
            <a:endParaRPr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1197" y="2945075"/>
            <a:ext cx="3930456" cy="19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157125" y="114775"/>
            <a:ext cx="258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Looping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157125" y="723875"/>
            <a:ext cx="3243900" cy="39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loop in programming languages does the same purpose is executed repeatedly.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Rust, it provides </a:t>
            </a:r>
            <a:r>
              <a:rPr b="1" i="1" lang="en">
                <a:solidFill>
                  <a:srgbClr val="F1C232"/>
                </a:solidFill>
              </a:rPr>
              <a:t>2 types</a:t>
            </a:r>
            <a:r>
              <a:rPr lang="en"/>
              <a:t> of loops definite and indefinite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Definite loop: for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Indefinite loop: while, looping</a:t>
            </a:r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422" y="191450"/>
            <a:ext cx="1956950" cy="300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3675" y="3292050"/>
            <a:ext cx="4566408" cy="17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073763"/>
                </a:highlight>
              </a:rPr>
              <a:t>FOR STATEMENT</a:t>
            </a:r>
            <a:endParaRPr b="1">
              <a:highlight>
                <a:srgbClr val="073763"/>
              </a:highlight>
            </a:endParaRPr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00" y="1017725"/>
            <a:ext cx="360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Definite loop makes the number of iterations of which is definite or fixed as for loop.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would be executed the code block to iterate over set values like array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125" y="340975"/>
            <a:ext cx="4925400" cy="1907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4300" y="2857267"/>
            <a:ext cx="2306284" cy="2056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73763"/>
                </a:highlight>
              </a:rPr>
              <a:t>LOOP STATEMENT</a:t>
            </a:r>
            <a:r>
              <a:rPr lang="en"/>
              <a:t> </a:t>
            </a:r>
            <a:endParaRPr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5052150" y="864275"/>
            <a:ext cx="39069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Output:</a:t>
            </a:r>
            <a:endParaRPr/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25" y="1196799"/>
            <a:ext cx="4328800" cy="304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4824" y="1450300"/>
            <a:ext cx="4404800" cy="12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7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Why Is Rust?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Rust is a modern systems programming language developed by the Mozilla Corporation. It is intended to be a language for highly concurrent and highly secure systems. It compiles to native code; hence, it is blazingly fast like C and C++. It also is a multi-paradigm with being designed general-purpose programming language for </a:t>
            </a:r>
            <a:r>
              <a:rPr lang="en">
                <a:solidFill>
                  <a:srgbClr val="0000FF"/>
                </a:solidFill>
              </a:rPr>
              <a:t>without performance penalties, and concurrency safety.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Friendly and welcoming developer community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Quickly developing ecosystem of library.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Called a systems programming language and plus, high-level features such as functional programming offers mechanisms for low-level memory management.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Rust can be used both in front-end and back-end web.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073763"/>
                </a:highlight>
              </a:rPr>
              <a:t>WHILE STATEMENT</a:t>
            </a:r>
            <a:endParaRPr b="1">
              <a:highlight>
                <a:srgbClr val="073763"/>
              </a:highlight>
            </a:endParaRPr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501425" y="4018463"/>
            <a:ext cx="19860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Output:</a:t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7175" y="1066900"/>
            <a:ext cx="4981349" cy="247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7425" y="3750050"/>
            <a:ext cx="455295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Statements</a:t>
            </a:r>
            <a:endParaRPr/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00" y="1302500"/>
            <a:ext cx="5250676" cy="3369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0225" y="1508675"/>
            <a:ext cx="3587400" cy="31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</a:t>
            </a:r>
            <a:endParaRPr/>
          </a:p>
        </p:txBody>
      </p:sp>
      <p:pic>
        <p:nvPicPr>
          <p:cNvPr id="225" name="Google Shape;2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619625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000" y="2959625"/>
            <a:ext cx="3704708" cy="202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4"/>
          <p:cNvSpPr txBox="1"/>
          <p:nvPr>
            <p:ph type="title"/>
          </p:nvPr>
        </p:nvSpPr>
        <p:spPr>
          <a:xfrm>
            <a:off x="311700" y="3394200"/>
            <a:ext cx="453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/else statement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if/else statement</a:t>
            </a:r>
            <a:endParaRPr/>
          </a:p>
        </p:txBody>
      </p:sp>
      <p:pic>
        <p:nvPicPr>
          <p:cNvPr id="233" name="Google Shape;23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50" y="1212975"/>
            <a:ext cx="6353175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 Statement</a:t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311700" y="1227475"/>
            <a:ext cx="3556800" cy="23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Match statement is working as if statement.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match to check if current value is matching in the list is similar to switch case in C language.</a:t>
            </a:r>
            <a:endParaRPr/>
          </a:p>
        </p:txBody>
      </p:sp>
      <p:pic>
        <p:nvPicPr>
          <p:cNvPr id="240" name="Google Shape;2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900" y="1170125"/>
            <a:ext cx="4970701" cy="2693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11700" y="3375425"/>
            <a:ext cx="23574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Output:</a:t>
            </a:r>
            <a:endParaRPr/>
          </a:p>
        </p:txBody>
      </p:sp>
      <p:pic>
        <p:nvPicPr>
          <p:cNvPr id="247" name="Google Shape;2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425" y="208225"/>
            <a:ext cx="6629400" cy="29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2425" y="3295925"/>
            <a:ext cx="39147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and Install Environment</a:t>
            </a:r>
            <a:endParaRPr/>
          </a:p>
        </p:txBody>
      </p:sp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Window: Download with Win OS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https://www.rust-lang.org/tools/install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https://forge.rust-lang.org/infra/other-installation-methods.html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 to Visual Studio Installer to install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Desktop Development with C++.</a:t>
            </a:r>
            <a:endParaRPr/>
          </a:p>
        </p:txBody>
      </p:sp>
      <p:pic>
        <p:nvPicPr>
          <p:cNvPr id="255" name="Google Shape;25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0300" y="2057400"/>
            <a:ext cx="4230600" cy="255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4920300" y="199825"/>
            <a:ext cx="43311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Line Terminal (CMD)</a:t>
            </a:r>
            <a:endParaRPr/>
          </a:p>
        </p:txBody>
      </p:sp>
      <p:sp>
        <p:nvSpPr>
          <p:cNvPr id="261" name="Google Shape;261;p39"/>
          <p:cNvSpPr txBox="1"/>
          <p:nvPr>
            <p:ph idx="1" type="body"/>
          </p:nvPr>
        </p:nvSpPr>
        <p:spPr>
          <a:xfrm>
            <a:off x="4721650" y="29550"/>
            <a:ext cx="4331100" cy="5017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VS code -&gt; Terminal -&gt; New Terminal -&gt; cargo init hello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=&gt; This will create a binary application.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folder -&gt; click on ‘hello’ folder.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main.rs file with some rust code in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</a:t>
            </a:r>
            <a:r>
              <a:rPr lang="en"/>
              <a:t>command </a:t>
            </a:r>
            <a:r>
              <a:rPr lang="en"/>
              <a:t>‘cargo run’.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10250" cy="507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268" name="Google Shape;26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Rust Tutorial Point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Google Image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Rust Zero To Mastery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177EE"/>
            </a:gs>
            <a:gs pos="66000">
              <a:srgbClr val="A4C2F4"/>
            </a:gs>
            <a:gs pos="100000">
              <a:srgbClr val="113D8A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</a:rPr>
              <a:t>Data Types</a:t>
            </a:r>
            <a:endParaRPr>
              <a:solidFill>
                <a:srgbClr val="20124D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en">
                <a:solidFill>
                  <a:srgbClr val="0C343D"/>
                </a:solidFill>
              </a:rPr>
              <a:t>Integer</a:t>
            </a:r>
            <a:endParaRPr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en">
                <a:solidFill>
                  <a:srgbClr val="0C343D"/>
                </a:solidFill>
              </a:rPr>
              <a:t>Float</a:t>
            </a:r>
            <a:endParaRPr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en">
                <a:solidFill>
                  <a:srgbClr val="0C343D"/>
                </a:solidFill>
              </a:rPr>
              <a:t>Booleans</a:t>
            </a:r>
            <a:endParaRPr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en">
                <a:solidFill>
                  <a:srgbClr val="0C343D"/>
                </a:solidFill>
              </a:rPr>
              <a:t>Characters</a:t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200" y="1402800"/>
            <a:ext cx="6417599" cy="26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0" y="1062575"/>
            <a:ext cx="2522700" cy="15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Signed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</a:t>
            </a:r>
            <a:r>
              <a:rPr lang="en"/>
              <a:t>tore both negative and positive values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is set by default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50" y="2886300"/>
            <a:ext cx="4008724" cy="16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2353800" y="1062575"/>
            <a:ext cx="2740500" cy="15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Unsigned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</a:t>
            </a:r>
            <a:r>
              <a:rPr lang="en"/>
              <a:t>nly store positive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to be declared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4300" y="726075"/>
            <a:ext cx="3890175" cy="184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5775" y="3034301"/>
            <a:ext cx="4554875" cy="92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248200" y="171775"/>
            <a:ext cx="7414200" cy="12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size of arch will be taken from the architecture of the machine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it is a x86 machine, the size of arch will be 32 bits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Otherwise, it will be 64 bits on x64 machine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248200" y="1485225"/>
            <a:ext cx="4725900" cy="12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Overflow will happen when a value </a:t>
            </a:r>
            <a:r>
              <a:rPr lang="en"/>
              <a:t>assigned</a:t>
            </a:r>
            <a:r>
              <a:rPr lang="en"/>
              <a:t> to an integer variable when exceeding its declaration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6000" y="2000925"/>
            <a:ext cx="3865100" cy="2521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5650" y="2751550"/>
            <a:ext cx="291465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4033200" cy="11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are two kinds of float type f32 &amp; f64 being set by default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975" y="2610575"/>
            <a:ext cx="4632326" cy="233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0988" y="292451"/>
            <a:ext cx="4494301" cy="201468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266550" y="3314238"/>
            <a:ext cx="2343900" cy="9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Type casting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Separator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3018600" cy="38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order to make it easy readability with large numbers. Using visual separator underscore (_)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7375" y="690350"/>
            <a:ext cx="5343525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3549" y="3213499"/>
            <a:ext cx="5700449" cy="138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093600"/>
            <a:ext cx="3307800" cy="3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Boolean type has two values true or false, it can be optional to either declare or not.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0800" y="86425"/>
            <a:ext cx="5263199" cy="220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0800" y="2503050"/>
            <a:ext cx="5228175" cy="10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478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 type in Rust support numbers, alphabets, Unicode and special character like emoji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</a:t>
            </a:r>
            <a:r>
              <a:rPr lang="en"/>
              <a:t>nicode Scalar Values: range from U+0000 to U+D7FF and U+E000 to U+10FFFF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200" y="891150"/>
            <a:ext cx="3824976" cy="24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