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3"/>
  </p:sldMasterIdLst>
  <p:notesMasterIdLst>
    <p:notesMasterId r:id="rId7"/>
  </p:notesMasterIdLst>
  <p:handoutMasterIdLst>
    <p:handoutMasterId r:id="rId16"/>
  </p:handoutMasterIdLst>
  <p:sldIdLst>
    <p:sldId id="303" r:id="rId4"/>
    <p:sldId id="305" r:id="rId5"/>
    <p:sldId id="258" r:id="rId6"/>
    <p:sldId id="331" r:id="rId8"/>
    <p:sldId id="334" r:id="rId9"/>
    <p:sldId id="341" r:id="rId10"/>
    <p:sldId id="342" r:id="rId11"/>
    <p:sldId id="339" r:id="rId12"/>
    <p:sldId id="344" r:id="rId13"/>
    <p:sldId id="33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0AD47"/>
    <a:srgbClr val="4472C4"/>
    <a:srgbClr val="D73F19"/>
    <a:srgbClr val="FF9C9C"/>
    <a:srgbClr val="FF0000"/>
    <a:srgbClr val="FF013D"/>
    <a:srgbClr val="00B0F0"/>
    <a:srgbClr val="00B05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253" y="389"/>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0C7E46-2B00-41AE-A662-647FE3C56818}" type="datetimeFigureOut">
              <a:rPr lang="en-ID" smtClean="0"/>
            </a:fld>
            <a:endParaRPr lang="en-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2B47B-C83F-4ED4-86CC-5634C1DEB1BD}" type="slidenum">
              <a:rPr lang="en-ID" smtClean="0"/>
            </a:fld>
            <a:endParaRPr lang="en-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93AFA-7266-4F1E-9E0F-F00F72457161}" type="datetimeFigureOut">
              <a:rPr lang="vi-VN" smtClean="0"/>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35170-D244-43F2-8B3E-F58DB22BA5E8}"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effectLst/>
                <a:latin typeface="Times New Roman" panose="02020603050405020304" pitchFamily="18" charset="0"/>
                <a:ea typeface="Times New Roman" panose="02020603050405020304" pitchFamily="18" charset="0"/>
                <a:sym typeface="+mn-ea"/>
              </a:rPr>
              <a:t>- Hiện nay, trên thế giới công nghệ thông tin đang phát triển mạnh mẽ, công nghệ thông tin là một công cụ không thiếu thiếu, đặc biệt trong lĩnh vực giáo dục. </a:t>
            </a:r>
            <a:endParaRPr lang="en-US">
              <a:effectLst/>
              <a:latin typeface="Times New Roman" panose="02020603050405020304" pitchFamily="18" charset="0"/>
              <a:ea typeface="Times New Roman" panose="02020603050405020304" pitchFamily="18" charset="0"/>
            </a:endParaRPr>
          </a:p>
          <a:p>
            <a:r>
              <a:rPr lang="en-US">
                <a:effectLst/>
                <a:latin typeface="Times New Roman" panose="02020603050405020304" pitchFamily="18" charset="0"/>
                <a:ea typeface="Times New Roman" panose="02020603050405020304" pitchFamily="18" charset="0"/>
                <a:sym typeface="+mn-ea"/>
              </a:rPr>
              <a:t> Nắm bắt được tình trạng đó,</a:t>
            </a:r>
            <a:endParaRPr lang="en-US">
              <a:effectLst/>
              <a:latin typeface="Times New Roman" panose="02020603050405020304" pitchFamily="18" charset="0"/>
              <a:ea typeface="Times New Roman" panose="02020603050405020304" pitchFamily="18" charset="0"/>
              <a:sym typeface="+mn-ea"/>
            </a:endParaRPr>
          </a:p>
          <a:p>
            <a:r>
              <a:rPr lang="en-US">
                <a:effectLst/>
                <a:latin typeface="Times New Roman" panose="02020603050405020304" pitchFamily="18" charset="0"/>
                <a:ea typeface="Times New Roman" panose="02020603050405020304" pitchFamily="18" charset="0"/>
                <a:sym typeface="+mn-ea"/>
              </a:rPr>
              <a:t>- Đề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b="1">
                <a:effectLst/>
                <a:latin typeface="Times New Roman" panose="02020603050405020304" pitchFamily="18" charset="0"/>
                <a:ea typeface="Times New Roman" panose="02020603050405020304" pitchFamily="18" charset="0"/>
                <a:sym typeface="+mn-ea"/>
              </a:rPr>
              <a:t>“</a:t>
            </a:r>
            <a:r>
              <a:rPr lang="en-US" b="1" err="1">
                <a:effectLst/>
                <a:latin typeface="Times New Roman" panose="02020603050405020304" pitchFamily="18" charset="0"/>
                <a:ea typeface="Times New Roman" panose="02020603050405020304" pitchFamily="18" charset="0"/>
                <a:sym typeface="+mn-ea"/>
              </a:rPr>
              <a:t>Xây</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dựng</a:t>
            </a:r>
            <a:r>
              <a:rPr lang="en-US" b="1">
                <a:effectLst/>
                <a:latin typeface="Times New Roman" panose="02020603050405020304" pitchFamily="18" charset="0"/>
                <a:ea typeface="Times New Roman" panose="02020603050405020304" pitchFamily="18" charset="0"/>
                <a:sym typeface="+mn-ea"/>
              </a:rPr>
              <a:t> website </a:t>
            </a:r>
            <a:r>
              <a:rPr lang="en-US" b="1" err="1">
                <a:effectLst/>
                <a:latin typeface="Times New Roman" panose="02020603050405020304" pitchFamily="18" charset="0"/>
                <a:ea typeface="Times New Roman" panose="02020603050405020304" pitchFamily="18" charset="0"/>
                <a:sym typeface="+mn-ea"/>
              </a:rPr>
              <a:t>ôn</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thi</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trắc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nghiệm</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tiếng</a:t>
            </a:r>
            <a:r>
              <a:rPr lang="en-US" b="1">
                <a:effectLst/>
                <a:latin typeface="Times New Roman" panose="02020603050405020304" pitchFamily="18" charset="0"/>
                <a:ea typeface="Times New Roman" panose="02020603050405020304" pitchFamily="18" charset="0"/>
                <a:sym typeface="+mn-ea"/>
              </a:rPr>
              <a:t> Anh </a:t>
            </a:r>
            <a:r>
              <a:rPr lang="en-US" b="1" err="1">
                <a:effectLst/>
                <a:latin typeface="Times New Roman" panose="02020603050405020304" pitchFamily="18" charset="0"/>
                <a:ea typeface="Times New Roman" panose="02020603050405020304" pitchFamily="18" charset="0"/>
                <a:sym typeface="+mn-ea"/>
              </a:rPr>
              <a:t>cho</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sinh</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Trung</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phổ</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thông</a:t>
            </a:r>
            <a:r>
              <a:rPr lang="en-US" b="1">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sẽ</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là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một</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đề</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đáp</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ứng</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được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nhu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cầu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của</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cả</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học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sinh</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giáo</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viên</a:t>
            </a:r>
            <a:r>
              <a:rPr lang="en-US">
                <a:effectLst/>
                <a:latin typeface="Times New Roman" panose="02020603050405020304" pitchFamily="18" charset="0"/>
                <a:ea typeface="Times New Roman" panose="02020603050405020304" pitchFamily="18" charset="0"/>
                <a:sym typeface="+mn-ea"/>
              </a:rPr>
              <a:t>.</a:t>
            </a:r>
            <a:endParaRPr lang="en-US">
              <a:effectLst/>
              <a:latin typeface="Times New Roman" panose="02020603050405020304" pitchFamily="18" charset="0"/>
              <a:ea typeface="Times New Roman" panose="02020603050405020304" pitchFamily="18"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atin typeface="Times New Roman" panose="02020603050405020304" pitchFamily="18" charset="0"/>
                <a:sym typeface="+mn-ea"/>
              </a:rPr>
              <a:t>- </a:t>
            </a:r>
            <a:r>
              <a:rPr lang="en-US" b="1">
                <a:latin typeface="Times New Roman" panose="02020603050405020304" pitchFamily="18" charset="0"/>
                <a:sym typeface="+mn-ea"/>
              </a:rPr>
              <a:t>Tạo một trang web thực tế </a:t>
            </a:r>
            <a:endParaRPr lang="en-US">
              <a:latin typeface="Times New Roman" panose="02020603050405020304" pitchFamily="18" charset="0"/>
            </a:endParaRPr>
          </a:p>
          <a:p>
            <a:r>
              <a:rPr lang="en-US">
                <a:latin typeface="Times New Roman" panose="02020603050405020304" pitchFamily="18" charset="0"/>
                <a:sym typeface="+mn-ea"/>
              </a:rPr>
              <a:t> hoàn chỉnh cho phép học sinh có thể học tập, ôn luyện và rèn luyện tiếng Anh. Giáo viên cũng có thể theo dõi, đánh giá kết quả của học sinh </a:t>
            </a:r>
            <a:endParaRPr lang="en-US">
              <a:latin typeface="Times New Roman" panose="02020603050405020304" pitchFamily="18" charset="0"/>
              <a:sym typeface="+mn-ea"/>
            </a:endParaRPr>
          </a:p>
          <a:p>
            <a:r>
              <a:rPr lang="en-US">
                <a:latin typeface="Times New Roman" panose="02020603050405020304" pitchFamily="18" charset="0"/>
                <a:sym typeface="+mn-ea"/>
              </a:rPr>
              <a:t>- </a:t>
            </a:r>
            <a:r>
              <a:rPr lang="en-US" b="1">
                <a:latin typeface="Times New Roman" panose="02020603050405020304" pitchFamily="18" charset="0"/>
                <a:sym typeface="+mn-ea"/>
              </a:rPr>
              <a:t>Đảm bảo tính ổn định và hiệu suất</a:t>
            </a:r>
            <a:endParaRPr lang="en-US">
              <a:latin typeface="Times New Roman" panose="02020603050405020304" pitchFamily="18" charset="0"/>
            </a:endParaRPr>
          </a:p>
          <a:p>
            <a:r>
              <a:rPr lang="en-US">
                <a:latin typeface="Times New Roman" panose="02020603050405020304" pitchFamily="18" charset="0"/>
                <a:sym typeface="+mn-ea"/>
              </a:rPr>
              <a:t>Đảm bảo ứng dụng chạy ổn định và hoạt động tốt, đặc biệt khi có nhiều người dùng truy cập cùng lúc.</a:t>
            </a:r>
            <a:endParaRPr lang="en-US">
              <a:latin typeface="Times New Roman" panose="02020603050405020304" pitchFamily="18" charset="0"/>
            </a:endParaRPr>
          </a:p>
          <a:p>
            <a:r>
              <a:rPr lang="en-US">
                <a:latin typeface="Times New Roman" panose="02020603050405020304" pitchFamily="18" charset="0"/>
                <a:sym typeface="+mn-ea"/>
              </a:rPr>
              <a:t>- </a:t>
            </a:r>
            <a:r>
              <a:rPr lang="en-US" b="1">
                <a:latin typeface="Times New Roman" panose="02020603050405020304" pitchFamily="18" charset="0"/>
                <a:sym typeface="+mn-ea"/>
              </a:rPr>
              <a:t>Tối ưu hóa trải nghiệm người dùng</a:t>
            </a:r>
            <a:endParaRPr lang="en-US">
              <a:latin typeface="Times New Roman" panose="02020603050405020304" pitchFamily="18" charset="0"/>
            </a:endParaRPr>
          </a:p>
          <a:p>
            <a:r>
              <a:rPr lang="en-US">
                <a:latin typeface="Times New Roman" panose="02020603050405020304" pitchFamily="18" charset="0"/>
                <a:sym typeface="+mn-ea"/>
              </a:rPr>
              <a:t>Đảm bảo ứng dụng có giao diện người dùng dễ sử dụng và hấp dẫn, giúp học sinh có thể ôn luyện, tổng hợp các kiến thức phù hợp.</a:t>
            </a:r>
            <a:endParaRPr lang="en-US">
              <a:latin typeface="Times New Roman" panose="02020603050405020304" pitchFamily="18" charset="0"/>
            </a:endParaRPr>
          </a:p>
          <a:p>
            <a:endParaRPr lang="en-US"/>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70835" y="313018"/>
            <a:ext cx="11423600" cy="6231963"/>
          </a:xfrm>
          <a:prstGeom prst="rect">
            <a:avLst/>
          </a:prstGeom>
        </p:spPr>
        <p:txBody>
          <a:body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894466"/>
            <a:ext cx="2455863" cy="3736657"/>
          </a:xfrm>
          <a:prstGeom prst="rect">
            <a:avLst/>
          </a:prstGeom>
        </p:spPr>
        <p:txBody>
          <a:bodyPr/>
          <a:lstStyle/>
          <a:p>
            <a:endParaRPr lang="en-ID"/>
          </a:p>
        </p:txBody>
      </p:sp>
      <p:sp>
        <p:nvSpPr>
          <p:cNvPr id="5" name="Picture Placeholder 3"/>
          <p:cNvSpPr>
            <a:spLocks noGrp="1"/>
          </p:cNvSpPr>
          <p:nvPr>
            <p:ph type="pic" sz="quarter" idx="11"/>
          </p:nvPr>
        </p:nvSpPr>
        <p:spPr>
          <a:xfrm>
            <a:off x="8839200" y="894466"/>
            <a:ext cx="2455863" cy="3736657"/>
          </a:xfrm>
          <a:prstGeom prst="rect">
            <a:avLst/>
          </a:prstGeom>
        </p:spPr>
        <p:txBody>
          <a:bodyPr/>
          <a:lstStyle/>
          <a:p>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570014" y="1"/>
            <a:ext cx="4621780" cy="6858000"/>
          </a:xfrm>
          <a:prstGeom prst="rect">
            <a:avLst/>
          </a:prstGeom>
        </p:spPr>
        <p:txBody>
          <a:bodyPr/>
          <a:lstStyle/>
          <a:p>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05989" y="1786175"/>
            <a:ext cx="2238012" cy="3285649"/>
          </a:xfrm>
          <a:prstGeom prst="rect">
            <a:avLst/>
          </a:prstGeom>
        </p:spPr>
        <p:txBody>
          <a:bodyPr/>
          <a:lstStyle/>
          <a:p>
            <a:endParaRPr lang="en-ID"/>
          </a:p>
        </p:txBody>
      </p:sp>
      <p:sp>
        <p:nvSpPr>
          <p:cNvPr id="4" name="Picture Placeholder 3"/>
          <p:cNvSpPr>
            <a:spLocks noGrp="1"/>
          </p:cNvSpPr>
          <p:nvPr>
            <p:ph type="pic" sz="quarter" idx="11"/>
          </p:nvPr>
        </p:nvSpPr>
        <p:spPr>
          <a:xfrm>
            <a:off x="3561852" y="1786175"/>
            <a:ext cx="2238012" cy="3285649"/>
          </a:xfrm>
          <a:prstGeom prst="rect">
            <a:avLst/>
          </a:prstGeom>
        </p:spPr>
        <p:txBody>
          <a:bodyPr/>
          <a:lstStyle/>
          <a:p>
            <a:endParaRPr lang="en-ID"/>
          </a:p>
        </p:txBody>
      </p:sp>
      <p:sp>
        <p:nvSpPr>
          <p:cNvPr id="5" name="Picture Placeholder 3"/>
          <p:cNvSpPr>
            <a:spLocks noGrp="1"/>
          </p:cNvSpPr>
          <p:nvPr>
            <p:ph type="pic" sz="quarter" idx="12"/>
          </p:nvPr>
        </p:nvSpPr>
        <p:spPr>
          <a:xfrm>
            <a:off x="6017715" y="1786175"/>
            <a:ext cx="2238012" cy="3285649"/>
          </a:xfrm>
          <a:prstGeom prst="rect">
            <a:avLst/>
          </a:prstGeom>
        </p:spPr>
        <p:txBody>
          <a:bodyPr/>
          <a:lstStyle/>
          <a:p>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30582" y="0"/>
            <a:ext cx="9161417" cy="4545874"/>
          </a:xfrm>
          <a:prstGeom prst="rect">
            <a:avLst/>
          </a:prstGeom>
        </p:spPr>
        <p:txBody>
          <a:bodyPr/>
          <a:lstStyle/>
          <a:p>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417026"/>
            <a:ext cx="7994105" cy="3592876"/>
          </a:xfrm>
          <a:custGeom>
            <a:avLst/>
            <a:gdLst>
              <a:gd name="connsiteX0" fmla="*/ 0 w 7223760"/>
              <a:gd name="connsiteY0" fmla="*/ 0 h 3579813"/>
              <a:gd name="connsiteX1" fmla="*/ 7223760 w 7223760"/>
              <a:gd name="connsiteY1" fmla="*/ 0 h 3579813"/>
              <a:gd name="connsiteX2" fmla="*/ 7223760 w 7223760"/>
              <a:gd name="connsiteY2" fmla="*/ 3579813 h 3579813"/>
              <a:gd name="connsiteX3" fmla="*/ 0 w 7223760"/>
              <a:gd name="connsiteY3" fmla="*/ 3579813 h 3579813"/>
              <a:gd name="connsiteX4" fmla="*/ 0 w 7223760"/>
              <a:gd name="connsiteY4" fmla="*/ 0 h 3579813"/>
              <a:gd name="connsiteX0-1" fmla="*/ 0 w 7981405"/>
              <a:gd name="connsiteY0-2" fmla="*/ 13063 h 3592876"/>
              <a:gd name="connsiteX1-3" fmla="*/ 7981405 w 7981405"/>
              <a:gd name="connsiteY1-4" fmla="*/ 0 h 3592876"/>
              <a:gd name="connsiteX2-5" fmla="*/ 7223760 w 7981405"/>
              <a:gd name="connsiteY2-6" fmla="*/ 3592876 h 3592876"/>
              <a:gd name="connsiteX3-7" fmla="*/ 0 w 7981405"/>
              <a:gd name="connsiteY3-8" fmla="*/ 3592876 h 3592876"/>
              <a:gd name="connsiteX4-9" fmla="*/ 0 w 7981405"/>
              <a:gd name="connsiteY4-10" fmla="*/ 13063 h 3592876"/>
              <a:gd name="connsiteX0-11" fmla="*/ 0 w 7994105"/>
              <a:gd name="connsiteY0-12" fmla="*/ 363 h 3580176"/>
              <a:gd name="connsiteX1-13" fmla="*/ 7994105 w 7994105"/>
              <a:gd name="connsiteY1-14" fmla="*/ 0 h 3580176"/>
              <a:gd name="connsiteX2-15" fmla="*/ 7223760 w 7994105"/>
              <a:gd name="connsiteY2-16" fmla="*/ 3580176 h 3580176"/>
              <a:gd name="connsiteX3-17" fmla="*/ 0 w 7994105"/>
              <a:gd name="connsiteY3-18" fmla="*/ 3580176 h 3580176"/>
              <a:gd name="connsiteX4-19" fmla="*/ 0 w 7994105"/>
              <a:gd name="connsiteY4-20" fmla="*/ 363 h 3580176"/>
              <a:gd name="connsiteX0-21" fmla="*/ 0 w 7994105"/>
              <a:gd name="connsiteY0-22" fmla="*/ 363 h 3580176"/>
              <a:gd name="connsiteX1-23" fmla="*/ 7994105 w 7994105"/>
              <a:gd name="connsiteY1-24" fmla="*/ 0 h 3580176"/>
              <a:gd name="connsiteX2-25" fmla="*/ 5217160 w 7994105"/>
              <a:gd name="connsiteY2-26" fmla="*/ 3573826 h 3580176"/>
              <a:gd name="connsiteX3-27" fmla="*/ 0 w 7994105"/>
              <a:gd name="connsiteY3-28" fmla="*/ 3580176 h 3580176"/>
              <a:gd name="connsiteX4-29" fmla="*/ 0 w 7994105"/>
              <a:gd name="connsiteY4-30" fmla="*/ 363 h 3580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94105" h="3580176">
                <a:moveTo>
                  <a:pt x="0" y="363"/>
                </a:moveTo>
                <a:lnTo>
                  <a:pt x="7994105" y="0"/>
                </a:lnTo>
                <a:lnTo>
                  <a:pt x="5217160" y="3573826"/>
                </a:lnTo>
                <a:lnTo>
                  <a:pt x="0" y="3580176"/>
                </a:lnTo>
                <a:lnTo>
                  <a:pt x="0" y="363"/>
                </a:lnTo>
                <a:close/>
              </a:path>
            </a:pathLst>
          </a:custGeom>
        </p:spPr>
        <p:txBody>
          <a:bodyPr/>
          <a:lstStyle/>
          <a:p>
            <a:endParaRPr lang="en-ID"/>
          </a:p>
        </p:txBody>
      </p:sp>
      <p:sp>
        <p:nvSpPr>
          <p:cNvPr id="5" name="Picture Placeholder 3"/>
          <p:cNvSpPr>
            <a:spLocks noGrp="1"/>
          </p:cNvSpPr>
          <p:nvPr>
            <p:ph type="pic" sz="quarter" idx="11"/>
          </p:nvPr>
        </p:nvSpPr>
        <p:spPr>
          <a:xfrm>
            <a:off x="5199016" y="1417026"/>
            <a:ext cx="6992983" cy="3592876"/>
          </a:xfrm>
          <a:custGeom>
            <a:avLst/>
            <a:gdLst>
              <a:gd name="connsiteX0" fmla="*/ 0 w 4968240"/>
              <a:gd name="connsiteY0" fmla="*/ 0 h 3579813"/>
              <a:gd name="connsiteX1" fmla="*/ 4968240 w 4968240"/>
              <a:gd name="connsiteY1" fmla="*/ 0 h 3579813"/>
              <a:gd name="connsiteX2" fmla="*/ 4968240 w 4968240"/>
              <a:gd name="connsiteY2" fmla="*/ 3579813 h 3579813"/>
              <a:gd name="connsiteX3" fmla="*/ 0 w 4968240"/>
              <a:gd name="connsiteY3" fmla="*/ 3579813 h 3579813"/>
              <a:gd name="connsiteX4" fmla="*/ 0 w 4968240"/>
              <a:gd name="connsiteY4" fmla="*/ 0 h 3579813"/>
              <a:gd name="connsiteX0-1" fmla="*/ 2024743 w 6992983"/>
              <a:gd name="connsiteY0-2" fmla="*/ 0 h 3592876"/>
              <a:gd name="connsiteX1-3" fmla="*/ 6992983 w 6992983"/>
              <a:gd name="connsiteY1-4" fmla="*/ 0 h 3592876"/>
              <a:gd name="connsiteX2-5" fmla="*/ 6992983 w 6992983"/>
              <a:gd name="connsiteY2-6" fmla="*/ 3579813 h 3592876"/>
              <a:gd name="connsiteX3-7" fmla="*/ 0 w 6992983"/>
              <a:gd name="connsiteY3-8" fmla="*/ 3592876 h 3592876"/>
              <a:gd name="connsiteX4-9" fmla="*/ 2024743 w 6992983"/>
              <a:gd name="connsiteY4-10" fmla="*/ 0 h 3592876"/>
              <a:gd name="connsiteX0-11" fmla="*/ 2795452 w 6992983"/>
              <a:gd name="connsiteY0-12" fmla="*/ 0 h 3592876"/>
              <a:gd name="connsiteX1-13" fmla="*/ 6992983 w 6992983"/>
              <a:gd name="connsiteY1-14" fmla="*/ 0 h 3592876"/>
              <a:gd name="connsiteX2-15" fmla="*/ 6992983 w 6992983"/>
              <a:gd name="connsiteY2-16" fmla="*/ 3579813 h 3592876"/>
              <a:gd name="connsiteX3-17" fmla="*/ 0 w 6992983"/>
              <a:gd name="connsiteY3-18" fmla="*/ 3592876 h 3592876"/>
              <a:gd name="connsiteX4-19" fmla="*/ 2795452 w 6992983"/>
              <a:gd name="connsiteY4-20" fmla="*/ 0 h 35928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92983" h="3592876">
                <a:moveTo>
                  <a:pt x="2795452" y="0"/>
                </a:moveTo>
                <a:lnTo>
                  <a:pt x="6992983" y="0"/>
                </a:lnTo>
                <a:lnTo>
                  <a:pt x="6992983" y="3579813"/>
                </a:lnTo>
                <a:lnTo>
                  <a:pt x="0" y="3592876"/>
                </a:lnTo>
                <a:lnTo>
                  <a:pt x="2795452" y="0"/>
                </a:lnTo>
                <a:close/>
              </a:path>
            </a:pathLst>
          </a:custGeom>
        </p:spPr>
        <p:txBody>
          <a:bodyPr/>
          <a:lstStyle/>
          <a:p>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816769"/>
            <a:ext cx="4153989" cy="5224463"/>
          </a:xfrm>
          <a:prstGeom prst="rect">
            <a:avLst/>
          </a:prstGeom>
        </p:spPr>
        <p:txBody>
          <a:bodyPr/>
          <a:lstStyle/>
          <a:p>
            <a:endParaRPr lang="en-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038011" y="1358537"/>
            <a:ext cx="4153989" cy="5499463"/>
          </a:xfrm>
          <a:prstGeom prst="rect">
            <a:avLst/>
          </a:prstGeom>
        </p:spPr>
        <p:txBody>
          <a:bodyPr/>
          <a:lstStyle/>
          <a:p>
            <a:endParaRPr lang="en-ID"/>
          </a:p>
        </p:txBody>
      </p:sp>
      <p:sp>
        <p:nvSpPr>
          <p:cNvPr id="5" name="Picture Placeholder 4"/>
          <p:cNvSpPr>
            <a:spLocks noGrp="1"/>
          </p:cNvSpPr>
          <p:nvPr>
            <p:ph type="pic" sz="quarter" idx="11"/>
          </p:nvPr>
        </p:nvSpPr>
        <p:spPr>
          <a:xfrm>
            <a:off x="927782" y="3703320"/>
            <a:ext cx="2677568" cy="2246312"/>
          </a:xfrm>
          <a:prstGeom prst="rect">
            <a:avLst/>
          </a:prstGeom>
        </p:spPr>
        <p:txBody>
          <a:bodyPr/>
          <a:lstStyle/>
          <a:p>
            <a:endParaRPr lang="en-ID"/>
          </a:p>
        </p:txBody>
      </p:sp>
      <p:sp>
        <p:nvSpPr>
          <p:cNvPr id="6" name="Picture Placeholder 4"/>
          <p:cNvSpPr>
            <a:spLocks noGrp="1"/>
          </p:cNvSpPr>
          <p:nvPr>
            <p:ph type="pic" sz="quarter" idx="12"/>
          </p:nvPr>
        </p:nvSpPr>
        <p:spPr>
          <a:xfrm>
            <a:off x="4454436" y="3703320"/>
            <a:ext cx="2677568" cy="2246312"/>
          </a:xfrm>
          <a:prstGeom prst="rect">
            <a:avLst/>
          </a:prstGeom>
        </p:spPr>
        <p:txBody>
          <a:bodyPr/>
          <a:lstStyle/>
          <a:p>
            <a:endParaRPr lang="en-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56060" y="796834"/>
            <a:ext cx="3994763" cy="5264334"/>
          </a:xfrm>
          <a:prstGeom prst="rect">
            <a:avLst/>
          </a:prstGeom>
        </p:spPr>
        <p:txBody>
          <a:bodyPr/>
          <a:lstStyle/>
          <a:p>
            <a:endParaRPr lang="en-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584452" y="849563"/>
            <a:ext cx="4584700" cy="4662487"/>
          </a:xfrm>
          <a:prstGeom prst="rect">
            <a:avLst/>
          </a:prstGeom>
        </p:spPr>
        <p:txBody>
          <a:bodyPr/>
          <a:lstStyle/>
          <a:p>
            <a:endParaRPr lang="en-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39800" y="0"/>
            <a:ext cx="4246563" cy="5904411"/>
          </a:xfrm>
          <a:prstGeom prst="rect">
            <a:avLst/>
          </a:prstGeom>
        </p:spPr>
        <p:txBody>
          <a:bodyPr/>
          <a:lstStyle/>
          <a:p>
            <a:endParaRPr lang="en-I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716780" y="836022"/>
            <a:ext cx="3994763" cy="4741820"/>
          </a:xfrm>
          <a:prstGeom prst="rect">
            <a:avLst/>
          </a:prstGeom>
        </p:spPr>
        <p:txBody>
          <a:bodyPr/>
          <a:lstStyle/>
          <a:p>
            <a:endParaRPr lang="en-I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96937"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3640137" y="894466"/>
            <a:ext cx="2455863" cy="3736657"/>
          </a:xfrm>
          <a:prstGeom prst="rect">
            <a:avLst/>
          </a:prstGeom>
        </p:spPr>
        <p:txBody>
          <a:bodyPr/>
          <a:lstStyle/>
          <a:p>
            <a:endParaRPr lang="en-I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262858"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6" name="Picture Placeholder 3"/>
          <p:cNvSpPr>
            <a:spLocks noGrp="1"/>
          </p:cNvSpPr>
          <p:nvPr>
            <p:ph type="pic" sz="quarter" idx="16"/>
          </p:nvPr>
        </p:nvSpPr>
        <p:spPr>
          <a:xfrm>
            <a:off x="8691152"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7" name="Picture Placeholder 3"/>
          <p:cNvSpPr>
            <a:spLocks noGrp="1"/>
          </p:cNvSpPr>
          <p:nvPr>
            <p:ph type="pic" sz="quarter" idx="17"/>
          </p:nvPr>
        </p:nvSpPr>
        <p:spPr>
          <a:xfrm>
            <a:off x="4977005"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6908" y="3947206"/>
            <a:ext cx="2538186" cy="1698625"/>
          </a:xfrm>
          <a:prstGeom prst="roundRect">
            <a:avLst/>
          </a:prstGeom>
        </p:spPr>
        <p:txBody>
          <a:bodyPr/>
          <a:lstStyle/>
          <a:p>
            <a:endParaRPr lang="en-ID"/>
          </a:p>
        </p:txBody>
      </p:sp>
      <p:sp>
        <p:nvSpPr>
          <p:cNvPr id="6" name="Picture Placeholder 3"/>
          <p:cNvSpPr>
            <a:spLocks noGrp="1"/>
          </p:cNvSpPr>
          <p:nvPr>
            <p:ph type="pic" sz="quarter" idx="11"/>
          </p:nvPr>
        </p:nvSpPr>
        <p:spPr>
          <a:xfrm>
            <a:off x="1227365" y="3947205"/>
            <a:ext cx="2538186" cy="1698625"/>
          </a:xfrm>
          <a:prstGeom prst="roundRect">
            <a:avLst/>
          </a:prstGeom>
        </p:spPr>
        <p:txBody>
          <a:bodyPr/>
          <a:lstStyle/>
          <a:p>
            <a:endParaRPr lang="en-ID"/>
          </a:p>
        </p:txBody>
      </p:sp>
      <p:sp>
        <p:nvSpPr>
          <p:cNvPr id="7" name="Picture Placeholder 3"/>
          <p:cNvSpPr>
            <a:spLocks noGrp="1"/>
          </p:cNvSpPr>
          <p:nvPr>
            <p:ph type="pic" sz="quarter" idx="12"/>
          </p:nvPr>
        </p:nvSpPr>
        <p:spPr>
          <a:xfrm>
            <a:off x="8426450" y="3947204"/>
            <a:ext cx="2538186" cy="1698625"/>
          </a:xfrm>
          <a:prstGeom prst="roundRect">
            <a:avLst/>
          </a:prstGeom>
        </p:spPr>
        <p:txBody>
          <a:bodyPr/>
          <a:lstStyle/>
          <a:p>
            <a:endParaRPr lang="en-I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5312184"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8747715" y="894466"/>
            <a:ext cx="2455863" cy="3736657"/>
          </a:xfrm>
          <a:prstGeom prst="rect">
            <a:avLst/>
          </a:prstGeom>
        </p:spPr>
        <p:txBody>
          <a:bodyPr/>
          <a:lstStyle/>
          <a:p>
            <a:endParaRPr lang="en-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031966" y="953589"/>
            <a:ext cx="3709850" cy="4950824"/>
          </a:xfrm>
          <a:prstGeom prst="rect">
            <a:avLst/>
          </a:prstGeom>
        </p:spPr>
        <p:txBody>
          <a:bodyPr/>
          <a:lstStyle/>
          <a:p>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492522" y="895045"/>
            <a:ext cx="4922339" cy="5067911"/>
          </a:xfrm>
          <a:prstGeom prst="rect">
            <a:avLst/>
          </a:prstGeom>
        </p:spPr>
        <p:txBody>
          <a:bodyPr/>
          <a:lstStyle/>
          <a:p>
            <a:endParaRPr lang="en-I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7506743" y="1554480"/>
            <a:ext cx="3648937" cy="3749042"/>
          </a:xfrm>
          <a:prstGeom prst="rect">
            <a:avLst/>
          </a:prstGeom>
        </p:spPr>
        <p:txBody>
          <a:bodyPr/>
          <a:lstStyle/>
          <a:p>
            <a:endParaRPr lang="en-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812009" y="906378"/>
            <a:ext cx="3021918" cy="5045244"/>
          </a:xfrm>
          <a:prstGeom prst="rect">
            <a:avLst/>
          </a:prstGeom>
        </p:spPr>
        <p:txBody>
          <a:bodyPr/>
          <a:lstStyle/>
          <a:p>
            <a:endParaRPr lang="en-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71258" y="2785403"/>
            <a:ext cx="4376102" cy="3119010"/>
          </a:xfrm>
          <a:prstGeom prst="rect">
            <a:avLst/>
          </a:prstGeom>
        </p:spPr>
        <p:txBody>
          <a:bodyPr/>
          <a:lstStyle/>
          <a:p>
            <a:endParaRPr lang="en-I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772194" y="1188719"/>
            <a:ext cx="3021918" cy="4376057"/>
          </a:xfrm>
          <a:prstGeom prst="roundRect">
            <a:avLst>
              <a:gd name="adj" fmla="val 5519"/>
            </a:avLst>
          </a:prstGeom>
        </p:spPr>
        <p:txBody>
          <a:bodyPr/>
          <a:lstStyle/>
          <a:p>
            <a:endParaRPr lang="en-I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485255" y="3459553"/>
            <a:ext cx="8349206" cy="2898080"/>
          </a:xfrm>
          <a:prstGeom prst="rect">
            <a:avLst/>
          </a:prstGeom>
        </p:spPr>
        <p:txBody>
          <a:bodyPr/>
          <a:lstStyle/>
          <a:p>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584452" y="1449977"/>
            <a:ext cx="4584700" cy="5394963"/>
          </a:xfrm>
          <a:prstGeom prst="rect">
            <a:avLst/>
          </a:prstGeom>
        </p:spPr>
        <p:txBody>
          <a:bodyPr/>
          <a:lstStyle/>
          <a:p>
            <a:endParaRPr lang="en-I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0835" y="313019"/>
            <a:ext cx="11423600" cy="6231962"/>
          </a:xfrm>
          <a:prstGeom prst="rect">
            <a:avLst/>
          </a:prstGeom>
        </p:spPr>
        <p:txBody>
          <a:bodyPr/>
          <a:lstStyle/>
          <a:p>
            <a:endParaRPr lang="en-I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5CCBA25-EA95-4744-AD43-B15BE09063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63531-2D09-42CD-8713-92F1728A7156}"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F882-E5CB-4B3F-8489-698A4F45ED6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5A2DE-8A09-4C44-8732-8F1FE282FDCD}"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US"/>
          </a:p>
        </p:txBody>
      </p:sp>
      <p:sp>
        <p:nvSpPr>
          <p:cNvPr id="4" name="Rectangle 3"/>
          <p:cNvSpPr>
            <a:spLocks noGrp="1"/>
          </p:cNvSpPr>
          <p:nvPr>
            <p:ph type="sldNum" sz="quarter" idx="10"/>
          </p:nvPr>
        </p:nvSpPr>
        <p:spPr/>
        <p:txBody>
          <a:bodyPr/>
          <a:lstStyle>
            <a:lvl1pPr>
              <a:defRPr/>
            </a:lvl1pPr>
          </a:lstStyle>
          <a:p>
            <a:pPr defTabSz="412750" fontAlgn="base" hangingPunct="0">
              <a:spcBef>
                <a:spcPct val="0"/>
              </a:spcBef>
              <a:spcAft>
                <a:spcPct val="0"/>
              </a:spcAft>
              <a:defRPr/>
            </a:pPr>
            <a:fld id="{F9AEF3A7-0E53-004D-BA1C-AEEFBF9C8FCF}" type="slidenum">
              <a:rPr lang="ru-RU" altLang="ru-RU" smtClean="0">
                <a:solidFill>
                  <a:srgbClr val="000000"/>
                </a:solidFill>
              </a:rPr>
            </a:fld>
            <a:endParaRPr lang="ru-RU" altLang="ru-RU">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5133703" cy="5669280"/>
          </a:xfrm>
          <a:prstGeom prst="rect">
            <a:avLst/>
          </a:prstGeom>
        </p:spPr>
        <p:txBody>
          <a:bodyPr/>
          <a:lstStyle/>
          <a:p>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16769"/>
            <a:ext cx="3278188" cy="5224463"/>
          </a:xfrm>
          <a:prstGeom prst="rect">
            <a:avLst/>
          </a:prstGeom>
        </p:spPr>
        <p:txBody>
          <a:bodyPr/>
          <a:lstStyle/>
          <a:p>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29000"/>
            <a:ext cx="12192000" cy="3429000"/>
          </a:xfrm>
          <a:prstGeom prst="rect">
            <a:avLst/>
          </a:prstGeom>
        </p:spPr>
        <p:txBody>
          <a:bodyPr/>
          <a:lstStyle/>
          <a:p>
            <a:endParaRPr lang="en-ID"/>
          </a:p>
        </p:txBody>
      </p:sp>
      <p:sp>
        <p:nvSpPr>
          <p:cNvPr id="6" name="Picture Placeholder 5"/>
          <p:cNvSpPr>
            <a:spLocks noGrp="1"/>
          </p:cNvSpPr>
          <p:nvPr>
            <p:ph type="pic" sz="quarter" idx="11"/>
          </p:nvPr>
        </p:nvSpPr>
        <p:spPr>
          <a:xfrm>
            <a:off x="1136423" y="1058091"/>
            <a:ext cx="3005137" cy="3299414"/>
          </a:xfrm>
          <a:prstGeom prst="rect">
            <a:avLst/>
          </a:prstGeom>
        </p:spPr>
        <p:txBody>
          <a:bodyPr/>
          <a:lstStyle/>
          <a:p>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2863" y="3550355"/>
            <a:ext cx="5502135" cy="2433001"/>
          </a:xfrm>
          <a:prstGeom prst="rect">
            <a:avLst/>
          </a:prstGeom>
        </p:spPr>
        <p:txBody>
          <a:bodyPr/>
          <a:lstStyle/>
          <a:p>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5"/>
          <p:cNvSpPr>
            <a:spLocks noGrp="1"/>
          </p:cNvSpPr>
          <p:nvPr>
            <p:ph type="pic" sz="quarter" idx="11"/>
          </p:nvPr>
        </p:nvSpPr>
        <p:spPr>
          <a:xfrm>
            <a:off x="992730" y="901337"/>
            <a:ext cx="4154035" cy="3299414"/>
          </a:xfrm>
          <a:prstGeom prst="rect">
            <a:avLst/>
          </a:prstGeom>
        </p:spPr>
        <p:txBody>
          <a:bodyPr/>
          <a:lstStyle/>
          <a:p>
            <a:endParaRPr lang="en-ID"/>
          </a:p>
        </p:txBody>
      </p:sp>
      <p:sp>
        <p:nvSpPr>
          <p:cNvPr id="4" name="Picture Placeholder 5"/>
          <p:cNvSpPr>
            <a:spLocks noGrp="1"/>
          </p:cNvSpPr>
          <p:nvPr>
            <p:ph type="pic" sz="quarter" idx="12"/>
          </p:nvPr>
        </p:nvSpPr>
        <p:spPr>
          <a:xfrm>
            <a:off x="1652426" y="3265713"/>
            <a:ext cx="2834641" cy="2690949"/>
          </a:xfrm>
          <a:prstGeom prst="rect">
            <a:avLst/>
          </a:prstGeom>
        </p:spPr>
        <p:txBody>
          <a:bodyPr/>
          <a:lstStyle/>
          <a:p>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844550" y="177800"/>
            <a:ext cx="10502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Medium" charset="0"/>
              </a:rPr>
              <a:t>Click to edit Master title style</a:t>
            </a:r>
            <a:endParaRPr lang="x-none" altLang="x-none">
              <a:sym typeface="Helvetica Neue Medium" charset="0"/>
            </a:endParaRPr>
          </a:p>
        </p:txBody>
      </p:sp>
      <p:sp>
        <p:nvSpPr>
          <p:cNvPr id="1026" name="Rectangle 2"/>
          <p:cNvSpPr>
            <a:spLocks noGrp="1"/>
          </p:cNvSpPr>
          <p:nvPr>
            <p:ph type="body" idx="1"/>
          </p:nvPr>
        </p:nvSpPr>
        <p:spPr bwMode="auto">
          <a:xfrm>
            <a:off x="844550" y="1574800"/>
            <a:ext cx="105029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charset="0"/>
              </a:rPr>
              <a:t>Click to edit Master text styles</a:t>
            </a:r>
            <a:endParaRPr lang="x-none" altLang="x-none">
              <a:sym typeface="Helvetica Neue" charset="0"/>
            </a:endParaRPr>
          </a:p>
          <a:p>
            <a:pPr lvl="1"/>
            <a:r>
              <a:rPr lang="x-none" altLang="x-none">
                <a:sym typeface="Helvetica Neue" charset="0"/>
              </a:rPr>
              <a:t>Second level</a:t>
            </a:r>
            <a:endParaRPr lang="x-none" altLang="x-none">
              <a:sym typeface="Helvetica Neue" charset="0"/>
            </a:endParaRPr>
          </a:p>
          <a:p>
            <a:pPr lvl="2"/>
            <a:r>
              <a:rPr lang="x-none" altLang="x-none">
                <a:sym typeface="Helvetica Neue" charset="0"/>
              </a:rPr>
              <a:t>Third level</a:t>
            </a:r>
            <a:endParaRPr lang="x-none" altLang="x-none">
              <a:sym typeface="Helvetica Neue" charset="0"/>
            </a:endParaRPr>
          </a:p>
          <a:p>
            <a:pPr lvl="3"/>
            <a:r>
              <a:rPr lang="x-none" altLang="x-none">
                <a:sym typeface="Helvetica Neue" charset="0"/>
              </a:rPr>
              <a:t>Fourth level</a:t>
            </a:r>
            <a:endParaRPr lang="x-none" altLang="x-none">
              <a:sym typeface="Helvetica Neue" charset="0"/>
            </a:endParaRPr>
          </a:p>
          <a:p>
            <a:pPr lvl="4"/>
            <a:r>
              <a:rPr lang="x-none" altLang="x-none">
                <a:sym typeface="Helvetica Neue" charset="0"/>
              </a:rPr>
              <a:t>Fifth level</a:t>
            </a:r>
            <a:endParaRPr lang="x-none" altLang="x-none">
              <a:sym typeface="Helvetica Neue" charset="0"/>
            </a:endParaRPr>
          </a:p>
        </p:txBody>
      </p:sp>
      <p:sp>
        <p:nvSpPr>
          <p:cNvPr id="1027" name="Rectangle 3"/>
          <p:cNvSpPr>
            <a:spLocks noGrp="1"/>
          </p:cNvSpPr>
          <p:nvPr>
            <p:ph type="sldNum" sz="quarter" idx="2"/>
          </p:nvPr>
        </p:nvSpPr>
        <p:spPr bwMode="auto">
          <a:xfrm>
            <a:off x="5979319" y="6540500"/>
            <a:ext cx="226219"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50800" tIns="50800" rIns="50800" bIns="50800" numCol="1" anchor="t" anchorCtr="0" compatLnSpc="1"/>
          <a:lstStyle>
            <a:lvl1pPr algn="ctr" eaLnBrk="1">
              <a:defRPr sz="1200" b="0">
                <a:latin typeface="Helvetica Neue Light" panose="02000503000000020004" pitchFamily="2" charset="0"/>
                <a:ea typeface="Helvetica Neue Light" panose="02000503000000020004" pitchFamily="2" charset="0"/>
                <a:cs typeface="Helvetica Neue Light" panose="02000503000000020004" pitchFamily="2" charset="0"/>
                <a:sym typeface="Helvetica Neue Light" panose="02000503000000020004" pitchFamily="2" charset="0"/>
              </a:defRPr>
            </a:lvl1pPr>
          </a:lstStyle>
          <a:p>
            <a:pPr>
              <a:defRPr/>
            </a:pPr>
            <a:fld id="{C5AADEF0-B835-0848-8426-CB90A11DC414}" type="slidenum">
              <a:rPr lang="ru-RU" altLang="ru-RU"/>
            </a:fld>
            <a:endParaRPr lang="ru-RU" altLang="ru-RU"/>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defTabSz="412750" rtl="0" eaLnBrk="0" fontAlgn="base" hangingPunct="0">
        <a:spcBef>
          <a:spcPct val="0"/>
        </a:spcBef>
        <a:spcAft>
          <a:spcPct val="0"/>
        </a:spcAft>
        <a:defRPr sz="5600" kern="1200">
          <a:solidFill>
            <a:srgbClr val="000000"/>
          </a:solidFill>
          <a:latin typeface="+mj-lt"/>
          <a:ea typeface="+mj-ea"/>
          <a:cs typeface="+mj-cs"/>
          <a:sym typeface="Helvetica Neue Medium" charset="0"/>
        </a:defRPr>
      </a:lvl1pPr>
      <a:lvl2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2pPr>
      <a:lvl3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3pPr>
      <a:lvl4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4pPr>
      <a:lvl5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5pPr>
      <a:lvl6pPr marL="2286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6pPr>
      <a:lvl7pPr marL="4572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7pPr>
      <a:lvl8pPr marL="6858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8pPr>
      <a:lvl9pPr marL="9144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9pPr>
    </p:titleStyle>
    <p:bodyStyle>
      <a:lvl1pPr marL="31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1pPr>
      <a:lvl2pPr marL="635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2pPr>
      <a:lvl3pPr marL="952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3pPr>
      <a:lvl4pPr marL="1270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4pPr>
      <a:lvl5pPr marL="158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5pPr>
      <a:lvl6pPr marL="12573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98083" y="2520630"/>
            <a:ext cx="9965699" cy="1015663"/>
          </a:xfrm>
          <a:prstGeom prst="rect">
            <a:avLst/>
          </a:prstGeom>
          <a:noFill/>
        </p:spPr>
        <p:txBody>
          <a:bodyPr wrap="square" rtlCol="0" anchor="t">
            <a:spAutoFit/>
          </a:bodyPr>
          <a:lstStyle/>
          <a:p>
            <a:pPr algn="ctr"/>
            <a:r>
              <a:rPr lang="en-US" sz="3000" b="1">
                <a:solidFill>
                  <a:srgbClr val="FF0000"/>
                </a:solidFill>
                <a:effectLst/>
                <a:latin typeface="Times New Roman" panose="02020603050405020304" pitchFamily="18" charset="0"/>
                <a:ea typeface="Times New Roman" panose="02020603050405020304" pitchFamily="18" charset="0"/>
              </a:rPr>
              <a:t>XÂY DỰNG WEBSITE ÔN THI TRẮC NGHIỆM TIẾNG ANH CHO HỌC SINH TRUNG HỌC PHỔ THÔNG</a:t>
            </a:r>
            <a:endParaRPr lang="en-US" sz="300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1198083" y="684134"/>
            <a:ext cx="9965699" cy="860425"/>
          </a:xfrm>
          <a:prstGeom prst="rect">
            <a:avLst/>
          </a:prstGeom>
          <a:noFill/>
        </p:spPr>
        <p:txBody>
          <a:bodyPr wrap="square" rtlCol="0" anchor="t">
            <a:spAutoFit/>
          </a:bodyPr>
          <a:lstStyle/>
          <a:p>
            <a:pPr algn="ctr"/>
            <a:r>
              <a:rPr lang="en-US" altLang="en-US" sz="2500" b="1">
                <a:effectLst/>
                <a:latin typeface="Times New Roman" panose="02020603050405020304" pitchFamily="18" charset="0"/>
                <a:ea typeface="Times New Roman" panose="02020603050405020304" pitchFamily="18" charset="0"/>
              </a:rPr>
              <a:t>B</a:t>
            </a:r>
            <a:r>
              <a:rPr lang="" altLang="en-US" sz="2500" b="1">
                <a:effectLst/>
                <a:latin typeface="Times New Roman" panose="02020603050405020304" pitchFamily="18" charset="0"/>
                <a:ea typeface="Times New Roman" panose="02020603050405020304" pitchFamily="18" charset="0"/>
              </a:rPr>
              <a:t>Á</a:t>
            </a:r>
            <a:r>
              <a:rPr lang="en-US" altLang="en-US" sz="2500" b="1">
                <a:effectLst/>
                <a:latin typeface="Times New Roman" panose="02020603050405020304" pitchFamily="18" charset="0"/>
                <a:ea typeface="Times New Roman" panose="02020603050405020304" pitchFamily="18" charset="0"/>
              </a:rPr>
              <a:t>O C</a:t>
            </a:r>
            <a:r>
              <a:rPr lang="" altLang="en-US" sz="2500" b="1">
                <a:effectLst/>
                <a:latin typeface="Times New Roman" panose="02020603050405020304" pitchFamily="18" charset="0"/>
                <a:ea typeface="Times New Roman" panose="02020603050405020304" pitchFamily="18" charset="0"/>
              </a:rPr>
              <a:t>Á</a:t>
            </a:r>
            <a:r>
              <a:rPr lang="en-US" altLang="en-US" sz="2500" b="1">
                <a:effectLst/>
                <a:latin typeface="Times New Roman" panose="02020603050405020304" pitchFamily="18" charset="0"/>
                <a:ea typeface="Times New Roman" panose="02020603050405020304" pitchFamily="18" charset="0"/>
              </a:rPr>
              <a:t>O TIỂU LUẬN HỌC PHẦN</a:t>
            </a:r>
            <a:r>
              <a:rPr lang="" altLang="en-US" sz="2500" b="1">
                <a:effectLst/>
                <a:latin typeface="Times New Roman" panose="02020603050405020304" pitchFamily="18" charset="0"/>
                <a:ea typeface="Times New Roman" panose="02020603050405020304" pitchFamily="18" charset="0"/>
              </a:rPr>
              <a:t> </a:t>
            </a:r>
            <a:endParaRPr lang="" altLang="en-US" sz="2500" b="1">
              <a:effectLst/>
              <a:latin typeface="Times New Roman" panose="02020603050405020304" pitchFamily="18" charset="0"/>
              <a:ea typeface="Times New Roman" panose="02020603050405020304" pitchFamily="18" charset="0"/>
            </a:endParaRPr>
          </a:p>
          <a:p>
            <a:pPr algn="ctr"/>
            <a:r>
              <a:rPr lang="en-US" altLang="en-US" sz="2500" b="1">
                <a:effectLst/>
                <a:latin typeface="Times New Roman" panose="02020603050405020304" pitchFamily="18" charset="0"/>
                <a:ea typeface="Times New Roman" panose="02020603050405020304" pitchFamily="18" charset="0"/>
              </a:rPr>
              <a:t>KIẾN TR</a:t>
            </a:r>
            <a:r>
              <a:rPr lang="" altLang="en-US" sz="2500" b="1">
                <a:effectLst/>
                <a:latin typeface="Times New Roman" panose="02020603050405020304" pitchFamily="18" charset="0"/>
                <a:ea typeface="Times New Roman" panose="02020603050405020304" pitchFamily="18" charset="0"/>
              </a:rPr>
              <a:t>Ú</a:t>
            </a:r>
            <a:r>
              <a:rPr lang="en-US" altLang="en-US" sz="2500" b="1">
                <a:effectLst/>
                <a:latin typeface="Times New Roman" panose="02020603050405020304" pitchFamily="18" charset="0"/>
                <a:ea typeface="Times New Roman" panose="02020603050405020304" pitchFamily="18" charset="0"/>
              </a:rPr>
              <a:t>C V</a:t>
            </a:r>
            <a:r>
              <a:rPr lang="" altLang="en-US" sz="2500" b="1">
                <a:effectLst/>
                <a:latin typeface="Times New Roman" panose="02020603050405020304" pitchFamily="18" charset="0"/>
                <a:ea typeface="Times New Roman" panose="02020603050405020304" pitchFamily="18" charset="0"/>
              </a:rPr>
              <a:t>À</a:t>
            </a:r>
            <a:r>
              <a:rPr lang="en-US" altLang="en-US" sz="2500" b="1">
                <a:effectLst/>
                <a:latin typeface="Times New Roman" panose="02020603050405020304" pitchFamily="18" charset="0"/>
                <a:ea typeface="Times New Roman" panose="02020603050405020304" pitchFamily="18" charset="0"/>
              </a:rPr>
              <a:t> THIẾT KẾ PHẦN MỀM (2+0)</a:t>
            </a:r>
            <a:r>
              <a:rPr lang="en-US" sz="2500">
                <a:effectLst/>
                <a:latin typeface="Times New Roman" panose="02020603050405020304" pitchFamily="18" charset="0"/>
                <a:ea typeface="Times New Roman" panose="02020603050405020304" pitchFamily="18" charset="0"/>
              </a:rPr>
              <a:t> </a:t>
            </a:r>
            <a:endParaRPr lang="en-US" sz="2500">
              <a:effectLst/>
              <a:latin typeface="Times New Roman" panose="02020603050405020304" pitchFamily="18" charset="0"/>
              <a:ea typeface="Times New Roman" panose="02020603050405020304" pitchFamily="18" charset="0"/>
            </a:endParaRPr>
          </a:p>
        </p:txBody>
      </p:sp>
      <p:sp>
        <p:nvSpPr>
          <p:cNvPr id="6" name="TextBox 5"/>
          <p:cNvSpPr txBox="1"/>
          <p:nvPr/>
        </p:nvSpPr>
        <p:spPr>
          <a:xfrm>
            <a:off x="3570841" y="5011338"/>
            <a:ext cx="5220183" cy="368300"/>
          </a:xfrm>
          <a:prstGeom prst="rect">
            <a:avLst/>
          </a:prstGeom>
          <a:noFill/>
        </p:spPr>
        <p:txBody>
          <a:bodyPr wrap="square" rtlCol="0" anchor="t">
            <a:spAutoFit/>
          </a:bodyPr>
          <a:lstStyle/>
          <a:p>
            <a:pPr indent="990600" algn="just">
              <a:tabLst>
                <a:tab pos="1890395" algn="l"/>
              </a:tabLst>
            </a:pPr>
            <a:r>
              <a:rPr lang="en-US" sz="1800" b="1">
                <a:effectLst/>
                <a:latin typeface="Times New Roman" panose="02020603050405020304" pitchFamily="18" charset="0"/>
                <a:ea typeface="Times New Roman" panose="02020603050405020304" pitchFamily="18" charset="0"/>
              </a:rPr>
              <a:t>GVHD</a:t>
            </a:r>
            <a:r>
              <a:rPr lang="en-US" sz="1800">
                <a:effectLst/>
                <a:latin typeface="Times New Roman" panose="02020603050405020304" pitchFamily="18" charset="0"/>
                <a:ea typeface="Times New Roman" panose="02020603050405020304" pitchFamily="18" charset="0"/>
              </a:rPr>
              <a:t>: </a:t>
            </a:r>
            <a:r>
              <a:rPr lang="en-US" altLang="en-US" sz="1800">
                <a:effectLst/>
                <a:latin typeface="Times New Roman" panose="02020603050405020304" pitchFamily="18" charset="0"/>
                <a:ea typeface="Times New Roman" panose="02020603050405020304" pitchFamily="18" charset="0"/>
              </a:rPr>
              <a:t>ThS. Cao Thanh Xuân</a:t>
            </a:r>
            <a:r>
              <a:rPr lang="en-US" sz="1800">
                <a:effectLst/>
                <a:latin typeface="Times New Roman" panose="02020603050405020304" pitchFamily="18" charset="0"/>
                <a:ea typeface="Times New Roman" panose="02020603050405020304" pitchFamily="18" charset="0"/>
              </a:rPr>
              <a:t>	</a:t>
            </a:r>
            <a:endParaRPr lang="en-US" sz="1800">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2879254" y="3673651"/>
            <a:ext cx="6603356" cy="1198880"/>
          </a:xfrm>
          <a:prstGeom prst="rect">
            <a:avLst/>
          </a:prstGeom>
          <a:noFill/>
        </p:spPr>
        <p:txBody>
          <a:bodyPr wrap="square" anchor="t">
            <a:spAutoFit/>
          </a:bodyPr>
          <a:lstStyle/>
          <a:p>
            <a:pPr indent="990600" algn="just">
              <a:tabLst>
                <a:tab pos="2340610" algn="l"/>
              </a:tabLst>
            </a:pPr>
            <a:r>
              <a:rPr lang="en-US" sz="1800" b="1">
                <a:effectLst/>
                <a:latin typeface="Times New Roman" panose="02020603050405020304" pitchFamily="18" charset="0"/>
                <a:ea typeface="Times New Roman" panose="02020603050405020304" pitchFamily="18" charset="0"/>
              </a:rPr>
              <a:t>SV/ Nhóm SV</a:t>
            </a:r>
            <a:r>
              <a:rPr lang="en-US" sz="1800">
                <a:effectLst/>
                <a:latin typeface="Times New Roman" panose="02020603050405020304" pitchFamily="18" charset="0"/>
                <a:ea typeface="Times New Roman" panose="02020603050405020304" pitchFamily="18" charset="0"/>
              </a:rPr>
              <a:t>: 1. Hồ Tuấn Phước </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2. Nguyễn Minh Nghi</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3. Phan Phước Hồng Phúc</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4. </a:t>
            </a:r>
            <a:r>
              <a:rPr lang="en-US" altLang="en-US">
                <a:effectLst/>
                <a:latin typeface="Times New Roman" panose="02020603050405020304" pitchFamily="18" charset="0"/>
                <a:ea typeface="Times New Roman" panose="02020603050405020304" pitchFamily="18" charset="0"/>
              </a:rPr>
              <a:t>Phan Trịnh Duy</a:t>
            </a:r>
            <a:endParaRPr lang="en-US" altLang="en-US">
              <a:effectLst/>
              <a:latin typeface="Times New Roman" panose="02020603050405020304" pitchFamily="18" charset="0"/>
              <a:ea typeface="Times New Roman" panose="02020603050405020304" pitchFamily="18" charset="0"/>
            </a:endParaRPr>
          </a:p>
        </p:txBody>
      </p:sp>
      <p:pic>
        <p:nvPicPr>
          <p:cNvPr id="1341731917" name="Picture 6" descr="A blue and white logo&#10;&#10;AI-generated content may be in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5219700" y="1635125"/>
            <a:ext cx="1922780" cy="74803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2404"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554480" y="2115185"/>
            <a:ext cx="7542530" cy="2627630"/>
          </a:xfrm>
          <a:prstGeom prst="rect">
            <a:avLst/>
          </a:prstGeom>
          <a:noFill/>
        </p:spPr>
        <p:txBody>
          <a:bodyPr wrap="none" rtlCol="0">
            <a:noAutofit/>
          </a:bodyPr>
          <a:lstStyle/>
          <a:p>
            <a:r>
              <a:rPr lang="en-US" altLang="vi-VN" sz="8000" b="1" i="1" spc="100">
                <a:solidFill>
                  <a:srgbClr val="FF0000"/>
                </a:solidFill>
                <a:ea typeface="Open Sans ExtraBold" panose="020B0906030804020204" pitchFamily="34" charset="0"/>
                <a:cs typeface="Arial" panose="020B0604020202020204" pitchFamily="34" charset="0"/>
              </a:rPr>
              <a:t>3</a:t>
            </a:r>
            <a:r>
              <a:rPr lang="vi-VN" sz="8000" b="1" i="1" spc="100">
                <a:solidFill>
                  <a:srgbClr val="FF0000"/>
                </a:solidFill>
                <a:ea typeface="Open Sans ExtraBold" panose="020B0906030804020204" pitchFamily="34" charset="0"/>
                <a:cs typeface="Arial" panose="020B0604020202020204" pitchFamily="34" charset="0"/>
              </a:rPr>
              <a:t>.</a:t>
            </a:r>
            <a:r>
              <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rPr>
              <a:t> Demo sản phẩm</a:t>
            </a:r>
            <a:endPar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102015"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02015" y="0"/>
            <a:ext cx="2993985"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0"/>
            <a:ext cx="2993985"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89985" y="0"/>
            <a:ext cx="3102015"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4563" y="2222339"/>
            <a:ext cx="12442784" cy="2646878"/>
          </a:xfrm>
          <a:prstGeom prst="rect">
            <a:avLst/>
          </a:prstGeom>
          <a:noFill/>
        </p:spPr>
        <p:txBody>
          <a:bodyPr wrap="square" rtlCol="0">
            <a:spAutoFit/>
          </a:bodyPr>
          <a:lstStyle/>
          <a:p>
            <a:r>
              <a:rPr lang="en-US" sz="16600">
                <a:solidFill>
                  <a:schemeClr val="bg1"/>
                </a:solidFill>
                <a:latin typeface="Montserrat" panose="00000500000000000000" pitchFamily="2" charset="0"/>
              </a:rPr>
              <a:t>Thank you</a:t>
            </a:r>
            <a:endParaRPr lang="en-US" sz="16600">
              <a:solidFill>
                <a:schemeClr val="bg1"/>
              </a:solidFill>
              <a:latin typeface="Montserrat" panose="000005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75383" y="792177"/>
            <a:ext cx="10389870" cy="5574030"/>
            <a:chOff x="-348772" y="916712"/>
            <a:chExt cx="10389870" cy="5574030"/>
          </a:xfrm>
        </p:grpSpPr>
        <p:grpSp>
          <p:nvGrpSpPr>
            <p:cNvPr id="22529" name="Группа 5"/>
            <p:cNvGrpSpPr/>
            <p:nvPr/>
          </p:nvGrpSpPr>
          <p:grpSpPr bwMode="auto">
            <a:xfrm>
              <a:off x="-348772" y="916712"/>
              <a:ext cx="9609313" cy="5563191"/>
              <a:chOff x="2366589" y="2369003"/>
              <a:chExt cx="15208524" cy="9293632"/>
            </a:xfrm>
          </p:grpSpPr>
          <p:grpSp>
            <p:nvGrpSpPr>
              <p:cNvPr id="22530" name="Группа 2"/>
              <p:cNvGrpSpPr/>
              <p:nvPr/>
            </p:nvGrpSpPr>
            <p:grpSpPr bwMode="auto">
              <a:xfrm>
                <a:off x="2366589" y="4121150"/>
                <a:ext cx="5521325" cy="5521325"/>
                <a:chOff x="8830136" y="3537274"/>
                <a:chExt cx="6688364" cy="6688364"/>
              </a:xfrm>
            </p:grpSpPr>
            <p:sp>
              <p:nvSpPr>
                <p:cNvPr id="22567" name="Полилиния 52"/>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a:solidFill>
                        <a:srgbClr val="000000"/>
                      </a:solidFill>
                      <a:prstDash val="solid"/>
                      <a:miter lim="400000"/>
                      <a:headEnd type="none" w="med" len="med"/>
                      <a:tailEnd type="none" w="med" len="med"/>
                    </a14:hiddenLine>
                  </a:ext>
                </a:extLst>
              </p:spPr>
              <p:txBody>
                <a:bodyPr lIns="0" tIns="0" rIns="0" bIns="0" anchor="ctr"/>
                <a:lstStyle/>
                <a:p>
                  <a:pPr defTabSz="412750" eaLnBrk="0" fontAlgn="base" hangingPunct="0">
                    <a:spcBef>
                      <a:spcPct val="0"/>
                    </a:spcBef>
                    <a:spcAft>
                      <a:spcPct val="0"/>
                    </a:spcAft>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nvGrpSpPr>
                <p:cNvPr id="22568" name="Группа 6"/>
                <p:cNvGrpSpPr/>
                <p:nvPr/>
              </p:nvGrpSpPr>
              <p:grpSpPr bwMode="auto">
                <a:xfrm>
                  <a:off x="9512794" y="4204010"/>
                  <a:ext cx="5322807" cy="5321280"/>
                  <a:chOff x="8680805" y="3378586"/>
                  <a:chExt cx="7669076" cy="7666877"/>
                </a:xfrm>
              </p:grpSpPr>
              <p:sp>
                <p:nvSpPr>
                  <p:cNvPr id="22583" name="Полилиния 44"/>
                  <p:cNvSpPr/>
                  <p:nvPr/>
                </p:nvSpPr>
                <p:spPr bwMode="auto">
                  <a:xfrm>
                    <a:off x="8680805" y="3378586"/>
                    <a:ext cx="7669076" cy="7666877"/>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FF013D"/>
                  </a:solidFill>
                  <a:ln w="25400" cap="flat" cmpd="sng">
                    <a:noFill/>
                    <a:prstDash val="solid"/>
                    <a:miter lim="400000"/>
                    <a:headEnd type="none" w="med" len="med"/>
                    <a:tailEnd type="none" w="med" len="med"/>
                  </a:ln>
                </p:spPr>
                <p:txBody>
                  <a:bodyPr lIns="0" tIns="0" rIns="0" bIns="0" anchor="ct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46" name="Text Box 27"/>
                  <p:cNvSpPr txBox="1"/>
                  <p:nvPr/>
                </p:nvSpPr>
                <p:spPr bwMode="auto">
                  <a:xfrm>
                    <a:off x="8980033" y="6533876"/>
                    <a:ext cx="7070620" cy="1403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spAutoFit/>
                  </a:bodyPr>
                  <a:lstStyle/>
                  <a:p>
                    <a:pPr algn="ctr" defTabSz="412750" fontAlgn="base" hangingPunct="0">
                      <a:spcBef>
                        <a:spcPct val="0"/>
                      </a:spcBef>
                      <a:spcAft>
                        <a:spcPct val="0"/>
                      </a:spcAft>
                      <a:defRPr/>
                    </a:pPr>
                    <a:r>
                      <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rPr>
                      <a:t>Nội Dung</a:t>
                    </a:r>
                    <a:endPar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endParaRPr>
                  </a:p>
                </p:txBody>
              </p:sp>
            </p:grpSp>
          </p:grpSp>
          <p:sp>
            <p:nvSpPr>
              <p:cNvPr id="13" name="Полилиния 12"/>
              <p:cNvSpPr/>
              <p:nvPr/>
            </p:nvSpPr>
            <p:spPr bwMode="auto">
              <a:xfrm rot="20681416">
                <a:off x="6917967" y="3712427"/>
                <a:ext cx="4457038"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63" name="Скругленный прямоугольник 139"/>
              <p:cNvSpPr>
                <a:spLocks noChangeArrowheads="1"/>
              </p:cNvSpPr>
              <p:nvPr/>
            </p:nvSpPr>
            <p:spPr bwMode="auto">
              <a:xfrm>
                <a:off x="11129816" y="2369003"/>
                <a:ext cx="6445297" cy="102985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44" name="Полилиния 143"/>
              <p:cNvSpPr/>
              <p:nvPr/>
            </p:nvSpPr>
            <p:spPr bwMode="auto">
              <a:xfrm rot="1095169" flipV="1">
                <a:off x="5177490" y="9823995"/>
                <a:ext cx="3795393"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3" name="Овал 8"/>
              <p:cNvSpPr>
                <a:spLocks noChangeArrowheads="1"/>
              </p:cNvSpPr>
              <p:nvPr/>
            </p:nvSpPr>
            <p:spPr bwMode="auto">
              <a:xfrm>
                <a:off x="6873756" y="8251660"/>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6" name="Овал 8"/>
              <p:cNvSpPr>
                <a:spLocks noChangeArrowheads="1"/>
              </p:cNvSpPr>
              <p:nvPr/>
            </p:nvSpPr>
            <p:spPr bwMode="auto">
              <a:xfrm>
                <a:off x="6901465" y="4580206"/>
                <a:ext cx="200025" cy="985572"/>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9" name="Скругленный прямоугольник 139"/>
              <p:cNvSpPr>
                <a:spLocks noChangeArrowheads="1"/>
              </p:cNvSpPr>
              <p:nvPr/>
            </p:nvSpPr>
            <p:spPr bwMode="auto">
              <a:xfrm>
                <a:off x="8983545" y="10645471"/>
                <a:ext cx="4907442" cy="1017164"/>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4" name="Полилиния 166"/>
              <p:cNvSpPr/>
              <p:nvPr/>
            </p:nvSpPr>
            <p:spPr bwMode="auto">
              <a:xfrm flipV="1">
                <a:off x="7152425" y="6548572"/>
                <a:ext cx="4793876" cy="73195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no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5" name="Скругленный прямоугольник 139"/>
              <p:cNvSpPr>
                <a:spLocks noChangeArrowheads="1"/>
              </p:cNvSpPr>
              <p:nvPr/>
            </p:nvSpPr>
            <p:spPr bwMode="auto">
              <a:xfrm>
                <a:off x="11946302" y="6514186"/>
                <a:ext cx="5315474" cy="101712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r>
                  <a:rPr lang="en-US" sz="2800">
                    <a:solidFill>
                      <a:schemeClr val="bg1"/>
                    </a:solidFill>
                    <a:latin typeface="Times New Roman" panose="02020603050405020304" pitchFamily="18" charset="0"/>
                    <a:cs typeface="Times New Roman" panose="02020603050405020304" pitchFamily="18" charset="0"/>
                  </a:rPr>
                  <a:t>2. Thiết kế hệ thống </a:t>
                </a:r>
                <a:endParaRPr lang="ru-RU" altLang="ru-RU" sz="2800">
                  <a:solidFill>
                    <a:schemeClr val="bg1"/>
                  </a:solidFill>
                  <a:latin typeface="Times New Roman" panose="02020603050405020304" pitchFamily="18" charset="0"/>
                  <a:cs typeface="Times New Roman" panose="02020603050405020304" pitchFamily="18" charset="0"/>
                  <a:sym typeface="Helvetica Neue" charset="0"/>
                </a:endParaRPr>
              </a:p>
            </p:txBody>
          </p:sp>
          <p:sp>
            <p:nvSpPr>
              <p:cNvPr id="26" name="Овал 8"/>
              <p:cNvSpPr>
                <a:spLocks noChangeArrowheads="1"/>
              </p:cNvSpPr>
              <p:nvPr/>
            </p:nvSpPr>
            <p:spPr bwMode="auto">
              <a:xfrm>
                <a:off x="5325514" y="8922563"/>
                <a:ext cx="200025" cy="98274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sp>
          <p:nvSpPr>
            <p:cNvPr id="10" name="TextBox 9"/>
            <p:cNvSpPr txBox="1"/>
            <p:nvPr/>
          </p:nvSpPr>
          <p:spPr>
            <a:xfrm>
              <a:off x="5196683" y="1003707"/>
              <a:ext cx="4844415" cy="953135"/>
            </a:xfrm>
            <a:prstGeom prst="rect">
              <a:avLst/>
            </a:prstGeom>
            <a:noFill/>
          </p:spPr>
          <p:txBody>
            <a:bodyPr wrap="square" rtlCol="0">
              <a:spAutoFit/>
            </a:bodyPr>
            <a:lstStyle/>
            <a:p>
              <a:r>
                <a:rPr lang="vi-VN" sz="2800">
                  <a:solidFill>
                    <a:schemeClr val="bg1"/>
                  </a:solidFill>
                  <a:latin typeface="Times New Roman" panose="02020603050405020304" pitchFamily="18" charset="0"/>
                  <a:cs typeface="Times New Roman" panose="02020603050405020304" pitchFamily="18" charset="0"/>
                </a:rPr>
                <a:t> 1 . </a:t>
              </a:r>
              <a:r>
                <a:rPr lang="en-US" sz="2800">
                  <a:solidFill>
                    <a:schemeClr val="bg1"/>
                  </a:solidFill>
                  <a:latin typeface="Times New Roman" panose="02020603050405020304" pitchFamily="18" charset="0"/>
                  <a:cs typeface="Times New Roman" panose="02020603050405020304" pitchFamily="18" charset="0"/>
                  <a:sym typeface="+mn-ea"/>
                </a:rPr>
                <a:t>Mục tiêu đề tài</a:t>
              </a:r>
              <a:endParaRPr lang="vi-VN" sz="2800">
                <a:solidFill>
                  <a:schemeClr val="bg1"/>
                </a:solidFill>
                <a:latin typeface="Times New Roman" panose="02020603050405020304" pitchFamily="18" charset="0"/>
                <a:cs typeface="Times New Roman" panose="02020603050405020304" pitchFamily="18" charset="0"/>
              </a:endParaRPr>
            </a:p>
            <a:p>
              <a:endParaRPr lang="vi-VN" sz="2800">
                <a:solidFill>
                  <a:schemeClr val="bg1"/>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3934938" y="5968772"/>
              <a:ext cx="3549015" cy="521970"/>
            </a:xfrm>
            <a:prstGeom prst="rect">
              <a:avLst/>
            </a:prstGeom>
            <a:noFill/>
          </p:spPr>
          <p:txBody>
            <a:bodyPr wrap="square" rtlCol="0">
              <a:spAutoFit/>
            </a:bodyPr>
            <a:lstStyle/>
            <a:p>
              <a:r>
                <a:rPr lang="en-US" altLang="vi-VN" sz="2800">
                  <a:solidFill>
                    <a:schemeClr val="bg1"/>
                  </a:solidFill>
                  <a:latin typeface="Times New Roman" panose="02020603050405020304" pitchFamily="18" charset="0"/>
                  <a:cs typeface="Times New Roman" panose="02020603050405020304" pitchFamily="18" charset="0"/>
                </a:rPr>
                <a:t>3</a:t>
              </a:r>
              <a:r>
                <a:rPr lang="vi-VN" sz="2800">
                  <a:solidFill>
                    <a:schemeClr val="bg1"/>
                  </a:solidFill>
                  <a:latin typeface="Times New Roman" panose="02020603050405020304" pitchFamily="18" charset="0"/>
                  <a:cs typeface="Times New Roman" panose="02020603050405020304" pitchFamily="18" charset="0"/>
                </a:rPr>
                <a:t>.</a:t>
              </a:r>
              <a:r>
                <a:rPr lang="en-US" altLang="vi-VN" sz="2800">
                  <a:solidFill>
                    <a:schemeClr val="bg1"/>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sym typeface="+mn-ea"/>
                </a:rPr>
                <a:t>Demo sản phẩm</a:t>
              </a:r>
              <a:r>
                <a:rPr lang="vi-VN" sz="2800">
                  <a:solidFill>
                    <a:schemeClr val="bg1"/>
                  </a:solidFill>
                  <a:latin typeface="Times New Roman" panose="02020603050405020304" pitchFamily="18" charset="0"/>
                  <a:cs typeface="Times New Roman" panose="02020603050405020304" pitchFamily="18" charset="0"/>
                </a:rPr>
                <a:t> </a:t>
              </a:r>
              <a:endParaRPr lang="vi-VN" sz="28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314" y="0"/>
            <a:ext cx="76611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p:cNvPicPr/>
          <p:nvPr/>
        </p:nvPicPr>
        <p:blipFill>
          <a:blip r:embed="rId1"/>
          <a:stretch>
            <a:fillRect/>
          </a:stretch>
        </p:blipFill>
        <p:spPr>
          <a:xfrm>
            <a:off x="451485" y="3038475"/>
            <a:ext cx="5614035" cy="3667125"/>
          </a:xfrm>
          <a:prstGeom prst="rect">
            <a:avLst/>
          </a:prstGeom>
        </p:spPr>
      </p:pic>
      <p:sp>
        <p:nvSpPr>
          <p:cNvPr id="20" name="TextBox 19"/>
          <p:cNvSpPr txBox="1"/>
          <p:nvPr/>
        </p:nvSpPr>
        <p:spPr>
          <a:xfrm>
            <a:off x="154329" y="234114"/>
            <a:ext cx="3369945" cy="583565"/>
          </a:xfrm>
          <a:prstGeom prst="rect">
            <a:avLst/>
          </a:prstGeom>
          <a:noFill/>
        </p:spPr>
        <p:txBody>
          <a:bodyPr wrap="none" rtlCol="0">
            <a:spAutoFit/>
          </a:bodyPr>
          <a:lstStyle/>
          <a:p>
            <a:pPr algn="l"/>
            <a:r>
              <a:rPr lang="en-US" altLang="vi-VN" sz="3200" b="1" i="1" spc="100">
                <a:solidFill>
                  <a:srgbClr val="FF0000"/>
                </a:solidFill>
                <a:ea typeface="Open Sans ExtraBold" panose="020B0906030804020204" pitchFamily="34" charset="0"/>
                <a:cs typeface="Arial" panose="020B0604020202020204" pitchFamily="34" charset="0"/>
                <a:sym typeface="+mn-ea"/>
              </a:rPr>
              <a:t>1</a:t>
            </a:r>
            <a:r>
              <a:rPr lang="vi-VN" sz="3200" b="1" i="1" spc="100">
                <a:solidFill>
                  <a:srgbClr val="FF0000"/>
                </a:solidFill>
                <a:ea typeface="Open Sans ExtraBold" panose="020B0906030804020204" pitchFamily="34" charset="0"/>
                <a:cs typeface="Arial" panose="020B0604020202020204" pitchFamily="34" charset="0"/>
                <a:sym typeface="+mn-ea"/>
              </a:rPr>
              <a:t>.</a:t>
            </a:r>
            <a:r>
              <a:rPr lang="en-US" sz="3200" b="1" i="1" spc="100">
                <a:solidFill>
                  <a:srgbClr val="FF0000"/>
                </a:solidFill>
                <a:ea typeface="Open Sans ExtraBold" panose="020B0906030804020204" pitchFamily="34" charset="0"/>
                <a:cs typeface="Arial" panose="020B0604020202020204" pitchFamily="34" charset="0"/>
                <a:sym typeface="+mn-ea"/>
              </a:rPr>
              <a:t> Mục tiêu đề tài</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4" name="TextBox 13"/>
          <p:cNvSpPr txBox="1"/>
          <p:nvPr/>
        </p:nvSpPr>
        <p:spPr>
          <a:xfrm>
            <a:off x="154388" y="906805"/>
            <a:ext cx="11900468" cy="1814830"/>
          </a:xfrm>
          <a:prstGeom prst="rect">
            <a:avLst/>
          </a:prstGeom>
          <a:noFill/>
        </p:spPr>
        <p:txBody>
          <a:bodyPr wrap="square" rtlCol="0">
            <a:spAutoFit/>
          </a:bodyPr>
          <a:lstStyle/>
          <a:p>
            <a:pPr algn="just"/>
            <a:r>
              <a:rPr lang="en-US" sz="2800">
                <a:effectLst/>
                <a:latin typeface="Times New Roman" panose="02020603050405020304" pitchFamily="18" charset="0"/>
                <a:ea typeface="Times New Roman" panose="02020603050405020304" pitchFamily="18" charset="0"/>
              </a:rPr>
              <a:t>Đề tài nghiên cứu khoa học của chúng em nhằm mục đích giúp người học </a:t>
            </a:r>
            <a:r>
              <a:rPr lang="en-US" sz="2800" b="1">
                <a:effectLst/>
                <a:latin typeface="Times New Roman" panose="02020603050405020304" pitchFamily="18" charset="0"/>
                <a:ea typeface="Times New Roman" panose="02020603050405020304" pitchFamily="18" charset="0"/>
              </a:rPr>
              <a:t>củng cố, bổ sung kiến thức, và giúp hổ trợ học sinh trong các bài kiểm tra và cải thiện chất lượng giáo dục</a:t>
            </a:r>
            <a:r>
              <a:rPr lang="en-US" sz="2800">
                <a:effectLst/>
                <a:latin typeface="Times New Roman" panose="02020603050405020304" pitchFamily="18" charset="0"/>
                <a:ea typeface="Times New Roman" panose="02020603050405020304" pitchFamily="18" charset="0"/>
              </a:rPr>
              <a:t>. Giáo viên cũng đánh giá được kết quả tổng quan của người học từ đó và đưa những bài học </a:t>
            </a:r>
            <a:r>
              <a:rPr lang="en-US" sz="2800" b="1">
                <a:effectLst/>
                <a:latin typeface="Times New Roman" panose="02020603050405020304" pitchFamily="18" charset="0"/>
                <a:ea typeface="Times New Roman" panose="02020603050405020304" pitchFamily="18" charset="0"/>
              </a:rPr>
              <a:t>theo hướng phù hợp</a:t>
            </a:r>
            <a:r>
              <a:rPr lang="en-US" sz="2800">
                <a:effectLst/>
                <a:latin typeface="Times New Roman" panose="02020603050405020304" pitchFamily="18" charset="0"/>
                <a:ea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294495" y="4647565"/>
            <a:ext cx="2176780" cy="1733550"/>
          </a:xfrm>
          <a:prstGeom prst="rect">
            <a:avLst/>
          </a:prstGeom>
        </p:spPr>
      </p:pic>
      <p:pic>
        <p:nvPicPr>
          <p:cNvPr id="4" name="Picture 3"/>
          <p:cNvPicPr>
            <a:picLocks noChangeAspect="1"/>
          </p:cNvPicPr>
          <p:nvPr/>
        </p:nvPicPr>
        <p:blipFill>
          <a:blip r:embed="rId3"/>
          <a:stretch>
            <a:fillRect/>
          </a:stretch>
        </p:blipFill>
        <p:spPr>
          <a:xfrm>
            <a:off x="9467215" y="2868930"/>
            <a:ext cx="1637665" cy="1631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Times New Roman" panose="02020603050405020304" pitchFamily="18" charset="0"/>
                <a:sym typeface="+mn-ea"/>
              </a:rPr>
              <a:t> </a:t>
            </a:r>
            <a:endParaRPr lang="en-ID" sz="4000"/>
          </a:p>
        </p:txBody>
      </p:sp>
      <p:sp>
        <p:nvSpPr>
          <p:cNvPr id="20" name="TextBox 19"/>
          <p:cNvSpPr txBox="1"/>
          <p:nvPr/>
        </p:nvSpPr>
        <p:spPr>
          <a:xfrm>
            <a:off x="457462" y="184795"/>
            <a:ext cx="3369945" cy="58356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1</a:t>
            </a:r>
            <a:r>
              <a:rPr lang="vi-VN" sz="3200" b="1" i="1" spc="100">
                <a:solidFill>
                  <a:srgbClr val="FF0000"/>
                </a:solidFill>
                <a:ea typeface="Open Sans ExtraBold" panose="020B0906030804020204" pitchFamily="34" charset="0"/>
                <a:cs typeface="Arial" panose="020B0604020202020204" pitchFamily="34" charset="0"/>
              </a:rPr>
              <a:t>.</a:t>
            </a:r>
            <a:r>
              <a:rPr lang="en-US" sz="3200" b="1" i="1" spc="100">
                <a:solidFill>
                  <a:srgbClr val="FF0000"/>
                </a:solidFill>
                <a:ea typeface="Open Sans ExtraBold" panose="020B0906030804020204" pitchFamily="34" charset="0"/>
                <a:cs typeface="Arial" panose="020B0604020202020204" pitchFamily="34" charset="0"/>
              </a:rPr>
              <a:t> Mục tiêu đề tài</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4" name="TextBox 13"/>
          <p:cNvSpPr txBox="1"/>
          <p:nvPr/>
        </p:nvSpPr>
        <p:spPr>
          <a:xfrm>
            <a:off x="154388" y="906805"/>
            <a:ext cx="11900468" cy="1383665"/>
          </a:xfrm>
          <a:prstGeom prst="rect">
            <a:avLst/>
          </a:prstGeom>
          <a:noFill/>
        </p:spPr>
        <p:txBody>
          <a:bodyPr wrap="square" rtlCol="0">
            <a:spAutoFit/>
          </a:bodyPr>
          <a:p>
            <a:pPr algn="just"/>
            <a:r>
              <a:rPr lang="en-US" altLang="en-US" sz="2800" b="1">
                <a:effectLst/>
                <a:latin typeface="Times New Roman" panose="02020603050405020304" pitchFamily="18" charset="0"/>
                <a:ea typeface="Times New Roman" panose="02020603050405020304" pitchFamily="18" charset="0"/>
              </a:rPr>
              <a:t>1. Thiết kế và xây dựng hệ thống website ôn thi trắc nghiệm tiếng Anh</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Phát triển một website thân thiện, dễ sử dụng, cho phép học sinh trung học phổ thông luyện tập các dạng bài trắc nghiệm tiếng Anh một cách hiệu quả.</a:t>
            </a:r>
            <a:endParaRPr lang="en-US" altLang="en-US" sz="2800">
              <a:effectLst/>
              <a:latin typeface="Times New Roman" panose="02020603050405020304" pitchFamily="18" charset="0"/>
              <a:ea typeface="Times New Roman" panose="02020603050405020304" pitchFamily="18" charset="0"/>
            </a:endParaRPr>
          </a:p>
        </p:txBody>
      </p:sp>
      <p:sp>
        <p:nvSpPr>
          <p:cNvPr id="2" name="TextBox 13"/>
          <p:cNvSpPr txBox="1"/>
          <p:nvPr/>
        </p:nvSpPr>
        <p:spPr>
          <a:xfrm>
            <a:off x="154388" y="2527325"/>
            <a:ext cx="11900468" cy="1383665"/>
          </a:xfrm>
          <a:prstGeom prst="rect">
            <a:avLst/>
          </a:prstGeom>
          <a:noFill/>
        </p:spPr>
        <p:txBody>
          <a:bodyPr wrap="square" rtlCol="0">
            <a:spAutoFit/>
          </a:bodyPr>
          <a:p>
            <a:pPr algn="just">
              <a:buClrTx/>
              <a:buSzTx/>
              <a:buFontTx/>
            </a:pPr>
            <a:r>
              <a:rPr lang="en-US" altLang="en-US" sz="2800" b="1">
                <a:effectLst/>
                <a:latin typeface="Times New Roman" panose="02020603050405020304" pitchFamily="18" charset="0"/>
                <a:ea typeface="Times New Roman" panose="02020603050405020304" pitchFamily="18" charset="0"/>
              </a:rPr>
              <a:t>2. Hỗ trợ học sinh tự học và đánh giá năng lực tiếng Anh</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Cung cấp ngân hàng câu hỏi </a:t>
            </a:r>
            <a:r>
              <a:rPr lang="en-US"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a dạng theo từng chủ </a:t>
            </a:r>
            <a:r>
              <a:rPr lang="en-US"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ề và mức </a:t>
            </a:r>
            <a:r>
              <a:rPr lang="en-US"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ộ khó, giúp học sinh tự kiểm tra trình </a:t>
            </a:r>
            <a:r>
              <a:rPr lang="en-US"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ộ, phát hiện </a:t>
            </a:r>
            <a:r>
              <a:rPr lang="en-US"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iểm yếu và cải thiện kỹ n</a:t>
            </a:r>
            <a:r>
              <a:rPr lang="en-US" altLang="en-US" sz="2800">
                <a:effectLst/>
                <a:latin typeface="Times New Roman" panose="02020603050405020304" pitchFamily="18" charset="0"/>
                <a:ea typeface="Times New Roman" panose="02020603050405020304" pitchFamily="18" charset="0"/>
              </a:rPr>
              <a:t>ă</a:t>
            </a:r>
            <a:r>
              <a:rPr lang="en-US" altLang="en-US" sz="2800">
                <a:effectLst/>
                <a:latin typeface="Times New Roman" panose="02020603050405020304" pitchFamily="18" charset="0"/>
                <a:ea typeface="Times New Roman" panose="02020603050405020304" pitchFamily="18" charset="0"/>
              </a:rPr>
              <a:t>ng tiếng Anh.</a:t>
            </a:r>
            <a:endParaRPr lang="en-US" altLang="en-US" sz="2800">
              <a:effectLst/>
              <a:latin typeface="Times New Roman" panose="02020603050405020304" pitchFamily="18" charset="0"/>
              <a:ea typeface="Times New Roman" panose="02020603050405020304" pitchFamily="18" charset="0"/>
            </a:endParaRPr>
          </a:p>
        </p:txBody>
      </p:sp>
      <p:sp>
        <p:nvSpPr>
          <p:cNvPr id="3" name="TextBox 13"/>
          <p:cNvSpPr txBox="1"/>
          <p:nvPr/>
        </p:nvSpPr>
        <p:spPr>
          <a:xfrm>
            <a:off x="154388" y="4401845"/>
            <a:ext cx="11900468" cy="1383665"/>
          </a:xfrm>
          <a:prstGeom prst="rect">
            <a:avLst/>
          </a:prstGeom>
          <a:noFill/>
        </p:spPr>
        <p:txBody>
          <a:bodyPr wrap="square" rtlCol="0">
            <a:spAutoFit/>
          </a:bodyPr>
          <a:p>
            <a:pPr algn="just">
              <a:buClrTx/>
              <a:buSzTx/>
              <a:buFontTx/>
            </a:pPr>
            <a:r>
              <a:rPr lang="en-US" altLang="en-US" sz="2800" b="1">
                <a:effectLst/>
                <a:latin typeface="Times New Roman" panose="02020603050405020304" pitchFamily="18" charset="0"/>
                <a:ea typeface="Times New Roman" panose="02020603050405020304" pitchFamily="18" charset="0"/>
              </a:rPr>
              <a:t>3. Tối ưu hóa quy trình luyện thi bằng công nghệ</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Tích hợp các công nghệ AI bên ngoài để hổ trợ cho học sinh và nâng cao hiệu quả chuẩn bị cho các kỳ thi tiếng Anh.</a:t>
            </a:r>
            <a:endParaRPr lang="en-US" altLang="en-US" sz="28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430530" y="1149350"/>
            <a:ext cx="33489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Use Case:</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pic>
        <p:nvPicPr>
          <p:cNvPr id="601635345" name="Picture 8" descr="A diagram of a diagram&#10;&#10;AI-generated content may be in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4067810" y="847090"/>
            <a:ext cx="4921885" cy="5626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430530" y="883285"/>
            <a:ext cx="4711065"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US" sz="2800" spc="100">
                <a:solidFill>
                  <a:schemeClr val="tx1"/>
                </a:solidFill>
                <a:latin typeface="Times New Roman" panose="02020603050405020304" pitchFamily="18" charset="0"/>
                <a:ea typeface="Open Sans SemiBold" panose="020B0706030804020204" pitchFamily="34" charset="0"/>
                <a:cs typeface="Times New Roman" panose="02020603050405020304" pitchFamily="18" charset="0"/>
              </a:rPr>
              <a:t>deployment diagram</a:t>
            </a:r>
            <a:endParaRPr lang="en-US" altLang="en-US" sz="2800" spc="100">
              <a:solidFill>
                <a:schemeClr val="tx1"/>
              </a:solidFill>
              <a:latin typeface="Times New Roman" panose="02020603050405020304" pitchFamily="18" charset="0"/>
              <a:ea typeface="Open Sans SemiBold" panose="020B0706030804020204" pitchFamily="34" charset="0"/>
              <a:cs typeface="Times New Roman" panose="02020603050405020304" pitchFamily="18" charset="0"/>
            </a:endParaRPr>
          </a:p>
        </p:txBody>
      </p:sp>
      <p:pic>
        <p:nvPicPr>
          <p:cNvPr id="285779999" name="Picture 9" descr="A diagram of a computer network&#10;&#10;AI-generated content may be incorrect."/>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3230880" y="1565910"/>
            <a:ext cx="5730240" cy="37261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pic>
        <p:nvPicPr>
          <p:cNvPr id="925436812" name="Picture 10" descr="A diagram of a computer program&#10;&#10;AI-generated content may be incorrect."/>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a:xfrm>
            <a:off x="7576185" y="0"/>
            <a:ext cx="3302635" cy="6492240"/>
          </a:xfrm>
          <a:prstGeom prst="rect">
            <a:avLst/>
          </a:prstGeom>
          <a:noFill/>
          <a:ln>
            <a:noFill/>
          </a:ln>
        </p:spPr>
      </p:pic>
      <p:sp>
        <p:nvSpPr>
          <p:cNvPr id="2" name="Text Box 1"/>
          <p:cNvSpPr txBox="1"/>
          <p:nvPr/>
        </p:nvSpPr>
        <p:spPr>
          <a:xfrm>
            <a:off x="755650" y="1020445"/>
            <a:ext cx="5080000" cy="2047875"/>
          </a:xfrm>
          <a:prstGeom prst="rect">
            <a:avLst/>
          </a:prstGeom>
        </p:spPr>
        <p:txBody>
          <a:bodyPr>
            <a:spAutoFit/>
          </a:bodyPr>
          <a:p>
            <a:pPr marL="0" indent="360045" algn="just" defTabSz="266700">
              <a:lnSpc>
                <a:spcPct val="130000"/>
              </a:lnSpc>
              <a:spcAft>
                <a:spcPts val="300"/>
              </a:spcAft>
            </a:pPr>
            <a:r>
              <a:rPr sz="2400" b="1">
                <a:latin typeface="Times New Roman" panose="02020603050405020304"/>
                <a:ea typeface="Calibri" panose="020F0502020204030204"/>
              </a:rPr>
              <a:t>Tên của mẫu kiến trúc được chọn:</a:t>
            </a:r>
            <a:r>
              <a:rPr sz="2400">
                <a:latin typeface="Times New Roman" panose="02020603050405020304"/>
                <a:ea typeface="Calibri" panose="020F0502020204030204"/>
              </a:rPr>
              <a:t> </a:t>
            </a:r>
            <a:endParaRPr sz="2400">
              <a:latin typeface="Times New Roman" panose="02020603050405020304"/>
              <a:ea typeface="Calibri" panose="020F0502020204030204"/>
            </a:endParaRPr>
          </a:p>
          <a:p>
            <a:pPr marL="0" indent="360045" algn="just" defTabSz="266700">
              <a:lnSpc>
                <a:spcPct val="130000"/>
              </a:lnSpc>
              <a:spcAft>
                <a:spcPts val="300"/>
              </a:spcAft>
            </a:pPr>
            <a:r>
              <a:rPr sz="2400">
                <a:latin typeface="Times New Roman" panose="02020603050405020304"/>
                <a:ea typeface="Calibri" panose="020F0502020204030204"/>
              </a:rPr>
              <a:t>Layered Architecture Pattern + Client-Server Architecture Pattern</a:t>
            </a:r>
            <a:endParaRPr sz="2400">
              <a:latin typeface="Times New Roman" panose="02020603050405020304"/>
              <a:ea typeface="Calibri" panose="020F0502020204030204"/>
            </a:endParaRPr>
          </a:p>
        </p:txBody>
      </p:sp>
      <p:sp>
        <p:nvSpPr>
          <p:cNvPr id="3" name="Text Box 2"/>
          <p:cNvSpPr txBox="1"/>
          <p:nvPr/>
        </p:nvSpPr>
        <p:spPr>
          <a:xfrm>
            <a:off x="755650" y="2858452"/>
            <a:ext cx="5080000" cy="3999865"/>
          </a:xfrm>
          <a:prstGeom prst="rect">
            <a:avLst/>
          </a:prstGeom>
        </p:spPr>
        <p:txBody>
          <a:bodyPr>
            <a:spAutoFit/>
          </a:bodyPr>
          <a:p>
            <a:pPr marL="0" indent="360045" algn="just" defTabSz="266700">
              <a:lnSpc>
                <a:spcPct val="130000"/>
              </a:lnSpc>
              <a:spcAft>
                <a:spcPts val="300"/>
              </a:spcAft>
            </a:pPr>
            <a:r>
              <a:rPr lang="en-US" sz="2000">
                <a:latin typeface="Times New Roman" panose="02020603050405020304"/>
                <a:ea typeface="Calibri" panose="020F0502020204030204"/>
              </a:rPr>
              <a:t>Gồm có các thành phần</a:t>
            </a:r>
            <a:r>
              <a:rPr sz="2000">
                <a:latin typeface="Times New Roman" panose="02020603050405020304"/>
                <a:ea typeface="Calibri" panose="020F0502020204030204"/>
              </a:rPr>
              <a:t>:</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Web Client</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Web Server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Application layer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API layer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Business layer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Data access layer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Database layer</a:t>
            </a:r>
            <a:endParaRPr sz="2000">
              <a:latin typeface="Times New Roman" panose="02020603050405020304"/>
              <a:ea typeface="Calibri" panose="020F0502020204030204"/>
            </a:endParaRPr>
          </a:p>
          <a:p>
            <a:pPr marL="914400" indent="-228600" algn="just" defTabSz="266700">
              <a:lnSpc>
                <a:spcPct val="130000"/>
              </a:lnSpc>
              <a:spcAft>
                <a:spcPts val="300"/>
              </a:spcAft>
              <a:buFont typeface="Symbol" panose="05050102010706020507"/>
              <a:buChar char=""/>
              <a:tabLst>
                <a:tab pos="457200" algn="l"/>
              </a:tabLst>
            </a:pPr>
            <a:r>
              <a:rPr sz="2000">
                <a:latin typeface="Times New Roman" panose="02020603050405020304"/>
                <a:ea typeface="Calibri" panose="020F0502020204030204"/>
              </a:rPr>
              <a:t>External Service</a:t>
            </a:r>
            <a:endParaRPr sz="2000">
              <a:latin typeface="Times New Roman" panose="02020603050405020304"/>
              <a:ea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710538" name="Picture 1"/>
          <p:cNvPicPr>
            <a:picLocks noChangeAspect="1"/>
          </p:cNvPicPr>
          <p:nvPr/>
        </p:nvPicPr>
        <p:blipFill>
          <a:blip r:embed="rId1"/>
          <a:stretch>
            <a:fillRect/>
          </a:stretch>
        </p:blipFill>
        <p:spPr>
          <a:xfrm>
            <a:off x="3737610" y="67310"/>
            <a:ext cx="8454390" cy="6722745"/>
          </a:xfrm>
          <a:prstGeom prst="rect">
            <a:avLst/>
          </a:prstGeom>
        </p:spPr>
      </p:pic>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109855" y="2592705"/>
            <a:ext cx="2653665"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Class Diagram:</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727710" y="1208405"/>
            <a:ext cx="559181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Times New Roman" panose="02020603050405020304" pitchFamily="18" charset="0"/>
                <a:ea typeface="Open Sans SemiBold" panose="020B0706030804020204" pitchFamily="34" charset="0"/>
                <a:cs typeface="Times New Roman" panose="02020603050405020304" pitchFamily="18" charset="0"/>
              </a:rPr>
              <a:t>Kết quả kiểm thử prototype</a:t>
            </a:r>
            <a:endParaRPr lang="en-US" altLang="en-ID" sz="2800" b="1" spc="100">
              <a:solidFill>
                <a:schemeClr val="tx1"/>
              </a:solidFill>
              <a:latin typeface="Times New Roman" panose="02020603050405020304" pitchFamily="18" charset="0"/>
              <a:ea typeface="Open Sans SemiBold" panose="020B0706030804020204" pitchFamily="34" charset="0"/>
              <a:cs typeface="Times New Roman" panose="02020603050405020304" pitchFamily="18" charset="0"/>
            </a:endParaRPr>
          </a:p>
        </p:txBody>
      </p:sp>
      <p:graphicFrame>
        <p:nvGraphicFramePr>
          <p:cNvPr id="2" name="Table 1"/>
          <p:cNvGraphicFramePr/>
          <p:nvPr/>
        </p:nvGraphicFramePr>
        <p:xfrm>
          <a:off x="853758" y="2520315"/>
          <a:ext cx="10484485" cy="333375"/>
        </p:xfrm>
        <a:graphic>
          <a:graphicData uri="http://schemas.openxmlformats.org/drawingml/2006/table">
            <a:tbl>
              <a:tblPr/>
              <a:tblGrid>
                <a:gridCol w="1251585"/>
                <a:gridCol w="3497580"/>
                <a:gridCol w="5735320"/>
              </a:tblGrid>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STT</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API</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Thời gian trung bình (giây)</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1</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Đăng nhập</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0.124014</a:t>
                      </a:r>
                      <a:endParaRPr sz="1300">
                        <a:latin typeface="Times New Roman" panose="02020603050405020304"/>
                        <a:ea typeface="Cambria" panose="02040503050406030204"/>
                      </a:endParaRPr>
                    </a:p>
                    <a:p>
                      <a:pPr marL="5080" indent="0" algn="ctr">
                        <a:lnSpc>
                          <a:spcPct val="114000"/>
                        </a:lnSpc>
                        <a:spcBef>
                          <a:spcPts val="600"/>
                        </a:spcBef>
                        <a:spcAft>
                          <a:spcPct val="0"/>
                        </a:spcAft>
                      </a:pPr>
                      <a:r>
                        <a:rPr sz="1300">
                          <a:latin typeface="Times New Roman" panose="02020603050405020304"/>
                          <a:ea typeface="Cambria" panose="02040503050406030204"/>
                        </a:rPr>
                        <a:t> </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2</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Đăng ký</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0.227423</a:t>
                      </a:r>
                      <a:endParaRPr sz="1300">
                        <a:latin typeface="Times New Roman" panose="02020603050405020304"/>
                        <a:ea typeface="Cambria" panose="02040503050406030204"/>
                      </a:endParaRPr>
                    </a:p>
                    <a:p>
                      <a:pPr marL="5080" indent="0" algn="ctr">
                        <a:lnSpc>
                          <a:spcPct val="114000"/>
                        </a:lnSpc>
                        <a:spcBef>
                          <a:spcPts val="600"/>
                        </a:spcBef>
                        <a:spcAft>
                          <a:spcPct val="0"/>
                        </a:spcAft>
                      </a:pPr>
                      <a:r>
                        <a:rPr sz="1300">
                          <a:latin typeface="Times New Roman" panose="02020603050405020304"/>
                          <a:ea typeface="Cambria" panose="02040503050406030204"/>
                        </a:rPr>
                        <a:t> </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3</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Lấy đề thi</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0.211165</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333375">
                <a:tc>
                  <a:txBody>
                    <a:bodyPr/>
                    <a:p>
                      <a:pPr marL="5080" indent="0" algn="ctr">
                        <a:lnSpc>
                          <a:spcPct val="114000"/>
                        </a:lnSpc>
                        <a:spcBef>
                          <a:spcPts val="600"/>
                        </a:spcBef>
                        <a:spcAft>
                          <a:spcPct val="0"/>
                        </a:spcAft>
                      </a:pPr>
                      <a:r>
                        <a:rPr sz="1300">
                          <a:latin typeface="Times New Roman" panose="02020603050405020304"/>
                          <a:ea typeface="Cambria" panose="02040503050406030204"/>
                        </a:rPr>
                        <a:t>4</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Chi tiết đề thi</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0.149503</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5</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Tham gia kỳ thi</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0.203903</a:t>
                      </a:r>
                      <a:endParaRPr sz="1300">
                        <a:latin typeface="Times New Roman" panose="02020603050405020304"/>
                        <a:ea typeface="Cambria" panose="02040503050406030204"/>
                      </a:endParaRPr>
                    </a:p>
                    <a:p>
                      <a:pPr marL="5080" indent="0" algn="ctr">
                        <a:lnSpc>
                          <a:spcPct val="114000"/>
                        </a:lnSpc>
                        <a:spcBef>
                          <a:spcPts val="600"/>
                        </a:spcBef>
                        <a:spcAft>
                          <a:spcPct val="0"/>
                        </a:spcAft>
                      </a:pPr>
                      <a:r>
                        <a:rPr sz="1300">
                          <a:latin typeface="Times New Roman" panose="02020603050405020304"/>
                          <a:ea typeface="Cambria" panose="02040503050406030204"/>
                        </a:rPr>
                        <a:t> </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r h="0">
                <a:tc>
                  <a:txBody>
                    <a:bodyPr/>
                    <a:p>
                      <a:pPr marL="5080" indent="0" algn="ctr">
                        <a:lnSpc>
                          <a:spcPct val="114000"/>
                        </a:lnSpc>
                        <a:spcBef>
                          <a:spcPts val="600"/>
                        </a:spcBef>
                        <a:spcAft>
                          <a:spcPct val="0"/>
                        </a:spcAft>
                      </a:pPr>
                      <a:r>
                        <a:rPr sz="1300">
                          <a:latin typeface="Times New Roman" panose="02020603050405020304"/>
                          <a:ea typeface="Cambria" panose="02040503050406030204"/>
                        </a:rPr>
                        <a:t>6</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Nộp bài</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c>
                  <a:txBody>
                    <a:bodyPr/>
                    <a:p>
                      <a:pPr marL="5080" indent="0" algn="ctr">
                        <a:lnSpc>
                          <a:spcPct val="114000"/>
                        </a:lnSpc>
                        <a:spcBef>
                          <a:spcPts val="600"/>
                        </a:spcBef>
                        <a:spcAft>
                          <a:spcPct val="0"/>
                        </a:spcAft>
                      </a:pPr>
                      <a:r>
                        <a:rPr sz="1300">
                          <a:latin typeface="Times New Roman" panose="02020603050405020304"/>
                          <a:ea typeface="Cambria" panose="02040503050406030204"/>
                        </a:rPr>
                        <a:t>0.358689</a:t>
                      </a:r>
                      <a:endParaRPr sz="1300">
                        <a:latin typeface="Times New Roman" panose="02020603050405020304"/>
                        <a:ea typeface="Cambria" panose="02040503050406030204"/>
                      </a:endParaRPr>
                    </a:p>
                  </a:txBody>
                  <a:tcPr marL="63500" marR="63500" marT="63500" marB="63500"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HiSlide - violet">
      <a:dk1>
        <a:srgbClr val="545B63"/>
      </a:dk1>
      <a:lt1>
        <a:srgbClr val="FFFFFF"/>
      </a:lt1>
      <a:dk2>
        <a:srgbClr val="7F8998"/>
      </a:dk2>
      <a:lt2>
        <a:srgbClr val="EEF0F4"/>
      </a:lt2>
      <a:accent1>
        <a:srgbClr val="5242A5"/>
      </a:accent1>
      <a:accent2>
        <a:srgbClr val="5568BC"/>
      </a:accent2>
      <a:accent3>
        <a:srgbClr val="567BC7"/>
      </a:accent3>
      <a:accent4>
        <a:srgbClr val="5AA0DF"/>
      </a:accent4>
      <a:accent5>
        <a:srgbClr val="5EC8F5"/>
      </a:accent5>
      <a:accent6>
        <a:srgbClr val="5568BC"/>
      </a:accent6>
      <a:hlink>
        <a:srgbClr val="5242A5"/>
      </a:hlink>
      <a:folHlink>
        <a:srgbClr val="567BC7"/>
      </a:folHlink>
    </a:clrScheme>
    <a:fontScheme name="White">
      <a:majorFont>
        <a:latin typeface="Helvetica Neue Medium"/>
        <a:ea typeface="Helvetica Neue Medium"/>
        <a:cs typeface="Helvetica Neue Medium"/>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Words>
  <Application>WPS Presentation</Application>
  <PresentationFormat>Widescreen</PresentationFormat>
  <Paragraphs>123</Paragraphs>
  <Slides>11</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11</vt:i4>
      </vt:variant>
    </vt:vector>
  </HeadingPairs>
  <TitlesOfParts>
    <vt:vector size="37" baseType="lpstr">
      <vt:lpstr>Arial</vt:lpstr>
      <vt:lpstr>SimSun</vt:lpstr>
      <vt:lpstr>Wingdings</vt:lpstr>
      <vt:lpstr>Helvetica Neue</vt:lpstr>
      <vt:lpstr>Helvetica Neue Medium</vt:lpstr>
      <vt:lpstr>Helvetica Neue Light</vt:lpstr>
      <vt:lpstr>Arial</vt:lpstr>
      <vt:lpstr>Times New Roman</vt:lpstr>
      <vt:lpstr>Impact</vt:lpstr>
      <vt:lpstr>Montserrat Black</vt:lpstr>
      <vt:lpstr>Open Sans ExtraBold</vt:lpstr>
      <vt:lpstr>Yu Gothic UI Semibold</vt:lpstr>
      <vt:lpstr>Open Sans SemiBold</vt:lpstr>
      <vt:lpstr>Symbol</vt:lpstr>
      <vt:lpstr>Montserrat</vt:lpstr>
      <vt:lpstr>Segoe Print</vt:lpstr>
      <vt:lpstr>Calibri</vt:lpstr>
      <vt:lpstr>Microsoft YaHei</vt:lpstr>
      <vt:lpstr>Arial Unicode MS</vt:lpstr>
      <vt:lpstr>Calibri Light</vt:lpstr>
      <vt:lpstr>Times New Roman</vt:lpstr>
      <vt:lpstr>Calibri</vt:lpstr>
      <vt:lpstr>Symbol</vt:lpstr>
      <vt:lpstr>Cambria</vt:lpstr>
      <vt:lpstr>Office Theme</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SISKA</dc:creator>
  <cp:lastModifiedBy>Phước Hồ Tuấn</cp:lastModifiedBy>
  <cp:revision>198</cp:revision>
  <dcterms:created xsi:type="dcterms:W3CDTF">2021-04-06T05:29:00Z</dcterms:created>
  <dcterms:modified xsi:type="dcterms:W3CDTF">2025-05-21T05:44:47Z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90155C5A22FC4984A1EF9B203CF78965_13</vt:lpwstr>
  </property>
  <property fmtid="{D5CDD505-2E9C-101B-9397-08002B2CF9AE}" pid="3" name="KSOProductBuildVer">
    <vt:lpwstr>1033-12.2.0.21179</vt:lpwstr>
  </property>
</Properties>
</file>