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21" r:id="rId60"/>
    <p:sldId id="314" r:id="rId61"/>
    <p:sldId id="322" r:id="rId62"/>
    <p:sldId id="315" r:id="rId63"/>
    <p:sldId id="323" r:id="rId64"/>
    <p:sldId id="316" r:id="rId65"/>
    <p:sldId id="324" r:id="rId66"/>
    <p:sldId id="317" r:id="rId67"/>
    <p:sldId id="318" r:id="rId68"/>
    <p:sldId id="319" r:id="rId69"/>
    <p:sldId id="320"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varScale="1">
        <p:scale>
          <a:sx n="76" d="100"/>
          <a:sy n="76" d="100"/>
        </p:scale>
        <p:origin x="2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D5CFA5-860C-4F0A-912B-53D9D2062511}"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7D4D9-CFE8-4EDB-9A6C-617A545E111C}" type="slidenum">
              <a:rPr lang="en-US" smtClean="0"/>
              <a:t>‹#›</a:t>
            </a:fld>
            <a:endParaRPr lang="en-US"/>
          </a:p>
        </p:txBody>
      </p:sp>
    </p:spTree>
    <p:extLst>
      <p:ext uri="{BB962C8B-B14F-4D97-AF65-F5344CB8AC3E}">
        <p14:creationId xmlns:p14="http://schemas.microsoft.com/office/powerpoint/2010/main" val="255005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D5CFA5-860C-4F0A-912B-53D9D2062511}"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7D4D9-CFE8-4EDB-9A6C-617A545E111C}" type="slidenum">
              <a:rPr lang="en-US" smtClean="0"/>
              <a:t>‹#›</a:t>
            </a:fld>
            <a:endParaRPr lang="en-US"/>
          </a:p>
        </p:txBody>
      </p:sp>
    </p:spTree>
    <p:extLst>
      <p:ext uri="{BB962C8B-B14F-4D97-AF65-F5344CB8AC3E}">
        <p14:creationId xmlns:p14="http://schemas.microsoft.com/office/powerpoint/2010/main" val="352121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D5CFA5-860C-4F0A-912B-53D9D2062511}"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7D4D9-CFE8-4EDB-9A6C-617A545E111C}" type="slidenum">
              <a:rPr lang="en-US" smtClean="0"/>
              <a:t>‹#›</a:t>
            </a:fld>
            <a:endParaRPr lang="en-US"/>
          </a:p>
        </p:txBody>
      </p:sp>
    </p:spTree>
    <p:extLst>
      <p:ext uri="{BB962C8B-B14F-4D97-AF65-F5344CB8AC3E}">
        <p14:creationId xmlns:p14="http://schemas.microsoft.com/office/powerpoint/2010/main" val="377508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D5CFA5-860C-4F0A-912B-53D9D2062511}"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7D4D9-CFE8-4EDB-9A6C-617A545E111C}" type="slidenum">
              <a:rPr lang="en-US" smtClean="0"/>
              <a:t>‹#›</a:t>
            </a:fld>
            <a:endParaRPr lang="en-US"/>
          </a:p>
        </p:txBody>
      </p:sp>
    </p:spTree>
    <p:extLst>
      <p:ext uri="{BB962C8B-B14F-4D97-AF65-F5344CB8AC3E}">
        <p14:creationId xmlns:p14="http://schemas.microsoft.com/office/powerpoint/2010/main" val="3106064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D5CFA5-860C-4F0A-912B-53D9D2062511}"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7D4D9-CFE8-4EDB-9A6C-617A545E111C}" type="slidenum">
              <a:rPr lang="en-US" smtClean="0"/>
              <a:t>‹#›</a:t>
            </a:fld>
            <a:endParaRPr lang="en-US"/>
          </a:p>
        </p:txBody>
      </p:sp>
    </p:spTree>
    <p:extLst>
      <p:ext uri="{BB962C8B-B14F-4D97-AF65-F5344CB8AC3E}">
        <p14:creationId xmlns:p14="http://schemas.microsoft.com/office/powerpoint/2010/main" val="14779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D5CFA5-860C-4F0A-912B-53D9D2062511}"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7D4D9-CFE8-4EDB-9A6C-617A545E111C}" type="slidenum">
              <a:rPr lang="en-US" smtClean="0"/>
              <a:t>‹#›</a:t>
            </a:fld>
            <a:endParaRPr lang="en-US"/>
          </a:p>
        </p:txBody>
      </p:sp>
    </p:spTree>
    <p:extLst>
      <p:ext uri="{BB962C8B-B14F-4D97-AF65-F5344CB8AC3E}">
        <p14:creationId xmlns:p14="http://schemas.microsoft.com/office/powerpoint/2010/main" val="102597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D5CFA5-860C-4F0A-912B-53D9D2062511}" type="datetimeFigureOut">
              <a:rPr lang="en-US" smtClean="0"/>
              <a:t>4/11/2018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A7D4D9-CFE8-4EDB-9A6C-617A545E111C}" type="slidenum">
              <a:rPr lang="en-US" smtClean="0"/>
              <a:t>‹#›</a:t>
            </a:fld>
            <a:endParaRPr lang="en-US"/>
          </a:p>
        </p:txBody>
      </p:sp>
    </p:spTree>
    <p:extLst>
      <p:ext uri="{BB962C8B-B14F-4D97-AF65-F5344CB8AC3E}">
        <p14:creationId xmlns:p14="http://schemas.microsoft.com/office/powerpoint/2010/main" val="1673186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D5CFA5-860C-4F0A-912B-53D9D2062511}" type="datetimeFigureOut">
              <a:rPr lang="en-US" smtClean="0"/>
              <a:t>4/11/2018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A7D4D9-CFE8-4EDB-9A6C-617A545E111C}" type="slidenum">
              <a:rPr lang="en-US" smtClean="0"/>
              <a:t>‹#›</a:t>
            </a:fld>
            <a:endParaRPr lang="en-US"/>
          </a:p>
        </p:txBody>
      </p:sp>
    </p:spTree>
    <p:extLst>
      <p:ext uri="{BB962C8B-B14F-4D97-AF65-F5344CB8AC3E}">
        <p14:creationId xmlns:p14="http://schemas.microsoft.com/office/powerpoint/2010/main" val="2823270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5CFA5-860C-4F0A-912B-53D9D2062511}" type="datetimeFigureOut">
              <a:rPr lang="en-US" smtClean="0"/>
              <a:t>4/11/2018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A7D4D9-CFE8-4EDB-9A6C-617A545E111C}" type="slidenum">
              <a:rPr lang="en-US" smtClean="0"/>
              <a:t>‹#›</a:t>
            </a:fld>
            <a:endParaRPr lang="en-US"/>
          </a:p>
        </p:txBody>
      </p:sp>
    </p:spTree>
    <p:extLst>
      <p:ext uri="{BB962C8B-B14F-4D97-AF65-F5344CB8AC3E}">
        <p14:creationId xmlns:p14="http://schemas.microsoft.com/office/powerpoint/2010/main" val="69123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D5CFA5-860C-4F0A-912B-53D9D2062511}"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7D4D9-CFE8-4EDB-9A6C-617A545E111C}" type="slidenum">
              <a:rPr lang="en-US" smtClean="0"/>
              <a:t>‹#›</a:t>
            </a:fld>
            <a:endParaRPr lang="en-US"/>
          </a:p>
        </p:txBody>
      </p:sp>
    </p:spTree>
    <p:extLst>
      <p:ext uri="{BB962C8B-B14F-4D97-AF65-F5344CB8AC3E}">
        <p14:creationId xmlns:p14="http://schemas.microsoft.com/office/powerpoint/2010/main" val="320651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D5CFA5-860C-4F0A-912B-53D9D2062511}"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7D4D9-CFE8-4EDB-9A6C-617A545E111C}" type="slidenum">
              <a:rPr lang="en-US" smtClean="0"/>
              <a:t>‹#›</a:t>
            </a:fld>
            <a:endParaRPr lang="en-US"/>
          </a:p>
        </p:txBody>
      </p:sp>
    </p:spTree>
    <p:extLst>
      <p:ext uri="{BB962C8B-B14F-4D97-AF65-F5344CB8AC3E}">
        <p14:creationId xmlns:p14="http://schemas.microsoft.com/office/powerpoint/2010/main" val="1915989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5CFA5-860C-4F0A-912B-53D9D2062511}" type="datetimeFigureOut">
              <a:rPr lang="en-US" smtClean="0"/>
              <a:t>4/11/2018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7D4D9-CFE8-4EDB-9A6C-617A545E111C}" type="slidenum">
              <a:rPr lang="en-US" smtClean="0"/>
              <a:t>‹#›</a:t>
            </a:fld>
            <a:endParaRPr lang="en-US"/>
          </a:p>
        </p:txBody>
      </p:sp>
    </p:spTree>
    <p:extLst>
      <p:ext uri="{BB962C8B-B14F-4D97-AF65-F5344CB8AC3E}">
        <p14:creationId xmlns:p14="http://schemas.microsoft.com/office/powerpoint/2010/main" val="225614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eveloper.apple.com/technologies/tools/" TargetMode="External"/><Relationship Id="rId2" Type="http://schemas.openxmlformats.org/officeDocument/2006/relationships/hyperlink" Target="http://gcc.gnu.org/instal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518" y="-872679"/>
            <a:ext cx="9348592" cy="5615749"/>
          </a:xfrm>
          <a:prstGeom prst="rect">
            <a:avLst/>
          </a:prstGeom>
        </p:spPr>
      </p:pic>
      <p:sp>
        <p:nvSpPr>
          <p:cNvPr id="2" name="Title 1"/>
          <p:cNvSpPr>
            <a:spLocks noGrp="1"/>
          </p:cNvSpPr>
          <p:nvPr>
            <p:ph type="ctrTitle"/>
          </p:nvPr>
        </p:nvSpPr>
        <p:spPr>
          <a:xfrm>
            <a:off x="1524000" y="2793303"/>
            <a:ext cx="9144000" cy="1529491"/>
          </a:xfrm>
        </p:spPr>
        <p:txBody>
          <a:bodyPr/>
          <a:lstStyle/>
          <a:p>
            <a:r>
              <a:rPr lang="en-US" smtClean="0"/>
              <a:t>Lập trình C++:</a:t>
            </a:r>
            <a:endParaRPr lang="en-US"/>
          </a:p>
        </p:txBody>
      </p:sp>
      <p:sp>
        <p:nvSpPr>
          <p:cNvPr id="3" name="Subtitle 2"/>
          <p:cNvSpPr>
            <a:spLocks noGrp="1"/>
          </p:cNvSpPr>
          <p:nvPr>
            <p:ph type="subTitle" idx="1"/>
          </p:nvPr>
        </p:nvSpPr>
        <p:spPr>
          <a:xfrm>
            <a:off x="1524000" y="4847573"/>
            <a:ext cx="9144000" cy="1061580"/>
          </a:xfrm>
        </p:spPr>
        <p:txBody>
          <a:bodyPr/>
          <a:lstStyle/>
          <a:p>
            <a:r>
              <a:rPr lang="en-US" smtClean="0"/>
              <a:t>Dành cho người mới bắt đầu học lập trình và sinh viên khoa công nghệ thông tin</a:t>
            </a:r>
            <a:endParaRPr lang="en-US"/>
          </a:p>
        </p:txBody>
      </p:sp>
    </p:spTree>
    <p:extLst>
      <p:ext uri="{BB962C8B-B14F-4D97-AF65-F5344CB8AC3E}">
        <p14:creationId xmlns:p14="http://schemas.microsoft.com/office/powerpoint/2010/main" val="2724575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252" y="2168873"/>
            <a:ext cx="10515600" cy="1325563"/>
          </a:xfrm>
        </p:spPr>
        <p:txBody>
          <a:bodyPr/>
          <a:lstStyle/>
          <a:p>
            <a:pPr algn="ctr"/>
            <a:r>
              <a:rPr lang="en-US" b="1" smtClean="0">
                <a:solidFill>
                  <a:schemeClr val="accent2">
                    <a:lumMod val="75000"/>
                  </a:schemeClr>
                </a:solidFill>
              </a:rPr>
              <a:t>Nội dung bài học:</a:t>
            </a:r>
            <a:endParaRPr lang="en-US"/>
          </a:p>
        </p:txBody>
      </p:sp>
    </p:spTree>
    <p:extLst>
      <p:ext uri="{BB962C8B-B14F-4D97-AF65-F5344CB8AC3E}">
        <p14:creationId xmlns:p14="http://schemas.microsoft.com/office/powerpoint/2010/main" val="3369529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178" y="2269081"/>
            <a:ext cx="7479082" cy="1325563"/>
          </a:xfrm>
        </p:spPr>
        <p:txBody>
          <a:bodyPr/>
          <a:lstStyle/>
          <a:p>
            <a:r>
              <a:rPr lang="en-US" smtClean="0">
                <a:solidFill>
                  <a:srgbClr val="0070C0"/>
                </a:solidFill>
              </a:rPr>
              <a:t>PHẦN I: </a:t>
            </a:r>
            <a:r>
              <a:rPr lang="en-US" b="1" smtClean="0">
                <a:solidFill>
                  <a:srgbClr val="0070C0"/>
                </a:solidFill>
              </a:rPr>
              <a:t>LẬP TRÌNH C++ CƠ BẢN</a:t>
            </a:r>
            <a:endParaRPr lang="en-US">
              <a:solidFill>
                <a:srgbClr val="0070C0"/>
              </a:solidFill>
            </a:endParaRPr>
          </a:p>
        </p:txBody>
      </p:sp>
    </p:spTree>
    <p:extLst>
      <p:ext uri="{BB962C8B-B14F-4D97-AF65-F5344CB8AC3E}">
        <p14:creationId xmlns:p14="http://schemas.microsoft.com/office/powerpoint/2010/main" val="4233565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sz="3200" b="1" smtClean="0"/>
              <a:t>C++ là gì? Hướng dẫn cài đặt phần mềm code C++:</a:t>
            </a:r>
          </a:p>
          <a:p>
            <a:pPr marL="0" indent="0">
              <a:buNone/>
            </a:pPr>
            <a:r>
              <a:rPr lang="en-US" sz="3200" smtClean="0"/>
              <a:t>a) C++ là gì?</a:t>
            </a:r>
          </a:p>
          <a:p>
            <a:r>
              <a:rPr lang="vi-VN"/>
              <a:t>C++ là một ngôn ngữ lập trình kiểu tĩnh,dữ liệu trừ tượng, phân biệt kiểu chữ thường chữ hoa mà hỗ trợ lập trình hướng đối tượng, lập trình thủ tục.</a:t>
            </a:r>
          </a:p>
          <a:p>
            <a:r>
              <a:rPr lang="vi-VN"/>
              <a:t>C++ được coi như là ngôn ngữ </a:t>
            </a:r>
            <a:r>
              <a:rPr lang="vi-VN" b="1"/>
              <a:t>bậc trung (middle-level)</a:t>
            </a:r>
            <a:r>
              <a:rPr lang="vi-VN"/>
              <a:t>, khi nó kết hợp các đặc điểm và tính năng của ngôn ngữ bậc cao và bậc thấp</a:t>
            </a:r>
            <a:r>
              <a:rPr lang="vi-VN" smtClean="0"/>
              <a:t>.</a:t>
            </a:r>
            <a:endParaRPr lang="en-US" smtClean="0"/>
          </a:p>
          <a:p>
            <a:r>
              <a:rPr lang="vi-VN" smtClean="0"/>
              <a:t>C++ là một Superset của C, và bất kỳ chương trình C nào cũng là một chương trình C++.</a:t>
            </a:r>
            <a:endParaRPr lang="vi-VN"/>
          </a:p>
          <a:p>
            <a:pPr marL="0" indent="0">
              <a:buNone/>
            </a:pPr>
            <a:r>
              <a:rPr lang="en-US" smtClean="0"/>
              <a:t>	</a:t>
            </a:r>
          </a:p>
        </p:txBody>
      </p:sp>
    </p:spTree>
    <p:extLst>
      <p:ext uri="{BB962C8B-B14F-4D97-AF65-F5344CB8AC3E}">
        <p14:creationId xmlns:p14="http://schemas.microsoft.com/office/powerpoint/2010/main" val="3873697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smtClean="0"/>
              <a:t>b) Hướng dẫn cài đặt phần mềm code C++:</a:t>
            </a:r>
          </a:p>
          <a:p>
            <a:r>
              <a:rPr lang="en-US" b="1" smtClean="0"/>
              <a:t> </a:t>
            </a:r>
            <a:r>
              <a:rPr lang="en-US" b="1"/>
              <a:t>Đ</a:t>
            </a:r>
            <a:r>
              <a:rPr lang="en-US" b="1" smtClean="0"/>
              <a:t>ối </a:t>
            </a:r>
            <a:r>
              <a:rPr lang="en-US" b="1"/>
              <a:t>với </a:t>
            </a:r>
            <a:r>
              <a:rPr lang="en-US" b="1" smtClean="0"/>
              <a:t>WINDOWS:</a:t>
            </a:r>
            <a:endParaRPr lang="en-US" b="1"/>
          </a:p>
          <a:p>
            <a:pPr marL="0" indent="0">
              <a:buNone/>
            </a:pPr>
            <a:r>
              <a:rPr lang="en-US" b="1"/>
              <a:t>- </a:t>
            </a:r>
            <a:r>
              <a:rPr lang="en-US"/>
              <a:t>có một số ide sẵn có như code block, dev c++,  turbo. mình khuyên các bạn nên sử dụng phần mềm dev c++ vì nó nhẹ và hỗ trợ nhiều thư viện</a:t>
            </a:r>
          </a:p>
          <a:p>
            <a:pPr marL="0" indent="0">
              <a:buNone/>
            </a:pPr>
            <a:r>
              <a:rPr lang="en-US"/>
              <a:t>- ngoài ra các bạn có thể biên dịch ở trên màn hình command prompt bằng 2 công cụ cần có là </a:t>
            </a:r>
          </a:p>
          <a:p>
            <a:pPr marL="0" indent="0">
              <a:buNone/>
            </a:pPr>
            <a:r>
              <a:rPr lang="en-US"/>
              <a:t>+ text editor: dùng để bạn viết code như notepad++, vim, vi,… sau khi viết chương trình xong các bạn lưu lại với đuôi .cpp</a:t>
            </a:r>
          </a:p>
          <a:p>
            <a:pPr marL="0" indent="0">
              <a:buNone/>
            </a:pPr>
            <a:r>
              <a:rPr lang="en-US"/>
              <a:t>+ c++ compiler: được sử dụng để biên dịch source code của bạn thành chương trình có thể thực thi. thường sử dụng gnu c/c++</a:t>
            </a:r>
          </a:p>
          <a:p>
            <a:pPr marL="0" indent="0">
              <a:buNone/>
            </a:pPr>
            <a:endParaRPr lang="en-US"/>
          </a:p>
        </p:txBody>
      </p:sp>
    </p:spTree>
    <p:extLst>
      <p:ext uri="{BB962C8B-B14F-4D97-AF65-F5344CB8AC3E}">
        <p14:creationId xmlns:p14="http://schemas.microsoft.com/office/powerpoint/2010/main" val="48246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smtClean="0"/>
              <a:t>Đối với LINUX:</a:t>
            </a:r>
            <a:endParaRPr lang="en-US" smtClean="0"/>
          </a:p>
          <a:p>
            <a:pPr marL="0" indent="0">
              <a:buNone/>
            </a:pPr>
            <a:r>
              <a:rPr lang="en-US" smtClean="0"/>
              <a:t>các bạn mở màn hình terminer lên kiểm tra xem đã cài đặt g++ chưa bằng cách:</a:t>
            </a:r>
          </a:p>
          <a:p>
            <a:pPr marL="0" indent="0">
              <a:buNone/>
            </a:pPr>
            <a:r>
              <a:rPr lang="en-US" smtClean="0"/>
              <a:t>$ g++ -v</a:t>
            </a:r>
          </a:p>
          <a:p>
            <a:pPr marL="0" indent="0">
              <a:buNone/>
            </a:pPr>
            <a:r>
              <a:rPr lang="en-US" smtClean="0"/>
              <a:t>nếu đã cài đặt nó sẽ hiện lên thông tin phiên bản.</a:t>
            </a:r>
          </a:p>
          <a:p>
            <a:pPr marL="0" indent="0">
              <a:buNone/>
            </a:pPr>
            <a:r>
              <a:rPr lang="en-US" smtClean="0"/>
              <a:t>nếu gcc chưa được cài đặt, bạn cần phải cài đặt theo hướng dẫn có tại: </a:t>
            </a:r>
            <a:r>
              <a:rPr lang="en-US" smtClean="0">
                <a:hlinkClick r:id="rId2"/>
              </a:rPr>
              <a:t>http://gcc.gnu.org/install/</a:t>
            </a:r>
            <a:endParaRPr lang="en-US" smtClean="0"/>
          </a:p>
          <a:p>
            <a:r>
              <a:rPr lang="en-US" b="1" smtClean="0"/>
              <a:t>Đối với MACOS:</a:t>
            </a:r>
            <a:endParaRPr lang="en-US" smtClean="0"/>
          </a:p>
          <a:p>
            <a:pPr marL="0" indent="0">
              <a:buNone/>
            </a:pPr>
            <a:r>
              <a:rPr lang="en-US" smtClean="0"/>
              <a:t>nếu bạn sử dụng mac os x, cách đơn giản nhất để cài đặt gcc là tải môi trường phát triển xcode từ website của applet và theo các chỉ dẫn.</a:t>
            </a:r>
          </a:p>
          <a:p>
            <a:pPr marL="0" indent="0">
              <a:buNone/>
            </a:pPr>
            <a:r>
              <a:rPr lang="en-US" smtClean="0"/>
              <a:t>bạn có thể tải xcode từ: </a:t>
            </a:r>
            <a:r>
              <a:rPr lang="en-US" smtClean="0">
                <a:hlinkClick r:id="rId3"/>
              </a:rPr>
              <a:t>developer.apple.com/technologies/tools/</a:t>
            </a:r>
            <a:r>
              <a:rPr lang="en-US" smtClean="0"/>
              <a:t>.</a:t>
            </a:r>
          </a:p>
          <a:p>
            <a:pPr marL="0" indent="0">
              <a:buNone/>
            </a:pPr>
            <a:endParaRPr lang="en-US"/>
          </a:p>
        </p:txBody>
      </p:sp>
    </p:spTree>
    <p:extLst>
      <p:ext uri="{BB962C8B-B14F-4D97-AF65-F5344CB8AC3E}">
        <p14:creationId xmlns:p14="http://schemas.microsoft.com/office/powerpoint/2010/main" val="438977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6197" y="1111250"/>
            <a:ext cx="10515600" cy="4926013"/>
          </a:xfrm>
        </p:spPr>
        <p:txBody>
          <a:bodyPr/>
          <a:lstStyle/>
          <a:p>
            <a:pPr marL="0" indent="0">
              <a:buNone/>
            </a:pPr>
            <a:r>
              <a:rPr lang="en-US" b="1" smtClean="0"/>
              <a:t>2. Cú pháp C++ cơ bản:</a:t>
            </a:r>
          </a:p>
          <a:p>
            <a:pPr marL="514350" indent="-514350">
              <a:buAutoNum type="alphaLcParenR"/>
            </a:pPr>
            <a:r>
              <a:rPr lang="en-US" smtClean="0"/>
              <a:t>Chương trình đầu tiên:</a:t>
            </a:r>
          </a:p>
          <a:p>
            <a:pPr marL="514350" indent="-514350">
              <a:buAutoNum type="alphaLcParenR"/>
            </a:pPr>
            <a:endParaRPr lang="en-US" smtClean="0"/>
          </a:p>
          <a:p>
            <a:pPr marL="514350" indent="-514350">
              <a:buAutoNum type="alphaLcParenR"/>
            </a:pPr>
            <a:endParaRPr lang="en-US"/>
          </a:p>
          <a:p>
            <a:pPr marL="514350" indent="-514350">
              <a:buAutoNum type="alphaLcParenR"/>
            </a:pPr>
            <a:endParaRPr lang="en-US" smtClean="0"/>
          </a:p>
          <a:p>
            <a:pPr marL="514350" indent="-514350">
              <a:buAutoNum type="alphaLcParenR"/>
            </a:pPr>
            <a:endParaRPr lang="en-US"/>
          </a:p>
          <a:p>
            <a:pPr marL="514350" indent="-514350">
              <a:buAutoNum type="alphaLcParenR"/>
            </a:pPr>
            <a:endParaRPr lang="en-US" smtClean="0"/>
          </a:p>
          <a:p>
            <a:pPr marL="514350" indent="-514350">
              <a:buAutoNum type="alphaLcParenR"/>
            </a:pPr>
            <a:endParaRPr lang="en-US"/>
          </a:p>
          <a:p>
            <a:pPr marL="514350" indent="-514350">
              <a:buAutoNum type="alphaLcParenR"/>
            </a:pPr>
            <a:r>
              <a:rPr lang="en-US" smtClean="0"/>
              <a:t>Cú pháp khai báo:</a:t>
            </a:r>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2375083"/>
              </p:ext>
            </p:extLst>
          </p:nvPr>
        </p:nvGraphicFramePr>
        <p:xfrm>
          <a:off x="967288" y="2116898"/>
          <a:ext cx="8527441" cy="3017520"/>
        </p:xfrm>
        <a:graphic>
          <a:graphicData uri="http://schemas.openxmlformats.org/drawingml/2006/table">
            <a:tbl>
              <a:tblPr>
                <a:tableStyleId>{5940675A-B579-460E-94D1-54222C63F5DA}</a:tableStyleId>
              </a:tblPr>
              <a:tblGrid>
                <a:gridCol w="1951276"/>
                <a:gridCol w="6576165"/>
              </a:tblGrid>
              <a:tr h="276314">
                <a:tc>
                  <a:txBody>
                    <a:bodyPr/>
                    <a:lstStyle/>
                    <a:p>
                      <a:endParaRPr lang="en-US"/>
                    </a:p>
                  </a:txBody>
                  <a:tcPr/>
                </a:tc>
                <a:tc>
                  <a:txBody>
                    <a:bodyPr/>
                    <a:lstStyle/>
                    <a:p>
                      <a:endParaRPr lang="en-US"/>
                    </a:p>
                  </a:txBody>
                  <a:tcPr/>
                </a:tc>
              </a:tr>
              <a:tr h="370840">
                <a:tc>
                  <a:txBody>
                    <a:bodyPr/>
                    <a:lstStyle/>
                    <a:p>
                      <a:pPr algn="ctr"/>
                      <a:r>
                        <a:rPr lang="en-US" b="0" smtClean="0"/>
                        <a:t>1</a:t>
                      </a:r>
                      <a:endParaRPr lang="en-US" b="0"/>
                    </a:p>
                  </a:txBody>
                  <a:tcPr/>
                </a:tc>
                <a:tc row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smtClean="0">
                          <a:solidFill>
                            <a:schemeClr val="tx1"/>
                          </a:solidFill>
                          <a:effectLst/>
                          <a:latin typeface="+mn-lt"/>
                          <a:ea typeface="+mn-ea"/>
                          <a:cs typeface="+mn-cs"/>
                        </a:rPr>
                        <a:t>//hello.cpp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smtClean="0">
                          <a:solidFill>
                            <a:schemeClr val="tx1"/>
                          </a:solidFill>
                          <a:effectLst/>
                          <a:latin typeface="+mn-lt"/>
                          <a:ea typeface="+mn-ea"/>
                          <a:cs typeface="+mn-cs"/>
                        </a:rPr>
                        <a:t>#include &lt;iostream&gt;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smtClean="0">
                          <a:solidFill>
                            <a:schemeClr val="tx1"/>
                          </a:solidFill>
                          <a:effectLst/>
                          <a:latin typeface="+mn-lt"/>
                          <a:ea typeface="+mn-ea"/>
                          <a:cs typeface="+mn-cs"/>
                        </a:rPr>
                        <a:t>using namespace std;</a:t>
                      </a:r>
                    </a:p>
                    <a:p>
                      <a:pPr lvl="0"/>
                      <a:r>
                        <a:rPr lang="en-US" sz="2400" kern="1200" smtClean="0">
                          <a:solidFill>
                            <a:schemeClr val="tx1"/>
                          </a:solidFill>
                          <a:effectLst/>
                          <a:latin typeface="+mn-lt"/>
                          <a:ea typeface="+mn-ea"/>
                          <a:cs typeface="+mn-cs"/>
                        </a:rPr>
                        <a:t>main()</a:t>
                      </a:r>
                      <a:endParaRPr lang="en-US" sz="2400" kern="1200">
                        <a:solidFill>
                          <a:schemeClr val="tx1"/>
                        </a:solidFill>
                        <a:effectLst/>
                        <a:latin typeface="+mn-lt"/>
                        <a:ea typeface="+mn-ea"/>
                        <a:cs typeface="+mn-cs"/>
                      </a:endParaRPr>
                    </a:p>
                    <a:p>
                      <a:pPr lvl="0"/>
                      <a:r>
                        <a:rPr lang="en-US" sz="2400" kern="1200" smtClean="0">
                          <a:solidFill>
                            <a:schemeClr val="tx1"/>
                          </a:solidFill>
                          <a:effectLst/>
                          <a:latin typeface="+mn-lt"/>
                          <a:ea typeface="+mn-ea"/>
                          <a:cs typeface="+mn-cs"/>
                        </a:rPr>
                        <a:t>{</a:t>
                      </a:r>
                      <a:endParaRPr lang="en-US" sz="24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smtClean="0">
                          <a:solidFill>
                            <a:schemeClr val="tx1"/>
                          </a:solidFill>
                          <a:effectLst/>
                          <a:latin typeface="+mn-lt"/>
                          <a:ea typeface="+mn-ea"/>
                          <a:cs typeface="+mn-cs"/>
                        </a:rPr>
                        <a:t>         cout &lt;&lt; “hello every body!”;</a:t>
                      </a:r>
                    </a:p>
                    <a:p>
                      <a:pPr lvl="0"/>
                      <a:r>
                        <a:rPr lang="en-US" sz="2400" kern="1200" smtClean="0">
                          <a:solidFill>
                            <a:schemeClr val="tx1"/>
                          </a:solidFill>
                          <a:effectLst/>
                          <a:latin typeface="+mn-lt"/>
                          <a:ea typeface="+mn-ea"/>
                          <a:cs typeface="+mn-cs"/>
                        </a:rPr>
                        <a:t>}</a:t>
                      </a:r>
                      <a:endParaRPr lang="en-US" sz="2400" kern="1200">
                        <a:solidFill>
                          <a:schemeClr val="tx1"/>
                        </a:solidFill>
                        <a:effectLst/>
                        <a:latin typeface="+mn-lt"/>
                        <a:ea typeface="+mn-ea"/>
                        <a:cs typeface="+mn-cs"/>
                      </a:endParaRPr>
                    </a:p>
                  </a:txBody>
                  <a:tcPr/>
                </a:tc>
              </a:tr>
              <a:tr h="370840">
                <a:tc>
                  <a:txBody>
                    <a:bodyPr/>
                    <a:lstStyle/>
                    <a:p>
                      <a:pPr algn="ctr"/>
                      <a:r>
                        <a:rPr lang="en-US" b="0" smtClean="0"/>
                        <a:t>2</a:t>
                      </a:r>
                      <a:endParaRPr lang="en-US" b="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smtClean="0">
                        <a:solidFill>
                          <a:schemeClr val="tx1"/>
                        </a:solidFill>
                        <a:effectLst/>
                        <a:latin typeface="+mn-lt"/>
                        <a:ea typeface="+mn-ea"/>
                        <a:cs typeface="+mn-cs"/>
                      </a:endParaRPr>
                    </a:p>
                  </a:txBody>
                  <a:tcPr/>
                </a:tc>
              </a:tr>
              <a:tr h="370840">
                <a:tc>
                  <a:txBody>
                    <a:bodyPr/>
                    <a:lstStyle/>
                    <a:p>
                      <a:pPr algn="ctr"/>
                      <a:r>
                        <a:rPr lang="en-US" b="0" smtClean="0"/>
                        <a:t>3</a:t>
                      </a:r>
                      <a:endParaRPr lang="en-US" b="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smtClean="0">
                        <a:solidFill>
                          <a:schemeClr val="tx1"/>
                        </a:solidFill>
                        <a:effectLst/>
                        <a:latin typeface="+mn-lt"/>
                        <a:ea typeface="+mn-ea"/>
                        <a:cs typeface="+mn-cs"/>
                      </a:endParaRPr>
                    </a:p>
                  </a:txBody>
                  <a:tcPr/>
                </a:tc>
              </a:tr>
              <a:tr h="370840">
                <a:tc>
                  <a:txBody>
                    <a:bodyPr/>
                    <a:lstStyle/>
                    <a:p>
                      <a:pPr algn="ctr"/>
                      <a:r>
                        <a:rPr lang="en-US" b="0" smtClean="0"/>
                        <a:t>4</a:t>
                      </a:r>
                      <a:endParaRPr lang="en-US" b="0"/>
                    </a:p>
                  </a:txBody>
                  <a:tcPr/>
                </a:tc>
                <a:tc vMerge="1">
                  <a:txBody>
                    <a:bodyPr/>
                    <a:lstStyle/>
                    <a:p>
                      <a:pPr lvl="0"/>
                      <a:endParaRPr lang="en-US" sz="1800" kern="1200">
                        <a:solidFill>
                          <a:schemeClr val="tx1"/>
                        </a:solidFill>
                        <a:effectLst/>
                        <a:latin typeface="+mn-lt"/>
                        <a:ea typeface="+mn-ea"/>
                        <a:cs typeface="+mn-cs"/>
                      </a:endParaRPr>
                    </a:p>
                  </a:txBody>
                  <a:tcPr/>
                </a:tc>
              </a:tr>
              <a:tr h="370840">
                <a:tc>
                  <a:txBody>
                    <a:bodyPr/>
                    <a:lstStyle/>
                    <a:p>
                      <a:pPr algn="ctr"/>
                      <a:r>
                        <a:rPr lang="en-US" b="0" smtClean="0"/>
                        <a:t>5</a:t>
                      </a:r>
                      <a:endParaRPr lang="en-US" b="0"/>
                    </a:p>
                  </a:txBody>
                  <a:tcPr/>
                </a:tc>
                <a:tc vMerge="1">
                  <a:txBody>
                    <a:bodyPr/>
                    <a:lstStyle/>
                    <a:p>
                      <a:pPr lvl="0"/>
                      <a:endParaRPr lang="en-US" sz="1800" kern="1200">
                        <a:solidFill>
                          <a:schemeClr val="tx1"/>
                        </a:solidFill>
                        <a:effectLst/>
                        <a:latin typeface="+mn-lt"/>
                        <a:ea typeface="+mn-ea"/>
                        <a:cs typeface="+mn-cs"/>
                      </a:endParaRPr>
                    </a:p>
                  </a:txBody>
                  <a:tcPr/>
                </a:tc>
              </a:tr>
              <a:tr h="370840">
                <a:tc>
                  <a:txBody>
                    <a:bodyPr/>
                    <a:lstStyle/>
                    <a:p>
                      <a:pPr algn="ctr"/>
                      <a:r>
                        <a:rPr lang="en-US" b="0" smtClean="0"/>
                        <a:t>6</a:t>
                      </a:r>
                      <a:endParaRPr lang="en-US" b="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smtClean="0">
                        <a:solidFill>
                          <a:schemeClr val="tx1"/>
                        </a:solidFill>
                        <a:effectLst/>
                        <a:latin typeface="+mn-lt"/>
                        <a:ea typeface="+mn-ea"/>
                        <a:cs typeface="+mn-cs"/>
                      </a:endParaRPr>
                    </a:p>
                  </a:txBody>
                  <a:tcPr/>
                </a:tc>
              </a:tr>
              <a:tr h="370840">
                <a:tc>
                  <a:txBody>
                    <a:bodyPr/>
                    <a:lstStyle/>
                    <a:p>
                      <a:pPr algn="ctr"/>
                      <a:r>
                        <a:rPr lang="en-US" b="0" smtClean="0"/>
                        <a:t>7</a:t>
                      </a:r>
                      <a:endParaRPr lang="en-US" b="0"/>
                    </a:p>
                  </a:txBody>
                  <a:tcPr/>
                </a:tc>
                <a:tc vMerge="1">
                  <a:txBody>
                    <a:bodyPr/>
                    <a:lstStyle/>
                    <a:p>
                      <a:pPr lvl="0"/>
                      <a:endParaRPr lang="en-US" sz="1800" kern="120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1324921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205" y="1186797"/>
            <a:ext cx="10515600" cy="4712962"/>
          </a:xfrm>
        </p:spPr>
        <p:txBody>
          <a:bodyPr>
            <a:normAutofit fontScale="92500" lnSpcReduction="10000"/>
          </a:bodyPr>
          <a:lstStyle/>
          <a:p>
            <a:pPr>
              <a:spcBef>
                <a:spcPts val="200"/>
              </a:spcBef>
              <a:spcAft>
                <a:spcPts val="200"/>
              </a:spcAft>
            </a:pPr>
            <a:r>
              <a:rPr lang="en-US" b="1" smtClean="0"/>
              <a:t>Dòng 1</a:t>
            </a:r>
            <a:r>
              <a:rPr lang="en-US" smtClean="0"/>
              <a:t>: mỗi dòng ghi chú được bắt đầu bới // đối với c++ hay đặt bên trong /* */. dòng này không có tác dụng gì khi chương trình chạy. nó giúp bạn ghi chú mà không gây ảnh hưởng đến chương trình</a:t>
            </a:r>
          </a:p>
          <a:p>
            <a:pPr>
              <a:spcBef>
                <a:spcPts val="200"/>
              </a:spcBef>
              <a:spcAft>
                <a:spcPts val="200"/>
              </a:spcAft>
            </a:pPr>
            <a:r>
              <a:rPr lang="en-US" b="1" smtClean="0"/>
              <a:t>Dòng 2</a:t>
            </a:r>
            <a:r>
              <a:rPr lang="en-US" smtClean="0"/>
              <a:t>: khai báo thư viện </a:t>
            </a:r>
            <a:r>
              <a:rPr lang="en-US" b="1" smtClean="0"/>
              <a:t>&lt;iostream&gt;</a:t>
            </a:r>
            <a:r>
              <a:rPr lang="en-US" smtClean="0"/>
              <a:t> là thư viện chuẩn của ngôn ngữ c++</a:t>
            </a:r>
          </a:p>
          <a:p>
            <a:pPr>
              <a:spcBef>
                <a:spcPts val="200"/>
              </a:spcBef>
              <a:spcAft>
                <a:spcPts val="200"/>
              </a:spcAft>
            </a:pPr>
            <a:r>
              <a:rPr lang="en-US" b="1" smtClean="0"/>
              <a:t>Dòng 3:</a:t>
            </a:r>
            <a:r>
              <a:rPr lang="en-US" smtClean="0"/>
              <a:t> đối với c++, ta cần khai báo không gian tên ngầm định là </a:t>
            </a:r>
            <a:r>
              <a:rPr lang="en-US" b="1" smtClean="0"/>
              <a:t>std</a:t>
            </a:r>
            <a:r>
              <a:rPr lang="en-US" smtClean="0"/>
              <a:t> để viết gọn dòng lệnh ở dòng 6, nếu không có dòng 3 bạn phải viết std::cout giả sử chương trình có nhiều cout bản phải viết rất nhiều lần.</a:t>
            </a:r>
          </a:p>
          <a:p>
            <a:pPr>
              <a:spcBef>
                <a:spcPts val="200"/>
              </a:spcBef>
              <a:spcAft>
                <a:spcPts val="200"/>
              </a:spcAft>
            </a:pPr>
            <a:r>
              <a:rPr lang="en-US" b="1" smtClean="0"/>
              <a:t>Dòng 4:</a:t>
            </a:r>
            <a:r>
              <a:rPr lang="en-US" smtClean="0"/>
              <a:t> đầu vào của chương trình chính bắt đầu bằng hàm </a:t>
            </a:r>
            <a:r>
              <a:rPr lang="en-US" b="1" smtClean="0"/>
              <a:t>main(). </a:t>
            </a:r>
            <a:r>
              <a:rPr lang="en-US" smtClean="0"/>
              <a:t>mỗi chương trình có ít nhất một hàm </a:t>
            </a:r>
            <a:r>
              <a:rPr lang="en-US" b="1" smtClean="0"/>
              <a:t>main</a:t>
            </a:r>
            <a:r>
              <a:rPr lang="en-US" smtClean="0"/>
              <a:t> nếu không có hàm </a:t>
            </a:r>
            <a:r>
              <a:rPr lang="en-US" b="1" smtClean="0"/>
              <a:t>main()</a:t>
            </a:r>
            <a:r>
              <a:rPr lang="en-US" smtClean="0"/>
              <a:t> nó sẽ trở thành một thư viện.</a:t>
            </a:r>
          </a:p>
          <a:p>
            <a:pPr>
              <a:spcBef>
                <a:spcPts val="200"/>
              </a:spcBef>
              <a:spcAft>
                <a:spcPts val="200"/>
              </a:spcAft>
            </a:pPr>
            <a:r>
              <a:rPr lang="en-US" b="1" smtClean="0"/>
              <a:t>Dòng 5:</a:t>
            </a:r>
            <a:r>
              <a:rPr lang="en-US" smtClean="0"/>
              <a:t> chương trình bắt đầu bằng dấu móc mở.</a:t>
            </a:r>
          </a:p>
          <a:p>
            <a:pPr>
              <a:spcBef>
                <a:spcPts val="200"/>
              </a:spcBef>
              <a:spcAft>
                <a:spcPts val="200"/>
              </a:spcAft>
            </a:pPr>
            <a:r>
              <a:rPr lang="en-US" b="1" smtClean="0"/>
              <a:t>Dòng 6:</a:t>
            </a:r>
            <a:r>
              <a:rPr lang="en-US" smtClean="0"/>
              <a:t> cout là lệnh in ra màn hình dòng chữ hello every body.</a:t>
            </a:r>
          </a:p>
          <a:p>
            <a:pPr>
              <a:spcBef>
                <a:spcPts val="200"/>
              </a:spcBef>
              <a:spcAft>
                <a:spcPts val="200"/>
              </a:spcAft>
            </a:pPr>
            <a:r>
              <a:rPr lang="en-US" b="1" smtClean="0"/>
              <a:t>Dòng 7:</a:t>
            </a:r>
            <a:r>
              <a:rPr lang="en-US" smtClean="0"/>
              <a:t> chương trình kết thúc bằng dấu móc đóng.</a:t>
            </a:r>
          </a:p>
          <a:p>
            <a:pPr>
              <a:spcBef>
                <a:spcPts val="113"/>
              </a:spcBef>
              <a:spcAft>
                <a:spcPts val="113"/>
              </a:spcAft>
            </a:pPr>
            <a:endParaRPr lang="en-US"/>
          </a:p>
        </p:txBody>
      </p:sp>
    </p:spTree>
    <p:extLst>
      <p:ext uri="{BB962C8B-B14F-4D97-AF65-F5344CB8AC3E}">
        <p14:creationId xmlns:p14="http://schemas.microsoft.com/office/powerpoint/2010/main" val="1064211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mtClean="0"/>
              <a:t>c) Biên dịch và thực thi chương trình:</a:t>
            </a:r>
          </a:p>
          <a:p>
            <a:r>
              <a:rPr lang="en-US" smtClean="0"/>
              <a:t>Biên dịch bằng các IDE</a:t>
            </a:r>
          </a:p>
          <a:p>
            <a:r>
              <a:rPr lang="en-US" smtClean="0"/>
              <a:t>Biên dịch trên command prompt</a:t>
            </a:r>
            <a:endParaRPr lang="en-US"/>
          </a:p>
        </p:txBody>
      </p:sp>
    </p:spTree>
    <p:extLst>
      <p:ext uri="{BB962C8B-B14F-4D97-AF65-F5344CB8AC3E}">
        <p14:creationId xmlns:p14="http://schemas.microsoft.com/office/powerpoint/2010/main" val="1565375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726" y="1061537"/>
            <a:ext cx="10515600" cy="4351338"/>
          </a:xfrm>
        </p:spPr>
        <p:txBody>
          <a:bodyPr/>
          <a:lstStyle/>
          <a:p>
            <a:pPr marL="0" lvl="0" indent="0">
              <a:buNone/>
            </a:pPr>
            <a:r>
              <a:rPr lang="en-US" b="1" smtClean="0"/>
              <a:t>3. Kiểu dữ liệu, Các kiểu biến, Phạm vi biến:</a:t>
            </a:r>
          </a:p>
          <a:p>
            <a:pPr marL="0" lvl="0" indent="0">
              <a:buNone/>
            </a:pPr>
            <a:r>
              <a:rPr lang="en-US" smtClean="0"/>
              <a:t>a) Kiểu dữ liệu:</a:t>
            </a:r>
          </a:p>
          <a:p>
            <a:pPr marL="0" lvl="0" indent="0">
              <a:buNone/>
            </a:pPr>
            <a:endParaRPr lang="en-US" smtClean="0"/>
          </a:p>
        </p:txBody>
      </p:sp>
      <p:graphicFrame>
        <p:nvGraphicFramePr>
          <p:cNvPr id="4" name="Table 3"/>
          <p:cNvGraphicFramePr>
            <a:graphicFrameLocks noGrp="1"/>
          </p:cNvGraphicFramePr>
          <p:nvPr>
            <p:extLst>
              <p:ext uri="{D42A27DB-BD31-4B8C-83A1-F6EECF244321}">
                <p14:modId xmlns:p14="http://schemas.microsoft.com/office/powerpoint/2010/main" val="2528771841"/>
              </p:ext>
            </p:extLst>
          </p:nvPr>
        </p:nvGraphicFramePr>
        <p:xfrm>
          <a:off x="986528" y="2242159"/>
          <a:ext cx="10036376" cy="3627478"/>
        </p:xfrm>
        <a:graphic>
          <a:graphicData uri="http://schemas.openxmlformats.org/drawingml/2006/table">
            <a:tbl>
              <a:tblPr/>
              <a:tblGrid>
                <a:gridCol w="3003358"/>
                <a:gridCol w="1696930"/>
                <a:gridCol w="1465546"/>
                <a:gridCol w="3870542"/>
              </a:tblGrid>
              <a:tr h="448087">
                <a:tc>
                  <a:txBody>
                    <a:bodyPr/>
                    <a:lstStyle/>
                    <a:p>
                      <a:pPr algn="ctr" fontAlgn="t"/>
                      <a:r>
                        <a:rPr lang="en-US" b="1">
                          <a:effectLst/>
                        </a:rPr>
                        <a:t>Kiểu dữ liệu</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b="1">
                          <a:effectLst/>
                        </a:rPr>
                        <a:t>Từ khóa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b="1">
                          <a:effectLst/>
                        </a:rPr>
                        <a:t>Độ rộng bit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b="1">
                          <a:effectLst/>
                        </a:rPr>
                        <a:t>Dãy giá trị</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48087">
                <a:tc>
                  <a:txBody>
                    <a:bodyPr/>
                    <a:lstStyle/>
                    <a:p>
                      <a:pPr fontAlgn="t"/>
                      <a:r>
                        <a:rPr lang="en-US">
                          <a:effectLst/>
                        </a:rPr>
                        <a:t>Boolean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bool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mtClean="0">
                          <a:effectLst/>
                        </a:rPr>
                        <a:t>True/False</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44111">
                <a:tc>
                  <a:txBody>
                    <a:bodyPr/>
                    <a:lstStyle/>
                    <a:p>
                      <a:pPr fontAlgn="t"/>
                      <a:r>
                        <a:rPr lang="en-US">
                          <a:effectLst/>
                        </a:rPr>
                        <a:t>Ký tự</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char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 byte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-127 tới 127 hoặc 0 tới 255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48087">
                <a:tc>
                  <a:txBody>
                    <a:bodyPr/>
                    <a:lstStyle/>
                    <a:p>
                      <a:pPr fontAlgn="t"/>
                      <a:r>
                        <a:rPr lang="en-US">
                          <a:effectLst/>
                        </a:rPr>
                        <a:t>Số nguyên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4 byte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-2147483648 tới 2147483647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52625">
                <a:tc>
                  <a:txBody>
                    <a:bodyPr/>
                    <a:lstStyle/>
                    <a:p>
                      <a:pPr fontAlgn="t"/>
                      <a:r>
                        <a:rPr lang="en-US">
                          <a:effectLst/>
                        </a:rPr>
                        <a:t>Số thực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float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4 byte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+/- 3.4e +/- 38 (~7 chữ số)</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41153">
                <a:tc>
                  <a:txBody>
                    <a:bodyPr/>
                    <a:lstStyle/>
                    <a:p>
                      <a:pPr fontAlgn="t"/>
                      <a:r>
                        <a:rPr lang="en-US">
                          <a:effectLst/>
                        </a:rPr>
                        <a:t>Số thực dạng Double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double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mtClean="0">
                          <a:effectLst/>
                        </a:rPr>
                        <a:t>8</a:t>
                      </a:r>
                      <a:r>
                        <a:rPr lang="en-US" baseline="0" smtClean="0">
                          <a:effectLst/>
                        </a:rPr>
                        <a:t> byte</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+/- 1.7e +/- 308 (~15 chữ số)</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92089">
                <a:tc>
                  <a:txBody>
                    <a:bodyPr/>
                    <a:lstStyle/>
                    <a:p>
                      <a:pPr fontAlgn="t"/>
                      <a:r>
                        <a:rPr lang="en-US">
                          <a:effectLst/>
                        </a:rPr>
                        <a:t>Kiểu không có giá trị</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void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53239">
                <a:tc>
                  <a:txBody>
                    <a:bodyPr/>
                    <a:lstStyle/>
                    <a:p>
                      <a:pPr fontAlgn="t"/>
                      <a:r>
                        <a:rPr lang="en-US">
                          <a:effectLst/>
                        </a:rPr>
                        <a:t>Kiểu Wide character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wchar_t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2 hoặc 4 byte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 wide characte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66564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3148" y="1312057"/>
            <a:ext cx="10515600" cy="4637805"/>
          </a:xfrm>
        </p:spPr>
        <p:txBody>
          <a:bodyPr/>
          <a:lstStyle/>
          <a:p>
            <a:pPr marL="0" indent="0">
              <a:buNone/>
            </a:pPr>
            <a:r>
              <a:rPr lang="en-US" smtClean="0"/>
              <a:t>b) Các kiểu biến:</a:t>
            </a:r>
          </a:p>
          <a:p>
            <a:pPr>
              <a:buFontTx/>
              <a:buChar char="-"/>
            </a:pPr>
            <a:r>
              <a:rPr lang="en-US" smtClean="0"/>
              <a:t>Định nghĩa: B</a:t>
            </a:r>
            <a:r>
              <a:rPr lang="vi-VN"/>
              <a:t>ến trong C/C++ nghĩa là nói cho compiler nơi và lượng bộ nhớ cần tạo để lưu giữ biến đó. Một định nghĩa biến xác định một kiểu dữ liệu, và chứa danh sách của một hoặc nhiều biến có kiểu </a:t>
            </a:r>
            <a:r>
              <a:rPr lang="vi-VN" smtClean="0"/>
              <a:t>đó</a:t>
            </a:r>
            <a:r>
              <a:rPr lang="en-US" smtClean="0"/>
              <a:t>.</a:t>
            </a:r>
          </a:p>
          <a:p>
            <a:pPr>
              <a:buFontTx/>
              <a:buChar char="-"/>
            </a:pPr>
            <a:r>
              <a:rPr lang="en-US" smtClean="0"/>
              <a:t>Cách khai báo: </a:t>
            </a:r>
          </a:p>
          <a:p>
            <a:pPr lvl="1">
              <a:buFontTx/>
              <a:buChar char="-"/>
            </a:pPr>
            <a:r>
              <a:rPr lang="en-US" smtClean="0"/>
              <a:t>Kieu_du_lieu Ten_bien:</a:t>
            </a:r>
          </a:p>
          <a:p>
            <a:pPr>
              <a:buFontTx/>
              <a:buChar char="-"/>
            </a:pPr>
            <a:r>
              <a:rPr lang="en-US" smtClean="0"/>
              <a:t>Cách đặt tên biến:</a:t>
            </a:r>
          </a:p>
          <a:p>
            <a:pPr lvl="1">
              <a:buFontTx/>
              <a:buChar char="-"/>
            </a:pPr>
            <a:r>
              <a:rPr lang="en-US" smtClean="0"/>
              <a:t>Tên dễ hiểu, có tính nhất quán, dễ đọc, có thể tìm được</a:t>
            </a:r>
          </a:p>
          <a:p>
            <a:pPr lvl="1">
              <a:buFontTx/>
              <a:buChar char="-"/>
            </a:pPr>
            <a:r>
              <a:rPr lang="en-US" smtClean="0"/>
              <a:t>Không được bắt đầu bằng số.</a:t>
            </a:r>
          </a:p>
          <a:p>
            <a:pPr marL="0" indent="0">
              <a:buNone/>
            </a:pPr>
            <a:endParaRPr lang="en-US"/>
          </a:p>
        </p:txBody>
      </p:sp>
    </p:spTree>
    <p:extLst>
      <p:ext uri="{BB962C8B-B14F-4D97-AF65-F5344CB8AC3E}">
        <p14:creationId xmlns:p14="http://schemas.microsoft.com/office/powerpoint/2010/main" val="1107776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Nội dung môn học:</a:t>
            </a:r>
            <a:endParaRPr lang="en-US" b="1"/>
          </a:p>
        </p:txBody>
      </p:sp>
      <p:sp>
        <p:nvSpPr>
          <p:cNvPr id="3" name="Content Placeholder 2"/>
          <p:cNvSpPr>
            <a:spLocks noGrp="1"/>
          </p:cNvSpPr>
          <p:nvPr>
            <p:ph idx="1"/>
          </p:nvPr>
        </p:nvSpPr>
        <p:spPr/>
        <p:txBody>
          <a:bodyPr/>
          <a:lstStyle/>
          <a:p>
            <a:pPr marL="0" indent="0">
              <a:buNone/>
            </a:pPr>
            <a:r>
              <a:rPr lang="en-US" smtClean="0"/>
              <a:t>Bài học có 48 tiết học bao gồm những nội dung sau:</a:t>
            </a:r>
          </a:p>
          <a:p>
            <a:r>
              <a:rPr lang="en-US" smtClean="0"/>
              <a:t>Lập trình C++ cơ bản (11 phần)</a:t>
            </a:r>
          </a:p>
          <a:p>
            <a:r>
              <a:rPr lang="en-US" smtClean="0"/>
              <a:t>Lập trình hướng đối tượng trong C++ (8 phần)</a:t>
            </a:r>
          </a:p>
          <a:p>
            <a:r>
              <a:rPr lang="en-US" smtClean="0"/>
              <a:t>Lập trình C++ nâng cao: (8 phần)</a:t>
            </a:r>
            <a:endParaRPr lang="en-US"/>
          </a:p>
        </p:txBody>
      </p:sp>
    </p:spTree>
    <p:extLst>
      <p:ext uri="{BB962C8B-B14F-4D97-AF65-F5344CB8AC3E}">
        <p14:creationId xmlns:p14="http://schemas.microsoft.com/office/powerpoint/2010/main" val="2873269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3044" y="1575104"/>
            <a:ext cx="10515600" cy="4351338"/>
          </a:xfrm>
        </p:spPr>
        <p:txBody>
          <a:bodyPr/>
          <a:lstStyle/>
          <a:p>
            <a:pPr marL="0" indent="0">
              <a:buNone/>
            </a:pPr>
            <a:r>
              <a:rPr lang="en-US" smtClean="0"/>
              <a:t>c) Phạm vi biến:</a:t>
            </a:r>
          </a:p>
          <a:p>
            <a:pPr>
              <a:buFontTx/>
              <a:buChar char="-"/>
            </a:pPr>
            <a:r>
              <a:rPr lang="en-US" smtClean="0"/>
              <a:t>Biến cục bộ: </a:t>
            </a:r>
          </a:p>
          <a:p>
            <a:pPr lvl="1">
              <a:buFontTx/>
              <a:buChar char="-"/>
            </a:pPr>
            <a:r>
              <a:rPr lang="vi-VN"/>
              <a:t>Các biến được khai báo bên trong một hàm hoặc khối là các biến cục bộ (local). Chúng chỉ có thể được sử dụng bởi các lệnh bên trong hàm hoặc khối code </a:t>
            </a:r>
            <a:r>
              <a:rPr lang="vi-VN" smtClean="0"/>
              <a:t>đó</a:t>
            </a:r>
            <a:r>
              <a:rPr lang="en-US" smtClean="0"/>
              <a:t>.</a:t>
            </a:r>
          </a:p>
          <a:p>
            <a:pPr>
              <a:buFontTx/>
              <a:buChar char="-"/>
            </a:pPr>
            <a:r>
              <a:rPr lang="en-US" smtClean="0"/>
              <a:t>Biến toàn cục: </a:t>
            </a:r>
          </a:p>
          <a:p>
            <a:pPr lvl="1">
              <a:buFontTx/>
              <a:buChar char="-"/>
            </a:pPr>
            <a:r>
              <a:rPr lang="vi-VN"/>
              <a:t>Biến toàn cục (global) trong C++ được định nghĩa bên ngoài các hàm, thường ở phần đầu chương trình. Các biến toàn cục giữ giá trị của nó trong suốt vòng đời chương trình của bạn.</a:t>
            </a:r>
            <a:endParaRPr lang="en-US"/>
          </a:p>
        </p:txBody>
      </p:sp>
    </p:spTree>
    <p:extLst>
      <p:ext uri="{BB962C8B-B14F-4D97-AF65-F5344CB8AC3E}">
        <p14:creationId xmlns:p14="http://schemas.microsoft.com/office/powerpoint/2010/main" val="83087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lgn="just">
              <a:buNone/>
            </a:pPr>
            <a:r>
              <a:rPr lang="en-US" b="1" smtClean="0"/>
              <a:t>4. Hằng:</a:t>
            </a:r>
          </a:p>
          <a:p>
            <a:pPr marL="514350" indent="-514350" algn="just">
              <a:buAutoNum type="alphaLcParenR"/>
            </a:pPr>
            <a:r>
              <a:rPr lang="en-US" smtClean="0"/>
              <a:t>Khái niệm hằng: </a:t>
            </a:r>
          </a:p>
          <a:p>
            <a:pPr algn="just">
              <a:buFontTx/>
              <a:buChar char="-"/>
            </a:pPr>
            <a:r>
              <a:rPr lang="en-US" smtClean="0"/>
              <a:t>Hằng là các giá trị cố định mà chương trình không thế thay đổi.</a:t>
            </a:r>
          </a:p>
          <a:p>
            <a:pPr algn="just">
              <a:buFontTx/>
              <a:buChar char="-"/>
            </a:pPr>
            <a:r>
              <a:rPr lang="en-US" smtClean="0"/>
              <a:t>Cách khai báo:</a:t>
            </a:r>
          </a:p>
          <a:p>
            <a:pPr lvl="1" algn="just">
              <a:buFontTx/>
              <a:buChar char="-"/>
            </a:pPr>
            <a:r>
              <a:rPr lang="en-US" smtClean="0"/>
              <a:t>Cách 1: Sau thư viện ta thêm dòng: #define ten_bien giá_tri_bien</a:t>
            </a:r>
          </a:p>
          <a:p>
            <a:pPr lvl="1" algn="just">
              <a:buFontTx/>
              <a:buChar char="-"/>
            </a:pPr>
            <a:r>
              <a:rPr lang="en-US" smtClean="0"/>
              <a:t>Cách 2: Thêm const trước kiểu dữ liệu mỗi khi khai báo biến</a:t>
            </a:r>
          </a:p>
          <a:p>
            <a:pPr marL="0" indent="0" algn="just">
              <a:buNone/>
            </a:pPr>
            <a:r>
              <a:rPr lang="en-US" smtClean="0"/>
              <a:t>b) Lớp lưu trữ:</a:t>
            </a:r>
          </a:p>
          <a:p>
            <a:pPr algn="just">
              <a:lnSpc>
                <a:spcPct val="100000"/>
              </a:lnSpc>
              <a:buFontTx/>
              <a:buChar char="-"/>
            </a:pPr>
            <a:r>
              <a:rPr lang="vi-VN"/>
              <a:t>Lớp lưu trữ (Storage Class) định nghĩa phạm vi và vòng đời của biến và/hoặc các hàm bên trong một chương trình C/C++. Chúng thường đứng trước kiểu dữ liệu mà chúng tác độn</a:t>
            </a:r>
            <a:endParaRPr lang="en-US"/>
          </a:p>
        </p:txBody>
      </p:sp>
    </p:spTree>
    <p:extLst>
      <p:ext uri="{BB962C8B-B14F-4D97-AF65-F5344CB8AC3E}">
        <p14:creationId xmlns:p14="http://schemas.microsoft.com/office/powerpoint/2010/main" val="3944627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mtClean="0"/>
              <a:t>- C</a:t>
            </a:r>
            <a:r>
              <a:rPr lang="vi-VN" smtClean="0"/>
              <a:t>ác </a:t>
            </a:r>
            <a:r>
              <a:rPr lang="vi-VN"/>
              <a:t>lớp lưu trữ có thể được sử dụng trong C/C++:</a:t>
            </a:r>
          </a:p>
          <a:p>
            <a:r>
              <a:rPr lang="vi-VN"/>
              <a:t>auto</a:t>
            </a:r>
          </a:p>
          <a:p>
            <a:r>
              <a:rPr lang="vi-VN"/>
              <a:t>register</a:t>
            </a:r>
          </a:p>
          <a:p>
            <a:r>
              <a:rPr lang="vi-VN"/>
              <a:t>static</a:t>
            </a:r>
          </a:p>
          <a:p>
            <a:r>
              <a:rPr lang="vi-VN"/>
              <a:t>extern</a:t>
            </a:r>
          </a:p>
          <a:p>
            <a:r>
              <a:rPr lang="vi-VN"/>
              <a:t>mutable</a:t>
            </a:r>
          </a:p>
          <a:p>
            <a:pPr marL="0" indent="0">
              <a:buNone/>
            </a:pPr>
            <a:endParaRPr lang="en-US"/>
          </a:p>
        </p:txBody>
      </p:sp>
    </p:spTree>
    <p:extLst>
      <p:ext uri="{BB962C8B-B14F-4D97-AF65-F5344CB8AC3E}">
        <p14:creationId xmlns:p14="http://schemas.microsoft.com/office/powerpoint/2010/main" val="2055706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674" y="873646"/>
            <a:ext cx="10515600" cy="5376841"/>
          </a:xfrm>
        </p:spPr>
        <p:txBody>
          <a:bodyPr/>
          <a:lstStyle/>
          <a:p>
            <a:pPr marL="0" indent="0">
              <a:buNone/>
            </a:pPr>
            <a:r>
              <a:rPr lang="en-US" smtClean="0"/>
              <a:t>c) Toán tử:</a:t>
            </a:r>
          </a:p>
          <a:p>
            <a:r>
              <a:rPr lang="en-US"/>
              <a:t>Toán tử số </a:t>
            </a:r>
            <a:r>
              <a:rPr lang="en-US" smtClean="0"/>
              <a:t>học: Với a = 10; b = 20</a:t>
            </a:r>
          </a:p>
          <a:p>
            <a:endParaRPr lang="en-US"/>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658306687"/>
              </p:ext>
            </p:extLst>
          </p:nvPr>
        </p:nvGraphicFramePr>
        <p:xfrm>
          <a:off x="926926" y="2103497"/>
          <a:ext cx="9645041" cy="3801542"/>
        </p:xfrm>
        <a:graphic>
          <a:graphicData uri="http://schemas.openxmlformats.org/drawingml/2006/table">
            <a:tbl>
              <a:tblPr/>
              <a:tblGrid>
                <a:gridCol w="964505"/>
                <a:gridCol w="4340268"/>
                <a:gridCol w="4340268"/>
              </a:tblGrid>
              <a:tr h="494058">
                <a:tc>
                  <a:txBody>
                    <a:bodyPr/>
                    <a:lstStyle/>
                    <a:p>
                      <a:pPr algn="l" fontAlgn="t"/>
                      <a:r>
                        <a:rPr lang="en-US" sz="1500">
                          <a:effectLst/>
                        </a:rPr>
                        <a:t>Toán tử</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500">
                          <a:effectLst/>
                        </a:rPr>
                        <a:t>Miêu tả</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500">
                          <a:effectLst/>
                        </a:rPr>
                        <a:t>Ví dụ</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46919">
                <a:tc>
                  <a:txBody>
                    <a:bodyPr/>
                    <a:lstStyle/>
                    <a:p>
                      <a:pPr fontAlgn="t"/>
                      <a:r>
                        <a:rPr lang="en-US" sz="1500">
                          <a:effectLst/>
                        </a:rPr>
                        <a:t>+</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Cộng hai toán hạng</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fr-FR" sz="1500">
                          <a:effectLst/>
                        </a:rPr>
                        <a:t>A + B kết quả là 30</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94058">
                <a:tc>
                  <a:txBody>
                    <a:bodyPr/>
                    <a:lstStyle/>
                    <a:p>
                      <a:pPr fontAlgn="t"/>
                      <a:r>
                        <a:rPr lang="en-US" sz="1500">
                          <a:effectLst/>
                        </a:rPr>
                        <a:t>-</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Trừ toán hạng thứ hai từ toán hạng đầu</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fr-FR" sz="1500">
                          <a:effectLst/>
                        </a:rPr>
                        <a:t>A - B kết quả là -10</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46919">
                <a:tc>
                  <a:txBody>
                    <a:bodyPr/>
                    <a:lstStyle/>
                    <a:p>
                      <a:pPr fontAlgn="t"/>
                      <a:r>
                        <a:rPr lang="en-US" sz="1500">
                          <a:effectLst/>
                        </a:rPr>
                        <a:t>*</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Nhân hai toán hạng</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fr-FR" sz="1500">
                          <a:effectLst/>
                        </a:rPr>
                        <a:t>A * B kết quả là 200</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46919">
                <a:tc>
                  <a:txBody>
                    <a:bodyPr/>
                    <a:lstStyle/>
                    <a:p>
                      <a:pPr fontAlgn="t"/>
                      <a:r>
                        <a:rPr lang="en-US" sz="1500">
                          <a:effectLst/>
                        </a:rPr>
                        <a:t>/</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Phép chia</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fr-FR" sz="1500">
                          <a:effectLst/>
                        </a:rPr>
                        <a:t>B / A kết quả là 2</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46919">
                <a:tc>
                  <a:txBody>
                    <a:bodyPr/>
                    <a:lstStyle/>
                    <a:p>
                      <a:pPr fontAlgn="t"/>
                      <a:r>
                        <a:rPr lang="en-US" sz="1500">
                          <a:effectLst/>
                        </a:rPr>
                        <a:t>%</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500">
                          <a:effectLst/>
                        </a:rPr>
                        <a:t>Phép lấy số dư</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fr-FR" sz="1500">
                          <a:effectLst/>
                        </a:rPr>
                        <a:t>B % A kết quả là 0</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87385">
                <a:tc>
                  <a:txBody>
                    <a:bodyPr/>
                    <a:lstStyle/>
                    <a:p>
                      <a:pPr fontAlgn="t"/>
                      <a:r>
                        <a:rPr lang="en-US" sz="1500">
                          <a:effectLst/>
                        </a:rPr>
                        <a:t>++</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smtClean="0">
                          <a:solidFill>
                            <a:schemeClr val="tx1"/>
                          </a:solidFill>
                          <a:effectLst/>
                        </a:rPr>
                        <a:t>T</a:t>
                      </a:r>
                      <a:r>
                        <a:rPr lang="vi-VN" sz="1500" smtClean="0">
                          <a:solidFill>
                            <a:schemeClr val="tx1"/>
                          </a:solidFill>
                          <a:effectLst/>
                        </a:rPr>
                        <a:t>ăng </a:t>
                      </a:r>
                      <a:r>
                        <a:rPr lang="vi-VN" sz="1500">
                          <a:solidFill>
                            <a:schemeClr val="tx1"/>
                          </a:solidFill>
                          <a:effectLst/>
                        </a:rPr>
                        <a:t>giá trị toán hạng thêm một đơn vị</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fr-FR" sz="1500">
                          <a:effectLst/>
                        </a:rPr>
                        <a:t>A++ kết quả là </a:t>
                      </a:r>
                      <a:r>
                        <a:rPr lang="fr-FR" sz="1500" smtClean="0">
                          <a:effectLst/>
                        </a:rPr>
                        <a:t>11</a:t>
                      </a:r>
                      <a:r>
                        <a:rPr lang="fr-FR" sz="1500" baseline="0" smtClean="0">
                          <a:effectLst/>
                        </a:rPr>
                        <a:t> </a:t>
                      </a:r>
                      <a:r>
                        <a:rPr lang="fr-FR" sz="1500" baseline="0" smtClean="0">
                          <a:effectLst/>
                          <a:sym typeface="Wingdings" panose="05000000000000000000" pitchFamily="2" charset="2"/>
                        </a:rPr>
                        <a:t></a:t>
                      </a:r>
                      <a:r>
                        <a:rPr lang="fr-FR" sz="1500" smtClean="0">
                          <a:effectLst/>
                        </a:rPr>
                        <a:t> A = A + 1;</a:t>
                      </a:r>
                      <a:endParaRPr lang="fr-FR" sz="1500">
                        <a:effectLst/>
                      </a:endParaRP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87385">
                <a:tc>
                  <a:txBody>
                    <a:bodyPr/>
                    <a:lstStyle/>
                    <a:p>
                      <a:pPr fontAlgn="t"/>
                      <a:r>
                        <a:rPr lang="en-US" sz="1500">
                          <a:effectLst/>
                        </a:rPr>
                        <a:t>--</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b="1" u="none" strike="noStrike" smtClean="0">
                          <a:solidFill>
                            <a:schemeClr val="tx1"/>
                          </a:solidFill>
                          <a:effectLst/>
                        </a:rPr>
                        <a:t>G</a:t>
                      </a:r>
                      <a:r>
                        <a:rPr lang="vi-VN" sz="1500" smtClean="0">
                          <a:solidFill>
                            <a:schemeClr val="tx1"/>
                          </a:solidFill>
                          <a:effectLst/>
                        </a:rPr>
                        <a:t>iảm </a:t>
                      </a:r>
                      <a:r>
                        <a:rPr lang="vi-VN" sz="1500">
                          <a:solidFill>
                            <a:schemeClr val="tx1"/>
                          </a:solidFill>
                          <a:effectLst/>
                        </a:rPr>
                        <a:t>giá trị toán hạng đi một đơn vị</a:t>
                      </a: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A-- kết quả </a:t>
                      </a:r>
                      <a:r>
                        <a:rPr lang="en-US" sz="1500" smtClean="0">
                          <a:effectLst/>
                        </a:rPr>
                        <a:t>là 9</a:t>
                      </a:r>
                      <a:r>
                        <a:rPr lang="en-US" sz="1500" baseline="0" smtClean="0">
                          <a:effectLst/>
                        </a:rPr>
                        <a:t> </a:t>
                      </a:r>
                      <a:r>
                        <a:rPr lang="en-US" sz="1500" baseline="0" smtClean="0">
                          <a:effectLst/>
                          <a:sym typeface="Wingdings" panose="05000000000000000000" pitchFamily="2" charset="2"/>
                        </a:rPr>
                        <a:t></a:t>
                      </a:r>
                      <a:r>
                        <a:rPr lang="en-US" sz="1500" smtClean="0">
                          <a:effectLst/>
                        </a:rPr>
                        <a:t> A = A – 1</a:t>
                      </a:r>
                      <a:endParaRPr lang="en-US" sz="1500">
                        <a:effectLst/>
                      </a:endParaRPr>
                    </a:p>
                  </a:txBody>
                  <a:tcPr marL="65532" marR="65532" marT="65532" marB="655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04411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310" y="623126"/>
            <a:ext cx="10515600" cy="5953038"/>
          </a:xfrm>
        </p:spPr>
        <p:txBody>
          <a:bodyPr/>
          <a:lstStyle/>
          <a:p>
            <a:r>
              <a:rPr lang="en-US" smtClean="0"/>
              <a:t>Toán tử quan hệ:</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64251589"/>
              </p:ext>
            </p:extLst>
          </p:nvPr>
        </p:nvGraphicFramePr>
        <p:xfrm>
          <a:off x="813148" y="1264581"/>
          <a:ext cx="9845457" cy="5160620"/>
        </p:xfrm>
        <a:graphic>
          <a:graphicData uri="http://schemas.openxmlformats.org/drawingml/2006/table">
            <a:tbl>
              <a:tblPr/>
              <a:tblGrid>
                <a:gridCol w="654267"/>
                <a:gridCol w="5408329"/>
                <a:gridCol w="3782861"/>
              </a:tblGrid>
              <a:tr h="445142">
                <a:tc>
                  <a:txBody>
                    <a:bodyPr/>
                    <a:lstStyle/>
                    <a:p>
                      <a:pPr algn="l" fontAlgn="t"/>
                      <a:r>
                        <a:rPr lang="en-US" sz="1600">
                          <a:effectLst/>
                        </a:rPr>
                        <a:t>Toán tử</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Miêu tả</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Ví dụ</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37770">
                <a:tc>
                  <a:txBody>
                    <a:bodyPr/>
                    <a:lstStyle/>
                    <a:p>
                      <a:pPr fontAlgn="t"/>
                      <a:r>
                        <a:rPr lang="en-US" sz="1600">
                          <a:effectLst/>
                        </a:rPr>
                        <a:t>==</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Kiểm tra nếu 2 toán hạng bằng nhau hay không. Nếu bằng thì điều kiện là true.</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fr-FR" sz="1600">
                          <a:effectLst/>
                        </a:rPr>
                        <a:t>(A == B) là không đúng</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37770">
                <a:tc>
                  <a:txBody>
                    <a:bodyPr/>
                    <a:lstStyle/>
                    <a:p>
                      <a:pPr fontAlgn="t"/>
                      <a:r>
                        <a:rPr lang="en-US" sz="1600">
                          <a:effectLst/>
                        </a:rPr>
                        <a:t>!=</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Kiểm tra 2 toán hạng có giá trị khác nhau hay không. Nếu không bằng thì điều kiện là true.</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(A != B) là true</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0398">
                <a:tc>
                  <a:txBody>
                    <a:bodyPr/>
                    <a:lstStyle/>
                    <a:p>
                      <a:pPr fontAlgn="t"/>
                      <a:r>
                        <a:rPr lang="en-US" sz="1600">
                          <a:effectLst/>
                        </a:rPr>
                        <a:t>&gt;</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600">
                          <a:effectLst/>
                        </a:rPr>
                        <a:t>Kiểm tra nếu toán hạng bên trái có giá trị lớn hơn toán hạng bên phải hay không. Nếu lớn hơn thì điều kiện là true.</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fr-FR" sz="1600">
                          <a:effectLst/>
                        </a:rPr>
                        <a:t>(A &gt; B) là không đúng</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0398">
                <a:tc>
                  <a:txBody>
                    <a:bodyPr/>
                    <a:lstStyle/>
                    <a:p>
                      <a:pPr fontAlgn="t"/>
                      <a:r>
                        <a:rPr lang="en-US" sz="1600">
                          <a:effectLst/>
                        </a:rPr>
                        <a:t>&lt;</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600">
                          <a:effectLst/>
                        </a:rPr>
                        <a:t>Kiểm tra nếu toán hạng bên trái nhỏ hơn toán hạng bên phải hay không. Nếu nhỏ hơn thì là true.</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(A &lt; B) là true</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0398">
                <a:tc>
                  <a:txBody>
                    <a:bodyPr/>
                    <a:lstStyle/>
                    <a:p>
                      <a:pPr fontAlgn="t"/>
                      <a:r>
                        <a:rPr lang="en-US" sz="1600">
                          <a:effectLst/>
                        </a:rPr>
                        <a:t>&gt;=</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600">
                          <a:effectLst/>
                        </a:rPr>
                        <a:t>Kiểm tra nếu toán hạng bên trái có giá trị lớn hơn hoặc bằng giá trị của toán hạng bên phải hay không. Nếu đúng là true.</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fr-FR" sz="1600">
                          <a:effectLst/>
                        </a:rPr>
                        <a:t>(A &gt;= B) là không đúng</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0398">
                <a:tc>
                  <a:txBody>
                    <a:bodyPr/>
                    <a:lstStyle/>
                    <a:p>
                      <a:pPr fontAlgn="t"/>
                      <a:r>
                        <a:rPr lang="en-US" sz="1600">
                          <a:effectLst/>
                        </a:rPr>
                        <a:t>&lt;=</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600">
                          <a:effectLst/>
                        </a:rPr>
                        <a:t>Kiểm tra nếu toán hạng bên trái có giá trị nhỏ hơn hoặc bằng toán hạng bên phải hay không. Nếu đúng là true.</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(A &lt;= B) là true</a:t>
                      </a:r>
                    </a:p>
                  </a:txBody>
                  <a:tcPr marL="37904" marR="37904" marT="37904" marB="379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2424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2290"/>
            <a:ext cx="10515600" cy="5074673"/>
          </a:xfrm>
        </p:spPr>
        <p:txBody>
          <a:bodyPr/>
          <a:lstStyle/>
          <a:p>
            <a:r>
              <a:rPr lang="en-US" smtClean="0"/>
              <a:t>Toán tử logic:</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221652434"/>
              </p:ext>
            </p:extLst>
          </p:nvPr>
        </p:nvGraphicFramePr>
        <p:xfrm>
          <a:off x="1252603" y="1678489"/>
          <a:ext cx="9244209" cy="4108536"/>
        </p:xfrm>
        <a:graphic>
          <a:graphicData uri="http://schemas.openxmlformats.org/drawingml/2006/table">
            <a:tbl>
              <a:tblPr/>
              <a:tblGrid>
                <a:gridCol w="764634"/>
                <a:gridCol w="4959760"/>
                <a:gridCol w="3519815"/>
              </a:tblGrid>
              <a:tr h="714301">
                <a:tc>
                  <a:txBody>
                    <a:bodyPr/>
                    <a:lstStyle/>
                    <a:p>
                      <a:pPr algn="l" fontAlgn="t"/>
                      <a:r>
                        <a:rPr lang="en-US" sz="1800">
                          <a:effectLst/>
                        </a:rPr>
                        <a:t>Toán tử</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a:effectLst/>
                        </a:rPr>
                        <a:t>Miêu tả</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a:effectLst/>
                        </a:rPr>
                        <a:t>Ví dụ</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114498">
                <a:tc>
                  <a:txBody>
                    <a:bodyPr/>
                    <a:lstStyle/>
                    <a:p>
                      <a:pPr fontAlgn="t"/>
                      <a:r>
                        <a:rPr lang="en-US" sz="1800">
                          <a:effectLst/>
                        </a:rPr>
                        <a:t>&amp;&amp;</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800">
                          <a:effectLst/>
                        </a:rPr>
                        <a:t>Được gọi là toán tử logic AND (và). Nếu cả hai toán tử đều có giá trị khác 0 thì điều kiện trở lên true.</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(A &amp;&amp; B) là false.</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95165">
                <a:tc>
                  <a:txBody>
                    <a:bodyPr/>
                    <a:lstStyle/>
                    <a:p>
                      <a:pPr fontAlgn="t"/>
                      <a:r>
                        <a:rPr lang="en-US" sz="1800">
                          <a:effectLst/>
                        </a:rPr>
                        <a:t>||</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800">
                          <a:effectLst/>
                        </a:rPr>
                        <a:t>Được gọi là toán tử logic OR (hoặc). Nếu một trong hai toán tử khác 0, thì điều kiện là true.</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(A || B) là true.</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84572">
                <a:tc>
                  <a:txBody>
                    <a:bodyPr/>
                    <a:lstStyle/>
                    <a:p>
                      <a:pPr fontAlgn="t"/>
                      <a:r>
                        <a:rPr lang="en-US" sz="1800">
                          <a:effectLst/>
                        </a:rPr>
                        <a:t>!</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800">
                          <a:effectLst/>
                        </a:rPr>
                        <a:t>Được gọi là toán tử NOT (phủ định). Sử dụng để đảo ngược lại trạng thái logic của toán hạng đó. Nếu điều kiện toán hạng là true thì phủ định nó sẽ là false.</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!(A &amp;&amp; B) là true.</a:t>
                      </a:r>
                    </a:p>
                  </a:txBody>
                  <a:tcPr marL="74509" marR="74509" marT="74509" marB="74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0031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3775"/>
            <a:ext cx="10515600" cy="5563188"/>
          </a:xfrm>
        </p:spPr>
        <p:txBody>
          <a:bodyPr/>
          <a:lstStyle/>
          <a:p>
            <a:r>
              <a:rPr lang="en-US" smtClean="0"/>
              <a:t>Toán tử gán</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988890012"/>
              </p:ext>
            </p:extLst>
          </p:nvPr>
        </p:nvGraphicFramePr>
        <p:xfrm>
          <a:off x="1077240" y="1236902"/>
          <a:ext cx="9707670" cy="4940061"/>
        </p:xfrm>
        <a:graphic>
          <a:graphicData uri="http://schemas.openxmlformats.org/drawingml/2006/table">
            <a:tbl>
              <a:tblPr/>
              <a:tblGrid>
                <a:gridCol w="963577"/>
                <a:gridCol w="5321241"/>
                <a:gridCol w="3422852"/>
              </a:tblGrid>
              <a:tr h="620881">
                <a:tc>
                  <a:txBody>
                    <a:bodyPr/>
                    <a:lstStyle/>
                    <a:p>
                      <a:pPr algn="l" fontAlgn="t"/>
                      <a:r>
                        <a:rPr lang="en-US" sz="1400">
                          <a:effectLst/>
                        </a:rPr>
                        <a:t>Toán tử</a:t>
                      </a:r>
                    </a:p>
                  </a:txBody>
                  <a:tcPr marL="59445" marR="59445" marT="59445" marB="594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a:effectLst/>
                        </a:rPr>
                        <a:t>Miêu tả</a:t>
                      </a:r>
                    </a:p>
                  </a:txBody>
                  <a:tcPr marL="59445" marR="59445" marT="59445" marB="594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a:effectLst/>
                        </a:rPr>
                        <a:t>Ví dụ</a:t>
                      </a:r>
                    </a:p>
                  </a:txBody>
                  <a:tcPr marL="59445" marR="59445" marT="59445" marB="594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63836">
                <a:tc>
                  <a:txBody>
                    <a:bodyPr/>
                    <a:lstStyle/>
                    <a:p>
                      <a:pPr fontAlgn="t"/>
                      <a:r>
                        <a:rPr lang="en-US" sz="1400">
                          <a:effectLst/>
                        </a:rPr>
                        <a:t>=</a:t>
                      </a:r>
                    </a:p>
                  </a:txBody>
                  <a:tcPr marL="59445" marR="59445" marT="59445" marB="594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400">
                          <a:effectLst/>
                        </a:rPr>
                        <a:t>Toán tử gán đơn giản. Gán giá trị toán hạng bên phải cho toán hạng trái.</a:t>
                      </a:r>
                    </a:p>
                  </a:txBody>
                  <a:tcPr marL="59445" marR="59445" marT="59445" marB="594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 = A + B sẽ gán giá trị của A + B vào trong C</a:t>
                      </a:r>
                    </a:p>
                  </a:txBody>
                  <a:tcPr marL="59445" marR="59445" marT="59445" marB="594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63836">
                <a:tc>
                  <a:txBody>
                    <a:bodyPr/>
                    <a:lstStyle/>
                    <a:p>
                      <a:pPr fontAlgn="t"/>
                      <a:r>
                        <a:rPr lang="en-US" sz="1400">
                          <a:effectLst/>
                        </a:rPr>
                        <a:t>+=</a:t>
                      </a:r>
                    </a:p>
                  </a:txBody>
                  <a:tcPr marL="59445" marR="59445" marT="59445" marB="594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Thêm giá trị toán hạng phải tới toán hạng trái và gán giá trị đó cho toán hạng trái.</a:t>
                      </a:r>
                    </a:p>
                  </a:txBody>
                  <a:tcPr marL="59445" marR="59445" marT="59445" marB="594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pt-BR" sz="1400">
                          <a:effectLst/>
                        </a:rPr>
                        <a:t>C += A tương đương với C = C + A</a:t>
                      </a:r>
                    </a:p>
                  </a:txBody>
                  <a:tcPr marL="59445" marR="59445" marT="59445" marB="594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63836">
                <a:tc>
                  <a:txBody>
                    <a:bodyPr/>
                    <a:lstStyle/>
                    <a:p>
                      <a:pPr fontAlgn="t"/>
                      <a:r>
                        <a:rPr lang="en-US" sz="1400">
                          <a:effectLst/>
                        </a:rPr>
                        <a:t>-=</a:t>
                      </a:r>
                    </a:p>
                  </a:txBody>
                  <a:tcPr marL="59445" marR="59445" marT="59445" marB="594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Trừ đi giá trị toán hạng phải từ toán hạng trái và gán giá trị này cho toán hạng trái.</a:t>
                      </a:r>
                    </a:p>
                  </a:txBody>
                  <a:tcPr marL="59445" marR="59445" marT="59445" marB="594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pt-BR" sz="1400">
                          <a:effectLst/>
                        </a:rPr>
                        <a:t>C -= A tương đương với C = C - A</a:t>
                      </a:r>
                    </a:p>
                  </a:txBody>
                  <a:tcPr marL="59445" marR="59445" marT="59445" marB="594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63836">
                <a:tc>
                  <a:txBody>
                    <a:bodyPr/>
                    <a:lstStyle/>
                    <a:p>
                      <a:pPr fontAlgn="t"/>
                      <a:r>
                        <a:rPr lang="en-US" sz="1400">
                          <a:effectLst/>
                        </a:rPr>
                        <a:t>*=</a:t>
                      </a:r>
                    </a:p>
                  </a:txBody>
                  <a:tcPr marL="59445" marR="59445" marT="59445" marB="594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Nhân giá trị toán hạng phải với toán hạng trái và gán giá trị này cho toán hạng trái.</a:t>
                      </a:r>
                    </a:p>
                  </a:txBody>
                  <a:tcPr marL="59445" marR="59445" marT="59445" marB="594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pt-BR" sz="1400">
                          <a:effectLst/>
                        </a:rPr>
                        <a:t>C *= A tương đương với C = C * A</a:t>
                      </a:r>
                    </a:p>
                  </a:txBody>
                  <a:tcPr marL="59445" marR="59445" marT="59445" marB="594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63836">
                <a:tc>
                  <a:txBody>
                    <a:bodyPr/>
                    <a:lstStyle/>
                    <a:p>
                      <a:pPr fontAlgn="t"/>
                      <a:r>
                        <a:rPr lang="en-US" sz="1400">
                          <a:effectLst/>
                        </a:rPr>
                        <a:t>/=</a:t>
                      </a:r>
                    </a:p>
                  </a:txBody>
                  <a:tcPr marL="59445" marR="59445" marT="59445" marB="594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Chia toán hạng trái cho toán hạng phải và gán giá trị này cho toán hạng trái.</a:t>
                      </a:r>
                    </a:p>
                  </a:txBody>
                  <a:tcPr marL="59445" marR="59445" marT="59445" marB="594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pt-BR" sz="1400">
                          <a:effectLst/>
                        </a:rPr>
                        <a:t>C /= A tương đương với C = C / A</a:t>
                      </a:r>
                    </a:p>
                  </a:txBody>
                  <a:tcPr marL="59445" marR="59445" marT="59445" marB="594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4480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34004626"/>
              </p:ext>
            </p:extLst>
          </p:nvPr>
        </p:nvGraphicFramePr>
        <p:xfrm>
          <a:off x="1315234" y="1252602"/>
          <a:ext cx="8843374" cy="4696019"/>
        </p:xfrm>
        <a:graphic>
          <a:graphicData uri="http://schemas.openxmlformats.org/drawingml/2006/table">
            <a:tbl>
              <a:tblPr/>
              <a:tblGrid>
                <a:gridCol w="2143454"/>
                <a:gridCol w="2841904"/>
                <a:gridCol w="3858016"/>
              </a:tblGrid>
              <a:tr h="1298923">
                <a:tc>
                  <a:txBody>
                    <a:bodyPr/>
                    <a:lstStyle/>
                    <a:p>
                      <a:pPr fontAlgn="t"/>
                      <a:r>
                        <a:rPr lang="en-US" sz="1600">
                          <a:effectLst/>
                        </a:rPr>
                        <a:t>%=</a:t>
                      </a:r>
                    </a:p>
                  </a:txBody>
                  <a:tcPr marL="47712" marR="47712" marT="47712" marB="477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600">
                          <a:effectLst/>
                        </a:rPr>
                        <a:t>Lấy phần dư của phép chia toán hạng trái cho toán hạng phải và gán cho toán hạng trái.</a:t>
                      </a:r>
                    </a:p>
                  </a:txBody>
                  <a:tcPr marL="47712" marR="47712" marT="47712" marB="477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pt-BR" sz="1600">
                          <a:effectLst/>
                        </a:rPr>
                        <a:t>C %= A tương đương với C = C % A</a:t>
                      </a:r>
                    </a:p>
                  </a:txBody>
                  <a:tcPr marL="47712" marR="47712" marT="47712" marB="477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82477">
                <a:tc>
                  <a:txBody>
                    <a:bodyPr/>
                    <a:lstStyle/>
                    <a:p>
                      <a:pPr fontAlgn="t"/>
                      <a:r>
                        <a:rPr lang="en-US" sz="1600">
                          <a:effectLst/>
                        </a:rPr>
                        <a:t>&lt;&lt;=</a:t>
                      </a:r>
                    </a:p>
                  </a:txBody>
                  <a:tcPr marL="47712" marR="47712" marT="47712" marB="477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Dịch trái toán hạng trái sang số vị trí là giá trị toán hạng phải.</a:t>
                      </a:r>
                    </a:p>
                  </a:txBody>
                  <a:tcPr marL="47712" marR="47712" marT="47712" marB="477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600">
                          <a:effectLst/>
                        </a:rPr>
                        <a:t>C &lt;&lt;= 2 tương đương với C = C &lt;&lt; 2</a:t>
                      </a:r>
                    </a:p>
                  </a:txBody>
                  <a:tcPr marL="47712" marR="47712" marT="47712" marB="477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82477">
                <a:tc>
                  <a:txBody>
                    <a:bodyPr/>
                    <a:lstStyle/>
                    <a:p>
                      <a:pPr fontAlgn="t"/>
                      <a:r>
                        <a:rPr lang="en-US" sz="1600">
                          <a:effectLst/>
                        </a:rPr>
                        <a:t>&gt;&gt;=</a:t>
                      </a:r>
                    </a:p>
                  </a:txBody>
                  <a:tcPr marL="47712" marR="47712" marT="47712" marB="477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Dịch phải toán hạng trái sang số vị trí là giá trị toán hạng phải.</a:t>
                      </a:r>
                    </a:p>
                  </a:txBody>
                  <a:tcPr marL="47712" marR="47712" marT="47712" marB="477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600">
                          <a:effectLst/>
                        </a:rPr>
                        <a:t>C &gt;&gt;= 2 tương đương với C = C &gt;&gt; 2</a:t>
                      </a:r>
                    </a:p>
                  </a:txBody>
                  <a:tcPr marL="47712" marR="47712" marT="47712" marB="477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0714">
                <a:tc>
                  <a:txBody>
                    <a:bodyPr/>
                    <a:lstStyle/>
                    <a:p>
                      <a:pPr fontAlgn="t"/>
                      <a:r>
                        <a:rPr lang="en-US" sz="1600">
                          <a:effectLst/>
                        </a:rPr>
                        <a:t>&amp;=</a:t>
                      </a:r>
                    </a:p>
                  </a:txBody>
                  <a:tcPr marL="47712" marR="47712" marT="47712" marB="477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Phép AND bit</a:t>
                      </a:r>
                    </a:p>
                  </a:txBody>
                  <a:tcPr marL="47712" marR="47712" marT="47712" marB="477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600">
                          <a:effectLst/>
                        </a:rPr>
                        <a:t>C &amp;= 2 tương đương với C = C &amp; 2</a:t>
                      </a:r>
                    </a:p>
                  </a:txBody>
                  <a:tcPr marL="47712" marR="47712" marT="47712" marB="477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0714">
                <a:tc>
                  <a:txBody>
                    <a:bodyPr/>
                    <a:lstStyle/>
                    <a:p>
                      <a:pPr fontAlgn="t"/>
                      <a:r>
                        <a:rPr lang="en-US" sz="1600">
                          <a:effectLst/>
                        </a:rPr>
                        <a:t>^=</a:t>
                      </a:r>
                    </a:p>
                  </a:txBody>
                  <a:tcPr marL="47712" marR="47712" marT="47712" marB="477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Phép OR loại trừ bit</a:t>
                      </a:r>
                    </a:p>
                  </a:txBody>
                  <a:tcPr marL="47712" marR="47712" marT="47712" marB="477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600">
                          <a:effectLst/>
                        </a:rPr>
                        <a:t>C ^= 2 tương đương với C = C ^ 2</a:t>
                      </a:r>
                    </a:p>
                  </a:txBody>
                  <a:tcPr marL="47712" marR="47712" marT="47712" marB="477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0714">
                <a:tc>
                  <a:txBody>
                    <a:bodyPr/>
                    <a:lstStyle/>
                    <a:p>
                      <a:pPr fontAlgn="t"/>
                      <a:r>
                        <a:rPr lang="en-US" sz="1600">
                          <a:effectLst/>
                        </a:rPr>
                        <a:t>|=</a:t>
                      </a:r>
                    </a:p>
                  </a:txBody>
                  <a:tcPr marL="47712" marR="47712" marT="47712" marB="477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Phép OR bit.</a:t>
                      </a:r>
                    </a:p>
                  </a:txBody>
                  <a:tcPr marL="47712" marR="47712" marT="47712" marB="477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600">
                          <a:effectLst/>
                        </a:rPr>
                        <a:t>C |= 2 tương đương với C = C | 2</a:t>
                      </a:r>
                    </a:p>
                  </a:txBody>
                  <a:tcPr marL="47712" marR="47712" marT="47712" marB="477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10200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1770"/>
            <a:ext cx="10515600" cy="5325193"/>
          </a:xfrm>
        </p:spPr>
        <p:txBody>
          <a:bodyPr/>
          <a:lstStyle/>
          <a:p>
            <a:r>
              <a:rPr lang="en-US" smtClean="0"/>
              <a:t>Thứ tự ưu tiên toán tử: </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682569156"/>
              </p:ext>
            </p:extLst>
          </p:nvPr>
        </p:nvGraphicFramePr>
        <p:xfrm>
          <a:off x="1189973" y="1524998"/>
          <a:ext cx="9369467" cy="4084757"/>
        </p:xfrm>
        <a:graphic>
          <a:graphicData uri="http://schemas.openxmlformats.org/drawingml/2006/table">
            <a:tbl>
              <a:tblPr/>
              <a:tblGrid>
                <a:gridCol w="3198337"/>
                <a:gridCol w="3198337"/>
                <a:gridCol w="2972793"/>
              </a:tblGrid>
              <a:tr h="408851">
                <a:tc>
                  <a:txBody>
                    <a:bodyPr/>
                    <a:lstStyle/>
                    <a:p>
                      <a:pPr algn="l" fontAlgn="t"/>
                      <a:r>
                        <a:rPr lang="en-US" sz="1700">
                          <a:effectLst/>
                        </a:rPr>
                        <a:t>Loại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700">
                          <a:effectLst/>
                        </a:rPr>
                        <a:t>Toán tử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vi-VN" sz="1700">
                          <a:effectLst/>
                        </a:rPr>
                        <a:t>Thứ tự ưu tiên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08851">
                <a:tc>
                  <a:txBody>
                    <a:bodyPr/>
                    <a:lstStyle/>
                    <a:p>
                      <a:pPr fontAlgn="t"/>
                      <a:r>
                        <a:rPr lang="en-US" sz="1700">
                          <a:effectLst/>
                        </a:rPr>
                        <a:t>Postfix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 [] -&gt; . ++ - -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Trái sang phải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5448">
                <a:tc>
                  <a:txBody>
                    <a:bodyPr/>
                    <a:lstStyle/>
                    <a:p>
                      <a:pPr fontAlgn="t"/>
                      <a:r>
                        <a:rPr lang="en-US" sz="1700">
                          <a:effectLst/>
                        </a:rPr>
                        <a:t>Unary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 - ! ~ ++ - - (type)* &amp; sizeof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Phải sang trái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8851">
                <a:tc>
                  <a:txBody>
                    <a:bodyPr/>
                    <a:lstStyle/>
                    <a:p>
                      <a:pPr fontAlgn="t"/>
                      <a:r>
                        <a:rPr lang="en-US" sz="1700">
                          <a:effectLst/>
                        </a:rPr>
                        <a:t>Tính nhân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 / %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Trái sang phải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8851">
                <a:tc>
                  <a:txBody>
                    <a:bodyPr/>
                    <a:lstStyle/>
                    <a:p>
                      <a:pPr fontAlgn="t"/>
                      <a:r>
                        <a:rPr lang="en-US" sz="1700">
                          <a:effectLst/>
                        </a:rPr>
                        <a:t>Tính cộng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 -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Trái sang phải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8851">
                <a:tc>
                  <a:txBody>
                    <a:bodyPr/>
                    <a:lstStyle/>
                    <a:p>
                      <a:pPr fontAlgn="t"/>
                      <a:r>
                        <a:rPr lang="en-US" sz="1700">
                          <a:effectLst/>
                        </a:rPr>
                        <a:t>Dịch chuyển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&lt;&lt; &gt;&gt;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Trái sang phải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8851">
                <a:tc>
                  <a:txBody>
                    <a:bodyPr/>
                    <a:lstStyle/>
                    <a:p>
                      <a:pPr fontAlgn="t"/>
                      <a:r>
                        <a:rPr lang="en-US" sz="1700">
                          <a:effectLst/>
                        </a:rPr>
                        <a:t>Quan hệ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&lt; &lt;= &gt; &gt;=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Trái sang phải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8851">
                <a:tc>
                  <a:txBody>
                    <a:bodyPr/>
                    <a:lstStyle/>
                    <a:p>
                      <a:pPr fontAlgn="t"/>
                      <a:r>
                        <a:rPr lang="en-US" sz="1700">
                          <a:effectLst/>
                        </a:rPr>
                        <a:t>Cân bằng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 !=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Trái sang phải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8851">
                <a:tc>
                  <a:txBody>
                    <a:bodyPr/>
                    <a:lstStyle/>
                    <a:p>
                      <a:pPr fontAlgn="t"/>
                      <a:r>
                        <a:rPr lang="en-US" sz="1700">
                          <a:effectLst/>
                        </a:rPr>
                        <a:t>Phép AND bit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&amp;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Trái sang phải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8851">
                <a:tc>
                  <a:txBody>
                    <a:bodyPr/>
                    <a:lstStyle/>
                    <a:p>
                      <a:pPr fontAlgn="t"/>
                      <a:r>
                        <a:rPr lang="en-US" sz="1700">
                          <a:effectLst/>
                        </a:rPr>
                        <a:t>Phép XOR bit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Trái sang phải </a:t>
                      </a:r>
                    </a:p>
                  </a:txBody>
                  <a:tcPr marL="73009" marR="73009" marT="73009" marB="730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7431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1492850"/>
              </p:ext>
            </p:extLst>
          </p:nvPr>
        </p:nvGraphicFramePr>
        <p:xfrm>
          <a:off x="1064712" y="1177446"/>
          <a:ext cx="10158609" cy="4221272"/>
        </p:xfrm>
        <a:graphic>
          <a:graphicData uri="http://schemas.openxmlformats.org/drawingml/2006/table">
            <a:tbl>
              <a:tblPr/>
              <a:tblGrid>
                <a:gridCol w="3386203"/>
                <a:gridCol w="3386203"/>
                <a:gridCol w="3386203"/>
              </a:tblGrid>
              <a:tr h="701458">
                <a:tc>
                  <a:txBody>
                    <a:bodyPr/>
                    <a:lstStyle/>
                    <a:p>
                      <a:pPr fontAlgn="t"/>
                      <a:r>
                        <a:rPr lang="en-US">
                          <a:effectLst/>
                        </a:rPr>
                        <a:t>Phép OR bit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Trái sang phải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1458">
                <a:tc>
                  <a:txBody>
                    <a:bodyPr/>
                    <a:lstStyle/>
                    <a:p>
                      <a:pPr fontAlgn="t"/>
                      <a:r>
                        <a:rPr lang="en-US">
                          <a:effectLst/>
                        </a:rPr>
                        <a:t>Phép AND logic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&amp;&amp;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Trái sang phải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1458">
                <a:tc>
                  <a:txBody>
                    <a:bodyPr/>
                    <a:lstStyle/>
                    <a:p>
                      <a:pPr fontAlgn="t"/>
                      <a:r>
                        <a:rPr lang="en-US">
                          <a:effectLst/>
                        </a:rPr>
                        <a:t>Phép OR logic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Trái sang phải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1458">
                <a:tc>
                  <a:txBody>
                    <a:bodyPr/>
                    <a:lstStyle/>
                    <a:p>
                      <a:pPr fontAlgn="t"/>
                      <a:r>
                        <a:rPr lang="en-US">
                          <a:effectLst/>
                        </a:rPr>
                        <a:t>Điều kiện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Phải sang trái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13982">
                <a:tc>
                  <a:txBody>
                    <a:bodyPr/>
                    <a:lstStyle/>
                    <a:p>
                      <a:pPr fontAlgn="t"/>
                      <a:r>
                        <a:rPr lang="en-US">
                          <a:effectLst/>
                        </a:rPr>
                        <a:t>Gán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 += -= *= /= %=&gt;&gt;= &lt;&lt;= &amp;= ^= |=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Phải sang trái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1458">
                <a:tc>
                  <a:txBody>
                    <a:bodyPr/>
                    <a:lstStyle/>
                    <a:p>
                      <a:pPr fontAlgn="t"/>
                      <a:r>
                        <a:rPr lang="en-US">
                          <a:effectLst/>
                        </a:rPr>
                        <a:t>Dấu phảy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Trái sang phải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41761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304" y="2419393"/>
            <a:ext cx="10515600" cy="1325563"/>
          </a:xfrm>
        </p:spPr>
        <p:txBody>
          <a:bodyPr/>
          <a:lstStyle/>
          <a:p>
            <a:pPr algn="ctr"/>
            <a:r>
              <a:rPr lang="en-US" b="1" smtClean="0">
                <a:solidFill>
                  <a:schemeClr val="accent2">
                    <a:lumMod val="75000"/>
                  </a:schemeClr>
                </a:solidFill>
              </a:rPr>
              <a:t>Tóm tắt nội dung môn học:</a:t>
            </a:r>
            <a:endParaRPr lang="en-US" b="1">
              <a:solidFill>
                <a:schemeClr val="accent2">
                  <a:lumMod val="75000"/>
                </a:schemeClr>
              </a:solidFill>
            </a:endParaRPr>
          </a:p>
        </p:txBody>
      </p:sp>
    </p:spTree>
    <p:extLst>
      <p:ext uri="{BB962C8B-B14F-4D97-AF65-F5344CB8AC3E}">
        <p14:creationId xmlns:p14="http://schemas.microsoft.com/office/powerpoint/2010/main" val="1456743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4192"/>
            <a:ext cx="10515600" cy="5362771"/>
          </a:xfrm>
        </p:spPr>
        <p:txBody>
          <a:bodyPr/>
          <a:lstStyle/>
          <a:p>
            <a:pPr marL="0" indent="0">
              <a:buNone/>
            </a:pPr>
            <a:r>
              <a:rPr lang="en-US" b="1" smtClean="0"/>
              <a:t>5. Câu điều kiện:</a:t>
            </a:r>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068903503"/>
              </p:ext>
            </p:extLst>
          </p:nvPr>
        </p:nvGraphicFramePr>
        <p:xfrm>
          <a:off x="1024714" y="1449844"/>
          <a:ext cx="9760195" cy="4727119"/>
        </p:xfrm>
        <a:graphic>
          <a:graphicData uri="http://schemas.openxmlformats.org/drawingml/2006/table">
            <a:tbl>
              <a:tblPr/>
              <a:tblGrid>
                <a:gridCol w="3416068"/>
                <a:gridCol w="6344127"/>
              </a:tblGrid>
              <a:tr h="424229">
                <a:tc>
                  <a:txBody>
                    <a:bodyPr/>
                    <a:lstStyle/>
                    <a:p>
                      <a:pPr algn="l" fontAlgn="t"/>
                      <a:r>
                        <a:rPr lang="en-US" sz="1600">
                          <a:effectLst/>
                        </a:rPr>
                        <a:t>Lệnh</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Miêu tả</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96947">
                <a:tc>
                  <a:txBody>
                    <a:bodyPr/>
                    <a:lstStyle/>
                    <a:p>
                      <a:pPr fontAlgn="t"/>
                      <a:r>
                        <a:rPr lang="en-US" sz="1600" b="0" u="none" strike="noStrike" smtClean="0">
                          <a:solidFill>
                            <a:srgbClr val="313131"/>
                          </a:solidFill>
                          <a:effectLst/>
                        </a:rPr>
                        <a:t>Lệnh</a:t>
                      </a:r>
                      <a:r>
                        <a:rPr lang="en-US" sz="1600" b="0" u="none" strike="noStrike" baseline="0" smtClean="0">
                          <a:solidFill>
                            <a:srgbClr val="313131"/>
                          </a:solidFill>
                          <a:effectLst/>
                        </a:rPr>
                        <a:t> if trong C++</a:t>
                      </a:r>
                      <a:endParaRPr lang="en-US" sz="1600" b="0" u="none">
                        <a:effectLst/>
                      </a:endParaRP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Một lệnh if bao gồm một biểu thức logic theo sau bởi một hoặc nhiều lệnh khác.</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42384">
                <a:tc>
                  <a:txBody>
                    <a:bodyPr/>
                    <a:lstStyle/>
                    <a:p>
                      <a:pPr fontAlgn="t"/>
                      <a:r>
                        <a:rPr lang="nb-NO" sz="1600" kern="1200" smtClean="0">
                          <a:solidFill>
                            <a:schemeClr val="tx1"/>
                          </a:solidFill>
                          <a:effectLst/>
                          <a:latin typeface="+mn-lt"/>
                          <a:ea typeface="+mn-ea"/>
                          <a:cs typeface="+mn-cs"/>
                        </a:rPr>
                        <a:t>Lệnh</a:t>
                      </a:r>
                      <a:r>
                        <a:rPr lang="nb-NO" sz="1600" kern="1200" baseline="0" smtClean="0">
                          <a:solidFill>
                            <a:schemeClr val="tx1"/>
                          </a:solidFill>
                          <a:effectLst/>
                          <a:latin typeface="+mn-lt"/>
                          <a:ea typeface="+mn-ea"/>
                          <a:cs typeface="+mn-cs"/>
                        </a:rPr>
                        <a:t> if...else trong C++</a:t>
                      </a:r>
                      <a:endParaRPr lang="nb-NO" sz="1600" kern="1200">
                        <a:solidFill>
                          <a:schemeClr val="tx1"/>
                        </a:solidFill>
                        <a:effectLst/>
                        <a:latin typeface="+mn-lt"/>
                        <a:ea typeface="+mn-ea"/>
                        <a:cs typeface="+mn-cs"/>
                      </a:endParaRP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600">
                          <a:effectLst/>
                        </a:rPr>
                        <a:t>Một lệnh if có thể theo sau bởi một lệnh else (tùy ý: có hoặc không), mà có thể được thực hiện khi biểu thức logic có giá trị false.</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69665">
                <a:tc>
                  <a:txBody>
                    <a:bodyPr/>
                    <a:lstStyle/>
                    <a:p>
                      <a:pPr fontAlgn="t"/>
                      <a:r>
                        <a:rPr lang="en-US" sz="1600" kern="1200" smtClean="0">
                          <a:solidFill>
                            <a:schemeClr val="tx1"/>
                          </a:solidFill>
                          <a:effectLst/>
                          <a:latin typeface="+mn-lt"/>
                          <a:ea typeface="+mn-ea"/>
                          <a:cs typeface="+mn-cs"/>
                        </a:rPr>
                        <a:t>Lệnh</a:t>
                      </a:r>
                      <a:r>
                        <a:rPr lang="en-US" sz="1600" kern="1200" baseline="0" smtClean="0">
                          <a:solidFill>
                            <a:schemeClr val="tx1"/>
                          </a:solidFill>
                          <a:effectLst/>
                          <a:latin typeface="+mn-lt"/>
                          <a:ea typeface="+mn-ea"/>
                          <a:cs typeface="+mn-cs"/>
                        </a:rPr>
                        <a:t> switch trong C++</a:t>
                      </a:r>
                      <a:endParaRPr lang="en-US" sz="1600" kern="1200">
                        <a:solidFill>
                          <a:schemeClr val="tx1"/>
                        </a:solidFill>
                        <a:effectLst/>
                        <a:latin typeface="+mn-lt"/>
                        <a:ea typeface="+mn-ea"/>
                        <a:cs typeface="+mn-cs"/>
                      </a:endParaRP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600">
                          <a:effectLst/>
                        </a:rPr>
                        <a:t>Một lệnh switch cho phép kiểm tra điều kiện của một biến trước khi thực thi các lệnh.</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6947">
                <a:tc>
                  <a:txBody>
                    <a:bodyPr/>
                    <a:lstStyle/>
                    <a:p>
                      <a:pPr fontAlgn="t"/>
                      <a:r>
                        <a:rPr lang="en-US" sz="1600" kern="1200" smtClean="0">
                          <a:solidFill>
                            <a:schemeClr val="tx1"/>
                          </a:solidFill>
                          <a:effectLst/>
                          <a:latin typeface="+mn-lt"/>
                          <a:ea typeface="+mn-ea"/>
                          <a:cs typeface="+mn-cs"/>
                        </a:rPr>
                        <a:t>Lồng</a:t>
                      </a:r>
                      <a:r>
                        <a:rPr lang="en-US" sz="1600" kern="1200" baseline="0" smtClean="0">
                          <a:solidFill>
                            <a:schemeClr val="tx1"/>
                          </a:solidFill>
                          <a:effectLst/>
                          <a:latin typeface="+mn-lt"/>
                          <a:ea typeface="+mn-ea"/>
                          <a:cs typeface="+mn-cs"/>
                        </a:rPr>
                        <a:t> các lệnh if trong C++</a:t>
                      </a:r>
                      <a:endParaRPr lang="en-US" sz="1600" kern="1200">
                        <a:solidFill>
                          <a:schemeClr val="tx1"/>
                        </a:solidFill>
                        <a:effectLst/>
                        <a:latin typeface="+mn-lt"/>
                        <a:ea typeface="+mn-ea"/>
                        <a:cs typeface="+mn-cs"/>
                      </a:endParaRP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Bạn có thể sử dụng lệnh if hoặc else if bên trong lệnh if hoặc else if khác.</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6947">
                <a:tc>
                  <a:txBody>
                    <a:bodyPr/>
                    <a:lstStyle/>
                    <a:p>
                      <a:pPr fontAlgn="t"/>
                      <a:r>
                        <a:rPr lang="en-US" sz="1600" kern="1200" smtClean="0">
                          <a:solidFill>
                            <a:schemeClr val="tx1"/>
                          </a:solidFill>
                          <a:effectLst/>
                          <a:latin typeface="+mn-lt"/>
                          <a:ea typeface="+mn-ea"/>
                          <a:cs typeface="+mn-cs"/>
                        </a:rPr>
                        <a:t>Lồng</a:t>
                      </a:r>
                      <a:r>
                        <a:rPr lang="en-US" sz="1600" kern="1200" baseline="0" smtClean="0">
                          <a:solidFill>
                            <a:schemeClr val="tx1"/>
                          </a:solidFill>
                          <a:effectLst/>
                          <a:latin typeface="+mn-lt"/>
                          <a:ea typeface="+mn-ea"/>
                          <a:cs typeface="+mn-cs"/>
                        </a:rPr>
                        <a:t> các lệnh switch trong C++</a:t>
                      </a:r>
                      <a:endParaRPr lang="en-US" sz="1600" kern="1200">
                        <a:solidFill>
                          <a:schemeClr val="tx1"/>
                        </a:solidFill>
                        <a:effectLst/>
                        <a:latin typeface="+mn-lt"/>
                        <a:ea typeface="+mn-ea"/>
                        <a:cs typeface="+mn-cs"/>
                      </a:endParaRP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Bạn có thể sử dụng một lệnh switch bên trong một lệnh switch khác.</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56248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613775"/>
            <a:ext cx="10515600" cy="5563188"/>
          </a:xfrm>
        </p:spPr>
        <p:txBody>
          <a:bodyPr/>
          <a:lstStyle/>
          <a:p>
            <a:r>
              <a:rPr lang="en-US" smtClean="0"/>
              <a:t>Cấu trúc: a) Lệnh If</a:t>
            </a:r>
          </a:p>
          <a:p>
            <a:pPr marL="0" indent="0">
              <a:buNone/>
            </a:pP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8510633"/>
              </p:ext>
            </p:extLst>
          </p:nvPr>
        </p:nvGraphicFramePr>
        <p:xfrm>
          <a:off x="1080022" y="1132005"/>
          <a:ext cx="9742466" cy="4928018"/>
        </p:xfrm>
        <a:graphic>
          <a:graphicData uri="http://schemas.openxmlformats.org/drawingml/2006/table">
            <a:tbl>
              <a:tblPr>
                <a:tableStyleId>{5940675A-B579-460E-94D1-54222C63F5DA}</a:tableStyleId>
              </a:tblPr>
              <a:tblGrid>
                <a:gridCol w="2229302"/>
                <a:gridCol w="7513164"/>
              </a:tblGrid>
              <a:tr h="0">
                <a:tc>
                  <a:txBody>
                    <a:bodyPr/>
                    <a:lstStyle/>
                    <a:p>
                      <a:endParaRPr lang="en-US"/>
                    </a:p>
                  </a:txBody>
                  <a:tcPr/>
                </a:tc>
                <a:tc>
                  <a:txBody>
                    <a:bodyPr/>
                    <a:lstStyle/>
                    <a:p>
                      <a:endParaRPr lang="en-US"/>
                    </a:p>
                  </a:txBody>
                  <a:tcPr/>
                </a:tc>
              </a:tr>
              <a:tr h="370840">
                <a:tc>
                  <a:txBody>
                    <a:bodyPr/>
                    <a:lstStyle/>
                    <a:p>
                      <a:pPr algn="ctr"/>
                      <a:r>
                        <a:rPr lang="en-US" b="0" smtClean="0"/>
                        <a:t>1</a:t>
                      </a:r>
                      <a:endParaRPr lang="en-US" b="0"/>
                    </a:p>
                  </a:txBody>
                  <a:tcPr/>
                </a:tc>
                <a:tc rowSpan="1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smtClean="0">
                          <a:solidFill>
                            <a:schemeClr val="tx1"/>
                          </a:solidFill>
                          <a:effectLst/>
                          <a:latin typeface="+mn-lt"/>
                          <a:ea typeface="+mn-ea"/>
                          <a:cs typeface="+mn-cs"/>
                        </a:rPr>
                        <a:t>//hello.cpp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smtClean="0">
                          <a:solidFill>
                            <a:schemeClr val="tx1"/>
                          </a:solidFill>
                          <a:effectLst/>
                          <a:latin typeface="+mn-lt"/>
                          <a:ea typeface="+mn-ea"/>
                          <a:cs typeface="+mn-cs"/>
                        </a:rPr>
                        <a:t>#include &lt;iostream&gt;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smtClean="0">
                          <a:solidFill>
                            <a:schemeClr val="tx1"/>
                          </a:solidFill>
                          <a:effectLst/>
                          <a:latin typeface="+mn-lt"/>
                          <a:ea typeface="+mn-ea"/>
                          <a:cs typeface="+mn-cs"/>
                        </a:rPr>
                        <a:t>using namespace std;</a:t>
                      </a:r>
                    </a:p>
                    <a:p>
                      <a:pPr lvl="0"/>
                      <a:r>
                        <a:rPr lang="en-US" sz="2400" kern="1200" smtClean="0">
                          <a:solidFill>
                            <a:schemeClr val="tx1"/>
                          </a:solidFill>
                          <a:effectLst/>
                          <a:latin typeface="+mn-lt"/>
                          <a:ea typeface="+mn-ea"/>
                          <a:cs typeface="+mn-cs"/>
                        </a:rPr>
                        <a:t>main()</a:t>
                      </a:r>
                      <a:endParaRPr lang="en-US" sz="2400" kern="1200">
                        <a:solidFill>
                          <a:schemeClr val="tx1"/>
                        </a:solidFill>
                        <a:effectLst/>
                        <a:latin typeface="+mn-lt"/>
                        <a:ea typeface="+mn-ea"/>
                        <a:cs typeface="+mn-cs"/>
                      </a:endParaRPr>
                    </a:p>
                    <a:p>
                      <a:pPr lvl="0"/>
                      <a:r>
                        <a:rPr lang="en-US" sz="2400" kern="1200" smtClean="0">
                          <a:solidFill>
                            <a:schemeClr val="tx1"/>
                          </a:solidFill>
                          <a:effectLst/>
                          <a:latin typeface="+mn-lt"/>
                          <a:ea typeface="+mn-ea"/>
                          <a:cs typeface="+mn-cs"/>
                        </a:rPr>
                        <a:t>{</a:t>
                      </a:r>
                    </a:p>
                    <a:p>
                      <a:pPr lvl="0"/>
                      <a:r>
                        <a:rPr lang="en-US" sz="2400" kern="1200" smtClean="0">
                          <a:solidFill>
                            <a:schemeClr val="tx1"/>
                          </a:solidFill>
                          <a:effectLst/>
                          <a:latin typeface="+mn-lt"/>
                          <a:ea typeface="+mn-ea"/>
                          <a:cs typeface="+mn-cs"/>
                        </a:rPr>
                        <a:t>         int</a:t>
                      </a:r>
                      <a:r>
                        <a:rPr lang="en-US" sz="2400" kern="1200" baseline="0" smtClean="0">
                          <a:solidFill>
                            <a:schemeClr val="tx1"/>
                          </a:solidFill>
                          <a:effectLst/>
                          <a:latin typeface="+mn-lt"/>
                          <a:ea typeface="+mn-ea"/>
                          <a:cs typeface="+mn-cs"/>
                        </a:rPr>
                        <a:t> a;</a:t>
                      </a:r>
                    </a:p>
                    <a:p>
                      <a:pPr lvl="0"/>
                      <a:r>
                        <a:rPr lang="en-US" sz="2400" kern="1200" baseline="0" smtClean="0">
                          <a:solidFill>
                            <a:schemeClr val="tx1"/>
                          </a:solidFill>
                          <a:effectLst/>
                          <a:latin typeface="+mn-lt"/>
                          <a:ea typeface="+mn-ea"/>
                          <a:cs typeface="+mn-cs"/>
                        </a:rPr>
                        <a:t>         cin &gt;&gt; a;        </a:t>
                      </a:r>
                      <a:endParaRPr lang="en-US" sz="2400" kern="1200" smtClean="0">
                        <a:solidFill>
                          <a:schemeClr val="tx1"/>
                        </a:solidFill>
                        <a:effectLst/>
                        <a:latin typeface="+mn-lt"/>
                        <a:ea typeface="+mn-ea"/>
                        <a:cs typeface="+mn-cs"/>
                      </a:endParaRPr>
                    </a:p>
                    <a:p>
                      <a:pPr lvl="0"/>
                      <a:r>
                        <a:rPr lang="en-US" sz="2400" kern="1200" baseline="0" smtClean="0">
                          <a:solidFill>
                            <a:schemeClr val="tx1"/>
                          </a:solidFill>
                          <a:effectLst/>
                          <a:latin typeface="+mn-lt"/>
                          <a:ea typeface="+mn-ea"/>
                          <a:cs typeface="+mn-cs"/>
                        </a:rPr>
                        <a:t>         if(a &gt; 0)</a:t>
                      </a:r>
                      <a:endParaRPr lang="en-US" sz="24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baseline="0" smtClean="0">
                          <a:solidFill>
                            <a:schemeClr val="tx1"/>
                          </a:solidFill>
                          <a:effectLst/>
                          <a:latin typeface="+mn-lt"/>
                          <a:ea typeface="+mn-ea"/>
                          <a:cs typeface="+mn-cs"/>
                        </a:rPr>
                        <a:t>         { </a:t>
                      </a:r>
                      <a:endParaRPr lang="en-US" sz="2400" kern="1200" smtClean="0">
                        <a:solidFill>
                          <a:schemeClr val="tx1"/>
                        </a:solidFill>
                        <a:effectLst/>
                        <a:latin typeface="+mn-lt"/>
                        <a:ea typeface="+mn-ea"/>
                        <a:cs typeface="+mn-cs"/>
                      </a:endParaRPr>
                    </a:p>
                    <a:p>
                      <a:pPr lvl="0"/>
                      <a:r>
                        <a:rPr lang="en-US" sz="2400" kern="1200" smtClean="0">
                          <a:solidFill>
                            <a:schemeClr val="tx1"/>
                          </a:solidFill>
                          <a:effectLst/>
                          <a:latin typeface="+mn-lt"/>
                          <a:ea typeface="+mn-ea"/>
                          <a:cs typeface="+mn-cs"/>
                        </a:rPr>
                        <a:t>                cout &lt;&lt; “hello every body!”;</a:t>
                      </a:r>
                      <a:endParaRPr lang="en-US" sz="2400" kern="1200">
                        <a:solidFill>
                          <a:schemeClr val="tx1"/>
                        </a:solidFill>
                        <a:effectLst/>
                        <a:latin typeface="+mn-lt"/>
                        <a:ea typeface="+mn-ea"/>
                        <a:cs typeface="+mn-cs"/>
                      </a:endParaRPr>
                    </a:p>
                    <a:p>
                      <a:pPr lvl="0"/>
                      <a:r>
                        <a:rPr lang="en-US" sz="2400" kern="1200" smtClean="0">
                          <a:solidFill>
                            <a:schemeClr val="tx1"/>
                          </a:solidFill>
                          <a:effectLst/>
                          <a:latin typeface="+mn-lt"/>
                          <a:ea typeface="+mn-ea"/>
                          <a:cs typeface="+mn-cs"/>
                        </a:rPr>
                        <a:t>         </a:t>
                      </a:r>
                      <a:r>
                        <a:rPr lang="en-US" sz="2400" kern="1200" baseline="0" smtClean="0">
                          <a:solidFill>
                            <a:schemeClr val="tx1"/>
                          </a:solidFill>
                          <a:effectLst/>
                          <a:latin typeface="+mn-lt"/>
                          <a:ea typeface="+mn-ea"/>
                          <a:cs typeface="+mn-cs"/>
                        </a:rPr>
                        <a:t> </a:t>
                      </a:r>
                      <a:r>
                        <a:rPr lang="en-US" sz="2400" kern="1200" smtClean="0">
                          <a:solidFill>
                            <a:schemeClr val="tx1"/>
                          </a:solidFill>
                          <a:effectLst/>
                          <a:latin typeface="+mn-lt"/>
                          <a:ea typeface="+mn-ea"/>
                          <a:cs typeface="+mn-cs"/>
                        </a:rPr>
                        <a:t>}</a:t>
                      </a:r>
                      <a:endParaRPr lang="en-US" sz="24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smtClean="0">
                          <a:solidFill>
                            <a:schemeClr val="tx1"/>
                          </a:solidFill>
                          <a:effectLst/>
                          <a:latin typeface="+mn-lt"/>
                          <a:ea typeface="+mn-ea"/>
                          <a:cs typeface="+mn-cs"/>
                        </a:rPr>
                        <a:t>}</a:t>
                      </a:r>
                    </a:p>
                  </a:txBody>
                  <a:tcPr/>
                </a:tc>
              </a:tr>
              <a:tr h="370840">
                <a:tc>
                  <a:txBody>
                    <a:bodyPr/>
                    <a:lstStyle/>
                    <a:p>
                      <a:pPr algn="ctr"/>
                      <a:r>
                        <a:rPr lang="en-US" b="0" smtClean="0"/>
                        <a:t>2</a:t>
                      </a:r>
                      <a:endParaRPr lang="en-US" b="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smtClean="0">
                        <a:solidFill>
                          <a:schemeClr val="tx1"/>
                        </a:solidFill>
                        <a:effectLst/>
                        <a:latin typeface="+mn-lt"/>
                        <a:ea typeface="+mn-ea"/>
                        <a:cs typeface="+mn-cs"/>
                      </a:endParaRPr>
                    </a:p>
                  </a:txBody>
                  <a:tcPr/>
                </a:tc>
              </a:tr>
              <a:tr h="370840">
                <a:tc>
                  <a:txBody>
                    <a:bodyPr/>
                    <a:lstStyle/>
                    <a:p>
                      <a:pPr algn="ctr"/>
                      <a:r>
                        <a:rPr lang="en-US" b="0" smtClean="0"/>
                        <a:t>3</a:t>
                      </a:r>
                      <a:endParaRPr lang="en-US" b="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smtClean="0">
                        <a:solidFill>
                          <a:schemeClr val="tx1"/>
                        </a:solidFill>
                        <a:effectLst/>
                        <a:latin typeface="+mn-lt"/>
                        <a:ea typeface="+mn-ea"/>
                        <a:cs typeface="+mn-cs"/>
                      </a:endParaRPr>
                    </a:p>
                  </a:txBody>
                  <a:tcPr/>
                </a:tc>
              </a:tr>
              <a:tr h="370840">
                <a:tc>
                  <a:txBody>
                    <a:bodyPr/>
                    <a:lstStyle/>
                    <a:p>
                      <a:pPr algn="ctr"/>
                      <a:r>
                        <a:rPr lang="en-US" b="0" smtClean="0"/>
                        <a:t>4</a:t>
                      </a:r>
                      <a:endParaRPr lang="en-US" b="0"/>
                    </a:p>
                  </a:txBody>
                  <a:tcPr/>
                </a:tc>
                <a:tc vMerge="1">
                  <a:txBody>
                    <a:bodyPr/>
                    <a:lstStyle/>
                    <a:p>
                      <a:pPr lvl="0"/>
                      <a:endParaRPr lang="en-US" sz="1800" kern="1200">
                        <a:solidFill>
                          <a:schemeClr val="tx1"/>
                        </a:solidFill>
                        <a:effectLst/>
                        <a:latin typeface="+mn-lt"/>
                        <a:ea typeface="+mn-ea"/>
                        <a:cs typeface="+mn-cs"/>
                      </a:endParaRPr>
                    </a:p>
                  </a:txBody>
                  <a:tcPr/>
                </a:tc>
              </a:tr>
              <a:tr h="370840">
                <a:tc>
                  <a:txBody>
                    <a:bodyPr/>
                    <a:lstStyle/>
                    <a:p>
                      <a:pPr algn="ctr"/>
                      <a:r>
                        <a:rPr lang="en-US" b="0" smtClean="0"/>
                        <a:t>5</a:t>
                      </a:r>
                      <a:endParaRPr lang="en-US" b="0"/>
                    </a:p>
                  </a:txBody>
                  <a:tcPr/>
                </a:tc>
                <a:tc vMerge="1">
                  <a:txBody>
                    <a:bodyPr/>
                    <a:lstStyle/>
                    <a:p>
                      <a:pPr lvl="0"/>
                      <a:endParaRPr lang="en-US" sz="1800" kern="1200">
                        <a:solidFill>
                          <a:schemeClr val="tx1"/>
                        </a:solidFill>
                        <a:effectLst/>
                        <a:latin typeface="+mn-lt"/>
                        <a:ea typeface="+mn-ea"/>
                        <a:cs typeface="+mn-cs"/>
                      </a:endParaRPr>
                    </a:p>
                  </a:txBody>
                  <a:tcPr/>
                </a:tc>
              </a:tr>
              <a:tr h="370840">
                <a:tc>
                  <a:txBody>
                    <a:bodyPr/>
                    <a:lstStyle/>
                    <a:p>
                      <a:pPr algn="ctr"/>
                      <a:r>
                        <a:rPr lang="en-US" b="0" smtClean="0"/>
                        <a:t>6</a:t>
                      </a:r>
                      <a:endParaRPr lang="en-US" b="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smtClean="0">
                        <a:solidFill>
                          <a:schemeClr val="tx1"/>
                        </a:solidFill>
                        <a:effectLst/>
                        <a:latin typeface="+mn-lt"/>
                        <a:ea typeface="+mn-ea"/>
                        <a:cs typeface="+mn-cs"/>
                      </a:endParaRPr>
                    </a:p>
                  </a:txBody>
                  <a:tcPr/>
                </a:tc>
              </a:tr>
              <a:tr h="465551">
                <a:tc>
                  <a:txBody>
                    <a:bodyPr/>
                    <a:lstStyle/>
                    <a:p>
                      <a:pPr algn="ctr"/>
                      <a:r>
                        <a:rPr lang="en-US" b="0" smtClean="0"/>
                        <a:t>7</a:t>
                      </a:r>
                      <a:endParaRPr lang="en-US" b="0"/>
                    </a:p>
                  </a:txBody>
                  <a:tcPr/>
                </a:tc>
                <a:tc vMerge="1">
                  <a:txBody>
                    <a:bodyPr/>
                    <a:lstStyle/>
                    <a:p>
                      <a:pPr lvl="0"/>
                      <a:endParaRPr lang="en-US" sz="1800" kern="1200">
                        <a:solidFill>
                          <a:schemeClr val="tx1"/>
                        </a:solidFill>
                        <a:effectLst/>
                        <a:latin typeface="+mn-lt"/>
                        <a:ea typeface="+mn-ea"/>
                        <a:cs typeface="+mn-cs"/>
                      </a:endParaRPr>
                    </a:p>
                  </a:txBody>
                  <a:tcPr/>
                </a:tc>
              </a:tr>
              <a:tr h="370840">
                <a:tc>
                  <a:txBody>
                    <a:bodyPr/>
                    <a:lstStyle/>
                    <a:p>
                      <a:pPr algn="ctr"/>
                      <a:r>
                        <a:rPr lang="en-US" b="0" smtClean="0"/>
                        <a:t>8</a:t>
                      </a:r>
                      <a:endParaRPr lang="en-US" b="0"/>
                    </a:p>
                  </a:txBody>
                  <a:tcPr/>
                </a:tc>
                <a:tc vMerge="1">
                  <a:txBody>
                    <a:bodyPr/>
                    <a:lstStyle/>
                    <a:p>
                      <a:pPr lvl="0"/>
                      <a:endParaRPr lang="en-US" sz="2400" kern="1200" smtClean="0">
                        <a:solidFill>
                          <a:schemeClr val="tx1"/>
                        </a:solidFill>
                        <a:effectLst/>
                        <a:latin typeface="+mn-lt"/>
                        <a:ea typeface="+mn-ea"/>
                        <a:cs typeface="+mn-cs"/>
                      </a:endParaRPr>
                    </a:p>
                  </a:txBody>
                  <a:tcPr/>
                </a:tc>
              </a:tr>
              <a:tr h="370840">
                <a:tc>
                  <a:txBody>
                    <a:bodyPr/>
                    <a:lstStyle/>
                    <a:p>
                      <a:pPr algn="ctr"/>
                      <a:r>
                        <a:rPr lang="en-US" b="0" smtClean="0"/>
                        <a:t>9</a:t>
                      </a:r>
                      <a:endParaRPr lang="en-US" b="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kern="1200" smtClean="0">
                        <a:solidFill>
                          <a:schemeClr val="tx1"/>
                        </a:solidFill>
                        <a:effectLst/>
                        <a:latin typeface="+mn-lt"/>
                        <a:ea typeface="+mn-ea"/>
                        <a:cs typeface="+mn-cs"/>
                      </a:endParaRPr>
                    </a:p>
                  </a:txBody>
                  <a:tcPr/>
                </a:tc>
              </a:tr>
              <a:tr h="370840">
                <a:tc>
                  <a:txBody>
                    <a:bodyPr/>
                    <a:lstStyle/>
                    <a:p>
                      <a:pPr algn="ctr"/>
                      <a:r>
                        <a:rPr lang="en-US" b="0" smtClean="0"/>
                        <a:t>10</a:t>
                      </a:r>
                      <a:endParaRPr lang="en-US" b="0"/>
                    </a:p>
                  </a:txBody>
                  <a:tcPr/>
                </a:tc>
                <a:tc vMerge="1">
                  <a:txBody>
                    <a:bodyPr/>
                    <a:lstStyle/>
                    <a:p>
                      <a:pPr lvl="0"/>
                      <a:endParaRPr lang="en-US" sz="2400" kern="1200">
                        <a:solidFill>
                          <a:schemeClr val="tx1"/>
                        </a:solidFill>
                        <a:effectLst/>
                        <a:latin typeface="+mn-lt"/>
                        <a:ea typeface="+mn-ea"/>
                        <a:cs typeface="+mn-cs"/>
                      </a:endParaRPr>
                    </a:p>
                  </a:txBody>
                  <a:tcPr/>
                </a:tc>
              </a:tr>
              <a:tr h="370840">
                <a:tc>
                  <a:txBody>
                    <a:bodyPr/>
                    <a:lstStyle/>
                    <a:p>
                      <a:pPr algn="ctr"/>
                      <a:r>
                        <a:rPr lang="en-US" b="0" smtClean="0"/>
                        <a:t>11</a:t>
                      </a:r>
                      <a:endParaRPr lang="en-US" b="0"/>
                    </a:p>
                  </a:txBody>
                  <a:tcPr/>
                </a:tc>
                <a:tc vMerge="1">
                  <a:txBody>
                    <a:bodyPr/>
                    <a:lstStyle/>
                    <a:p>
                      <a:pPr lvl="0"/>
                      <a:endParaRPr lang="en-US" sz="2400" kern="1200">
                        <a:solidFill>
                          <a:schemeClr val="tx1"/>
                        </a:solidFill>
                        <a:effectLst/>
                        <a:latin typeface="+mn-lt"/>
                        <a:ea typeface="+mn-ea"/>
                        <a:cs typeface="+mn-cs"/>
                      </a:endParaRPr>
                    </a:p>
                  </a:txBody>
                  <a:tcPr/>
                </a:tc>
              </a:tr>
              <a:tr h="388307">
                <a:tc>
                  <a:txBody>
                    <a:bodyPr/>
                    <a:lstStyle/>
                    <a:p>
                      <a:pPr algn="ctr"/>
                      <a:r>
                        <a:rPr lang="en-US" b="0" smtClean="0"/>
                        <a:t>12</a:t>
                      </a:r>
                      <a:endParaRPr lang="en-US" b="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kern="1200" smtClean="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594398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3148" y="1424792"/>
            <a:ext cx="10515600" cy="4351338"/>
          </a:xfrm>
        </p:spPr>
        <p:txBody>
          <a:bodyPr>
            <a:normAutofit lnSpcReduction="10000"/>
          </a:bodyPr>
          <a:lstStyle/>
          <a:p>
            <a:pPr marL="0" indent="0">
              <a:buNone/>
            </a:pPr>
            <a:r>
              <a:rPr lang="en-US" b="1" smtClean="0"/>
              <a:t>Dòng 1, Dòng 2, Dòng 3, Dòng 4, Dòng 5, Dòng 12</a:t>
            </a:r>
            <a:r>
              <a:rPr lang="en-US" smtClean="0"/>
              <a:t>: </a:t>
            </a:r>
            <a:r>
              <a:rPr lang="en-US" b="1" smtClean="0">
                <a:solidFill>
                  <a:srgbClr val="FF0000"/>
                </a:solidFill>
              </a:rPr>
              <a:t>Xem lại slide 16</a:t>
            </a:r>
          </a:p>
          <a:p>
            <a:pPr marL="0" indent="0">
              <a:buNone/>
            </a:pPr>
            <a:r>
              <a:rPr lang="en-US" b="1" smtClean="0"/>
              <a:t>Dòng 6: </a:t>
            </a:r>
            <a:r>
              <a:rPr lang="en-US" smtClean="0"/>
              <a:t>Khai báo biến a với kiểu dữ liệu số nguyên (int)</a:t>
            </a:r>
          </a:p>
          <a:p>
            <a:pPr marL="0" indent="0">
              <a:buNone/>
            </a:pPr>
            <a:r>
              <a:rPr lang="en-US" b="1" smtClean="0"/>
              <a:t>Dòng 7: </a:t>
            </a:r>
            <a:r>
              <a:rPr lang="en-US" smtClean="0"/>
              <a:t>Lệnh cin ngược lại với lệnh cout. Lệnh cin yêu cầu người dung nhập một giá trị từ bàn phím</a:t>
            </a:r>
            <a:endParaRPr lang="en-US" b="1" smtClean="0">
              <a:solidFill>
                <a:srgbClr val="FF0000"/>
              </a:solidFill>
            </a:endParaRPr>
          </a:p>
          <a:p>
            <a:pPr marL="0" indent="0">
              <a:buNone/>
            </a:pPr>
            <a:r>
              <a:rPr lang="en-US" b="1" smtClean="0"/>
              <a:t>Dòng 8: </a:t>
            </a:r>
            <a:r>
              <a:rPr lang="en-US" smtClean="0"/>
              <a:t>Cấu trúc câu điều kiện IF bên trong dấu ngoặc là điều kiện nếu giá trị a nhập vào thỏa mãn thì tiếp tục thực hiện ngược lại chương trình sẽ bỏ qua</a:t>
            </a:r>
          </a:p>
          <a:p>
            <a:pPr marL="0" indent="0">
              <a:buNone/>
            </a:pPr>
            <a:r>
              <a:rPr lang="en-US" b="1" smtClean="0"/>
              <a:t>Dòng 9: </a:t>
            </a:r>
            <a:r>
              <a:rPr lang="en-US" smtClean="0"/>
              <a:t>Các câu lệnh trong điều kiện if bắt đầu sau dấu ngoặc</a:t>
            </a:r>
          </a:p>
          <a:p>
            <a:pPr marL="0" indent="0">
              <a:buNone/>
            </a:pPr>
            <a:r>
              <a:rPr lang="en-US" b="1" smtClean="0"/>
              <a:t>Dòng 10: </a:t>
            </a:r>
            <a:r>
              <a:rPr lang="en-US" smtClean="0"/>
              <a:t>Nếu điều kiện thỏa mãn câu lệnh được thực hiện</a:t>
            </a:r>
          </a:p>
          <a:p>
            <a:pPr marL="0" indent="0">
              <a:buNone/>
            </a:pPr>
            <a:r>
              <a:rPr lang="en-US" b="1" smtClean="0"/>
              <a:t>Dòng 11: </a:t>
            </a:r>
            <a:r>
              <a:rPr lang="en-US" smtClean="0"/>
              <a:t>Các câu lệnh trong điều kiện if kết thúc trước dấu ngoặc</a:t>
            </a:r>
          </a:p>
          <a:p>
            <a:pPr marL="0" indent="0">
              <a:buNone/>
            </a:pPr>
            <a:endParaRPr lang="en-US" smtClean="0"/>
          </a:p>
          <a:p>
            <a:pPr marL="0" indent="0">
              <a:buNone/>
            </a:pPr>
            <a:endParaRPr lang="en-US" smtClean="0"/>
          </a:p>
          <a:p>
            <a:pPr marL="0" indent="0">
              <a:buNone/>
            </a:pPr>
            <a:endParaRPr lang="en-US" b="1" smtClean="0">
              <a:solidFill>
                <a:srgbClr val="FF0000"/>
              </a:solidFill>
            </a:endParaRPr>
          </a:p>
        </p:txBody>
      </p:sp>
    </p:spTree>
    <p:extLst>
      <p:ext uri="{BB962C8B-B14F-4D97-AF65-F5344CB8AC3E}">
        <p14:creationId xmlns:p14="http://schemas.microsoft.com/office/powerpoint/2010/main" val="2660859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1250"/>
            <a:ext cx="10515600" cy="5575714"/>
          </a:xfrm>
        </p:spPr>
        <p:txBody>
          <a:bodyPr/>
          <a:lstStyle/>
          <a:p>
            <a:pPr marL="0" indent="0">
              <a:buNone/>
            </a:pPr>
            <a:r>
              <a:rPr lang="en-US" smtClean="0"/>
              <a:t>b) Lệnh if … else:</a:t>
            </a:r>
          </a:p>
          <a:p>
            <a:pPr marL="457200" lvl="1" indent="0">
              <a:buNone/>
            </a:pPr>
            <a:r>
              <a:rPr lang="en-US"/>
              <a:t>i</a:t>
            </a:r>
            <a:r>
              <a:rPr lang="en-US" smtClean="0"/>
              <a:t>f(điều kiện)</a:t>
            </a:r>
          </a:p>
          <a:p>
            <a:pPr marL="457200" lvl="1" indent="0">
              <a:buNone/>
            </a:pPr>
            <a:r>
              <a:rPr lang="en-US" smtClean="0"/>
              <a:t>{</a:t>
            </a:r>
          </a:p>
          <a:p>
            <a:pPr marL="457200" lvl="1" indent="0">
              <a:buNone/>
            </a:pPr>
            <a:r>
              <a:rPr lang="en-US"/>
              <a:t>	</a:t>
            </a:r>
            <a:r>
              <a:rPr lang="en-US" smtClean="0"/>
              <a:t>// các câu lệnh</a:t>
            </a:r>
          </a:p>
          <a:p>
            <a:pPr marL="457200" lvl="1" indent="0">
              <a:buNone/>
            </a:pPr>
            <a:r>
              <a:rPr lang="en-US" smtClean="0"/>
              <a:t>}</a:t>
            </a:r>
          </a:p>
          <a:p>
            <a:pPr marL="457200" lvl="1" indent="0">
              <a:buNone/>
            </a:pPr>
            <a:r>
              <a:rPr lang="en-US"/>
              <a:t>e</a:t>
            </a:r>
            <a:r>
              <a:rPr lang="en-US" smtClean="0"/>
              <a:t>lse</a:t>
            </a:r>
          </a:p>
          <a:p>
            <a:pPr marL="457200" lvl="1" indent="0">
              <a:buNone/>
            </a:pPr>
            <a:r>
              <a:rPr lang="en-US" smtClean="0"/>
              <a:t>{</a:t>
            </a:r>
          </a:p>
          <a:p>
            <a:pPr marL="457200" lvl="1" indent="0">
              <a:buNone/>
            </a:pPr>
            <a:r>
              <a:rPr lang="en-US"/>
              <a:t> </a:t>
            </a:r>
            <a:r>
              <a:rPr lang="en-US" smtClean="0"/>
              <a:t>	// các câu lệnh</a:t>
            </a:r>
          </a:p>
          <a:p>
            <a:pPr marL="457200" lvl="1" indent="0">
              <a:buNone/>
            </a:pPr>
            <a:r>
              <a:rPr lang="en-US" smtClean="0"/>
              <a:t>}</a:t>
            </a:r>
          </a:p>
          <a:p>
            <a:r>
              <a:rPr lang="en-US" smtClean="0"/>
              <a:t>Nếu if đúng thì các câu lệnh trong if được thực hiện bỏ qua các câu lệnh trong else</a:t>
            </a:r>
          </a:p>
          <a:p>
            <a:r>
              <a:rPr lang="en-US" smtClean="0"/>
              <a:t>Ngược lại if sai thì các câu lệnh trong else được thực hiện bỏ qua các câu lệnh trong if</a:t>
            </a:r>
          </a:p>
          <a:p>
            <a:pPr marL="0" indent="0">
              <a:buNone/>
            </a:pPr>
            <a:endParaRPr lang="en-US"/>
          </a:p>
        </p:txBody>
      </p:sp>
    </p:spTree>
    <p:extLst>
      <p:ext uri="{BB962C8B-B14F-4D97-AF65-F5344CB8AC3E}">
        <p14:creationId xmlns:p14="http://schemas.microsoft.com/office/powerpoint/2010/main" val="3345690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6197"/>
            <a:ext cx="10515600" cy="5600766"/>
          </a:xfrm>
        </p:spPr>
        <p:txBody>
          <a:bodyPr>
            <a:normAutofit lnSpcReduction="10000"/>
          </a:bodyPr>
          <a:lstStyle/>
          <a:p>
            <a:pPr marL="0" indent="0">
              <a:buNone/>
            </a:pPr>
            <a:r>
              <a:rPr lang="en-US" smtClean="0"/>
              <a:t>c) lệnh switch:</a:t>
            </a:r>
          </a:p>
          <a:p>
            <a:pPr marL="0" indent="0">
              <a:buNone/>
            </a:pPr>
            <a:r>
              <a:rPr lang="en-US"/>
              <a:t>switch(bieu_thuc){</a:t>
            </a:r>
          </a:p>
          <a:p>
            <a:pPr marL="0" indent="0">
              <a:buNone/>
            </a:pPr>
            <a:r>
              <a:rPr lang="en-US"/>
              <a:t>    </a:t>
            </a:r>
            <a:r>
              <a:rPr lang="en-US" smtClean="0"/>
              <a:t>case biểu thức hạng:</a:t>
            </a:r>
            <a:endParaRPr lang="en-US"/>
          </a:p>
          <a:p>
            <a:pPr marL="457200" lvl="1" indent="0">
              <a:buNone/>
            </a:pPr>
            <a:r>
              <a:rPr lang="en-US"/>
              <a:t>       </a:t>
            </a:r>
            <a:r>
              <a:rPr lang="en-US" smtClean="0"/>
              <a:t>// câu lệnh;</a:t>
            </a:r>
            <a:endParaRPr lang="en-US"/>
          </a:p>
          <a:p>
            <a:pPr marL="457200" lvl="1" indent="0">
              <a:buNone/>
            </a:pPr>
            <a:r>
              <a:rPr lang="en-US"/>
              <a:t>       break; </a:t>
            </a:r>
            <a:endParaRPr lang="en-US" smtClean="0"/>
          </a:p>
          <a:p>
            <a:pPr marL="0" indent="0">
              <a:buNone/>
            </a:pPr>
            <a:r>
              <a:rPr lang="en-US"/>
              <a:t> </a:t>
            </a:r>
            <a:r>
              <a:rPr lang="en-US" smtClean="0"/>
              <a:t>   case biểu thức hạng:</a:t>
            </a:r>
          </a:p>
          <a:p>
            <a:pPr marL="457200" lvl="1" indent="0">
              <a:buNone/>
            </a:pPr>
            <a:r>
              <a:rPr lang="en-US" smtClean="0"/>
              <a:t>       // câu lệnh;</a:t>
            </a:r>
          </a:p>
          <a:p>
            <a:pPr marL="457200" lvl="1" indent="0">
              <a:buNone/>
            </a:pPr>
            <a:r>
              <a:rPr lang="en-US" smtClean="0"/>
              <a:t>       break; </a:t>
            </a:r>
          </a:p>
          <a:p>
            <a:pPr marL="457200" lvl="1" indent="0">
              <a:buNone/>
            </a:pPr>
            <a:r>
              <a:rPr lang="en-US" smtClean="0"/>
              <a:t>………</a:t>
            </a:r>
          </a:p>
          <a:p>
            <a:pPr marL="0" indent="0">
              <a:buNone/>
            </a:pPr>
            <a:r>
              <a:rPr lang="en-US" smtClean="0"/>
              <a:t>    default : </a:t>
            </a:r>
          </a:p>
          <a:p>
            <a:pPr marL="457200" lvl="1" indent="0">
              <a:buNone/>
            </a:pPr>
            <a:r>
              <a:rPr lang="en-US" smtClean="0"/>
              <a:t>       // câu lệnh;</a:t>
            </a:r>
          </a:p>
          <a:p>
            <a:pPr marL="457200" lvl="1" indent="0">
              <a:buNone/>
            </a:pPr>
            <a:r>
              <a:rPr lang="en-US" smtClean="0"/>
              <a:t>       break;</a:t>
            </a:r>
            <a:endParaRPr lang="en-US"/>
          </a:p>
          <a:p>
            <a:pPr marL="0" indent="0">
              <a:buNone/>
            </a:pPr>
            <a:r>
              <a:rPr lang="en-US"/>
              <a:t>}</a:t>
            </a:r>
          </a:p>
          <a:p>
            <a:pPr marL="0" indent="0">
              <a:buNone/>
            </a:pPr>
            <a:endParaRPr lang="en-US"/>
          </a:p>
        </p:txBody>
      </p:sp>
    </p:spTree>
    <p:extLst>
      <p:ext uri="{BB962C8B-B14F-4D97-AF65-F5344CB8AC3E}">
        <p14:creationId xmlns:p14="http://schemas.microsoft.com/office/powerpoint/2010/main" val="729947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6301"/>
            <a:ext cx="10515600" cy="5550662"/>
          </a:xfrm>
        </p:spPr>
        <p:txBody>
          <a:bodyPr/>
          <a:lstStyle/>
          <a:p>
            <a:pPr marL="0" indent="0">
              <a:buNone/>
            </a:pPr>
            <a:r>
              <a:rPr lang="en-US" b="1" smtClean="0"/>
              <a:t>6. Vòng lặp:</a:t>
            </a:r>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84994053"/>
              </p:ext>
            </p:extLst>
          </p:nvPr>
        </p:nvGraphicFramePr>
        <p:xfrm>
          <a:off x="1052185" y="1453019"/>
          <a:ext cx="9544833" cy="4534421"/>
        </p:xfrm>
        <a:graphic>
          <a:graphicData uri="http://schemas.openxmlformats.org/drawingml/2006/table">
            <a:tbl>
              <a:tblPr/>
              <a:tblGrid>
                <a:gridCol w="2863450"/>
                <a:gridCol w="6681383"/>
              </a:tblGrid>
              <a:tr h="577108">
                <a:tc>
                  <a:txBody>
                    <a:bodyPr/>
                    <a:lstStyle/>
                    <a:p>
                      <a:pPr algn="l" fontAlgn="t"/>
                      <a:r>
                        <a:rPr lang="en-US" b="1"/>
                        <a:t>Vòng lặp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b="1"/>
                        <a:t>Miêu tả</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690103">
                <a:tc>
                  <a:txBody>
                    <a:bodyPr/>
                    <a:lstStyle/>
                    <a:p>
                      <a:pPr marL="0" indent="0" algn="l" defTabSz="914400" rtl="0" eaLnBrk="1" fontAlgn="t" latinLnBrk="0" hangingPunct="1">
                        <a:lnSpc>
                          <a:spcPct val="90000"/>
                        </a:lnSpc>
                        <a:buFont typeface="Arial" panose="020B0604020202020204" pitchFamily="34" charset="0"/>
                        <a:buNone/>
                      </a:pPr>
                      <a:r>
                        <a:rPr lang="en-US" sz="1800" b="1" kern="1200" smtClean="0">
                          <a:solidFill>
                            <a:schemeClr val="tx1"/>
                          </a:solidFill>
                          <a:latin typeface="+mn-lt"/>
                          <a:ea typeface="+mn-ea"/>
                          <a:cs typeface="+mn-cs"/>
                        </a:rPr>
                        <a:t>Vòng</a:t>
                      </a:r>
                      <a:r>
                        <a:rPr lang="en-US" sz="1800" b="1" kern="1200" baseline="0" smtClean="0">
                          <a:solidFill>
                            <a:schemeClr val="tx1"/>
                          </a:solidFill>
                          <a:latin typeface="+mn-lt"/>
                          <a:ea typeface="+mn-ea"/>
                          <a:cs typeface="+mn-cs"/>
                        </a:rPr>
                        <a:t> lặp while</a:t>
                      </a:r>
                      <a:endParaRPr lang="en-US" sz="1800" b="1" kern="1200">
                        <a:solidFill>
                          <a:schemeClr val="tx1"/>
                        </a:solidFill>
                        <a:latin typeface="+mn-lt"/>
                        <a:ea typeface="+mn-ea"/>
                        <a:cs typeface="+mn-cs"/>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indent="0" algn="l" defTabSz="914400" rtl="0" eaLnBrk="1" fontAlgn="t" latinLnBrk="0" hangingPunct="1">
                        <a:lnSpc>
                          <a:spcPct val="90000"/>
                        </a:lnSpc>
                        <a:buFont typeface="Arial" panose="020B0604020202020204" pitchFamily="34" charset="0"/>
                        <a:buNone/>
                      </a:pPr>
                      <a:r>
                        <a:rPr lang="vi-VN" sz="1800" b="1" kern="1200">
                          <a:solidFill>
                            <a:schemeClr val="tx1"/>
                          </a:solidFill>
                          <a:latin typeface="+mn-lt"/>
                          <a:ea typeface="+mn-ea"/>
                          <a:cs typeface="+mn-cs"/>
                        </a:rPr>
                        <a:t>Lặp lại một hoặc một nhóm các lệnh trong khi điều kiện đã cho là đúng. Nó kiểm tra điều kiện trước khi thực hiện thân vòng lặp.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48106">
                <a:tc>
                  <a:txBody>
                    <a:bodyPr/>
                    <a:lstStyle/>
                    <a:p>
                      <a:pPr indent="0" algn="l" defTabSz="914400" rtl="0" eaLnBrk="1" fontAlgn="t" latinLnBrk="0" hangingPunct="1">
                        <a:lnSpc>
                          <a:spcPct val="90000"/>
                        </a:lnSpc>
                        <a:buFont typeface="Arial" panose="020B0604020202020204" pitchFamily="34" charset="0"/>
                        <a:buNone/>
                      </a:pPr>
                      <a:r>
                        <a:rPr lang="nn-NO" sz="2000" b="1" kern="1200" smtClean="0">
                          <a:solidFill>
                            <a:schemeClr val="tx1"/>
                          </a:solidFill>
                          <a:latin typeface="+mn-lt"/>
                          <a:ea typeface="+mn-ea"/>
                          <a:cs typeface="+mn-cs"/>
                        </a:rPr>
                        <a:t>Vòng</a:t>
                      </a:r>
                      <a:r>
                        <a:rPr lang="nn-NO" sz="2000" b="1" kern="1200" baseline="0" smtClean="0">
                          <a:solidFill>
                            <a:schemeClr val="tx1"/>
                          </a:solidFill>
                          <a:latin typeface="+mn-lt"/>
                          <a:ea typeface="+mn-ea"/>
                          <a:cs typeface="+mn-cs"/>
                        </a:rPr>
                        <a:t> lặp for</a:t>
                      </a:r>
                      <a:endParaRPr lang="nn-NO" sz="2000" b="1" kern="1200">
                        <a:solidFill>
                          <a:schemeClr val="tx1"/>
                        </a:solidFill>
                        <a:latin typeface="+mn-lt"/>
                        <a:ea typeface="+mn-ea"/>
                        <a:cs typeface="+mn-cs"/>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indent="0" algn="l" defTabSz="914400" rtl="0" eaLnBrk="1" fontAlgn="t" latinLnBrk="0" hangingPunct="1">
                        <a:lnSpc>
                          <a:spcPct val="90000"/>
                        </a:lnSpc>
                        <a:buFont typeface="Arial" panose="020B0604020202020204" pitchFamily="34" charset="0"/>
                        <a:buNone/>
                      </a:pPr>
                      <a:r>
                        <a:rPr lang="en-US" sz="2000" b="1" kern="1200">
                          <a:solidFill>
                            <a:schemeClr val="tx1"/>
                          </a:solidFill>
                          <a:latin typeface="+mn-lt"/>
                          <a:ea typeface="+mn-ea"/>
                          <a:cs typeface="+mn-cs"/>
                        </a:rPr>
                        <a:t>Thực thi một dãy các lệnh nhiều lần và tóm tắt đoạn code mà quản lý biến vòng lặp.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319104">
                <a:tc>
                  <a:txBody>
                    <a:bodyPr/>
                    <a:lstStyle/>
                    <a:p>
                      <a:pPr indent="0" algn="l" defTabSz="914400" rtl="0" eaLnBrk="1" fontAlgn="t" latinLnBrk="0" hangingPunct="1">
                        <a:lnSpc>
                          <a:spcPct val="90000"/>
                        </a:lnSpc>
                        <a:buFont typeface="Arial" panose="020B0604020202020204" pitchFamily="34" charset="0"/>
                        <a:buNone/>
                      </a:pPr>
                      <a:r>
                        <a:rPr lang="en-US" sz="2000" b="1" kern="1200" smtClean="0">
                          <a:solidFill>
                            <a:schemeClr val="tx1"/>
                          </a:solidFill>
                          <a:latin typeface="+mn-lt"/>
                          <a:ea typeface="+mn-ea"/>
                          <a:cs typeface="+mn-cs"/>
                        </a:rPr>
                        <a:t>Vòng</a:t>
                      </a:r>
                      <a:r>
                        <a:rPr lang="en-US" sz="2000" b="1" kern="1200" baseline="0" smtClean="0">
                          <a:solidFill>
                            <a:schemeClr val="tx1"/>
                          </a:solidFill>
                          <a:latin typeface="+mn-lt"/>
                          <a:ea typeface="+mn-ea"/>
                          <a:cs typeface="+mn-cs"/>
                        </a:rPr>
                        <a:t> lặp do…while</a:t>
                      </a:r>
                      <a:endParaRPr lang="en-US" sz="2000" b="1" kern="1200">
                        <a:solidFill>
                          <a:schemeClr val="tx1"/>
                        </a:solidFill>
                        <a:latin typeface="+mn-lt"/>
                        <a:ea typeface="+mn-ea"/>
                        <a:cs typeface="+mn-cs"/>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indent="0" algn="l" defTabSz="914400" rtl="0" eaLnBrk="1" fontAlgn="t" latinLnBrk="0" hangingPunct="1">
                        <a:lnSpc>
                          <a:spcPct val="90000"/>
                        </a:lnSpc>
                        <a:buFont typeface="Arial" panose="020B0604020202020204" pitchFamily="34" charset="0"/>
                        <a:buNone/>
                      </a:pPr>
                      <a:r>
                        <a:rPr lang="en-US" sz="2000" b="1" kern="1200">
                          <a:solidFill>
                            <a:schemeClr val="tx1"/>
                          </a:solidFill>
                          <a:latin typeface="+mn-lt"/>
                          <a:ea typeface="+mn-ea"/>
                          <a:cs typeface="+mn-cs"/>
                        </a:rPr>
                        <a:t>Giống lệnh While, ngoại trừ ở điểm là nó kiểm tra điều kiện ở cuối thân vòng lặp.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61592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5129"/>
            <a:ext cx="10515600" cy="4911834"/>
          </a:xfrm>
        </p:spPr>
        <p:txBody>
          <a:bodyPr/>
          <a:lstStyle/>
          <a:p>
            <a:r>
              <a:rPr lang="en-US" smtClean="0"/>
              <a:t>Cấu trúc:</a:t>
            </a:r>
          </a:p>
          <a:p>
            <a:pPr marL="0" indent="0">
              <a:buNone/>
            </a:pPr>
            <a:r>
              <a:rPr lang="en-US" smtClean="0"/>
              <a:t>a) Vòng lặp while:</a:t>
            </a:r>
          </a:p>
          <a:p>
            <a:pPr marL="0" indent="0">
              <a:buNone/>
            </a:pPr>
            <a:r>
              <a:rPr lang="en-US" smtClean="0"/>
              <a:t>while(điều kiện</a:t>
            </a:r>
          </a:p>
          <a:p>
            <a:pPr marL="0" indent="0">
              <a:buNone/>
            </a:pPr>
            <a:r>
              <a:rPr lang="en-US" smtClean="0"/>
              <a:t>{</a:t>
            </a:r>
          </a:p>
          <a:p>
            <a:pPr marL="0" indent="0">
              <a:buNone/>
            </a:pPr>
            <a:r>
              <a:rPr lang="en-US"/>
              <a:t>	</a:t>
            </a:r>
            <a:r>
              <a:rPr lang="en-US" smtClean="0"/>
              <a:t>//các câu lệnh</a:t>
            </a:r>
          </a:p>
          <a:p>
            <a:pPr marL="0" indent="0">
              <a:buNone/>
            </a:pPr>
            <a:r>
              <a:rPr lang="en-US" smtClean="0"/>
              <a:t>}</a:t>
            </a:r>
          </a:p>
          <a:p>
            <a:pPr>
              <a:buFontTx/>
              <a:buChar char="-"/>
            </a:pPr>
            <a:r>
              <a:rPr lang="en-US"/>
              <a:t>T</a:t>
            </a:r>
            <a:r>
              <a:rPr lang="en-US" smtClean="0"/>
              <a:t>hực hiện với số vòng lặp không xác định số lần lặp</a:t>
            </a:r>
          </a:p>
          <a:p>
            <a:pPr>
              <a:buFontTx/>
              <a:buChar char="-"/>
            </a:pPr>
            <a:r>
              <a:rPr lang="en-US" smtClean="0"/>
              <a:t>Biến khởi tạo phải được khởi tạo bên ngoài</a:t>
            </a:r>
            <a:endParaRPr lang="en-US"/>
          </a:p>
        </p:txBody>
      </p:sp>
    </p:spTree>
    <p:extLst>
      <p:ext uri="{BB962C8B-B14F-4D97-AF65-F5344CB8AC3E}">
        <p14:creationId xmlns:p14="http://schemas.microsoft.com/office/powerpoint/2010/main" val="3543638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mtClean="0"/>
              <a:t>b) Vòng lặp For:</a:t>
            </a:r>
          </a:p>
          <a:p>
            <a:pPr marL="0" indent="0">
              <a:buNone/>
            </a:pPr>
            <a:r>
              <a:rPr lang="en-US"/>
              <a:t>f</a:t>
            </a:r>
            <a:r>
              <a:rPr lang="en-US" smtClean="0"/>
              <a:t>or(biến khởi tạo; điều kiện; tăng giảm)</a:t>
            </a:r>
          </a:p>
          <a:p>
            <a:pPr marL="0" indent="0">
              <a:buNone/>
            </a:pPr>
            <a:r>
              <a:rPr lang="en-US" smtClean="0"/>
              <a:t>{</a:t>
            </a:r>
          </a:p>
          <a:p>
            <a:pPr marL="0" indent="0">
              <a:buNone/>
            </a:pPr>
            <a:r>
              <a:rPr lang="en-US"/>
              <a:t>	</a:t>
            </a:r>
            <a:r>
              <a:rPr lang="en-US" smtClean="0"/>
              <a:t>//Các câu lệnh;</a:t>
            </a:r>
          </a:p>
          <a:p>
            <a:pPr marL="0" indent="0">
              <a:buNone/>
            </a:pPr>
            <a:r>
              <a:rPr lang="en-US" smtClean="0"/>
              <a:t>}</a:t>
            </a:r>
          </a:p>
          <a:p>
            <a:pPr>
              <a:buFontTx/>
              <a:buChar char="-"/>
            </a:pPr>
            <a:r>
              <a:rPr lang="en-US" smtClean="0"/>
              <a:t>Thực hiện với số vòng lặp xác định</a:t>
            </a:r>
          </a:p>
          <a:p>
            <a:pPr>
              <a:buFontTx/>
              <a:buChar char="-"/>
            </a:pPr>
            <a:r>
              <a:rPr lang="en-US" smtClean="0"/>
              <a:t>Thường được sử dụng nhiều</a:t>
            </a:r>
          </a:p>
        </p:txBody>
      </p:sp>
    </p:spTree>
    <p:extLst>
      <p:ext uri="{BB962C8B-B14F-4D97-AF65-F5344CB8AC3E}">
        <p14:creationId xmlns:p14="http://schemas.microsoft.com/office/powerpoint/2010/main" val="3031378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mtClean="0"/>
              <a:t>c) Vòng lặp do…while:</a:t>
            </a:r>
          </a:p>
          <a:p>
            <a:pPr marL="0" indent="0">
              <a:buNone/>
            </a:pPr>
            <a:r>
              <a:rPr lang="en-US"/>
              <a:t>d</a:t>
            </a:r>
            <a:r>
              <a:rPr lang="en-US" smtClean="0"/>
              <a:t>o</a:t>
            </a:r>
          </a:p>
          <a:p>
            <a:pPr marL="0" indent="0">
              <a:buNone/>
            </a:pPr>
            <a:r>
              <a:rPr lang="en-US" smtClean="0"/>
              <a:t>{</a:t>
            </a:r>
          </a:p>
          <a:p>
            <a:pPr marL="0" indent="0">
              <a:buNone/>
            </a:pPr>
            <a:r>
              <a:rPr lang="en-US"/>
              <a:t>	</a:t>
            </a:r>
            <a:r>
              <a:rPr lang="en-US" smtClean="0"/>
              <a:t>//các câu lệnh;</a:t>
            </a:r>
          </a:p>
          <a:p>
            <a:pPr marL="0" indent="0">
              <a:buNone/>
            </a:pPr>
            <a:r>
              <a:rPr lang="en-US" smtClean="0"/>
              <a:t>}</a:t>
            </a:r>
          </a:p>
          <a:p>
            <a:pPr marL="0" indent="0">
              <a:buNone/>
            </a:pPr>
            <a:r>
              <a:rPr lang="en-US" smtClean="0"/>
              <a:t>while(điều kiện);</a:t>
            </a:r>
          </a:p>
          <a:p>
            <a:pPr marL="0" indent="0">
              <a:buNone/>
            </a:pPr>
            <a:r>
              <a:rPr lang="en-US" smtClean="0"/>
              <a:t>- Thực hiện ít nhất một lần</a:t>
            </a:r>
            <a:endParaRPr lang="en-US"/>
          </a:p>
        </p:txBody>
      </p:sp>
    </p:spTree>
    <p:extLst>
      <p:ext uri="{BB962C8B-B14F-4D97-AF65-F5344CB8AC3E}">
        <p14:creationId xmlns:p14="http://schemas.microsoft.com/office/powerpoint/2010/main" val="3665606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3148" y="275573"/>
            <a:ext cx="10515600" cy="5563187"/>
          </a:xfrm>
        </p:spPr>
        <p:txBody>
          <a:bodyPr/>
          <a:lstStyle/>
          <a:p>
            <a:pPr marL="0" indent="0">
              <a:buNone/>
            </a:pPr>
            <a:r>
              <a:rPr lang="en-US" b="1" smtClean="0"/>
              <a:t>7. Hàm:</a:t>
            </a:r>
          </a:p>
          <a:p>
            <a:pPr marL="0" indent="0">
              <a:buNone/>
            </a:pPr>
            <a:r>
              <a:rPr lang="en-US" smtClean="0"/>
              <a:t>a) Hàm có kiểu trả về:</a:t>
            </a:r>
          </a:p>
          <a:p>
            <a:pPr>
              <a:buFontTx/>
              <a:buChar char="-"/>
            </a:pPr>
            <a:r>
              <a:rPr lang="en-US" smtClean="0"/>
              <a:t>Cấu trúc:  kiểu_trả_về tên_hàm (danh_sách_tham_số)</a:t>
            </a:r>
          </a:p>
          <a:p>
            <a:pPr marL="0" indent="0">
              <a:buNone/>
            </a:pPr>
            <a:r>
              <a:rPr lang="en-US"/>
              <a:t>	</a:t>
            </a:r>
            <a:r>
              <a:rPr lang="en-US" smtClean="0"/>
              <a:t>	{</a:t>
            </a:r>
          </a:p>
          <a:p>
            <a:pPr marL="0" indent="0">
              <a:buNone/>
            </a:pPr>
            <a:r>
              <a:rPr lang="en-US"/>
              <a:t>	</a:t>
            </a:r>
            <a:r>
              <a:rPr lang="en-US" smtClean="0"/>
              <a:t>		//Các câu lệnh</a:t>
            </a:r>
          </a:p>
          <a:p>
            <a:pPr marL="0" indent="0">
              <a:buNone/>
            </a:pPr>
            <a:r>
              <a:rPr lang="en-US"/>
              <a:t>	</a:t>
            </a:r>
            <a:r>
              <a:rPr lang="en-US" smtClean="0"/>
              <a:t>	}</a:t>
            </a:r>
          </a:p>
          <a:p>
            <a:pPr marL="0" indent="0">
              <a:buNone/>
            </a:pPr>
            <a:endParaRPr lang="en-US" smtClean="0"/>
          </a:p>
        </p:txBody>
      </p:sp>
      <p:graphicFrame>
        <p:nvGraphicFramePr>
          <p:cNvPr id="4" name="Table 3"/>
          <p:cNvGraphicFramePr>
            <a:graphicFrameLocks noGrp="1"/>
          </p:cNvGraphicFramePr>
          <p:nvPr>
            <p:extLst>
              <p:ext uri="{D42A27DB-BD31-4B8C-83A1-F6EECF244321}">
                <p14:modId xmlns:p14="http://schemas.microsoft.com/office/powerpoint/2010/main" val="3369938078"/>
              </p:ext>
            </p:extLst>
          </p:nvPr>
        </p:nvGraphicFramePr>
        <p:xfrm>
          <a:off x="1045842" y="3398793"/>
          <a:ext cx="9513598" cy="2560320"/>
        </p:xfrm>
        <a:graphic>
          <a:graphicData uri="http://schemas.openxmlformats.org/drawingml/2006/table">
            <a:tbl>
              <a:tblPr/>
              <a:tblGrid>
                <a:gridCol w="463130"/>
                <a:gridCol w="9050468"/>
              </a:tblGrid>
              <a:tr h="0">
                <a:tc>
                  <a:txBody>
                    <a:bodyPr/>
                    <a:lstStyle/>
                    <a:p>
                      <a:pPr algn="ctr" fontAlgn="t"/>
                      <a:r>
                        <a:rPr lang="en-US">
                          <a:solidFill>
                            <a:srgbClr val="317CC5"/>
                          </a:solidFill>
                          <a:effectLst/>
                          <a:latin typeface="inherit"/>
                        </a:rPr>
                        <a:t>2</a:t>
                      </a:r>
                    </a:p>
                    <a:p>
                      <a:pPr algn="ctr" fontAlgn="t"/>
                      <a:r>
                        <a:rPr lang="en-US">
                          <a:solidFill>
                            <a:srgbClr val="5499DE"/>
                          </a:solidFill>
                          <a:effectLst/>
                          <a:latin typeface="inherit"/>
                        </a:rPr>
                        <a:t>3</a:t>
                      </a:r>
                    </a:p>
                    <a:p>
                      <a:pPr algn="ctr" fontAlgn="t"/>
                      <a:r>
                        <a:rPr lang="en-US">
                          <a:solidFill>
                            <a:srgbClr val="317CC5"/>
                          </a:solidFill>
                          <a:effectLst/>
                          <a:latin typeface="inherit"/>
                        </a:rPr>
                        <a:t>4</a:t>
                      </a:r>
                    </a:p>
                    <a:p>
                      <a:pPr algn="ctr" fontAlgn="t"/>
                      <a:r>
                        <a:rPr lang="en-US">
                          <a:solidFill>
                            <a:srgbClr val="5499DE"/>
                          </a:solidFill>
                          <a:effectLst/>
                          <a:latin typeface="inherit"/>
                        </a:rPr>
                        <a:t>5</a:t>
                      </a:r>
                    </a:p>
                    <a:p>
                      <a:pPr algn="ctr" fontAlgn="t"/>
                      <a:r>
                        <a:rPr lang="en-US">
                          <a:solidFill>
                            <a:srgbClr val="317CC5"/>
                          </a:solidFill>
                          <a:effectLst/>
                          <a:latin typeface="inherit"/>
                        </a:rPr>
                        <a:t>6</a:t>
                      </a:r>
                    </a:p>
                    <a:p>
                      <a:pPr algn="ctr" fontAlgn="t"/>
                      <a:r>
                        <a:rPr lang="en-US">
                          <a:solidFill>
                            <a:srgbClr val="5499DE"/>
                          </a:solidFill>
                          <a:effectLst/>
                          <a:latin typeface="inherit"/>
                        </a:rPr>
                        <a:t>7</a:t>
                      </a:r>
                    </a:p>
                    <a:p>
                      <a:pPr algn="ctr" fontAlgn="t"/>
                      <a:r>
                        <a:rPr lang="en-US">
                          <a:solidFill>
                            <a:srgbClr val="317CC5"/>
                          </a:solidFill>
                          <a:effectLst/>
                          <a:latin typeface="inherit"/>
                        </a:rPr>
                        <a:t>8</a:t>
                      </a:r>
                    </a:p>
                    <a:p>
                      <a:pPr algn="ctr" fontAlgn="t"/>
                      <a:r>
                        <a:rPr lang="en-US">
                          <a:solidFill>
                            <a:srgbClr val="5499DE"/>
                          </a:solidFill>
                          <a:effectLst/>
                          <a:latin typeface="inherit"/>
                        </a:rPr>
                        <a:t>9</a:t>
                      </a:r>
                    </a:p>
                  </a:txBody>
                  <a:tcPr>
                    <a:lnL>
                      <a:noFill/>
                    </a:lnL>
                    <a:lnR>
                      <a:noFill/>
                    </a:lnR>
                    <a:lnT>
                      <a:noFill/>
                    </a:lnT>
                    <a:lnB>
                      <a:noFill/>
                    </a:lnB>
                    <a:solidFill>
                      <a:srgbClr val="DFEFFF"/>
                    </a:solidFill>
                  </a:tcPr>
                </a:tc>
                <a:tc>
                  <a:txBody>
                    <a:bodyPr/>
                    <a:lstStyle/>
                    <a:p>
                      <a:pPr algn="l" fontAlgn="t"/>
                      <a:r>
                        <a:rPr lang="en-US">
                          <a:solidFill>
                            <a:srgbClr val="B85C00"/>
                          </a:solidFill>
                          <a:effectLst/>
                          <a:latin typeface="inherit"/>
                        </a:rPr>
                        <a:t>#include &lt;math.h&gt;</a:t>
                      </a:r>
                      <a:endParaRPr lang="en-US">
                        <a:solidFill>
                          <a:srgbClr val="000000"/>
                        </a:solidFill>
                        <a:effectLst/>
                        <a:latin typeface="inherit"/>
                      </a:endParaRPr>
                    </a:p>
                    <a:p>
                      <a:pPr algn="l" fontAlgn="t"/>
                      <a:r>
                        <a:rPr lang="en-US">
                          <a:solidFill>
                            <a:srgbClr val="800080"/>
                          </a:solidFill>
                          <a:effectLst/>
                          <a:latin typeface="inherit"/>
                        </a:rPr>
                        <a:t>double</a:t>
                      </a:r>
                      <a:r>
                        <a:rPr lang="en-US">
                          <a:solidFill>
                            <a:srgbClr val="006FE0"/>
                          </a:solidFill>
                          <a:effectLst/>
                          <a:latin typeface="inherit"/>
                        </a:rPr>
                        <a:t> </a:t>
                      </a:r>
                      <a:r>
                        <a:rPr lang="en-US">
                          <a:solidFill>
                            <a:srgbClr val="004ED0"/>
                          </a:solidFill>
                          <a:effectLst/>
                          <a:latin typeface="inherit"/>
                        </a:rPr>
                        <a:t>logn</a:t>
                      </a:r>
                      <a:r>
                        <a:rPr lang="en-US">
                          <a:solidFill>
                            <a:srgbClr val="006FE0"/>
                          </a:solidFill>
                          <a:effectLst/>
                          <a:latin typeface="inherit"/>
                        </a:rPr>
                        <a:t> </a:t>
                      </a:r>
                      <a:r>
                        <a:rPr lang="en-US">
                          <a:solidFill>
                            <a:srgbClr val="333333"/>
                          </a:solidFill>
                          <a:effectLst/>
                          <a:latin typeface="inherit"/>
                        </a:rPr>
                        <a:t>(</a:t>
                      </a:r>
                      <a:r>
                        <a:rPr lang="en-US">
                          <a:solidFill>
                            <a:srgbClr val="800080"/>
                          </a:solidFill>
                          <a:effectLst/>
                          <a:latin typeface="inherit"/>
                        </a:rPr>
                        <a:t>double</a:t>
                      </a:r>
                      <a:r>
                        <a:rPr lang="en-US">
                          <a:solidFill>
                            <a:srgbClr val="006FE0"/>
                          </a:solidFill>
                          <a:effectLst/>
                          <a:latin typeface="inherit"/>
                        </a:rPr>
                        <a:t> </a:t>
                      </a:r>
                      <a:r>
                        <a:rPr lang="en-US">
                          <a:solidFill>
                            <a:srgbClr val="002D7A"/>
                          </a:solidFill>
                          <a:effectLst/>
                          <a:latin typeface="inherit"/>
                        </a:rPr>
                        <a:t>x</a:t>
                      </a:r>
                      <a:r>
                        <a:rPr lang="en-US">
                          <a:solidFill>
                            <a:srgbClr val="333333"/>
                          </a:solidFill>
                          <a:effectLst/>
                          <a:latin typeface="inherit"/>
                        </a:rPr>
                        <a:t>,</a:t>
                      </a:r>
                      <a:r>
                        <a:rPr lang="en-US">
                          <a:solidFill>
                            <a:srgbClr val="006FE0"/>
                          </a:solidFill>
                          <a:effectLst/>
                          <a:latin typeface="inherit"/>
                        </a:rPr>
                        <a:t> </a:t>
                      </a:r>
                      <a:r>
                        <a:rPr lang="en-US">
                          <a:solidFill>
                            <a:srgbClr val="800080"/>
                          </a:solidFill>
                          <a:effectLst/>
                          <a:latin typeface="inherit"/>
                        </a:rPr>
                        <a:t>double</a:t>
                      </a:r>
                      <a:r>
                        <a:rPr lang="en-US">
                          <a:solidFill>
                            <a:srgbClr val="006FE0"/>
                          </a:solidFill>
                          <a:effectLst/>
                          <a:latin typeface="inherit"/>
                        </a:rPr>
                        <a:t> </a:t>
                      </a:r>
                      <a:r>
                        <a:rPr lang="en-US">
                          <a:solidFill>
                            <a:srgbClr val="002D7A"/>
                          </a:solidFill>
                          <a:effectLst/>
                          <a:latin typeface="inherit"/>
                        </a:rPr>
                        <a:t>base</a:t>
                      </a:r>
                      <a:r>
                        <a:rPr lang="en-US">
                          <a:solidFill>
                            <a:srgbClr val="006FE0"/>
                          </a:solidFill>
                          <a:effectLst/>
                          <a:latin typeface="inherit"/>
                        </a:rPr>
                        <a:t>=</a:t>
                      </a:r>
                      <a:r>
                        <a:rPr lang="en-US">
                          <a:solidFill>
                            <a:srgbClr val="CE0000"/>
                          </a:solidFill>
                          <a:effectLst/>
                          <a:latin typeface="inherit"/>
                        </a:rPr>
                        <a:t>10</a:t>
                      </a:r>
                      <a:r>
                        <a:rPr lang="en-US">
                          <a:solidFill>
                            <a:srgbClr val="333333"/>
                          </a:solidFill>
                          <a:effectLst/>
                          <a:latin typeface="inherit"/>
                        </a:rPr>
                        <a:t>)</a:t>
                      </a:r>
                      <a:r>
                        <a:rPr lang="en-US">
                          <a:solidFill>
                            <a:srgbClr val="006FE0"/>
                          </a:solidFill>
                          <a:effectLst/>
                          <a:latin typeface="inherit"/>
                        </a:rPr>
                        <a:t>  </a:t>
                      </a:r>
                      <a:r>
                        <a:rPr lang="en-US">
                          <a:solidFill>
                            <a:srgbClr val="FF8000"/>
                          </a:solidFill>
                          <a:effectLst/>
                          <a:latin typeface="inherit"/>
                        </a:rPr>
                        <a:t>// mặc định gán base = 10</a:t>
                      </a:r>
                      <a:endParaRPr lang="en-US">
                        <a:solidFill>
                          <a:srgbClr val="000000"/>
                        </a:solidFill>
                        <a:effectLst/>
                        <a:latin typeface="inherit"/>
                      </a:endParaRPr>
                    </a:p>
                    <a:p>
                      <a:pPr algn="l" fontAlgn="t"/>
                      <a:r>
                        <a:rPr lang="en-US">
                          <a:solidFill>
                            <a:srgbClr val="333333"/>
                          </a:solidFill>
                          <a:effectLst/>
                          <a:latin typeface="inherit"/>
                        </a:rPr>
                        <a:t>{</a:t>
                      </a:r>
                      <a:endParaRPr lang="en-US">
                        <a:solidFill>
                          <a:srgbClr val="000000"/>
                        </a:solidFill>
                        <a:effectLst/>
                        <a:latin typeface="inherit"/>
                      </a:endParaRPr>
                    </a:p>
                    <a:p>
                      <a:pPr algn="l" fontAlgn="t"/>
                      <a:r>
                        <a:rPr lang="en-US">
                          <a:solidFill>
                            <a:srgbClr val="800080"/>
                          </a:solidFill>
                          <a:effectLst/>
                          <a:latin typeface="inherit"/>
                        </a:rPr>
                        <a:t>return</a:t>
                      </a:r>
                      <a:r>
                        <a:rPr lang="en-US">
                          <a:solidFill>
                            <a:srgbClr val="006FE0"/>
                          </a:solidFill>
                          <a:effectLst/>
                          <a:latin typeface="inherit"/>
                        </a:rPr>
                        <a:t> </a:t>
                      </a:r>
                      <a:r>
                        <a:rPr lang="en-US">
                          <a:solidFill>
                            <a:srgbClr val="004ED0"/>
                          </a:solidFill>
                          <a:effectLst/>
                          <a:latin typeface="inherit"/>
                        </a:rPr>
                        <a:t>log</a:t>
                      </a:r>
                      <a:r>
                        <a:rPr lang="en-US">
                          <a:solidFill>
                            <a:srgbClr val="333333"/>
                          </a:solidFill>
                          <a:effectLst/>
                          <a:latin typeface="inherit"/>
                        </a:rPr>
                        <a:t>(</a:t>
                      </a:r>
                      <a:r>
                        <a:rPr lang="en-US">
                          <a:solidFill>
                            <a:srgbClr val="002D7A"/>
                          </a:solidFill>
                          <a:effectLst/>
                          <a:latin typeface="inherit"/>
                        </a:rPr>
                        <a:t>x</a:t>
                      </a:r>
                      <a:r>
                        <a:rPr lang="en-US">
                          <a:solidFill>
                            <a:srgbClr val="333333"/>
                          </a:solidFill>
                          <a:effectLst/>
                          <a:latin typeface="inherit"/>
                        </a:rPr>
                        <a:t>)</a:t>
                      </a:r>
                      <a:r>
                        <a:rPr lang="en-US">
                          <a:solidFill>
                            <a:srgbClr val="006FE0"/>
                          </a:solidFill>
                          <a:effectLst/>
                          <a:latin typeface="inherit"/>
                        </a:rPr>
                        <a:t>/</a:t>
                      </a:r>
                      <a:r>
                        <a:rPr lang="en-US">
                          <a:solidFill>
                            <a:srgbClr val="004ED0"/>
                          </a:solidFill>
                          <a:effectLst/>
                          <a:latin typeface="inherit"/>
                        </a:rPr>
                        <a:t>log</a:t>
                      </a:r>
                      <a:r>
                        <a:rPr lang="en-US">
                          <a:solidFill>
                            <a:srgbClr val="333333"/>
                          </a:solidFill>
                          <a:effectLst/>
                          <a:latin typeface="inherit"/>
                        </a:rPr>
                        <a:t>(</a:t>
                      </a:r>
                      <a:r>
                        <a:rPr lang="en-US">
                          <a:solidFill>
                            <a:srgbClr val="002D7A"/>
                          </a:solidFill>
                          <a:effectLst/>
                          <a:latin typeface="inherit"/>
                        </a:rPr>
                        <a:t>base</a:t>
                      </a:r>
                      <a:r>
                        <a:rPr lang="en-US">
                          <a:solidFill>
                            <a:srgbClr val="333333"/>
                          </a:solidFill>
                          <a:effectLst/>
                          <a:latin typeface="inherit"/>
                        </a:rPr>
                        <a:t>);</a:t>
                      </a:r>
                      <a:endParaRPr lang="en-US">
                        <a:solidFill>
                          <a:srgbClr val="000000"/>
                        </a:solidFill>
                        <a:effectLst/>
                        <a:latin typeface="inherit"/>
                      </a:endParaRPr>
                    </a:p>
                    <a:p>
                      <a:pPr algn="l" fontAlgn="t"/>
                      <a:r>
                        <a:rPr lang="en-US">
                          <a:solidFill>
                            <a:srgbClr val="333333"/>
                          </a:solidFill>
                          <a:effectLst/>
                          <a:latin typeface="inherit"/>
                        </a:rPr>
                        <a:t>}</a:t>
                      </a:r>
                      <a:endParaRPr lang="en-US">
                        <a:solidFill>
                          <a:srgbClr val="000000"/>
                        </a:solidFill>
                        <a:effectLst/>
                        <a:latin typeface="inherit"/>
                      </a:endParaRPr>
                    </a:p>
                    <a:p>
                      <a:pPr algn="l" fontAlgn="t"/>
                      <a:r>
                        <a:rPr lang="en-US">
                          <a:solidFill>
                            <a:srgbClr val="800080"/>
                          </a:solidFill>
                          <a:effectLst/>
                          <a:latin typeface="inherit"/>
                        </a:rPr>
                        <a:t>double</a:t>
                      </a:r>
                      <a:r>
                        <a:rPr lang="en-US">
                          <a:solidFill>
                            <a:srgbClr val="006FE0"/>
                          </a:solidFill>
                          <a:effectLst/>
                          <a:latin typeface="inherit"/>
                        </a:rPr>
                        <a:t> </a:t>
                      </a:r>
                      <a:r>
                        <a:rPr lang="en-US">
                          <a:solidFill>
                            <a:srgbClr val="002D7A"/>
                          </a:solidFill>
                          <a:effectLst/>
                          <a:latin typeface="inherit"/>
                        </a:rPr>
                        <a:t>y</a:t>
                      </a:r>
                      <a:r>
                        <a:rPr lang="en-US">
                          <a:solidFill>
                            <a:srgbClr val="006FE0"/>
                          </a:solidFill>
                          <a:effectLst/>
                          <a:latin typeface="inherit"/>
                        </a:rPr>
                        <a:t>=</a:t>
                      </a:r>
                      <a:r>
                        <a:rPr lang="en-US">
                          <a:solidFill>
                            <a:srgbClr val="CE0000"/>
                          </a:solidFill>
                          <a:effectLst/>
                          <a:latin typeface="inherit"/>
                        </a:rPr>
                        <a:t>5.6</a:t>
                      </a:r>
                      <a:r>
                        <a:rPr lang="en-US">
                          <a:solidFill>
                            <a:srgbClr val="333333"/>
                          </a:solidFill>
                          <a:effectLst/>
                          <a:latin typeface="inherit"/>
                        </a:rPr>
                        <a:t>;</a:t>
                      </a:r>
                      <a:endParaRPr lang="en-US">
                        <a:solidFill>
                          <a:srgbClr val="000000"/>
                        </a:solidFill>
                        <a:effectLst/>
                        <a:latin typeface="inherit"/>
                      </a:endParaRPr>
                    </a:p>
                    <a:p>
                      <a:pPr algn="l" fontAlgn="t"/>
                      <a:r>
                        <a:rPr lang="en-US">
                          <a:solidFill>
                            <a:srgbClr val="002D7A"/>
                          </a:solidFill>
                          <a:effectLst/>
                          <a:latin typeface="inherit"/>
                        </a:rPr>
                        <a:t>cout</a:t>
                      </a:r>
                      <a:r>
                        <a:rPr lang="en-US">
                          <a:solidFill>
                            <a:srgbClr val="006FE0"/>
                          </a:solidFill>
                          <a:effectLst/>
                          <a:latin typeface="inherit"/>
                        </a:rPr>
                        <a:t> &lt;&lt; </a:t>
                      </a:r>
                      <a:r>
                        <a:rPr lang="en-US">
                          <a:solidFill>
                            <a:srgbClr val="000000"/>
                          </a:solidFill>
                          <a:effectLst/>
                          <a:latin typeface="inherit"/>
                        </a:rPr>
                        <a:t>”</a:t>
                      </a:r>
                      <a:r>
                        <a:rPr lang="en-US">
                          <a:solidFill>
                            <a:srgbClr val="004ED0"/>
                          </a:solidFill>
                          <a:effectLst/>
                          <a:latin typeface="inherit"/>
                        </a:rPr>
                        <a:t>log</a:t>
                      </a:r>
                      <a:r>
                        <a:rPr lang="en-US">
                          <a:solidFill>
                            <a:srgbClr val="333333"/>
                          </a:solidFill>
                          <a:effectLst/>
                          <a:latin typeface="inherit"/>
                        </a:rPr>
                        <a:t>(</a:t>
                      </a:r>
                      <a:r>
                        <a:rPr lang="en-US">
                          <a:solidFill>
                            <a:srgbClr val="002D7A"/>
                          </a:solidFill>
                          <a:effectLst/>
                          <a:latin typeface="inherit"/>
                        </a:rPr>
                        <a:t>y</a:t>
                      </a:r>
                      <a:r>
                        <a:rPr lang="en-US">
                          <a:solidFill>
                            <a:srgbClr val="333333"/>
                          </a:solidFill>
                          <a:effectLst/>
                          <a:latin typeface="inherit"/>
                        </a:rPr>
                        <a:t>)</a:t>
                      </a:r>
                      <a:r>
                        <a:rPr lang="en-US">
                          <a:solidFill>
                            <a:srgbClr val="006FE0"/>
                          </a:solidFill>
                          <a:effectLst/>
                          <a:latin typeface="inherit"/>
                        </a:rPr>
                        <a:t> = </a:t>
                      </a:r>
                      <a:r>
                        <a:rPr lang="en-US">
                          <a:solidFill>
                            <a:srgbClr val="000000"/>
                          </a:solidFill>
                          <a:effectLst/>
                          <a:latin typeface="inherit"/>
                        </a:rPr>
                        <a:t>”</a:t>
                      </a:r>
                      <a:r>
                        <a:rPr lang="en-US">
                          <a:solidFill>
                            <a:srgbClr val="006FE0"/>
                          </a:solidFill>
                          <a:effectLst/>
                          <a:latin typeface="inherit"/>
                        </a:rPr>
                        <a:t> &lt;&lt; </a:t>
                      </a:r>
                      <a:r>
                        <a:rPr lang="en-US">
                          <a:solidFill>
                            <a:srgbClr val="004ED0"/>
                          </a:solidFill>
                          <a:effectLst/>
                          <a:latin typeface="inherit"/>
                        </a:rPr>
                        <a:t>logn</a:t>
                      </a:r>
                      <a:r>
                        <a:rPr lang="en-US">
                          <a:solidFill>
                            <a:srgbClr val="333333"/>
                          </a:solidFill>
                          <a:effectLst/>
                          <a:latin typeface="inherit"/>
                        </a:rPr>
                        <a:t>(</a:t>
                      </a:r>
                      <a:r>
                        <a:rPr lang="en-US">
                          <a:solidFill>
                            <a:srgbClr val="002D7A"/>
                          </a:solidFill>
                          <a:effectLst/>
                          <a:latin typeface="inherit"/>
                        </a:rPr>
                        <a:t>y</a:t>
                      </a:r>
                      <a:r>
                        <a:rPr lang="en-US">
                          <a:solidFill>
                            <a:srgbClr val="333333"/>
                          </a:solidFill>
                          <a:effectLst/>
                          <a:latin typeface="inherit"/>
                        </a:rPr>
                        <a:t>)</a:t>
                      </a:r>
                      <a:r>
                        <a:rPr lang="en-US">
                          <a:solidFill>
                            <a:srgbClr val="006FE0"/>
                          </a:solidFill>
                          <a:effectLst/>
                          <a:latin typeface="inherit"/>
                        </a:rPr>
                        <a:t> &lt;&lt; </a:t>
                      </a:r>
                      <a:r>
                        <a:rPr lang="en-US">
                          <a:solidFill>
                            <a:srgbClr val="002D7A"/>
                          </a:solidFill>
                          <a:effectLst/>
                          <a:latin typeface="inherit"/>
                        </a:rPr>
                        <a:t>endl</a:t>
                      </a:r>
                      <a:r>
                        <a:rPr lang="en-US">
                          <a:solidFill>
                            <a:srgbClr val="333333"/>
                          </a:solidFill>
                          <a:effectLst/>
                          <a:latin typeface="inherit"/>
                        </a:rPr>
                        <a:t>;</a:t>
                      </a:r>
                      <a:r>
                        <a:rPr lang="en-US">
                          <a:solidFill>
                            <a:srgbClr val="006FE0"/>
                          </a:solidFill>
                          <a:effectLst/>
                          <a:latin typeface="inherit"/>
                        </a:rPr>
                        <a:t>   </a:t>
                      </a:r>
                      <a:r>
                        <a:rPr lang="en-US">
                          <a:solidFill>
                            <a:srgbClr val="FF8000"/>
                          </a:solidFill>
                          <a:effectLst/>
                          <a:latin typeface="inherit"/>
                        </a:rPr>
                        <a:t>// sử dụng giá trị mặc định</a:t>
                      </a:r>
                      <a:endParaRPr lang="en-US">
                        <a:solidFill>
                          <a:srgbClr val="000000"/>
                        </a:solidFill>
                        <a:effectLst/>
                        <a:latin typeface="inherit"/>
                      </a:endParaRPr>
                    </a:p>
                    <a:p>
                      <a:pPr algn="l" fontAlgn="t"/>
                      <a:r>
                        <a:rPr lang="en-US">
                          <a:solidFill>
                            <a:srgbClr val="002D7A"/>
                          </a:solidFill>
                          <a:effectLst/>
                          <a:latin typeface="inherit"/>
                        </a:rPr>
                        <a:t>cout</a:t>
                      </a:r>
                      <a:r>
                        <a:rPr lang="en-US">
                          <a:solidFill>
                            <a:srgbClr val="006FE0"/>
                          </a:solidFill>
                          <a:effectLst/>
                          <a:latin typeface="inherit"/>
                        </a:rPr>
                        <a:t>  &lt;&lt; </a:t>
                      </a:r>
                      <a:r>
                        <a:rPr lang="en-US">
                          <a:solidFill>
                            <a:srgbClr val="000000"/>
                          </a:solidFill>
                          <a:effectLst/>
                          <a:latin typeface="inherit"/>
                        </a:rPr>
                        <a:t>”</a:t>
                      </a:r>
                      <a:r>
                        <a:rPr lang="en-US">
                          <a:solidFill>
                            <a:srgbClr val="004ED0"/>
                          </a:solidFill>
                          <a:effectLst/>
                          <a:latin typeface="inherit"/>
                        </a:rPr>
                        <a:t>ln</a:t>
                      </a:r>
                      <a:r>
                        <a:rPr lang="en-US">
                          <a:solidFill>
                            <a:srgbClr val="333333"/>
                          </a:solidFill>
                          <a:effectLst/>
                          <a:latin typeface="inherit"/>
                        </a:rPr>
                        <a:t>(</a:t>
                      </a:r>
                      <a:r>
                        <a:rPr lang="en-US">
                          <a:solidFill>
                            <a:srgbClr val="002D7A"/>
                          </a:solidFill>
                          <a:effectLst/>
                          <a:latin typeface="inherit"/>
                        </a:rPr>
                        <a:t>y</a:t>
                      </a:r>
                      <a:r>
                        <a:rPr lang="en-US">
                          <a:solidFill>
                            <a:srgbClr val="333333"/>
                          </a:solidFill>
                          <a:effectLst/>
                          <a:latin typeface="inherit"/>
                        </a:rPr>
                        <a:t>)</a:t>
                      </a:r>
                      <a:r>
                        <a:rPr lang="en-US">
                          <a:solidFill>
                            <a:srgbClr val="006FE0"/>
                          </a:solidFill>
                          <a:effectLst/>
                          <a:latin typeface="inherit"/>
                        </a:rPr>
                        <a:t> = </a:t>
                      </a:r>
                      <a:r>
                        <a:rPr lang="en-US">
                          <a:solidFill>
                            <a:srgbClr val="000000"/>
                          </a:solidFill>
                          <a:effectLst/>
                          <a:latin typeface="inherit"/>
                        </a:rPr>
                        <a:t>”</a:t>
                      </a:r>
                      <a:r>
                        <a:rPr lang="en-US">
                          <a:solidFill>
                            <a:srgbClr val="006FE0"/>
                          </a:solidFill>
                          <a:effectLst/>
                          <a:latin typeface="inherit"/>
                        </a:rPr>
                        <a:t> &lt;&lt; </a:t>
                      </a:r>
                      <a:r>
                        <a:rPr lang="en-US">
                          <a:solidFill>
                            <a:srgbClr val="004ED0"/>
                          </a:solidFill>
                          <a:effectLst/>
                          <a:latin typeface="inherit"/>
                        </a:rPr>
                        <a:t>logn</a:t>
                      </a:r>
                      <a:r>
                        <a:rPr lang="en-US">
                          <a:solidFill>
                            <a:srgbClr val="333333"/>
                          </a:solidFill>
                          <a:effectLst/>
                          <a:latin typeface="inherit"/>
                        </a:rPr>
                        <a:t>(</a:t>
                      </a:r>
                      <a:r>
                        <a:rPr lang="en-US">
                          <a:solidFill>
                            <a:srgbClr val="002D7A"/>
                          </a:solidFill>
                          <a:effectLst/>
                          <a:latin typeface="inherit"/>
                        </a:rPr>
                        <a:t>y</a:t>
                      </a:r>
                      <a:r>
                        <a:rPr lang="en-US">
                          <a:solidFill>
                            <a:srgbClr val="333333"/>
                          </a:solidFill>
                          <a:effectLst/>
                          <a:latin typeface="inherit"/>
                        </a:rPr>
                        <a:t>,</a:t>
                      </a:r>
                      <a:r>
                        <a:rPr lang="en-US">
                          <a:solidFill>
                            <a:srgbClr val="CE0000"/>
                          </a:solidFill>
                          <a:effectLst/>
                          <a:latin typeface="inherit"/>
                        </a:rPr>
                        <a:t>2.71828</a:t>
                      </a:r>
                      <a:r>
                        <a:rPr lang="en-US">
                          <a:solidFill>
                            <a:srgbClr val="333333"/>
                          </a:solidFill>
                          <a:effectLst/>
                          <a:latin typeface="inherit"/>
                        </a:rPr>
                        <a:t>)</a:t>
                      </a:r>
                      <a:r>
                        <a:rPr lang="en-US">
                          <a:solidFill>
                            <a:srgbClr val="006FE0"/>
                          </a:solidFill>
                          <a:effectLst/>
                          <a:latin typeface="inherit"/>
                        </a:rPr>
                        <a:t> &lt;&lt; </a:t>
                      </a:r>
                      <a:r>
                        <a:rPr lang="en-US">
                          <a:solidFill>
                            <a:srgbClr val="002D7A"/>
                          </a:solidFill>
                          <a:effectLst/>
                          <a:latin typeface="inherit"/>
                        </a:rPr>
                        <a:t>endl</a:t>
                      </a:r>
                      <a:r>
                        <a:rPr lang="en-US">
                          <a:solidFill>
                            <a:srgbClr val="333333"/>
                          </a:solidFill>
                          <a:effectLst/>
                          <a:latin typeface="inherit"/>
                        </a:rPr>
                        <a:t>;</a:t>
                      </a:r>
                      <a:r>
                        <a:rPr lang="en-US">
                          <a:solidFill>
                            <a:srgbClr val="006FE0"/>
                          </a:solidFill>
                          <a:effectLst/>
                          <a:latin typeface="inherit"/>
                        </a:rPr>
                        <a:t>  </a:t>
                      </a:r>
                      <a:r>
                        <a:rPr lang="en-US">
                          <a:solidFill>
                            <a:srgbClr val="FF8000"/>
                          </a:solidFill>
                          <a:effectLst/>
                          <a:latin typeface="inherit"/>
                        </a:rPr>
                        <a:t>// base = e</a:t>
                      </a:r>
                      <a:endParaRPr lang="en-US">
                        <a:solidFill>
                          <a:srgbClr val="000000"/>
                        </a:solidFill>
                        <a:effectLst/>
                        <a:latin typeface="inherit"/>
                      </a:endParaRPr>
                    </a:p>
                    <a:p>
                      <a:pPr algn="l" fontAlgn="t"/>
                      <a:r>
                        <a:rPr lang="en-US">
                          <a:solidFill>
                            <a:srgbClr val="002D7A"/>
                          </a:solidFill>
                          <a:effectLst/>
                          <a:latin typeface="inherit"/>
                        </a:rPr>
                        <a:t>cout</a:t>
                      </a:r>
                      <a:r>
                        <a:rPr lang="en-US">
                          <a:solidFill>
                            <a:srgbClr val="006FE0"/>
                          </a:solidFill>
                          <a:effectLst/>
                          <a:latin typeface="inherit"/>
                        </a:rPr>
                        <a:t> &lt;&lt; </a:t>
                      </a:r>
                      <a:r>
                        <a:rPr lang="en-US">
                          <a:solidFill>
                            <a:srgbClr val="000000"/>
                          </a:solidFill>
                          <a:effectLst/>
                          <a:latin typeface="inherit"/>
                        </a:rPr>
                        <a:t>”</a:t>
                      </a:r>
                      <a:r>
                        <a:rPr lang="en-US">
                          <a:solidFill>
                            <a:srgbClr val="004ED0"/>
                          </a:solidFill>
                          <a:effectLst/>
                          <a:latin typeface="inherit"/>
                        </a:rPr>
                        <a:t>ld</a:t>
                      </a:r>
                      <a:r>
                        <a:rPr lang="en-US">
                          <a:solidFill>
                            <a:srgbClr val="333333"/>
                          </a:solidFill>
                          <a:effectLst/>
                          <a:latin typeface="inherit"/>
                        </a:rPr>
                        <a:t>(</a:t>
                      </a:r>
                      <a:r>
                        <a:rPr lang="en-US">
                          <a:solidFill>
                            <a:srgbClr val="002D7A"/>
                          </a:solidFill>
                          <a:effectLst/>
                          <a:latin typeface="inherit"/>
                        </a:rPr>
                        <a:t>y</a:t>
                      </a:r>
                      <a:r>
                        <a:rPr lang="en-US">
                          <a:solidFill>
                            <a:srgbClr val="333333"/>
                          </a:solidFill>
                          <a:effectLst/>
                          <a:latin typeface="inherit"/>
                        </a:rPr>
                        <a:t>)</a:t>
                      </a:r>
                      <a:r>
                        <a:rPr lang="en-US">
                          <a:solidFill>
                            <a:srgbClr val="006FE0"/>
                          </a:solidFill>
                          <a:effectLst/>
                          <a:latin typeface="inherit"/>
                        </a:rPr>
                        <a:t> = </a:t>
                      </a:r>
                      <a:r>
                        <a:rPr lang="en-US">
                          <a:solidFill>
                            <a:srgbClr val="000000"/>
                          </a:solidFill>
                          <a:effectLst/>
                          <a:latin typeface="inherit"/>
                        </a:rPr>
                        <a:t>”</a:t>
                      </a:r>
                      <a:r>
                        <a:rPr lang="en-US">
                          <a:solidFill>
                            <a:srgbClr val="006FE0"/>
                          </a:solidFill>
                          <a:effectLst/>
                          <a:latin typeface="inherit"/>
                        </a:rPr>
                        <a:t> &lt;&lt; </a:t>
                      </a:r>
                      <a:r>
                        <a:rPr lang="en-US">
                          <a:solidFill>
                            <a:srgbClr val="004ED0"/>
                          </a:solidFill>
                          <a:effectLst/>
                          <a:latin typeface="inherit"/>
                        </a:rPr>
                        <a:t>logn</a:t>
                      </a:r>
                      <a:r>
                        <a:rPr lang="en-US">
                          <a:solidFill>
                            <a:srgbClr val="333333"/>
                          </a:solidFill>
                          <a:effectLst/>
                          <a:latin typeface="inherit"/>
                        </a:rPr>
                        <a:t>(</a:t>
                      </a:r>
                      <a:r>
                        <a:rPr lang="en-US">
                          <a:solidFill>
                            <a:srgbClr val="002D7A"/>
                          </a:solidFill>
                          <a:effectLst/>
                          <a:latin typeface="inherit"/>
                        </a:rPr>
                        <a:t>y</a:t>
                      </a:r>
                      <a:r>
                        <a:rPr lang="en-US">
                          <a:solidFill>
                            <a:srgbClr val="333333"/>
                          </a:solidFill>
                          <a:effectLst/>
                          <a:latin typeface="inherit"/>
                        </a:rPr>
                        <a:t>,</a:t>
                      </a:r>
                      <a:r>
                        <a:rPr lang="en-US">
                          <a:solidFill>
                            <a:srgbClr val="CE0000"/>
                          </a:solidFill>
                          <a:effectLst/>
                          <a:latin typeface="inherit"/>
                        </a:rPr>
                        <a:t>2</a:t>
                      </a:r>
                      <a:r>
                        <a:rPr lang="en-US">
                          <a:solidFill>
                            <a:srgbClr val="333333"/>
                          </a:solidFill>
                          <a:effectLst/>
                          <a:latin typeface="inherit"/>
                        </a:rPr>
                        <a:t>)</a:t>
                      </a:r>
                      <a:r>
                        <a:rPr lang="en-US">
                          <a:solidFill>
                            <a:srgbClr val="006FE0"/>
                          </a:solidFill>
                          <a:effectLst/>
                          <a:latin typeface="inherit"/>
                        </a:rPr>
                        <a:t> &lt;&lt; </a:t>
                      </a:r>
                      <a:r>
                        <a:rPr lang="en-US">
                          <a:solidFill>
                            <a:srgbClr val="002D7A"/>
                          </a:solidFill>
                          <a:effectLst/>
                          <a:latin typeface="inherit"/>
                        </a:rPr>
                        <a:t>endl</a:t>
                      </a:r>
                      <a:r>
                        <a:rPr lang="en-US">
                          <a:solidFill>
                            <a:srgbClr val="333333"/>
                          </a:solidFill>
                          <a:effectLst/>
                          <a:latin typeface="inherit"/>
                        </a:rPr>
                        <a:t>;</a:t>
                      </a:r>
                      <a:r>
                        <a:rPr lang="en-US">
                          <a:solidFill>
                            <a:srgbClr val="006FE0"/>
                          </a:solidFill>
                          <a:effectLst/>
                          <a:latin typeface="inherit"/>
                        </a:rPr>
                        <a:t>  </a:t>
                      </a:r>
                      <a:r>
                        <a:rPr lang="en-US">
                          <a:solidFill>
                            <a:srgbClr val="FF8000"/>
                          </a:solidFill>
                          <a:effectLst/>
                          <a:latin typeface="inherit"/>
                        </a:rPr>
                        <a:t>// base = 2</a:t>
                      </a:r>
                      <a:endParaRPr lang="en-US">
                        <a:solidFill>
                          <a:srgbClr val="000000"/>
                        </a:solidFill>
                        <a:effectLst/>
                        <a:latin typeface="inherit"/>
                      </a:endParaRPr>
                    </a:p>
                  </a:txBody>
                  <a:tcPr>
                    <a:lnL>
                      <a:noFill/>
                    </a:lnL>
                    <a:lnR>
                      <a:noFill/>
                    </a:lnR>
                    <a:lnT>
                      <a:noFill/>
                    </a:lnT>
                    <a:lnB>
                      <a:noFill/>
                    </a:lnB>
                    <a:solidFill>
                      <a:srgbClr val="FDFDFD"/>
                    </a:solidFill>
                  </a:tcPr>
                </a:tc>
              </a:tr>
            </a:tbl>
          </a:graphicData>
        </a:graphic>
      </p:graphicFrame>
    </p:spTree>
    <p:extLst>
      <p:ext uri="{BB962C8B-B14F-4D97-AF65-F5344CB8AC3E}">
        <p14:creationId xmlns:p14="http://schemas.microsoft.com/office/powerpoint/2010/main" val="1591860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Lập trình C++ cơ bản:</a:t>
            </a:r>
            <a:endParaRPr lang="en-US"/>
          </a:p>
        </p:txBody>
      </p:sp>
      <p:sp>
        <p:nvSpPr>
          <p:cNvPr id="3" name="Content Placeholder 2"/>
          <p:cNvSpPr>
            <a:spLocks noGrp="1"/>
          </p:cNvSpPr>
          <p:nvPr>
            <p:ph idx="1"/>
          </p:nvPr>
        </p:nvSpPr>
        <p:spPr>
          <a:xfrm>
            <a:off x="780789" y="1690688"/>
            <a:ext cx="10515600" cy="4351338"/>
          </a:xfrm>
        </p:spPr>
        <p:txBody>
          <a:bodyPr>
            <a:normAutofit lnSpcReduction="10000"/>
          </a:bodyPr>
          <a:lstStyle/>
          <a:p>
            <a:pPr marL="514350" lvl="0" indent="-514350">
              <a:buFont typeface="+mj-lt"/>
              <a:buAutoNum type="arabicPeriod"/>
            </a:pPr>
            <a:r>
              <a:rPr lang="en-US"/>
              <a:t>C++ là gì ? Hướng dẫn cài đặt C</a:t>
            </a:r>
            <a:r>
              <a:rPr lang="en-US" smtClean="0"/>
              <a:t>++</a:t>
            </a:r>
          </a:p>
          <a:p>
            <a:pPr lvl="1"/>
            <a:r>
              <a:rPr lang="en-US" smtClean="0"/>
              <a:t>Một số khái niệm cơ bản</a:t>
            </a:r>
          </a:p>
          <a:p>
            <a:pPr lvl="1"/>
            <a:r>
              <a:rPr lang="en-US" smtClean="0"/>
              <a:t>Môi trường lập trình C++</a:t>
            </a:r>
          </a:p>
          <a:p>
            <a:pPr lvl="1"/>
            <a:r>
              <a:rPr lang="en-US" smtClean="0"/>
              <a:t>Cài đặt môi trường</a:t>
            </a:r>
            <a:endParaRPr lang="en-US"/>
          </a:p>
          <a:p>
            <a:pPr marL="514350" lvl="0" indent="-514350">
              <a:buFont typeface="+mj-lt"/>
              <a:buAutoNum type="arabicPeriod"/>
            </a:pPr>
            <a:r>
              <a:rPr lang="en-US"/>
              <a:t>Cú pháp C++ cơ </a:t>
            </a:r>
            <a:r>
              <a:rPr lang="en-US" smtClean="0"/>
              <a:t>bản:</a:t>
            </a:r>
          </a:p>
          <a:p>
            <a:pPr lvl="1"/>
            <a:r>
              <a:rPr lang="en-US" smtClean="0"/>
              <a:t>Chương trình C++ đầu tiên</a:t>
            </a:r>
          </a:p>
          <a:p>
            <a:pPr lvl="1"/>
            <a:r>
              <a:rPr lang="en-US" smtClean="0"/>
              <a:t>Cú pháp khai báo</a:t>
            </a:r>
          </a:p>
          <a:p>
            <a:pPr marL="514350" lvl="0" indent="-514350">
              <a:buFont typeface="+mj-lt"/>
              <a:buAutoNum type="arabicPeriod"/>
            </a:pPr>
            <a:r>
              <a:rPr lang="en-US" smtClean="0"/>
              <a:t>Kiểu </a:t>
            </a:r>
            <a:r>
              <a:rPr lang="en-US"/>
              <a:t>dữ liệu, Các kiểu biến, Phạm vi </a:t>
            </a:r>
            <a:r>
              <a:rPr lang="en-US" smtClean="0"/>
              <a:t>biến</a:t>
            </a:r>
          </a:p>
          <a:p>
            <a:pPr lvl="1"/>
            <a:r>
              <a:rPr lang="en-US" smtClean="0"/>
              <a:t>Biến và cách khai báo biến</a:t>
            </a:r>
          </a:p>
          <a:p>
            <a:pPr lvl="1"/>
            <a:r>
              <a:rPr lang="en-US" smtClean="0"/>
              <a:t>Phạm vi của biến</a:t>
            </a:r>
          </a:p>
          <a:p>
            <a:pPr lvl="1"/>
            <a:r>
              <a:rPr lang="en-US" smtClean="0"/>
              <a:t>Các kiểu dữ liệu</a:t>
            </a:r>
            <a:endParaRPr lang="en-US"/>
          </a:p>
        </p:txBody>
      </p:sp>
    </p:spTree>
    <p:extLst>
      <p:ext uri="{BB962C8B-B14F-4D97-AF65-F5344CB8AC3E}">
        <p14:creationId xmlns:p14="http://schemas.microsoft.com/office/powerpoint/2010/main" val="22486461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3567"/>
            <a:ext cx="10515600" cy="5663396"/>
          </a:xfrm>
        </p:spPr>
        <p:txBody>
          <a:bodyPr/>
          <a:lstStyle/>
          <a:p>
            <a:pPr marL="0" indent="0">
              <a:buNone/>
            </a:pPr>
            <a:r>
              <a:rPr lang="en-US" smtClean="0"/>
              <a:t>b) Hàm không có kiểu trả về:</a:t>
            </a:r>
          </a:p>
          <a:p>
            <a:r>
              <a:rPr lang="vi-VN"/>
              <a:t>Sử dụng kiểu void</a:t>
            </a:r>
          </a:p>
          <a:p>
            <a:r>
              <a:rPr lang="en-US" smtClean="0"/>
              <a:t>V</a:t>
            </a:r>
            <a:r>
              <a:rPr lang="vi-VN" smtClean="0"/>
              <a:t>oid </a:t>
            </a:r>
            <a:r>
              <a:rPr lang="vi-VN"/>
              <a:t>cũng được sử dụng để khai báo hàm không có tham số</a:t>
            </a:r>
            <a:r>
              <a:rPr lang="vi-VN" smtClean="0"/>
              <a:t>.</a:t>
            </a:r>
            <a:endParaRPr lang="en-US" smtClean="0"/>
          </a:p>
          <a:p>
            <a:pPr marL="0" indent="0">
              <a:buNone/>
            </a:pPr>
            <a:endParaRPr lang="vi-VN"/>
          </a:p>
          <a:p>
            <a:pPr marL="0" indent="0">
              <a:buNone/>
            </a:pPr>
            <a:endParaRPr lang="en-US" smtClean="0"/>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417439148"/>
              </p:ext>
            </p:extLst>
          </p:nvPr>
        </p:nvGraphicFramePr>
        <p:xfrm>
          <a:off x="1027135" y="2246396"/>
          <a:ext cx="9557358" cy="3730149"/>
        </p:xfrm>
        <a:graphic>
          <a:graphicData uri="http://schemas.openxmlformats.org/drawingml/2006/table">
            <a:tbl>
              <a:tblPr/>
              <a:tblGrid>
                <a:gridCol w="387560"/>
                <a:gridCol w="9169798"/>
              </a:tblGrid>
              <a:tr h="3730149">
                <a:tc>
                  <a:txBody>
                    <a:bodyPr/>
                    <a:lstStyle/>
                    <a:p>
                      <a:pPr algn="ctr" fontAlgn="t"/>
                      <a:r>
                        <a:rPr lang="en-US">
                          <a:solidFill>
                            <a:srgbClr val="317CC5"/>
                          </a:solidFill>
                          <a:effectLst/>
                          <a:latin typeface="inherit"/>
                        </a:rPr>
                        <a:t/>
                      </a:r>
                      <a:br>
                        <a:rPr lang="en-US">
                          <a:solidFill>
                            <a:srgbClr val="317CC5"/>
                          </a:solidFill>
                          <a:effectLst/>
                          <a:latin typeface="inherit"/>
                        </a:rPr>
                      </a:br>
                      <a:r>
                        <a:rPr lang="en-US">
                          <a:solidFill>
                            <a:srgbClr val="317CC5"/>
                          </a:solidFill>
                          <a:effectLst/>
                          <a:latin typeface="inherit"/>
                        </a:rPr>
                        <a:t>4</a:t>
                      </a:r>
                    </a:p>
                    <a:p>
                      <a:pPr algn="ctr" fontAlgn="t"/>
                      <a:r>
                        <a:rPr lang="en-US">
                          <a:solidFill>
                            <a:srgbClr val="5499DE"/>
                          </a:solidFill>
                          <a:effectLst/>
                          <a:latin typeface="inherit"/>
                        </a:rPr>
                        <a:t>5</a:t>
                      </a:r>
                    </a:p>
                    <a:p>
                      <a:pPr algn="ctr" fontAlgn="t"/>
                      <a:r>
                        <a:rPr lang="en-US">
                          <a:solidFill>
                            <a:srgbClr val="317CC5"/>
                          </a:solidFill>
                          <a:effectLst/>
                          <a:latin typeface="inherit"/>
                        </a:rPr>
                        <a:t>6</a:t>
                      </a:r>
                    </a:p>
                    <a:p>
                      <a:pPr algn="ctr" fontAlgn="t"/>
                      <a:r>
                        <a:rPr lang="en-US">
                          <a:solidFill>
                            <a:srgbClr val="5499DE"/>
                          </a:solidFill>
                          <a:effectLst/>
                          <a:latin typeface="inherit"/>
                        </a:rPr>
                        <a:t>7</a:t>
                      </a:r>
                    </a:p>
                    <a:p>
                      <a:pPr algn="ctr" fontAlgn="t"/>
                      <a:r>
                        <a:rPr lang="en-US">
                          <a:solidFill>
                            <a:srgbClr val="317CC5"/>
                          </a:solidFill>
                          <a:effectLst/>
                          <a:latin typeface="inherit"/>
                        </a:rPr>
                        <a:t>8</a:t>
                      </a:r>
                    </a:p>
                    <a:p>
                      <a:pPr algn="ctr" fontAlgn="t"/>
                      <a:r>
                        <a:rPr lang="en-US">
                          <a:solidFill>
                            <a:srgbClr val="5499DE"/>
                          </a:solidFill>
                          <a:effectLst/>
                          <a:latin typeface="inherit"/>
                        </a:rPr>
                        <a:t>9</a:t>
                      </a:r>
                    </a:p>
                    <a:p>
                      <a:pPr algn="ctr" fontAlgn="t"/>
                      <a:r>
                        <a:rPr lang="en-US">
                          <a:solidFill>
                            <a:srgbClr val="317CC5"/>
                          </a:solidFill>
                          <a:effectLst/>
                          <a:latin typeface="inherit"/>
                        </a:rPr>
                        <a:t>10</a:t>
                      </a:r>
                    </a:p>
                    <a:p>
                      <a:pPr algn="ctr" fontAlgn="t"/>
                      <a:r>
                        <a:rPr lang="en-US">
                          <a:solidFill>
                            <a:srgbClr val="5499DE"/>
                          </a:solidFill>
                          <a:effectLst/>
                          <a:latin typeface="inherit"/>
                        </a:rPr>
                        <a:t>11</a:t>
                      </a:r>
                    </a:p>
                  </a:txBody>
                  <a:tcPr>
                    <a:lnL>
                      <a:noFill/>
                    </a:lnL>
                    <a:lnR>
                      <a:noFill/>
                    </a:lnR>
                    <a:lnT>
                      <a:noFill/>
                    </a:lnT>
                    <a:lnB>
                      <a:noFill/>
                    </a:lnB>
                    <a:solidFill>
                      <a:srgbClr val="DFEFFF"/>
                    </a:solidFill>
                  </a:tcPr>
                </a:tc>
                <a:tc>
                  <a:txBody>
                    <a:bodyPr/>
                    <a:lstStyle/>
                    <a:p>
                      <a:pPr algn="l" fontAlgn="t"/>
                      <a:r>
                        <a:rPr lang="en-US">
                          <a:solidFill>
                            <a:srgbClr val="B85C00"/>
                          </a:solidFill>
                          <a:effectLst/>
                          <a:latin typeface="inherit"/>
                        </a:rPr>
                        <a:t>#include &lt;iostream&gt;</a:t>
                      </a:r>
                      <a:endParaRPr lang="en-US">
                        <a:solidFill>
                          <a:srgbClr val="000000"/>
                        </a:solidFill>
                        <a:effectLst/>
                        <a:latin typeface="inherit"/>
                      </a:endParaRPr>
                    </a:p>
                    <a:p>
                      <a:pPr algn="l" fontAlgn="t"/>
                      <a:r>
                        <a:rPr lang="en-US">
                          <a:solidFill>
                            <a:srgbClr val="004ED0"/>
                          </a:solidFill>
                          <a:effectLst/>
                          <a:latin typeface="inherit"/>
                        </a:rPr>
                        <a:t>using </a:t>
                      </a:r>
                      <a:r>
                        <a:rPr lang="en-US">
                          <a:solidFill>
                            <a:srgbClr val="800080"/>
                          </a:solidFill>
                          <a:effectLst/>
                          <a:latin typeface="inherit"/>
                        </a:rPr>
                        <a:t>namespace</a:t>
                      </a:r>
                      <a:r>
                        <a:rPr lang="en-US">
                          <a:solidFill>
                            <a:srgbClr val="006FE0"/>
                          </a:solidFill>
                          <a:effectLst/>
                          <a:latin typeface="inherit"/>
                        </a:rPr>
                        <a:t> </a:t>
                      </a:r>
                      <a:r>
                        <a:rPr lang="en-US">
                          <a:solidFill>
                            <a:srgbClr val="002D7A"/>
                          </a:solidFill>
                          <a:effectLst/>
                          <a:latin typeface="inherit"/>
                        </a:rPr>
                        <a:t>std</a:t>
                      </a:r>
                      <a:r>
                        <a:rPr lang="en-US">
                          <a:solidFill>
                            <a:srgbClr val="333333"/>
                          </a:solidFill>
                          <a:effectLst/>
                          <a:latin typeface="inherit"/>
                        </a:rPr>
                        <a:t>;</a:t>
                      </a:r>
                      <a:endParaRPr lang="en-US">
                        <a:solidFill>
                          <a:srgbClr val="000000"/>
                        </a:solidFill>
                        <a:effectLst/>
                        <a:latin typeface="inherit"/>
                      </a:endParaRPr>
                    </a:p>
                    <a:p>
                      <a:pPr algn="l" fontAlgn="t"/>
                      <a:r>
                        <a:rPr lang="en-US">
                          <a:solidFill>
                            <a:srgbClr val="800080"/>
                          </a:solidFill>
                          <a:effectLst/>
                          <a:latin typeface="inherit"/>
                        </a:rPr>
                        <a:t>void</a:t>
                      </a:r>
                      <a:r>
                        <a:rPr lang="en-US">
                          <a:solidFill>
                            <a:srgbClr val="006FE0"/>
                          </a:solidFill>
                          <a:effectLst/>
                          <a:latin typeface="inherit"/>
                        </a:rPr>
                        <a:t> </a:t>
                      </a:r>
                      <a:r>
                        <a:rPr lang="en-US">
                          <a:solidFill>
                            <a:srgbClr val="004ED0"/>
                          </a:solidFill>
                          <a:effectLst/>
                          <a:latin typeface="inherit"/>
                        </a:rPr>
                        <a:t>printmessage</a:t>
                      </a:r>
                      <a:r>
                        <a:rPr lang="en-US">
                          <a:solidFill>
                            <a:srgbClr val="006FE0"/>
                          </a:solidFill>
                          <a:effectLst/>
                          <a:latin typeface="inherit"/>
                        </a:rPr>
                        <a:t> </a:t>
                      </a:r>
                      <a:r>
                        <a:rPr lang="en-US">
                          <a:solidFill>
                            <a:srgbClr val="333333"/>
                          </a:solidFill>
                          <a:effectLst/>
                          <a:latin typeface="inherit"/>
                        </a:rPr>
                        <a:t>()</a:t>
                      </a:r>
                      <a:endParaRPr lang="en-US">
                        <a:solidFill>
                          <a:srgbClr val="000000"/>
                        </a:solidFill>
                        <a:effectLst/>
                        <a:latin typeface="inherit"/>
                      </a:endParaRPr>
                    </a:p>
                    <a:p>
                      <a:pPr algn="l" fontAlgn="t"/>
                      <a:r>
                        <a:rPr lang="en-US">
                          <a:solidFill>
                            <a:srgbClr val="333333"/>
                          </a:solidFill>
                          <a:effectLst/>
                          <a:latin typeface="inherit"/>
                        </a:rPr>
                        <a:t>{</a:t>
                      </a:r>
                      <a:endParaRPr lang="en-US">
                        <a:solidFill>
                          <a:srgbClr val="000000"/>
                        </a:solidFill>
                        <a:effectLst/>
                        <a:latin typeface="inherit"/>
                      </a:endParaRPr>
                    </a:p>
                    <a:p>
                      <a:pPr algn="l" fontAlgn="t"/>
                      <a:r>
                        <a:rPr lang="en-US">
                          <a:solidFill>
                            <a:srgbClr val="002D7A"/>
                          </a:solidFill>
                          <a:effectLst/>
                          <a:latin typeface="inherit"/>
                        </a:rPr>
                        <a:t>cout</a:t>
                      </a:r>
                      <a:r>
                        <a:rPr lang="en-US">
                          <a:solidFill>
                            <a:srgbClr val="006FE0"/>
                          </a:solidFill>
                          <a:effectLst/>
                          <a:latin typeface="inherit"/>
                        </a:rPr>
                        <a:t> &lt;&lt; </a:t>
                      </a:r>
                      <a:r>
                        <a:rPr lang="en-US">
                          <a:solidFill>
                            <a:srgbClr val="008000"/>
                          </a:solidFill>
                          <a:effectLst/>
                          <a:latin typeface="inherit"/>
                        </a:rPr>
                        <a:t>"I'm a function!"</a:t>
                      </a:r>
                      <a:r>
                        <a:rPr lang="en-US">
                          <a:solidFill>
                            <a:srgbClr val="333333"/>
                          </a:solidFill>
                          <a:effectLst/>
                          <a:latin typeface="inherit"/>
                        </a:rPr>
                        <a:t>;</a:t>
                      </a:r>
                      <a:endParaRPr lang="en-US">
                        <a:solidFill>
                          <a:srgbClr val="000000"/>
                        </a:solidFill>
                        <a:effectLst/>
                        <a:latin typeface="inherit"/>
                      </a:endParaRPr>
                    </a:p>
                    <a:p>
                      <a:pPr algn="l" fontAlgn="t"/>
                      <a:r>
                        <a:rPr lang="en-US">
                          <a:solidFill>
                            <a:srgbClr val="333333"/>
                          </a:solidFill>
                          <a:effectLst/>
                          <a:latin typeface="inherit"/>
                        </a:rPr>
                        <a:t>}</a:t>
                      </a:r>
                      <a:endParaRPr lang="en-US">
                        <a:solidFill>
                          <a:srgbClr val="000000"/>
                        </a:solidFill>
                        <a:effectLst/>
                        <a:latin typeface="inherit"/>
                      </a:endParaRPr>
                    </a:p>
                    <a:p>
                      <a:pPr algn="l" fontAlgn="t"/>
                      <a:r>
                        <a:rPr lang="en-US">
                          <a:solidFill>
                            <a:srgbClr val="800080"/>
                          </a:solidFill>
                          <a:effectLst/>
                          <a:latin typeface="inherit"/>
                        </a:rPr>
                        <a:t>int</a:t>
                      </a:r>
                      <a:r>
                        <a:rPr lang="en-US">
                          <a:solidFill>
                            <a:srgbClr val="006FE0"/>
                          </a:solidFill>
                          <a:effectLst/>
                          <a:latin typeface="inherit"/>
                        </a:rPr>
                        <a:t> </a:t>
                      </a:r>
                      <a:r>
                        <a:rPr lang="en-US">
                          <a:solidFill>
                            <a:srgbClr val="004ED0"/>
                          </a:solidFill>
                          <a:effectLst/>
                          <a:latin typeface="inherit"/>
                        </a:rPr>
                        <a:t>main</a:t>
                      </a:r>
                      <a:r>
                        <a:rPr lang="en-US">
                          <a:solidFill>
                            <a:srgbClr val="006FE0"/>
                          </a:solidFill>
                          <a:effectLst/>
                          <a:latin typeface="inherit"/>
                        </a:rPr>
                        <a:t> </a:t>
                      </a:r>
                      <a:r>
                        <a:rPr lang="en-US">
                          <a:solidFill>
                            <a:srgbClr val="333333"/>
                          </a:solidFill>
                          <a:effectLst/>
                          <a:latin typeface="inherit"/>
                        </a:rPr>
                        <a:t>()</a:t>
                      </a:r>
                      <a:endParaRPr lang="en-US">
                        <a:solidFill>
                          <a:srgbClr val="000000"/>
                        </a:solidFill>
                        <a:effectLst/>
                        <a:latin typeface="inherit"/>
                      </a:endParaRPr>
                    </a:p>
                    <a:p>
                      <a:pPr algn="l" fontAlgn="t"/>
                      <a:r>
                        <a:rPr lang="en-US">
                          <a:solidFill>
                            <a:srgbClr val="333333"/>
                          </a:solidFill>
                          <a:effectLst/>
                          <a:latin typeface="inherit"/>
                        </a:rPr>
                        <a:t>{</a:t>
                      </a:r>
                      <a:endParaRPr lang="en-US">
                        <a:solidFill>
                          <a:srgbClr val="000000"/>
                        </a:solidFill>
                        <a:effectLst/>
                        <a:latin typeface="inherit"/>
                      </a:endParaRPr>
                    </a:p>
                    <a:p>
                      <a:pPr algn="l" fontAlgn="t"/>
                      <a:r>
                        <a:rPr lang="en-US">
                          <a:solidFill>
                            <a:srgbClr val="004ED0"/>
                          </a:solidFill>
                          <a:effectLst/>
                          <a:latin typeface="inherit"/>
                        </a:rPr>
                        <a:t>printmessage</a:t>
                      </a:r>
                      <a:r>
                        <a:rPr lang="en-US">
                          <a:solidFill>
                            <a:srgbClr val="006FE0"/>
                          </a:solidFill>
                          <a:effectLst/>
                          <a:latin typeface="inherit"/>
                        </a:rPr>
                        <a:t> </a:t>
                      </a:r>
                      <a:r>
                        <a:rPr lang="en-US">
                          <a:solidFill>
                            <a:srgbClr val="333333"/>
                          </a:solidFill>
                          <a:effectLst/>
                          <a:latin typeface="inherit"/>
                        </a:rPr>
                        <a:t>();</a:t>
                      </a:r>
                      <a:endParaRPr lang="en-US">
                        <a:solidFill>
                          <a:srgbClr val="000000"/>
                        </a:solidFill>
                        <a:effectLst/>
                        <a:latin typeface="inherit"/>
                      </a:endParaRPr>
                    </a:p>
                    <a:p>
                      <a:pPr algn="l" fontAlgn="t"/>
                      <a:r>
                        <a:rPr lang="en-US">
                          <a:solidFill>
                            <a:srgbClr val="800080"/>
                          </a:solidFill>
                          <a:effectLst/>
                          <a:latin typeface="inherit"/>
                        </a:rPr>
                        <a:t>return</a:t>
                      </a:r>
                      <a:r>
                        <a:rPr lang="en-US">
                          <a:solidFill>
                            <a:srgbClr val="006FE0"/>
                          </a:solidFill>
                          <a:effectLst/>
                          <a:latin typeface="inherit"/>
                        </a:rPr>
                        <a:t> </a:t>
                      </a:r>
                      <a:r>
                        <a:rPr lang="en-US">
                          <a:solidFill>
                            <a:srgbClr val="CE0000"/>
                          </a:solidFill>
                          <a:effectLst/>
                          <a:latin typeface="inherit"/>
                        </a:rPr>
                        <a:t>0</a:t>
                      </a:r>
                      <a:r>
                        <a:rPr lang="en-US">
                          <a:solidFill>
                            <a:srgbClr val="333333"/>
                          </a:solidFill>
                          <a:effectLst/>
                          <a:latin typeface="inherit"/>
                        </a:rPr>
                        <a:t>;</a:t>
                      </a:r>
                      <a:endParaRPr lang="en-US">
                        <a:solidFill>
                          <a:srgbClr val="000000"/>
                        </a:solidFill>
                        <a:effectLst/>
                        <a:latin typeface="inherit"/>
                      </a:endParaRPr>
                    </a:p>
                    <a:p>
                      <a:pPr algn="l" fontAlgn="t"/>
                      <a:r>
                        <a:rPr lang="en-US">
                          <a:solidFill>
                            <a:srgbClr val="333333"/>
                          </a:solidFill>
                          <a:effectLst/>
                          <a:latin typeface="inherit"/>
                        </a:rPr>
                        <a:t>}</a:t>
                      </a:r>
                      <a:endParaRPr lang="en-US">
                        <a:solidFill>
                          <a:srgbClr val="000000"/>
                        </a:solidFill>
                        <a:effectLst/>
                        <a:latin typeface="inherit"/>
                      </a:endParaRPr>
                    </a:p>
                  </a:txBody>
                  <a:tcPr>
                    <a:lnL>
                      <a:noFill/>
                    </a:lnL>
                    <a:lnR>
                      <a:noFill/>
                    </a:lnR>
                    <a:lnT>
                      <a:noFill/>
                    </a:lnT>
                    <a:lnB>
                      <a:noFill/>
                    </a:lnB>
                    <a:solidFill>
                      <a:srgbClr val="FDFDFD"/>
                    </a:solidFill>
                  </a:tcPr>
                </a:tc>
              </a:tr>
            </a:tbl>
          </a:graphicData>
        </a:graphic>
      </p:graphicFrame>
    </p:spTree>
    <p:extLst>
      <p:ext uri="{BB962C8B-B14F-4D97-AF65-F5344CB8AC3E}">
        <p14:creationId xmlns:p14="http://schemas.microsoft.com/office/powerpoint/2010/main" val="815240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6718"/>
            <a:ext cx="10515600" cy="5350245"/>
          </a:xfrm>
        </p:spPr>
        <p:txBody>
          <a:bodyPr/>
          <a:lstStyle/>
          <a:p>
            <a:pPr marL="0" indent="0">
              <a:buNone/>
            </a:pPr>
            <a:r>
              <a:rPr lang="en-US" b="1"/>
              <a:t>8</a:t>
            </a:r>
            <a:r>
              <a:rPr lang="en-US" b="1" smtClean="0"/>
              <a:t>. Number, Mảng, String:</a:t>
            </a:r>
          </a:p>
          <a:p>
            <a:pPr marL="0" indent="0">
              <a:buNone/>
            </a:pPr>
            <a:r>
              <a:rPr lang="en-US" smtClean="0"/>
              <a:t>a) Number:</a:t>
            </a:r>
          </a:p>
          <a:p>
            <a:pPr>
              <a:buFontTx/>
              <a:buChar char="-"/>
            </a:pPr>
            <a:r>
              <a:rPr lang="en-US" smtClean="0"/>
              <a:t>K</a:t>
            </a:r>
            <a:r>
              <a:rPr lang="vi-VN" smtClean="0"/>
              <a:t>hi </a:t>
            </a:r>
            <a:r>
              <a:rPr lang="vi-VN"/>
              <a:t>chúng ta làm việc với Number (các kiểu giá trị số), chúng ta sử dụng các kiểu dữ liệu gốc như int, short, long, float và double, …. Các kiểu dữ liệu số, về giá trị có thể và dãy giá trị của chúng, đã được bàn luận trong chương Kiểu dữ liệu trong C</a:t>
            </a:r>
            <a:r>
              <a:rPr lang="vi-VN" smtClean="0"/>
              <a:t>++</a:t>
            </a:r>
            <a:endParaRPr lang="en-US" smtClean="0"/>
          </a:p>
          <a:p>
            <a:pPr>
              <a:buFontTx/>
              <a:buChar char="-"/>
            </a:pPr>
            <a:r>
              <a:rPr lang="en-US" smtClean="0"/>
              <a:t>Ví dụ:</a:t>
            </a:r>
          </a:p>
          <a:p>
            <a:pPr lvl="1">
              <a:buFontTx/>
              <a:buChar char="-"/>
            </a:pPr>
            <a:r>
              <a:rPr lang="en-US" smtClean="0"/>
              <a:t>Int a;</a:t>
            </a:r>
          </a:p>
          <a:p>
            <a:pPr lvl="1">
              <a:buFontTx/>
              <a:buChar char="-"/>
            </a:pPr>
            <a:r>
              <a:rPr lang="en-US" smtClean="0"/>
              <a:t>float b;</a:t>
            </a:r>
          </a:p>
          <a:p>
            <a:pPr lvl="1">
              <a:buFontTx/>
              <a:buChar char="-"/>
            </a:pPr>
            <a:r>
              <a:rPr lang="en-US"/>
              <a:t>d</a:t>
            </a:r>
            <a:r>
              <a:rPr lang="en-US" smtClean="0"/>
              <a:t>ouble c;</a:t>
            </a:r>
          </a:p>
          <a:p>
            <a:pPr lvl="1">
              <a:buFontTx/>
              <a:buChar char="-"/>
            </a:pPr>
            <a:r>
              <a:rPr lang="en-US"/>
              <a:t>u</a:t>
            </a:r>
            <a:r>
              <a:rPr lang="en-US" smtClean="0"/>
              <a:t>nsigned int d;</a:t>
            </a:r>
          </a:p>
          <a:p>
            <a:pPr lvl="1">
              <a:buFontTx/>
              <a:buChar char="-"/>
            </a:pPr>
            <a:endParaRPr lang="en-US"/>
          </a:p>
        </p:txBody>
      </p:sp>
    </p:spTree>
    <p:extLst>
      <p:ext uri="{BB962C8B-B14F-4D97-AF65-F5344CB8AC3E}">
        <p14:creationId xmlns:p14="http://schemas.microsoft.com/office/powerpoint/2010/main" val="2299718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1042"/>
            <a:ext cx="10515600" cy="5675922"/>
          </a:xfrm>
        </p:spPr>
        <p:txBody>
          <a:bodyPr/>
          <a:lstStyle/>
          <a:p>
            <a:pPr marL="0" indent="0">
              <a:buNone/>
            </a:pPr>
            <a:r>
              <a:rPr lang="en-US" smtClean="0"/>
              <a:t>b) Mảng:</a:t>
            </a:r>
          </a:p>
          <a:p>
            <a:pPr>
              <a:buFontTx/>
              <a:buChar char="-"/>
            </a:pPr>
            <a:r>
              <a:rPr lang="en-US" smtClean="0"/>
              <a:t>Mảng là một tập hợp các biến có cùng kiểu có cùng chiều dài cố định. </a:t>
            </a:r>
          </a:p>
          <a:p>
            <a:pPr>
              <a:buFontTx/>
              <a:buChar char="-"/>
            </a:pPr>
            <a:r>
              <a:rPr lang="en-US" smtClean="0"/>
              <a:t>Cách khai báo mảng: kiểu_dữ_liệu tên_mảng[số_phần_tử];</a:t>
            </a:r>
          </a:p>
          <a:p>
            <a:pPr>
              <a:buFontTx/>
              <a:buChar char="-"/>
            </a:pPr>
            <a:endParaRPr lang="en-US" sz="2400"/>
          </a:p>
        </p:txBody>
      </p:sp>
      <p:sp>
        <p:nvSpPr>
          <p:cNvPr id="10" name="Rectangle 9"/>
          <p:cNvSpPr/>
          <p:nvPr/>
        </p:nvSpPr>
        <p:spPr>
          <a:xfrm>
            <a:off x="926926" y="2043665"/>
            <a:ext cx="9619989" cy="4524315"/>
          </a:xfrm>
          <a:prstGeom prst="rect">
            <a:avLst/>
          </a:prstGeom>
        </p:spPr>
        <p:txBody>
          <a:bodyPr wrap="square">
            <a:spAutoFit/>
          </a:bodyPr>
          <a:lstStyle/>
          <a:p>
            <a:r>
              <a:rPr lang="en-US" b="0" i="0" smtClean="0">
                <a:solidFill>
                  <a:srgbClr val="B85C00"/>
                </a:solidFill>
                <a:effectLst/>
                <a:latin typeface="inherit"/>
              </a:rPr>
              <a:t>#include &lt;iostream&gt;</a:t>
            </a:r>
            <a:endParaRPr lang="en-US" b="0" i="0" smtClean="0">
              <a:solidFill>
                <a:srgbClr val="000000"/>
              </a:solidFill>
              <a:effectLst/>
              <a:latin typeface="Monaco"/>
            </a:endParaRPr>
          </a:p>
          <a:p>
            <a:r>
              <a:rPr lang="en-US" b="0" i="0" smtClean="0">
                <a:solidFill>
                  <a:srgbClr val="004ED0"/>
                </a:solidFill>
                <a:effectLst/>
                <a:latin typeface="inherit"/>
              </a:rPr>
              <a:t>using </a:t>
            </a:r>
            <a:r>
              <a:rPr lang="en-US" b="0" i="0" smtClean="0">
                <a:solidFill>
                  <a:srgbClr val="800080"/>
                </a:solidFill>
                <a:effectLst/>
                <a:latin typeface="inherit"/>
              </a:rPr>
              <a:t>namespace</a:t>
            </a:r>
            <a:r>
              <a:rPr lang="en-US" b="0" i="0" smtClean="0">
                <a:solidFill>
                  <a:srgbClr val="006FE0"/>
                </a:solidFill>
                <a:effectLst/>
                <a:latin typeface="inherit"/>
              </a:rPr>
              <a:t> </a:t>
            </a:r>
            <a:r>
              <a:rPr lang="en-US" b="0" i="0" smtClean="0">
                <a:solidFill>
                  <a:srgbClr val="002D7A"/>
                </a:solidFill>
                <a:effectLst/>
                <a:latin typeface="inherit"/>
              </a:rPr>
              <a:t>std</a:t>
            </a:r>
            <a:r>
              <a:rPr lang="en-US" b="0" i="0" smtClean="0">
                <a:solidFill>
                  <a:srgbClr val="333333"/>
                </a:solidFill>
                <a:effectLst/>
                <a:latin typeface="inherit"/>
              </a:rPr>
              <a:t>;</a:t>
            </a:r>
            <a:endParaRPr lang="en-US" b="0" i="0" smtClean="0">
              <a:solidFill>
                <a:srgbClr val="000000"/>
              </a:solidFill>
              <a:effectLst/>
              <a:latin typeface="Monaco"/>
            </a:endParaRPr>
          </a:p>
          <a:p>
            <a:r>
              <a:rPr lang="en-US" b="0" i="0" smtClean="0">
                <a:solidFill>
                  <a:srgbClr val="800080"/>
                </a:solidFill>
                <a:effectLst/>
                <a:latin typeface="inherit"/>
              </a:rPr>
              <a:t>void</a:t>
            </a:r>
            <a:r>
              <a:rPr lang="en-US" b="0" i="0" smtClean="0">
                <a:solidFill>
                  <a:srgbClr val="006FE0"/>
                </a:solidFill>
                <a:effectLst/>
                <a:latin typeface="inherit"/>
              </a:rPr>
              <a:t> </a:t>
            </a:r>
            <a:r>
              <a:rPr lang="en-US" b="0" i="0" smtClean="0">
                <a:solidFill>
                  <a:srgbClr val="004ED0"/>
                </a:solidFill>
                <a:effectLst/>
                <a:latin typeface="inherit"/>
              </a:rPr>
              <a:t>printarray</a:t>
            </a:r>
            <a:r>
              <a:rPr lang="en-US" b="0" i="0" smtClean="0">
                <a:solidFill>
                  <a:srgbClr val="006FE0"/>
                </a:solidFill>
                <a:effectLst/>
                <a:latin typeface="inherit"/>
              </a:rPr>
              <a:t> </a:t>
            </a:r>
            <a:r>
              <a:rPr lang="en-US" b="0" i="0" smtClean="0">
                <a:solidFill>
                  <a:srgbClr val="333333"/>
                </a:solidFill>
                <a:effectLst/>
                <a:latin typeface="inherit"/>
              </a:rPr>
              <a:t>(</a:t>
            </a:r>
            <a:r>
              <a:rPr lang="en-US" b="0" i="0" smtClean="0">
                <a:solidFill>
                  <a:srgbClr val="800080"/>
                </a:solidFill>
                <a:effectLst/>
                <a:latin typeface="inherit"/>
              </a:rPr>
              <a:t>int</a:t>
            </a:r>
            <a:r>
              <a:rPr lang="en-US" b="0" i="0" smtClean="0">
                <a:solidFill>
                  <a:srgbClr val="006FE0"/>
                </a:solidFill>
                <a:effectLst/>
                <a:latin typeface="inherit"/>
              </a:rPr>
              <a:t> </a:t>
            </a:r>
            <a:r>
              <a:rPr lang="en-US" b="0" i="0" smtClean="0">
                <a:solidFill>
                  <a:srgbClr val="002D7A"/>
                </a:solidFill>
                <a:effectLst/>
                <a:latin typeface="inherit"/>
              </a:rPr>
              <a:t>arg</a:t>
            </a:r>
            <a:r>
              <a:rPr lang="en-US" b="0" i="0" smtClean="0">
                <a:solidFill>
                  <a:srgbClr val="333333"/>
                </a:solidFill>
                <a:effectLst/>
                <a:latin typeface="inherit"/>
              </a:rPr>
              <a:t>[],</a:t>
            </a:r>
            <a:r>
              <a:rPr lang="en-US" b="0" i="0" smtClean="0">
                <a:solidFill>
                  <a:srgbClr val="006FE0"/>
                </a:solidFill>
                <a:effectLst/>
                <a:latin typeface="inherit"/>
              </a:rPr>
              <a:t> </a:t>
            </a:r>
            <a:r>
              <a:rPr lang="en-US" b="0" i="0" smtClean="0">
                <a:solidFill>
                  <a:srgbClr val="800080"/>
                </a:solidFill>
                <a:effectLst/>
                <a:latin typeface="inherit"/>
              </a:rPr>
              <a:t>int</a:t>
            </a:r>
            <a:r>
              <a:rPr lang="en-US" b="0" i="0" smtClean="0">
                <a:solidFill>
                  <a:srgbClr val="006FE0"/>
                </a:solidFill>
                <a:effectLst/>
                <a:latin typeface="inherit"/>
              </a:rPr>
              <a:t> </a:t>
            </a:r>
            <a:r>
              <a:rPr lang="en-US" b="0" i="0" smtClean="0">
                <a:solidFill>
                  <a:srgbClr val="002D7A"/>
                </a:solidFill>
                <a:effectLst/>
                <a:latin typeface="inherit"/>
              </a:rPr>
              <a:t>length</a:t>
            </a:r>
            <a:r>
              <a:rPr lang="en-US" b="0" i="0" smtClean="0">
                <a:solidFill>
                  <a:srgbClr val="333333"/>
                </a:solidFill>
                <a:effectLst/>
                <a:latin typeface="inherit"/>
              </a:rPr>
              <a:t>)</a:t>
            </a:r>
            <a:r>
              <a:rPr lang="en-US" b="0" i="0" smtClean="0">
                <a:solidFill>
                  <a:srgbClr val="006FE0"/>
                </a:solidFill>
                <a:effectLst/>
                <a:latin typeface="inherit"/>
              </a:rPr>
              <a:t> </a:t>
            </a:r>
            <a:endParaRPr lang="en-US" b="0" i="0" smtClean="0">
              <a:solidFill>
                <a:srgbClr val="000000"/>
              </a:solidFill>
              <a:effectLst/>
              <a:latin typeface="Monaco"/>
            </a:endParaRPr>
          </a:p>
          <a:p>
            <a:r>
              <a:rPr lang="en-US" b="0" i="0" smtClean="0">
                <a:solidFill>
                  <a:srgbClr val="333333"/>
                </a:solidFill>
                <a:effectLst/>
                <a:latin typeface="inherit"/>
              </a:rPr>
              <a:t>{</a:t>
            </a:r>
            <a:endParaRPr lang="en-US" b="0" i="0" smtClean="0">
              <a:solidFill>
                <a:srgbClr val="000000"/>
              </a:solidFill>
              <a:effectLst/>
              <a:latin typeface="Monaco"/>
            </a:endParaRPr>
          </a:p>
          <a:p>
            <a:pPr lvl="1"/>
            <a:r>
              <a:rPr lang="en-US" b="0" i="0" smtClean="0">
                <a:solidFill>
                  <a:srgbClr val="800080"/>
                </a:solidFill>
                <a:effectLst/>
                <a:latin typeface="inherit"/>
              </a:rPr>
              <a:t>for</a:t>
            </a:r>
            <a:r>
              <a:rPr lang="en-US" b="0" i="0" smtClean="0">
                <a:solidFill>
                  <a:srgbClr val="006FE0"/>
                </a:solidFill>
                <a:effectLst/>
                <a:latin typeface="inherit"/>
              </a:rPr>
              <a:t> </a:t>
            </a:r>
            <a:r>
              <a:rPr lang="en-US" b="0" i="0" smtClean="0">
                <a:solidFill>
                  <a:srgbClr val="333333"/>
                </a:solidFill>
                <a:effectLst/>
                <a:latin typeface="inherit"/>
              </a:rPr>
              <a:t>(</a:t>
            </a:r>
            <a:r>
              <a:rPr lang="en-US" b="0" i="0" smtClean="0">
                <a:solidFill>
                  <a:srgbClr val="800080"/>
                </a:solidFill>
                <a:effectLst/>
                <a:latin typeface="inherit"/>
              </a:rPr>
              <a:t>int</a:t>
            </a:r>
            <a:r>
              <a:rPr lang="en-US" b="0" i="0" smtClean="0">
                <a:solidFill>
                  <a:srgbClr val="006FE0"/>
                </a:solidFill>
                <a:effectLst/>
                <a:latin typeface="inherit"/>
              </a:rPr>
              <a:t> </a:t>
            </a:r>
            <a:r>
              <a:rPr lang="en-US" b="0" i="0" smtClean="0">
                <a:solidFill>
                  <a:srgbClr val="002D7A"/>
                </a:solidFill>
                <a:effectLst/>
                <a:latin typeface="inherit"/>
              </a:rPr>
              <a:t>n</a:t>
            </a:r>
            <a:r>
              <a:rPr lang="en-US" b="0" i="0" smtClean="0">
                <a:solidFill>
                  <a:srgbClr val="006FE0"/>
                </a:solidFill>
                <a:effectLst/>
                <a:latin typeface="inherit"/>
              </a:rPr>
              <a:t>=</a:t>
            </a:r>
            <a:r>
              <a:rPr lang="en-US" b="0" i="0" smtClean="0">
                <a:solidFill>
                  <a:srgbClr val="CE0000"/>
                </a:solidFill>
                <a:effectLst/>
                <a:latin typeface="inherit"/>
              </a:rPr>
              <a:t>0</a:t>
            </a:r>
            <a:r>
              <a:rPr lang="en-US" b="0" i="0" smtClean="0">
                <a:solidFill>
                  <a:srgbClr val="333333"/>
                </a:solidFill>
                <a:effectLst/>
                <a:latin typeface="inherit"/>
              </a:rPr>
              <a:t>;</a:t>
            </a:r>
            <a:r>
              <a:rPr lang="en-US" b="0" i="0" smtClean="0">
                <a:solidFill>
                  <a:srgbClr val="006FE0"/>
                </a:solidFill>
                <a:effectLst/>
                <a:latin typeface="inherit"/>
              </a:rPr>
              <a:t> </a:t>
            </a:r>
            <a:r>
              <a:rPr lang="en-US" b="0" i="0" smtClean="0">
                <a:solidFill>
                  <a:srgbClr val="002D7A"/>
                </a:solidFill>
                <a:effectLst/>
                <a:latin typeface="inherit"/>
              </a:rPr>
              <a:t>n</a:t>
            </a:r>
            <a:r>
              <a:rPr lang="en-US" b="0" i="0" smtClean="0">
                <a:solidFill>
                  <a:srgbClr val="006FE0"/>
                </a:solidFill>
                <a:effectLst/>
                <a:latin typeface="inherit"/>
              </a:rPr>
              <a:t>&lt;</a:t>
            </a:r>
            <a:r>
              <a:rPr lang="en-US" b="0" i="0" smtClean="0">
                <a:solidFill>
                  <a:srgbClr val="002D7A"/>
                </a:solidFill>
                <a:effectLst/>
                <a:latin typeface="inherit"/>
              </a:rPr>
              <a:t>length</a:t>
            </a:r>
            <a:r>
              <a:rPr lang="en-US" b="0" i="0" smtClean="0">
                <a:solidFill>
                  <a:srgbClr val="333333"/>
                </a:solidFill>
                <a:effectLst/>
                <a:latin typeface="inherit"/>
              </a:rPr>
              <a:t>;</a:t>
            </a:r>
            <a:r>
              <a:rPr lang="en-US" b="0" i="0" smtClean="0">
                <a:solidFill>
                  <a:srgbClr val="006FE0"/>
                </a:solidFill>
                <a:effectLst/>
                <a:latin typeface="inherit"/>
              </a:rPr>
              <a:t> </a:t>
            </a:r>
            <a:r>
              <a:rPr lang="en-US" b="0" i="0" smtClean="0">
                <a:solidFill>
                  <a:srgbClr val="002D7A"/>
                </a:solidFill>
                <a:effectLst/>
                <a:latin typeface="inherit"/>
              </a:rPr>
              <a:t>n</a:t>
            </a:r>
            <a:r>
              <a:rPr lang="en-US" b="0" i="0" smtClean="0">
                <a:solidFill>
                  <a:srgbClr val="006FE0"/>
                </a:solidFill>
                <a:effectLst/>
                <a:latin typeface="inherit"/>
              </a:rPr>
              <a:t>++</a:t>
            </a:r>
            <a:r>
              <a:rPr lang="en-US" b="0" i="0" smtClean="0">
                <a:solidFill>
                  <a:srgbClr val="333333"/>
                </a:solidFill>
                <a:effectLst/>
                <a:latin typeface="inherit"/>
              </a:rPr>
              <a:t>)</a:t>
            </a:r>
            <a:endParaRPr lang="en-US" b="0" i="0" smtClean="0">
              <a:solidFill>
                <a:srgbClr val="000000"/>
              </a:solidFill>
              <a:effectLst/>
              <a:latin typeface="Monaco"/>
            </a:endParaRPr>
          </a:p>
          <a:p>
            <a:pPr lvl="2"/>
            <a:r>
              <a:rPr lang="en-US" b="0" i="0" smtClean="0">
                <a:solidFill>
                  <a:srgbClr val="002D7A"/>
                </a:solidFill>
                <a:effectLst/>
                <a:latin typeface="inherit"/>
              </a:rPr>
              <a:t>cout</a:t>
            </a:r>
            <a:r>
              <a:rPr lang="en-US" b="0" i="0" smtClean="0">
                <a:solidFill>
                  <a:srgbClr val="006FE0"/>
                </a:solidFill>
                <a:effectLst/>
                <a:latin typeface="inherit"/>
              </a:rPr>
              <a:t> &lt;&lt; </a:t>
            </a:r>
            <a:r>
              <a:rPr lang="en-US" b="0" i="0" smtClean="0">
                <a:solidFill>
                  <a:srgbClr val="002D7A"/>
                </a:solidFill>
                <a:effectLst/>
                <a:latin typeface="inherit"/>
              </a:rPr>
              <a:t>arg</a:t>
            </a:r>
            <a:r>
              <a:rPr lang="en-US" b="0" i="0" smtClean="0">
                <a:solidFill>
                  <a:srgbClr val="333333"/>
                </a:solidFill>
                <a:effectLst/>
                <a:latin typeface="inherit"/>
              </a:rPr>
              <a:t>[</a:t>
            </a:r>
            <a:r>
              <a:rPr lang="en-US" b="0" i="0" smtClean="0">
                <a:solidFill>
                  <a:srgbClr val="002D7A"/>
                </a:solidFill>
                <a:effectLst/>
                <a:latin typeface="inherit"/>
              </a:rPr>
              <a:t>n</a:t>
            </a:r>
            <a:r>
              <a:rPr lang="en-US" b="0" i="0" smtClean="0">
                <a:solidFill>
                  <a:srgbClr val="333333"/>
                </a:solidFill>
                <a:effectLst/>
                <a:latin typeface="inherit"/>
              </a:rPr>
              <a:t>]</a:t>
            </a:r>
            <a:r>
              <a:rPr lang="en-US" b="0" i="0" smtClean="0">
                <a:solidFill>
                  <a:srgbClr val="006FE0"/>
                </a:solidFill>
                <a:effectLst/>
                <a:latin typeface="inherit"/>
              </a:rPr>
              <a:t> &lt;&lt; </a:t>
            </a:r>
            <a:r>
              <a:rPr lang="en-US" b="0" i="0" smtClean="0">
                <a:solidFill>
                  <a:srgbClr val="008000"/>
                </a:solidFill>
                <a:effectLst/>
                <a:latin typeface="inherit"/>
              </a:rPr>
              <a:t>" "</a:t>
            </a:r>
            <a:r>
              <a:rPr lang="en-US" b="0" i="0" smtClean="0">
                <a:solidFill>
                  <a:srgbClr val="333333"/>
                </a:solidFill>
                <a:effectLst/>
                <a:latin typeface="inherit"/>
              </a:rPr>
              <a:t>;</a:t>
            </a:r>
            <a:endParaRPr lang="en-US" b="0" i="0" smtClean="0">
              <a:solidFill>
                <a:srgbClr val="000000"/>
              </a:solidFill>
              <a:effectLst/>
              <a:latin typeface="Monaco"/>
            </a:endParaRPr>
          </a:p>
          <a:p>
            <a:pPr lvl="2"/>
            <a:r>
              <a:rPr lang="en-US" b="0" i="0" smtClean="0">
                <a:solidFill>
                  <a:srgbClr val="002D7A"/>
                </a:solidFill>
                <a:effectLst/>
                <a:latin typeface="inherit"/>
              </a:rPr>
              <a:t>cout</a:t>
            </a:r>
            <a:r>
              <a:rPr lang="en-US" b="0" i="0" smtClean="0">
                <a:solidFill>
                  <a:srgbClr val="006FE0"/>
                </a:solidFill>
                <a:effectLst/>
                <a:latin typeface="inherit"/>
              </a:rPr>
              <a:t> &lt;&lt; </a:t>
            </a:r>
            <a:r>
              <a:rPr lang="en-US" b="0" i="0" smtClean="0">
                <a:solidFill>
                  <a:srgbClr val="008000"/>
                </a:solidFill>
                <a:effectLst/>
                <a:latin typeface="inherit"/>
              </a:rPr>
              <a:t>"\n"</a:t>
            </a:r>
            <a:r>
              <a:rPr lang="en-US" b="0" i="0" smtClean="0">
                <a:solidFill>
                  <a:srgbClr val="333333"/>
                </a:solidFill>
                <a:effectLst/>
                <a:latin typeface="inherit"/>
              </a:rPr>
              <a:t>;</a:t>
            </a:r>
            <a:endParaRPr lang="en-US" b="0" i="0" smtClean="0">
              <a:solidFill>
                <a:srgbClr val="000000"/>
              </a:solidFill>
              <a:effectLst/>
              <a:latin typeface="Monaco"/>
            </a:endParaRPr>
          </a:p>
          <a:p>
            <a:r>
              <a:rPr lang="en-US" b="0" i="0" smtClean="0">
                <a:solidFill>
                  <a:srgbClr val="333333"/>
                </a:solidFill>
                <a:effectLst/>
                <a:latin typeface="inherit"/>
              </a:rPr>
              <a:t>}</a:t>
            </a:r>
            <a:endParaRPr lang="en-US" b="0" i="0" smtClean="0">
              <a:solidFill>
                <a:srgbClr val="000000"/>
              </a:solidFill>
              <a:effectLst/>
              <a:latin typeface="Monaco"/>
            </a:endParaRPr>
          </a:p>
          <a:p>
            <a:r>
              <a:rPr lang="en-US" b="0" i="0" smtClean="0">
                <a:solidFill>
                  <a:srgbClr val="800080"/>
                </a:solidFill>
                <a:effectLst/>
                <a:latin typeface="inherit"/>
              </a:rPr>
              <a:t>int</a:t>
            </a:r>
            <a:r>
              <a:rPr lang="en-US" b="0" i="0" smtClean="0">
                <a:solidFill>
                  <a:srgbClr val="006FE0"/>
                </a:solidFill>
                <a:effectLst/>
                <a:latin typeface="inherit"/>
              </a:rPr>
              <a:t> </a:t>
            </a:r>
            <a:r>
              <a:rPr lang="en-US" b="0" i="0" smtClean="0">
                <a:solidFill>
                  <a:srgbClr val="004ED0"/>
                </a:solidFill>
                <a:effectLst/>
                <a:latin typeface="inherit"/>
              </a:rPr>
              <a:t>main</a:t>
            </a:r>
            <a:r>
              <a:rPr lang="en-US" b="0" i="0" smtClean="0">
                <a:solidFill>
                  <a:srgbClr val="006FE0"/>
                </a:solidFill>
                <a:effectLst/>
                <a:latin typeface="inherit"/>
              </a:rPr>
              <a:t> </a:t>
            </a:r>
            <a:r>
              <a:rPr lang="en-US" b="0" i="0" smtClean="0">
                <a:solidFill>
                  <a:srgbClr val="333333"/>
                </a:solidFill>
                <a:effectLst/>
                <a:latin typeface="inherit"/>
              </a:rPr>
              <a:t>()</a:t>
            </a:r>
            <a:endParaRPr lang="en-US" b="0" i="0" smtClean="0">
              <a:solidFill>
                <a:srgbClr val="000000"/>
              </a:solidFill>
              <a:effectLst/>
              <a:latin typeface="Monaco"/>
            </a:endParaRPr>
          </a:p>
          <a:p>
            <a:r>
              <a:rPr lang="en-US" b="0" i="0" smtClean="0">
                <a:solidFill>
                  <a:srgbClr val="333333"/>
                </a:solidFill>
                <a:effectLst/>
                <a:latin typeface="inherit"/>
              </a:rPr>
              <a:t>{</a:t>
            </a:r>
            <a:endParaRPr lang="en-US" b="0" i="0" smtClean="0">
              <a:solidFill>
                <a:srgbClr val="000000"/>
              </a:solidFill>
              <a:effectLst/>
              <a:latin typeface="Monaco"/>
            </a:endParaRPr>
          </a:p>
          <a:p>
            <a:pPr lvl="1"/>
            <a:r>
              <a:rPr lang="en-US" b="0" i="0" smtClean="0">
                <a:solidFill>
                  <a:srgbClr val="800080"/>
                </a:solidFill>
                <a:effectLst/>
                <a:latin typeface="inherit"/>
              </a:rPr>
              <a:t>int</a:t>
            </a:r>
            <a:r>
              <a:rPr lang="en-US" b="0" i="0" smtClean="0">
                <a:solidFill>
                  <a:srgbClr val="006FE0"/>
                </a:solidFill>
                <a:effectLst/>
                <a:latin typeface="inherit"/>
              </a:rPr>
              <a:t> </a:t>
            </a:r>
            <a:r>
              <a:rPr lang="en-US" b="0" i="0" smtClean="0">
                <a:solidFill>
                  <a:srgbClr val="002D7A"/>
                </a:solidFill>
                <a:effectLst/>
                <a:latin typeface="inherit"/>
              </a:rPr>
              <a:t>firstarray</a:t>
            </a:r>
            <a:r>
              <a:rPr lang="en-US" b="0" i="0" smtClean="0">
                <a:solidFill>
                  <a:srgbClr val="333333"/>
                </a:solidFill>
                <a:effectLst/>
                <a:latin typeface="inherit"/>
              </a:rPr>
              <a:t>[]</a:t>
            </a:r>
            <a:r>
              <a:rPr lang="en-US" b="0" i="0" smtClean="0">
                <a:solidFill>
                  <a:srgbClr val="006FE0"/>
                </a:solidFill>
                <a:effectLst/>
                <a:latin typeface="inherit"/>
              </a:rPr>
              <a:t> = </a:t>
            </a:r>
            <a:r>
              <a:rPr lang="en-US" b="0" i="0" smtClean="0">
                <a:solidFill>
                  <a:srgbClr val="333333"/>
                </a:solidFill>
                <a:effectLst/>
                <a:latin typeface="inherit"/>
              </a:rPr>
              <a:t>{</a:t>
            </a:r>
            <a:r>
              <a:rPr lang="en-US" b="0" i="0" smtClean="0">
                <a:solidFill>
                  <a:srgbClr val="CE0000"/>
                </a:solidFill>
                <a:effectLst/>
                <a:latin typeface="inherit"/>
              </a:rPr>
              <a:t>5</a:t>
            </a:r>
            <a:r>
              <a:rPr lang="en-US" b="0" i="0" smtClean="0">
                <a:solidFill>
                  <a:srgbClr val="333333"/>
                </a:solidFill>
                <a:effectLst/>
                <a:latin typeface="inherit"/>
              </a:rPr>
              <a:t>,</a:t>
            </a:r>
            <a:r>
              <a:rPr lang="en-US" b="0" i="0" smtClean="0">
                <a:solidFill>
                  <a:srgbClr val="006FE0"/>
                </a:solidFill>
                <a:effectLst/>
                <a:latin typeface="inherit"/>
              </a:rPr>
              <a:t> </a:t>
            </a:r>
            <a:r>
              <a:rPr lang="en-US" b="0" i="0" smtClean="0">
                <a:solidFill>
                  <a:srgbClr val="CE0000"/>
                </a:solidFill>
                <a:effectLst/>
                <a:latin typeface="inherit"/>
              </a:rPr>
              <a:t>10</a:t>
            </a:r>
            <a:r>
              <a:rPr lang="en-US" b="0" i="0" smtClean="0">
                <a:solidFill>
                  <a:srgbClr val="333333"/>
                </a:solidFill>
                <a:effectLst/>
                <a:latin typeface="inherit"/>
              </a:rPr>
              <a:t>,</a:t>
            </a:r>
            <a:r>
              <a:rPr lang="en-US" b="0" i="0" smtClean="0">
                <a:solidFill>
                  <a:srgbClr val="006FE0"/>
                </a:solidFill>
                <a:effectLst/>
                <a:latin typeface="inherit"/>
              </a:rPr>
              <a:t> </a:t>
            </a:r>
            <a:r>
              <a:rPr lang="en-US" b="0" i="0" smtClean="0">
                <a:solidFill>
                  <a:srgbClr val="CE0000"/>
                </a:solidFill>
                <a:effectLst/>
                <a:latin typeface="inherit"/>
              </a:rPr>
              <a:t>15</a:t>
            </a:r>
            <a:r>
              <a:rPr lang="en-US" b="0" i="0" smtClean="0">
                <a:solidFill>
                  <a:srgbClr val="333333"/>
                </a:solidFill>
                <a:effectLst/>
                <a:latin typeface="inherit"/>
              </a:rPr>
              <a:t>};</a:t>
            </a:r>
            <a:endParaRPr lang="en-US" b="0" i="0" smtClean="0">
              <a:solidFill>
                <a:srgbClr val="000000"/>
              </a:solidFill>
              <a:effectLst/>
              <a:latin typeface="Monaco"/>
            </a:endParaRPr>
          </a:p>
          <a:p>
            <a:pPr lvl="1"/>
            <a:r>
              <a:rPr lang="en-US" b="0" i="0" smtClean="0">
                <a:solidFill>
                  <a:srgbClr val="800080"/>
                </a:solidFill>
                <a:effectLst/>
                <a:latin typeface="inherit"/>
              </a:rPr>
              <a:t>int</a:t>
            </a:r>
            <a:r>
              <a:rPr lang="en-US" b="0" i="0" smtClean="0">
                <a:solidFill>
                  <a:srgbClr val="006FE0"/>
                </a:solidFill>
                <a:effectLst/>
                <a:latin typeface="inherit"/>
              </a:rPr>
              <a:t> </a:t>
            </a:r>
            <a:r>
              <a:rPr lang="en-US" b="0" i="0" smtClean="0">
                <a:solidFill>
                  <a:srgbClr val="002D7A"/>
                </a:solidFill>
                <a:effectLst/>
                <a:latin typeface="inherit"/>
              </a:rPr>
              <a:t>secondarray</a:t>
            </a:r>
            <a:r>
              <a:rPr lang="en-US" b="0" i="0" smtClean="0">
                <a:solidFill>
                  <a:srgbClr val="333333"/>
                </a:solidFill>
                <a:effectLst/>
                <a:latin typeface="inherit"/>
              </a:rPr>
              <a:t>[]</a:t>
            </a:r>
            <a:r>
              <a:rPr lang="en-US" b="0" i="0" smtClean="0">
                <a:solidFill>
                  <a:srgbClr val="006FE0"/>
                </a:solidFill>
                <a:effectLst/>
                <a:latin typeface="inherit"/>
              </a:rPr>
              <a:t> = </a:t>
            </a:r>
            <a:r>
              <a:rPr lang="en-US" b="0" i="0" smtClean="0">
                <a:solidFill>
                  <a:srgbClr val="333333"/>
                </a:solidFill>
                <a:effectLst/>
                <a:latin typeface="inherit"/>
              </a:rPr>
              <a:t>{</a:t>
            </a:r>
            <a:r>
              <a:rPr lang="en-US" b="0" i="0" smtClean="0">
                <a:solidFill>
                  <a:srgbClr val="CE0000"/>
                </a:solidFill>
                <a:effectLst/>
                <a:latin typeface="inherit"/>
              </a:rPr>
              <a:t>2</a:t>
            </a:r>
            <a:r>
              <a:rPr lang="en-US" b="0" i="0" smtClean="0">
                <a:solidFill>
                  <a:srgbClr val="333333"/>
                </a:solidFill>
                <a:effectLst/>
                <a:latin typeface="inherit"/>
              </a:rPr>
              <a:t>,</a:t>
            </a:r>
            <a:r>
              <a:rPr lang="en-US" b="0" i="0" smtClean="0">
                <a:solidFill>
                  <a:srgbClr val="006FE0"/>
                </a:solidFill>
                <a:effectLst/>
                <a:latin typeface="inherit"/>
              </a:rPr>
              <a:t> </a:t>
            </a:r>
            <a:r>
              <a:rPr lang="en-US" b="0" i="0" smtClean="0">
                <a:solidFill>
                  <a:srgbClr val="CE0000"/>
                </a:solidFill>
                <a:effectLst/>
                <a:latin typeface="inherit"/>
              </a:rPr>
              <a:t>4</a:t>
            </a:r>
            <a:r>
              <a:rPr lang="en-US" b="0" i="0" smtClean="0">
                <a:solidFill>
                  <a:srgbClr val="333333"/>
                </a:solidFill>
                <a:effectLst/>
                <a:latin typeface="inherit"/>
              </a:rPr>
              <a:t>,</a:t>
            </a:r>
            <a:r>
              <a:rPr lang="en-US" b="0" i="0" smtClean="0">
                <a:solidFill>
                  <a:srgbClr val="006FE0"/>
                </a:solidFill>
                <a:effectLst/>
                <a:latin typeface="inherit"/>
              </a:rPr>
              <a:t> </a:t>
            </a:r>
            <a:r>
              <a:rPr lang="en-US" b="0" i="0" smtClean="0">
                <a:solidFill>
                  <a:srgbClr val="CE0000"/>
                </a:solidFill>
                <a:effectLst/>
                <a:latin typeface="inherit"/>
              </a:rPr>
              <a:t>6</a:t>
            </a:r>
            <a:r>
              <a:rPr lang="en-US" b="0" i="0" smtClean="0">
                <a:solidFill>
                  <a:srgbClr val="333333"/>
                </a:solidFill>
                <a:effectLst/>
                <a:latin typeface="inherit"/>
              </a:rPr>
              <a:t>,</a:t>
            </a:r>
            <a:r>
              <a:rPr lang="en-US" b="0" i="0" smtClean="0">
                <a:solidFill>
                  <a:srgbClr val="006FE0"/>
                </a:solidFill>
                <a:effectLst/>
                <a:latin typeface="inherit"/>
              </a:rPr>
              <a:t> </a:t>
            </a:r>
            <a:r>
              <a:rPr lang="en-US" b="0" i="0" smtClean="0">
                <a:solidFill>
                  <a:srgbClr val="CE0000"/>
                </a:solidFill>
                <a:effectLst/>
                <a:latin typeface="inherit"/>
              </a:rPr>
              <a:t>8</a:t>
            </a:r>
            <a:r>
              <a:rPr lang="en-US" b="0" i="0" smtClean="0">
                <a:solidFill>
                  <a:srgbClr val="333333"/>
                </a:solidFill>
                <a:effectLst/>
                <a:latin typeface="inherit"/>
              </a:rPr>
              <a:t>,</a:t>
            </a:r>
            <a:r>
              <a:rPr lang="en-US" b="0" i="0" smtClean="0">
                <a:solidFill>
                  <a:srgbClr val="006FE0"/>
                </a:solidFill>
                <a:effectLst/>
                <a:latin typeface="inherit"/>
              </a:rPr>
              <a:t> </a:t>
            </a:r>
            <a:r>
              <a:rPr lang="en-US" b="0" i="0" smtClean="0">
                <a:solidFill>
                  <a:srgbClr val="CE0000"/>
                </a:solidFill>
                <a:effectLst/>
                <a:latin typeface="inherit"/>
              </a:rPr>
              <a:t>10</a:t>
            </a:r>
            <a:r>
              <a:rPr lang="en-US" b="0" i="0" smtClean="0">
                <a:solidFill>
                  <a:srgbClr val="333333"/>
                </a:solidFill>
                <a:effectLst/>
                <a:latin typeface="inherit"/>
              </a:rPr>
              <a:t>};</a:t>
            </a:r>
            <a:endParaRPr lang="en-US" b="0" i="0" smtClean="0">
              <a:solidFill>
                <a:srgbClr val="000000"/>
              </a:solidFill>
              <a:effectLst/>
              <a:latin typeface="Monaco"/>
            </a:endParaRPr>
          </a:p>
          <a:p>
            <a:pPr lvl="1"/>
            <a:r>
              <a:rPr lang="en-US" b="0" i="0" smtClean="0">
                <a:solidFill>
                  <a:srgbClr val="004ED0"/>
                </a:solidFill>
                <a:effectLst/>
                <a:latin typeface="inherit"/>
              </a:rPr>
              <a:t>printarray</a:t>
            </a:r>
            <a:r>
              <a:rPr lang="en-US" b="0" i="0" smtClean="0">
                <a:solidFill>
                  <a:srgbClr val="006FE0"/>
                </a:solidFill>
                <a:effectLst/>
                <a:latin typeface="inherit"/>
              </a:rPr>
              <a:t> </a:t>
            </a:r>
            <a:r>
              <a:rPr lang="en-US" b="0" i="0" smtClean="0">
                <a:solidFill>
                  <a:srgbClr val="333333"/>
                </a:solidFill>
                <a:effectLst/>
                <a:latin typeface="inherit"/>
              </a:rPr>
              <a:t>(</a:t>
            </a:r>
            <a:r>
              <a:rPr lang="en-US" b="0" i="0" smtClean="0">
                <a:solidFill>
                  <a:srgbClr val="002D7A"/>
                </a:solidFill>
                <a:effectLst/>
                <a:latin typeface="inherit"/>
              </a:rPr>
              <a:t>firstarray</a:t>
            </a:r>
            <a:r>
              <a:rPr lang="en-US" b="0" i="0" smtClean="0">
                <a:solidFill>
                  <a:srgbClr val="333333"/>
                </a:solidFill>
                <a:effectLst/>
                <a:latin typeface="inherit"/>
              </a:rPr>
              <a:t>,</a:t>
            </a:r>
            <a:r>
              <a:rPr lang="en-US" b="0" i="0" smtClean="0">
                <a:solidFill>
                  <a:srgbClr val="CE0000"/>
                </a:solidFill>
                <a:effectLst/>
                <a:latin typeface="inherit"/>
              </a:rPr>
              <a:t>3</a:t>
            </a:r>
            <a:r>
              <a:rPr lang="en-US" b="0" i="0" smtClean="0">
                <a:solidFill>
                  <a:srgbClr val="333333"/>
                </a:solidFill>
                <a:effectLst/>
                <a:latin typeface="inherit"/>
              </a:rPr>
              <a:t>);</a:t>
            </a:r>
            <a:endParaRPr lang="en-US" b="0" i="0" smtClean="0">
              <a:solidFill>
                <a:srgbClr val="000000"/>
              </a:solidFill>
              <a:effectLst/>
              <a:latin typeface="Monaco"/>
            </a:endParaRPr>
          </a:p>
          <a:p>
            <a:pPr lvl="1"/>
            <a:r>
              <a:rPr lang="en-US" b="0" i="0" smtClean="0">
                <a:solidFill>
                  <a:srgbClr val="004ED0"/>
                </a:solidFill>
                <a:effectLst/>
                <a:latin typeface="inherit"/>
              </a:rPr>
              <a:t>printarray</a:t>
            </a:r>
            <a:r>
              <a:rPr lang="en-US" b="0" i="0" smtClean="0">
                <a:solidFill>
                  <a:srgbClr val="006FE0"/>
                </a:solidFill>
                <a:effectLst/>
                <a:latin typeface="inherit"/>
              </a:rPr>
              <a:t> </a:t>
            </a:r>
            <a:r>
              <a:rPr lang="en-US" b="0" i="0" smtClean="0">
                <a:solidFill>
                  <a:srgbClr val="333333"/>
                </a:solidFill>
                <a:effectLst/>
                <a:latin typeface="inherit"/>
              </a:rPr>
              <a:t>(</a:t>
            </a:r>
            <a:r>
              <a:rPr lang="en-US" b="0" i="0" smtClean="0">
                <a:solidFill>
                  <a:srgbClr val="002D7A"/>
                </a:solidFill>
                <a:effectLst/>
                <a:latin typeface="inherit"/>
              </a:rPr>
              <a:t>secondarray</a:t>
            </a:r>
            <a:r>
              <a:rPr lang="en-US" b="0" i="0" smtClean="0">
                <a:solidFill>
                  <a:srgbClr val="333333"/>
                </a:solidFill>
                <a:effectLst/>
                <a:latin typeface="inherit"/>
              </a:rPr>
              <a:t>,</a:t>
            </a:r>
            <a:r>
              <a:rPr lang="en-US" b="0" i="0" smtClean="0">
                <a:solidFill>
                  <a:srgbClr val="CE0000"/>
                </a:solidFill>
                <a:effectLst/>
                <a:latin typeface="inherit"/>
              </a:rPr>
              <a:t>5</a:t>
            </a:r>
            <a:r>
              <a:rPr lang="en-US" b="0" i="0" smtClean="0">
                <a:solidFill>
                  <a:srgbClr val="333333"/>
                </a:solidFill>
                <a:effectLst/>
                <a:latin typeface="inherit"/>
              </a:rPr>
              <a:t>);</a:t>
            </a:r>
            <a:endParaRPr lang="en-US" b="0" i="0" smtClean="0">
              <a:solidFill>
                <a:srgbClr val="000000"/>
              </a:solidFill>
              <a:effectLst/>
              <a:latin typeface="Monaco"/>
            </a:endParaRPr>
          </a:p>
          <a:p>
            <a:pPr lvl="1"/>
            <a:r>
              <a:rPr lang="en-US" b="0" i="0" smtClean="0">
                <a:solidFill>
                  <a:srgbClr val="800080"/>
                </a:solidFill>
                <a:effectLst/>
                <a:latin typeface="inherit"/>
              </a:rPr>
              <a:t>return</a:t>
            </a:r>
            <a:r>
              <a:rPr lang="en-US" b="0" i="0" smtClean="0">
                <a:solidFill>
                  <a:srgbClr val="006FE0"/>
                </a:solidFill>
                <a:effectLst/>
                <a:latin typeface="inherit"/>
              </a:rPr>
              <a:t> </a:t>
            </a:r>
            <a:r>
              <a:rPr lang="en-US" b="0" i="0" smtClean="0">
                <a:solidFill>
                  <a:srgbClr val="CE0000"/>
                </a:solidFill>
                <a:effectLst/>
                <a:latin typeface="inherit"/>
              </a:rPr>
              <a:t>0</a:t>
            </a:r>
            <a:r>
              <a:rPr lang="en-US" b="0" i="0" smtClean="0">
                <a:solidFill>
                  <a:srgbClr val="333333"/>
                </a:solidFill>
                <a:effectLst/>
                <a:latin typeface="inherit"/>
              </a:rPr>
              <a:t>;</a:t>
            </a:r>
            <a:endParaRPr lang="en-US" b="0" i="0" smtClean="0">
              <a:solidFill>
                <a:srgbClr val="000000"/>
              </a:solidFill>
              <a:effectLst/>
              <a:latin typeface="Monaco"/>
            </a:endParaRPr>
          </a:p>
          <a:p>
            <a:r>
              <a:rPr lang="en-US" b="0" i="0" smtClean="0">
                <a:solidFill>
                  <a:srgbClr val="333333"/>
                </a:solidFill>
                <a:effectLst/>
                <a:latin typeface="inherit"/>
              </a:rPr>
              <a:t>}</a:t>
            </a:r>
            <a:endParaRPr lang="en-US" b="0" i="0">
              <a:solidFill>
                <a:srgbClr val="000000"/>
              </a:solidFill>
              <a:effectLst/>
              <a:latin typeface="Monaco"/>
            </a:endParaRPr>
          </a:p>
        </p:txBody>
      </p:sp>
    </p:spTree>
    <p:extLst>
      <p:ext uri="{BB962C8B-B14F-4D97-AF65-F5344CB8AC3E}">
        <p14:creationId xmlns:p14="http://schemas.microsoft.com/office/powerpoint/2010/main" val="1360778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517" y="582462"/>
            <a:ext cx="10515600" cy="6275538"/>
          </a:xfrm>
        </p:spPr>
        <p:txBody>
          <a:bodyPr>
            <a:normAutofit fontScale="92500" lnSpcReduction="10000"/>
          </a:bodyPr>
          <a:lstStyle/>
          <a:p>
            <a:pPr marL="0" indent="0">
              <a:buNone/>
            </a:pPr>
            <a:r>
              <a:rPr lang="en-US" sz="3000" smtClean="0"/>
              <a:t>c) Chuỗi:</a:t>
            </a:r>
          </a:p>
          <a:p>
            <a:pPr algn="just"/>
            <a:r>
              <a:rPr lang="vi-VN"/>
              <a:t>Dạng chuỗi này bắt nguồn từ ngôn ngữ C và tiếp tục được hỗ trợ trong C/C++. Chuỗi trong ngôn ngữ lập trình C thực chất là mảng một chiều của các ký tự mà kết thúc bởi một ký tự </a:t>
            </a:r>
            <a:r>
              <a:rPr lang="vi-VN" b="1"/>
              <a:t>null</a:t>
            </a:r>
            <a:r>
              <a:rPr lang="vi-VN"/>
              <a:t> '\0</a:t>
            </a:r>
            <a:r>
              <a:rPr lang="vi-VN" smtClean="0"/>
              <a:t>'.</a:t>
            </a:r>
            <a:endParaRPr lang="en-US" smtClean="0"/>
          </a:p>
          <a:p>
            <a:pPr algn="just"/>
            <a:r>
              <a:rPr lang="en-US" smtClean="0"/>
              <a:t>Ví dụ:</a:t>
            </a:r>
          </a:p>
          <a:p>
            <a:pPr marL="0" indent="0">
              <a:buNone/>
            </a:pPr>
            <a:r>
              <a:rPr lang="en-US" smtClean="0"/>
              <a:t>#</a:t>
            </a:r>
            <a:r>
              <a:rPr lang="en-US"/>
              <a:t>include &lt;iostream</a:t>
            </a:r>
            <a:r>
              <a:rPr lang="en-US" smtClean="0"/>
              <a:t>&gt;</a:t>
            </a:r>
            <a:endParaRPr lang="en-US"/>
          </a:p>
          <a:p>
            <a:pPr marL="0" indent="0">
              <a:buNone/>
            </a:pPr>
            <a:r>
              <a:rPr lang="en-US"/>
              <a:t>using namespace std</a:t>
            </a:r>
            <a:r>
              <a:rPr lang="en-US" smtClean="0"/>
              <a:t>;</a:t>
            </a:r>
            <a:endParaRPr lang="en-US"/>
          </a:p>
          <a:p>
            <a:pPr marL="0" indent="0">
              <a:buNone/>
            </a:pPr>
            <a:r>
              <a:rPr lang="en-US"/>
              <a:t>int main ()</a:t>
            </a:r>
          </a:p>
          <a:p>
            <a:pPr marL="0" indent="0">
              <a:buNone/>
            </a:pPr>
            <a:r>
              <a:rPr lang="en-US"/>
              <a:t>{</a:t>
            </a:r>
          </a:p>
          <a:p>
            <a:pPr marL="0" indent="0">
              <a:buNone/>
            </a:pPr>
            <a:r>
              <a:rPr lang="en-US"/>
              <a:t>   char loiChao[6] = {'H', 'e', 'l', 'l', 'o', '\0</a:t>
            </a:r>
            <a:r>
              <a:rPr lang="en-US" smtClean="0"/>
              <a:t>'};</a:t>
            </a:r>
            <a:endParaRPr lang="en-US"/>
          </a:p>
          <a:p>
            <a:pPr marL="0" indent="0">
              <a:buNone/>
            </a:pPr>
            <a:r>
              <a:rPr lang="en-US"/>
              <a:t>   cout &lt;&lt; "Khi gap nhau, chung ta noi: ";</a:t>
            </a:r>
          </a:p>
          <a:p>
            <a:pPr marL="0" indent="0">
              <a:buNone/>
            </a:pPr>
            <a:r>
              <a:rPr lang="en-US"/>
              <a:t>   cout &lt;&lt; loiChao &lt;&lt; endl</a:t>
            </a:r>
            <a:r>
              <a:rPr lang="en-US" smtClean="0"/>
              <a:t>;</a:t>
            </a:r>
            <a:endParaRPr lang="en-US"/>
          </a:p>
          <a:p>
            <a:pPr marL="0" indent="0">
              <a:buNone/>
            </a:pPr>
            <a:r>
              <a:rPr lang="en-US"/>
              <a:t>   return 0;</a:t>
            </a:r>
          </a:p>
          <a:p>
            <a:pPr marL="0" indent="0">
              <a:buNone/>
            </a:pPr>
            <a:r>
              <a:rPr lang="en-US"/>
              <a:t>}</a:t>
            </a:r>
          </a:p>
          <a:p>
            <a:pPr algn="just"/>
            <a:endParaRPr lang="en-US" smtClean="0"/>
          </a:p>
          <a:p>
            <a:pPr marL="0" indent="0">
              <a:buNone/>
            </a:pPr>
            <a:endParaRPr lang="en-US"/>
          </a:p>
        </p:txBody>
      </p:sp>
    </p:spTree>
    <p:extLst>
      <p:ext uri="{BB962C8B-B14F-4D97-AF65-F5344CB8AC3E}">
        <p14:creationId xmlns:p14="http://schemas.microsoft.com/office/powerpoint/2010/main" val="1495287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3567"/>
            <a:ext cx="10515600" cy="5663396"/>
          </a:xfrm>
        </p:spPr>
        <p:txBody>
          <a:bodyPr/>
          <a:lstStyle/>
          <a:p>
            <a:pPr marL="0" indent="0">
              <a:buNone/>
            </a:pPr>
            <a:r>
              <a:rPr lang="en-US" b="1"/>
              <a:t>9</a:t>
            </a:r>
            <a:r>
              <a:rPr lang="en-US" b="1" smtClean="0"/>
              <a:t>. Con trỏ:</a:t>
            </a:r>
          </a:p>
          <a:p>
            <a:r>
              <a:rPr lang="vi-VN"/>
              <a:t>Mỗi biến trong chương trình chiếm một vùng nhớ, ví dụ biến kiểu int chiếm 4 byte nhớ.</a:t>
            </a:r>
          </a:p>
          <a:p>
            <a:r>
              <a:rPr lang="vi-VN"/>
              <a:t>Vị trí của vùng nhớ được gọi là địa chỉ của biến</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41" y="2527321"/>
            <a:ext cx="8586042" cy="3510224"/>
          </a:xfrm>
          <a:prstGeom prst="rect">
            <a:avLst/>
          </a:prstGeom>
        </p:spPr>
      </p:pic>
    </p:spTree>
    <p:extLst>
      <p:ext uri="{BB962C8B-B14F-4D97-AF65-F5344CB8AC3E}">
        <p14:creationId xmlns:p14="http://schemas.microsoft.com/office/powerpoint/2010/main" val="661365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2499"/>
            <a:ext cx="10515600" cy="4974464"/>
          </a:xfrm>
        </p:spPr>
        <p:txBody>
          <a:bodyPr/>
          <a:lstStyle/>
          <a:p>
            <a:pPr marL="0" indent="0">
              <a:buNone/>
            </a:pPr>
            <a:r>
              <a:rPr lang="en-US" smtClean="0"/>
              <a:t>Ví dụ:</a:t>
            </a:r>
          </a:p>
          <a:p>
            <a:pPr marL="457200" lvl="1" indent="0">
              <a:buNone/>
            </a:pPr>
            <a:r>
              <a:rPr lang="en-US" smtClean="0"/>
              <a:t>int </a:t>
            </a:r>
            <a:r>
              <a:rPr lang="en-US"/>
              <a:t>i=17;</a:t>
            </a:r>
          </a:p>
          <a:p>
            <a:pPr marL="457200" lvl="1" indent="0">
              <a:buNone/>
            </a:pPr>
            <a:r>
              <a:rPr lang="en-US"/>
              <a:t>int* ptr;   // khai báo biến trỏ kiểu int</a:t>
            </a:r>
          </a:p>
          <a:p>
            <a:pPr marL="457200" lvl="1" indent="0">
              <a:buNone/>
            </a:pPr>
            <a:r>
              <a:rPr lang="en-US"/>
              <a:t>ptr= &amp;i;  // gán địa chỉ của biến i cho con trỏ ptr</a:t>
            </a:r>
          </a:p>
          <a:p>
            <a:pPr marL="457200" lvl="1" indent="0">
              <a:buNone/>
            </a:pPr>
            <a:r>
              <a:rPr lang="en-US"/>
              <a:t>cout &lt;&lt; *ptr &lt;&lt; endl;  // hiển thị nội dung của biến i</a:t>
            </a:r>
          </a:p>
          <a:p>
            <a:pPr marL="0" indent="0">
              <a:buNone/>
            </a:pP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740" y="3501841"/>
            <a:ext cx="6910326" cy="2460548"/>
          </a:xfrm>
          <a:prstGeom prst="rect">
            <a:avLst/>
          </a:prstGeom>
        </p:spPr>
      </p:pic>
    </p:spTree>
    <p:extLst>
      <p:ext uri="{BB962C8B-B14F-4D97-AF65-F5344CB8AC3E}">
        <p14:creationId xmlns:p14="http://schemas.microsoft.com/office/powerpoint/2010/main" val="25835215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3775"/>
            <a:ext cx="10515600" cy="5563188"/>
          </a:xfrm>
        </p:spPr>
        <p:txBody>
          <a:bodyPr/>
          <a:lstStyle/>
          <a:p>
            <a:pPr marL="0" indent="0">
              <a:buNone/>
            </a:pPr>
            <a:r>
              <a:rPr lang="en-US" b="1" smtClean="0"/>
              <a:t>10. Input &amp;&amp; Output:</a:t>
            </a:r>
          </a:p>
          <a:p>
            <a:pPr marL="0" indent="0">
              <a:buNone/>
            </a:pPr>
            <a:r>
              <a:rPr lang="en-US" smtClean="0"/>
              <a:t> </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303110264"/>
              </p:ext>
            </p:extLst>
          </p:nvPr>
        </p:nvGraphicFramePr>
        <p:xfrm>
          <a:off x="926926" y="1440494"/>
          <a:ext cx="9958192" cy="4701140"/>
        </p:xfrm>
        <a:graphic>
          <a:graphicData uri="http://schemas.openxmlformats.org/drawingml/2006/table">
            <a:tbl>
              <a:tblPr/>
              <a:tblGrid>
                <a:gridCol w="1991638"/>
                <a:gridCol w="7966554"/>
              </a:tblGrid>
              <a:tr h="721259">
                <a:tc>
                  <a:txBody>
                    <a:bodyPr/>
                    <a:lstStyle/>
                    <a:p>
                      <a:pPr algn="l" fontAlgn="t"/>
                      <a:r>
                        <a:rPr lang="en-US" sz="1600">
                          <a:effectLst/>
                        </a:rPr>
                        <a:t>Header File</a:t>
                      </a:r>
                    </a:p>
                  </a:txBody>
                  <a:tcPr marL="66331" marR="66331" marT="66331" marB="663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Miêu tả</a:t>
                      </a:r>
                    </a:p>
                  </a:txBody>
                  <a:tcPr marL="66331" marR="66331" marT="66331" marB="663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804213">
                <a:tc>
                  <a:txBody>
                    <a:bodyPr/>
                    <a:lstStyle/>
                    <a:p>
                      <a:pPr fontAlgn="t"/>
                      <a:r>
                        <a:rPr lang="en-US" sz="1600">
                          <a:effectLst/>
                        </a:rPr>
                        <a:t>&lt;iostream&gt;</a:t>
                      </a:r>
                    </a:p>
                  </a:txBody>
                  <a:tcPr marL="66331" marR="66331" marT="66331" marB="663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600">
                          <a:effectLst/>
                        </a:rPr>
                        <a:t>File này định nghĩa các đối tượng </a:t>
                      </a:r>
                      <a:r>
                        <a:rPr lang="vi-VN" sz="1600" b="1">
                          <a:effectLst/>
                        </a:rPr>
                        <a:t>cin, cout, cerr</a:t>
                      </a:r>
                      <a:r>
                        <a:rPr lang="vi-VN" sz="1600">
                          <a:effectLst/>
                        </a:rPr>
                        <a:t> và </a:t>
                      </a:r>
                      <a:r>
                        <a:rPr lang="vi-VN" sz="1600" b="1">
                          <a:effectLst/>
                        </a:rPr>
                        <a:t>clog</a:t>
                      </a:r>
                      <a:r>
                        <a:rPr lang="vi-VN" sz="1600">
                          <a:effectLst/>
                        </a:rPr>
                        <a:t>, tương ứng với Standard Input Stream (Luồng đầu vào chuẩn), Standard Output Stream (Luồng đầu ra chuẩn), Un-buffered Standard Error Stream (Luồng lỗi chuẩn không được đệm) và Buffered Standard Error Stream (Luồng lỗi chuẩn được đệm)</a:t>
                      </a:r>
                    </a:p>
                  </a:txBody>
                  <a:tcPr marL="66331" marR="66331" marT="66331" marB="663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87834">
                <a:tc>
                  <a:txBody>
                    <a:bodyPr/>
                    <a:lstStyle/>
                    <a:p>
                      <a:pPr fontAlgn="t"/>
                      <a:r>
                        <a:rPr lang="en-US" sz="1600">
                          <a:effectLst/>
                        </a:rPr>
                        <a:t>&lt;iomanip&gt;</a:t>
                      </a:r>
                    </a:p>
                  </a:txBody>
                  <a:tcPr marL="66331" marR="66331" marT="66331" marB="663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600">
                          <a:effectLst/>
                        </a:rPr>
                        <a:t>File này khai báo các dịch vụ hữu ích để thực hiện hoạt động I/O được định dạng với các bộ thao tác luồng được tham số hóa như </a:t>
                      </a:r>
                      <a:r>
                        <a:rPr lang="vi-VN" sz="1600" b="1">
                          <a:effectLst/>
                        </a:rPr>
                        <a:t>setw</a:t>
                      </a:r>
                      <a:r>
                        <a:rPr lang="vi-VN" sz="1600">
                          <a:effectLst/>
                        </a:rPr>
                        <a:t> và </a:t>
                      </a:r>
                      <a:r>
                        <a:rPr lang="vi-VN" sz="1600" b="1">
                          <a:effectLst/>
                        </a:rPr>
                        <a:t>setprecision</a:t>
                      </a:r>
                      <a:r>
                        <a:rPr lang="vi-VN" sz="1600">
                          <a:effectLst/>
                        </a:rPr>
                        <a:t>.</a:t>
                      </a:r>
                    </a:p>
                  </a:txBody>
                  <a:tcPr marL="66331" marR="66331" marT="66331" marB="663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87834">
                <a:tc>
                  <a:txBody>
                    <a:bodyPr/>
                    <a:lstStyle/>
                    <a:p>
                      <a:pPr fontAlgn="t"/>
                      <a:r>
                        <a:rPr lang="en-US" sz="1600">
                          <a:effectLst/>
                        </a:rPr>
                        <a:t>&lt;fstream&gt;</a:t>
                      </a:r>
                    </a:p>
                  </a:txBody>
                  <a:tcPr marL="66331" marR="66331" marT="66331" marB="663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vi-VN" sz="1600">
                          <a:effectLst/>
                        </a:rPr>
                        <a:t>File này khai báo các dịch vụ xử lý file được kiểm soát bởi người dùng. Chúng ta sẽ thảo luận chi tiết về nó trong chương File và Stream trong C++</a:t>
                      </a:r>
                    </a:p>
                  </a:txBody>
                  <a:tcPr marL="66331" marR="66331" marT="66331" marB="663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359497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252" y="1038300"/>
            <a:ext cx="10515600" cy="4974464"/>
          </a:xfrm>
        </p:spPr>
        <p:txBody>
          <a:bodyPr/>
          <a:lstStyle/>
          <a:p>
            <a:r>
              <a:rPr lang="en-US" smtClean="0"/>
              <a:t>Ví dụ:</a:t>
            </a:r>
            <a:endParaRPr lang="en-US"/>
          </a:p>
        </p:txBody>
      </p:sp>
      <p:sp>
        <p:nvSpPr>
          <p:cNvPr id="4" name="Rectangle 1"/>
          <p:cNvSpPr>
            <a:spLocks noChangeArrowheads="1"/>
          </p:cNvSpPr>
          <p:nvPr/>
        </p:nvSpPr>
        <p:spPr bwMode="auto">
          <a:xfrm>
            <a:off x="1063669" y="1735113"/>
            <a:ext cx="9307881" cy="415239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880000"/>
                </a:solidFill>
                <a:effectLst/>
                <a:latin typeface="Menlo"/>
              </a:rPr>
              <a:t>#include</a:t>
            </a:r>
            <a:r>
              <a:rPr kumimoji="0" lang="en-US" sz="2800" b="0" i="0" u="none" strike="noStrike" cap="none" normalizeH="0" baseline="0" smtClean="0">
                <a:ln>
                  <a:noFill/>
                </a:ln>
                <a:solidFill>
                  <a:srgbClr val="333333"/>
                </a:solidFill>
                <a:effectLst/>
                <a:latin typeface="Menlo"/>
              </a:rPr>
              <a:t> </a:t>
            </a:r>
            <a:r>
              <a:rPr kumimoji="0" lang="en-US" sz="2800" b="0" i="0" u="none" strike="noStrike" cap="none" normalizeH="0" baseline="0" smtClean="0">
                <a:ln>
                  <a:noFill/>
                </a:ln>
                <a:solidFill>
                  <a:srgbClr val="008800"/>
                </a:solidFill>
                <a:effectLst/>
                <a:latin typeface="Menlo"/>
              </a:rPr>
              <a:t>&lt;iostream&gt;</a:t>
            </a:r>
            <a:r>
              <a:rPr kumimoji="0" lang="en-US" sz="2800" b="0" i="0" u="none" strike="noStrike" cap="none" normalizeH="0" baseline="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88"/>
                </a:solidFill>
                <a:effectLst/>
                <a:latin typeface="Menlo"/>
              </a:rPr>
              <a:t>using</a:t>
            </a:r>
            <a:r>
              <a:rPr kumimoji="0" lang="en-US" sz="2800" b="0" i="0" u="none" strike="noStrike" cap="none" normalizeH="0" baseline="0" smtClean="0">
                <a:ln>
                  <a:noFill/>
                </a:ln>
                <a:solidFill>
                  <a:srgbClr val="333333"/>
                </a:solidFill>
                <a:effectLst/>
                <a:latin typeface="Menlo"/>
              </a:rPr>
              <a:t> </a:t>
            </a:r>
            <a:r>
              <a:rPr kumimoji="0" lang="en-US" sz="2800" b="0" i="0" u="none" strike="noStrike" cap="none" normalizeH="0" baseline="0" smtClean="0">
                <a:ln>
                  <a:noFill/>
                </a:ln>
                <a:solidFill>
                  <a:srgbClr val="000088"/>
                </a:solidFill>
                <a:effectLst/>
                <a:latin typeface="Menlo"/>
              </a:rPr>
              <a:t>namespace</a:t>
            </a:r>
            <a:r>
              <a:rPr kumimoji="0" lang="en-US" sz="2800" b="0" i="0" u="none" strike="noStrike" cap="none" normalizeH="0" baseline="0" smtClean="0">
                <a:ln>
                  <a:noFill/>
                </a:ln>
                <a:solidFill>
                  <a:srgbClr val="333333"/>
                </a:solidFill>
                <a:effectLst/>
                <a:latin typeface="Menlo"/>
              </a:rPr>
              <a:t> std</a:t>
            </a:r>
            <a:r>
              <a:rPr kumimoji="0" lang="en-US" sz="2800" b="0" i="0" u="none" strike="noStrike" cap="none" normalizeH="0" baseline="0" smtClean="0">
                <a:ln>
                  <a:noFill/>
                </a:ln>
                <a:solidFill>
                  <a:srgbClr val="666600"/>
                </a:solidFill>
                <a:effectLst/>
                <a:latin typeface="Menlo"/>
              </a:rPr>
              <a:t>;</a:t>
            </a:r>
            <a:r>
              <a:rPr kumimoji="0" lang="en-US" sz="2800" b="0" i="0" u="none" strike="noStrike" cap="none" normalizeH="0" baseline="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88"/>
                </a:solidFill>
                <a:effectLst/>
                <a:latin typeface="Menlo"/>
              </a:rPr>
              <a:t>int</a:t>
            </a:r>
            <a:r>
              <a:rPr kumimoji="0" lang="en-US" sz="2800" b="0" i="0" u="none" strike="noStrike" cap="none" normalizeH="0" baseline="0" smtClean="0">
                <a:ln>
                  <a:noFill/>
                </a:ln>
                <a:solidFill>
                  <a:srgbClr val="333333"/>
                </a:solidFill>
                <a:effectLst/>
                <a:latin typeface="Menlo"/>
              </a:rPr>
              <a:t> main</a:t>
            </a:r>
            <a:r>
              <a:rPr kumimoji="0" lang="en-US" sz="2800" b="0" i="0" u="none" strike="noStrike" cap="none" normalizeH="0" baseline="0" smtClean="0">
                <a:ln>
                  <a:noFill/>
                </a:ln>
                <a:solidFill>
                  <a:srgbClr val="666600"/>
                </a:solidFill>
                <a:effectLst/>
                <a:latin typeface="Menlo"/>
              </a:rPr>
              <a:t>(</a:t>
            </a:r>
            <a:r>
              <a:rPr kumimoji="0" lang="en-US" sz="2800" b="0" i="0" u="none" strike="noStrike" cap="none" normalizeH="0" baseline="0" smtClean="0">
                <a:ln>
                  <a:noFill/>
                </a:ln>
                <a:solidFill>
                  <a:srgbClr val="333333"/>
                </a:solidFill>
                <a:effectLst/>
                <a:latin typeface="Menlo"/>
              </a:rPr>
              <a:t> </a:t>
            </a:r>
            <a:r>
              <a:rPr kumimoji="0" lang="en-US" sz="2800" b="0" i="0" u="none" strike="noStrike" cap="none" normalizeH="0" baseline="0" smtClean="0">
                <a:ln>
                  <a:noFill/>
                </a:ln>
                <a:solidFill>
                  <a:srgbClr val="666600"/>
                </a:solidFill>
                <a:effectLst/>
                <a:latin typeface="Menlo"/>
              </a:rPr>
              <a:t>)</a:t>
            </a:r>
            <a:r>
              <a:rPr kumimoji="0" lang="en-US" sz="2800" b="0" i="0" u="none" strike="noStrike" cap="none" normalizeH="0" baseline="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666600"/>
                </a:solidFill>
                <a:effectLst/>
                <a:latin typeface="Menlo"/>
              </a:rPr>
              <a:t>{</a:t>
            </a:r>
            <a:r>
              <a:rPr kumimoji="0" lang="en-US" sz="2800" b="0" i="0" u="none" strike="noStrike" cap="none" normalizeH="0" baseline="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88"/>
                </a:solidFill>
                <a:effectLst/>
                <a:latin typeface="Menlo"/>
              </a:rPr>
              <a:t>	char</a:t>
            </a:r>
            <a:r>
              <a:rPr kumimoji="0" lang="en-US" sz="2800" b="0" i="0" u="none" strike="noStrike" cap="none" normalizeH="0" baseline="0" smtClean="0">
                <a:ln>
                  <a:noFill/>
                </a:ln>
                <a:solidFill>
                  <a:srgbClr val="333333"/>
                </a:solidFill>
                <a:effectLst/>
                <a:latin typeface="Menlo"/>
              </a:rPr>
              <a:t> ten</a:t>
            </a:r>
            <a:r>
              <a:rPr kumimoji="0" lang="en-US" sz="2800" b="0" i="0" u="none" strike="noStrike" cap="none" normalizeH="0" baseline="0" smtClean="0">
                <a:ln>
                  <a:noFill/>
                </a:ln>
                <a:solidFill>
                  <a:srgbClr val="666600"/>
                </a:solidFill>
                <a:effectLst/>
                <a:latin typeface="Menlo"/>
              </a:rPr>
              <a:t>[</a:t>
            </a:r>
            <a:r>
              <a:rPr kumimoji="0" lang="en-US" sz="2800" b="0" i="0" u="none" strike="noStrike" cap="none" normalizeH="0" baseline="0" smtClean="0">
                <a:ln>
                  <a:noFill/>
                </a:ln>
                <a:solidFill>
                  <a:srgbClr val="006666"/>
                </a:solidFill>
                <a:effectLst/>
                <a:latin typeface="Menlo"/>
              </a:rPr>
              <a:t>50</a:t>
            </a:r>
            <a:r>
              <a:rPr kumimoji="0" lang="en-US" sz="2800" b="0" i="0" u="none" strike="noStrike" cap="none" normalizeH="0" baseline="0" smtClean="0">
                <a:ln>
                  <a:noFill/>
                </a:ln>
                <a:solidFill>
                  <a:srgbClr val="666600"/>
                </a:solidFill>
                <a:effectLst/>
                <a:latin typeface="Menlo"/>
              </a:rPr>
              <a:t>];</a:t>
            </a:r>
            <a:r>
              <a:rPr kumimoji="0" lang="en-US" sz="2800" b="0" i="0" u="none" strike="noStrike" cap="none" normalizeH="0" baseline="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a:solidFill>
                  <a:srgbClr val="333333"/>
                </a:solidFill>
                <a:latin typeface="Menlo"/>
              </a:rPr>
              <a:t>	</a:t>
            </a:r>
            <a:r>
              <a:rPr kumimoji="0" lang="en-US" sz="2800" b="0" i="0" u="none" strike="noStrike" cap="none" normalizeH="0" baseline="0" smtClean="0">
                <a:ln>
                  <a:noFill/>
                </a:ln>
                <a:solidFill>
                  <a:srgbClr val="333333"/>
                </a:solidFill>
                <a:effectLst/>
                <a:latin typeface="Menlo"/>
              </a:rPr>
              <a:t>cout </a:t>
            </a:r>
            <a:r>
              <a:rPr kumimoji="0" lang="en-US" sz="2800" b="0" i="0" u="none" strike="noStrike" cap="none" normalizeH="0" baseline="0" smtClean="0">
                <a:ln>
                  <a:noFill/>
                </a:ln>
                <a:solidFill>
                  <a:srgbClr val="666600"/>
                </a:solidFill>
                <a:effectLst/>
                <a:latin typeface="Menlo"/>
              </a:rPr>
              <a:t>&lt;&lt;</a:t>
            </a:r>
            <a:r>
              <a:rPr kumimoji="0" lang="en-US" sz="2800" b="0" i="0" u="none" strike="noStrike" cap="none" normalizeH="0" baseline="0" smtClean="0">
                <a:ln>
                  <a:noFill/>
                </a:ln>
                <a:solidFill>
                  <a:srgbClr val="333333"/>
                </a:solidFill>
                <a:effectLst/>
                <a:latin typeface="Menlo"/>
              </a:rPr>
              <a:t> </a:t>
            </a:r>
            <a:r>
              <a:rPr kumimoji="0" lang="en-US" sz="2800" b="0" i="0" u="none" strike="noStrike" cap="none" normalizeH="0" baseline="0" smtClean="0">
                <a:ln>
                  <a:noFill/>
                </a:ln>
                <a:solidFill>
                  <a:srgbClr val="008800"/>
                </a:solidFill>
                <a:effectLst/>
                <a:latin typeface="Menlo"/>
              </a:rPr>
              <a:t>"Nhap ten cua ban (viet lien): "</a:t>
            </a:r>
            <a:r>
              <a:rPr kumimoji="0" lang="en-US" sz="2800" b="0" i="0" u="none" strike="noStrike" cap="none" normalizeH="0" baseline="0" smtClean="0">
                <a:ln>
                  <a:noFill/>
                </a:ln>
                <a:solidFill>
                  <a:srgbClr val="666600"/>
                </a:solidFill>
                <a:effectLst/>
                <a:latin typeface="Menlo"/>
              </a:rPr>
              <a:t>;</a:t>
            </a:r>
            <a:r>
              <a:rPr kumimoji="0" lang="en-US" sz="2800" b="0" i="0" u="none" strike="noStrike" cap="none" normalizeH="0" baseline="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a:solidFill>
                  <a:srgbClr val="333333"/>
                </a:solidFill>
                <a:latin typeface="Menlo"/>
              </a:rPr>
              <a:t>	</a:t>
            </a:r>
            <a:r>
              <a:rPr kumimoji="0" lang="en-US" sz="2800" b="0" i="0" u="none" strike="noStrike" cap="none" normalizeH="0" baseline="0" smtClean="0">
                <a:ln>
                  <a:noFill/>
                </a:ln>
                <a:solidFill>
                  <a:srgbClr val="333333"/>
                </a:solidFill>
                <a:effectLst/>
                <a:latin typeface="Menlo"/>
              </a:rPr>
              <a:t>cin </a:t>
            </a:r>
            <a:r>
              <a:rPr kumimoji="0" lang="en-US" sz="2800" b="0" i="0" u="none" strike="noStrike" cap="none" normalizeH="0" baseline="0" smtClean="0">
                <a:ln>
                  <a:noFill/>
                </a:ln>
                <a:solidFill>
                  <a:srgbClr val="666600"/>
                </a:solidFill>
                <a:effectLst/>
                <a:latin typeface="Menlo"/>
              </a:rPr>
              <a:t>&gt;&gt;</a:t>
            </a:r>
            <a:r>
              <a:rPr kumimoji="0" lang="en-US" sz="2800" b="0" i="0" u="none" strike="noStrike" cap="none" normalizeH="0" baseline="0" smtClean="0">
                <a:ln>
                  <a:noFill/>
                </a:ln>
                <a:solidFill>
                  <a:srgbClr val="333333"/>
                </a:solidFill>
                <a:effectLst/>
                <a:latin typeface="Menlo"/>
              </a:rPr>
              <a:t> ten</a:t>
            </a:r>
            <a:r>
              <a:rPr kumimoji="0" lang="en-US" sz="2800" b="0" i="0" u="none" strike="noStrike" cap="none" normalizeH="0" baseline="0" smtClean="0">
                <a:ln>
                  <a:noFill/>
                </a:ln>
                <a:solidFill>
                  <a:srgbClr val="666600"/>
                </a:solidFill>
                <a:effectLst/>
                <a:latin typeface="Menlo"/>
              </a:rPr>
              <a:t>;</a:t>
            </a:r>
            <a:r>
              <a:rPr kumimoji="0" lang="en-US" sz="2800" b="0" i="0" u="none" strike="noStrike" cap="none" normalizeH="0" baseline="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a:solidFill>
                  <a:srgbClr val="333333"/>
                </a:solidFill>
                <a:latin typeface="Menlo"/>
              </a:rPr>
              <a:t>	</a:t>
            </a:r>
            <a:r>
              <a:rPr kumimoji="0" lang="en-US" sz="2800" b="0" i="0" u="none" strike="noStrike" cap="none" normalizeH="0" baseline="0" smtClean="0">
                <a:ln>
                  <a:noFill/>
                </a:ln>
                <a:solidFill>
                  <a:srgbClr val="333333"/>
                </a:solidFill>
                <a:effectLst/>
                <a:latin typeface="Menlo"/>
              </a:rPr>
              <a:t>cout </a:t>
            </a:r>
            <a:r>
              <a:rPr kumimoji="0" lang="en-US" sz="2800" b="0" i="0" u="none" strike="noStrike" cap="none" normalizeH="0" baseline="0" smtClean="0">
                <a:ln>
                  <a:noFill/>
                </a:ln>
                <a:solidFill>
                  <a:srgbClr val="666600"/>
                </a:solidFill>
                <a:effectLst/>
                <a:latin typeface="Menlo"/>
              </a:rPr>
              <a:t>&lt;&lt;</a:t>
            </a:r>
            <a:r>
              <a:rPr kumimoji="0" lang="en-US" sz="2800" b="0" i="0" u="none" strike="noStrike" cap="none" normalizeH="0" baseline="0" smtClean="0">
                <a:ln>
                  <a:noFill/>
                </a:ln>
                <a:solidFill>
                  <a:srgbClr val="333333"/>
                </a:solidFill>
                <a:effectLst/>
                <a:latin typeface="Menlo"/>
              </a:rPr>
              <a:t> </a:t>
            </a:r>
            <a:r>
              <a:rPr kumimoji="0" lang="en-US" sz="2800" b="0" i="0" u="none" strike="noStrike" cap="none" normalizeH="0" baseline="0" smtClean="0">
                <a:ln>
                  <a:noFill/>
                </a:ln>
                <a:solidFill>
                  <a:srgbClr val="008800"/>
                </a:solidFill>
                <a:effectLst/>
                <a:latin typeface="Menlo"/>
              </a:rPr>
              <a:t>"Ten ban la: "</a:t>
            </a:r>
            <a:r>
              <a:rPr kumimoji="0" lang="en-US" sz="2800" b="0" i="0" u="none" strike="noStrike" cap="none" normalizeH="0" baseline="0" smtClean="0">
                <a:ln>
                  <a:noFill/>
                </a:ln>
                <a:solidFill>
                  <a:srgbClr val="333333"/>
                </a:solidFill>
                <a:effectLst/>
                <a:latin typeface="Menlo"/>
              </a:rPr>
              <a:t> </a:t>
            </a:r>
            <a:r>
              <a:rPr kumimoji="0" lang="en-US" sz="2800" b="0" i="0" u="none" strike="noStrike" cap="none" normalizeH="0" baseline="0" smtClean="0">
                <a:ln>
                  <a:noFill/>
                </a:ln>
                <a:solidFill>
                  <a:srgbClr val="666600"/>
                </a:solidFill>
                <a:effectLst/>
                <a:latin typeface="Menlo"/>
              </a:rPr>
              <a:t>&lt;&lt;</a:t>
            </a:r>
            <a:r>
              <a:rPr kumimoji="0" lang="en-US" sz="2800" b="0" i="0" u="none" strike="noStrike" cap="none" normalizeH="0" baseline="0" smtClean="0">
                <a:ln>
                  <a:noFill/>
                </a:ln>
                <a:solidFill>
                  <a:srgbClr val="333333"/>
                </a:solidFill>
                <a:effectLst/>
                <a:latin typeface="Menlo"/>
              </a:rPr>
              <a:t> ten </a:t>
            </a:r>
            <a:r>
              <a:rPr kumimoji="0" lang="en-US" sz="2800" b="0" i="0" u="none" strike="noStrike" cap="none" normalizeH="0" baseline="0" smtClean="0">
                <a:ln>
                  <a:noFill/>
                </a:ln>
                <a:solidFill>
                  <a:srgbClr val="666600"/>
                </a:solidFill>
                <a:effectLst/>
                <a:latin typeface="Menlo"/>
              </a:rPr>
              <a:t>&lt;&lt;</a:t>
            </a:r>
            <a:r>
              <a:rPr kumimoji="0" lang="en-US" sz="2800" b="0" i="0" u="none" strike="noStrike" cap="none" normalizeH="0" baseline="0" smtClean="0">
                <a:ln>
                  <a:noFill/>
                </a:ln>
                <a:solidFill>
                  <a:srgbClr val="333333"/>
                </a:solidFill>
                <a:effectLst/>
                <a:latin typeface="Menlo"/>
              </a:rPr>
              <a:t> endl</a:t>
            </a:r>
            <a:r>
              <a:rPr kumimoji="0" lang="en-US" sz="2800" b="0" i="0" u="none" strike="noStrike" cap="none" normalizeH="0" baseline="0" smtClean="0">
                <a:ln>
                  <a:noFill/>
                </a:ln>
                <a:solidFill>
                  <a:srgbClr val="666600"/>
                </a:solidFill>
                <a:effectLst/>
                <a:latin typeface="Menlo"/>
              </a:rPr>
              <a:t>;</a:t>
            </a:r>
            <a:r>
              <a:rPr kumimoji="0" lang="en-US" sz="2800" b="0" i="0" u="none" strike="noStrike" cap="none" normalizeH="0" baseline="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666600"/>
                </a:solidFill>
                <a:effectLst/>
                <a:latin typeface="Menlo"/>
              </a:rPr>
              <a:t>}</a:t>
            </a:r>
            <a:r>
              <a:rPr kumimoji="0" lang="en-US" sz="4000" b="0" i="0" u="none" strike="noStrike" cap="none" normalizeH="0" baseline="0" smtClean="0">
                <a:ln>
                  <a:noFill/>
                </a:ln>
                <a:solidFill>
                  <a:schemeClr val="tx1"/>
                </a:solidFill>
                <a:effectLst/>
              </a:rPr>
              <a:t> </a:t>
            </a:r>
            <a:endParaRPr kumimoji="0" lang="en-US" sz="6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275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9348"/>
            <a:ext cx="10515600" cy="5287615"/>
          </a:xfrm>
        </p:spPr>
        <p:txBody>
          <a:bodyPr/>
          <a:lstStyle/>
          <a:p>
            <a:pPr marL="0" indent="0">
              <a:buNone/>
            </a:pPr>
            <a:r>
              <a:rPr lang="en-US" b="1" smtClean="0"/>
              <a:t>11. Cấu trúc dữ liệu (struct):</a:t>
            </a:r>
          </a:p>
          <a:p>
            <a:pPr algn="just"/>
            <a:r>
              <a:rPr lang="vi-VN" sz="2400"/>
              <a:t>Các mảng trong C/C++ cho phép bạn định nghĩa một vài loại biến có thể giữ giá trị của một vài thành viên cùng kiểu dữ liêu. Nhưng </a:t>
            </a:r>
            <a:r>
              <a:rPr lang="vi-VN" sz="2400" b="1"/>
              <a:t>structure - cấu trúc</a:t>
            </a:r>
            <a:r>
              <a:rPr lang="vi-VN" sz="2400"/>
              <a:t> là một loại dữ liệu khác trong ngôn ngữ lập trình C/C++, cho phép bạn kết hợp các dữ liệu khác kiểu nhau</a:t>
            </a:r>
            <a:r>
              <a:rPr lang="vi-VN" sz="2400" smtClean="0"/>
              <a:t>.</a:t>
            </a:r>
            <a:endParaRPr lang="en-US" sz="2400" smtClean="0"/>
          </a:p>
          <a:p>
            <a:pPr algn="just"/>
            <a:r>
              <a:rPr lang="vi-VN" sz="2400"/>
              <a:t>Cấu trúc được sử dụng để biểu diễn một bản ghi. Giả sử bạn muốn lưu trữ giá trị của một quyển sách trong thư viện của bạn. Bạn có thể lưu trữ các thuộc tính của sách sau đây:</a:t>
            </a:r>
          </a:p>
          <a:p>
            <a:pPr lvl="1" algn="just"/>
            <a:r>
              <a:rPr lang="vi-VN"/>
              <a:t>Tiêu đề</a:t>
            </a:r>
          </a:p>
          <a:p>
            <a:pPr lvl="1" algn="just"/>
            <a:r>
              <a:rPr lang="vi-VN"/>
              <a:t>Tác giả</a:t>
            </a:r>
          </a:p>
          <a:p>
            <a:pPr lvl="1" algn="just"/>
            <a:r>
              <a:rPr lang="vi-VN"/>
              <a:t>Chủ đề</a:t>
            </a:r>
          </a:p>
          <a:p>
            <a:pPr lvl="1" algn="just"/>
            <a:r>
              <a:rPr lang="vi-VN"/>
              <a:t>Book ID</a:t>
            </a:r>
          </a:p>
          <a:p>
            <a:pPr algn="just"/>
            <a:endParaRPr lang="en-US" sz="2400" b="1"/>
          </a:p>
        </p:txBody>
      </p:sp>
    </p:spTree>
    <p:extLst>
      <p:ext uri="{BB962C8B-B14F-4D97-AF65-F5344CB8AC3E}">
        <p14:creationId xmlns:p14="http://schemas.microsoft.com/office/powerpoint/2010/main" val="2169187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6611" y="1274480"/>
            <a:ext cx="7942545" cy="4351338"/>
          </a:xfrm>
        </p:spPr>
        <p:txBody>
          <a:bodyPr/>
          <a:lstStyle/>
          <a:p>
            <a:r>
              <a:rPr lang="en-US" smtClean="0"/>
              <a:t>Ví dụ:</a:t>
            </a:r>
            <a:endParaRPr lang="en-US"/>
          </a:p>
        </p:txBody>
      </p:sp>
      <p:sp>
        <p:nvSpPr>
          <p:cNvPr id="4" name="Rectangle 1"/>
          <p:cNvSpPr>
            <a:spLocks noChangeArrowheads="1"/>
          </p:cNvSpPr>
          <p:nvPr/>
        </p:nvSpPr>
        <p:spPr bwMode="auto">
          <a:xfrm>
            <a:off x="1490596" y="1957004"/>
            <a:ext cx="5473875" cy="341372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smtClean="0">
                <a:ln>
                  <a:noFill/>
                </a:ln>
                <a:solidFill>
                  <a:srgbClr val="000088"/>
                </a:solidFill>
                <a:effectLst/>
                <a:latin typeface="Menlo"/>
              </a:rPr>
              <a:t>struct</a:t>
            </a:r>
            <a:r>
              <a:rPr kumimoji="0" lang="en-US" sz="3600" b="0" i="0" u="none" strike="noStrike" cap="none" normalizeH="0" baseline="0" smtClean="0">
                <a:ln>
                  <a:noFill/>
                </a:ln>
                <a:solidFill>
                  <a:srgbClr val="333333"/>
                </a:solidFill>
                <a:effectLst/>
                <a:latin typeface="Menlo"/>
              </a:rPr>
              <a:t> </a:t>
            </a:r>
            <a:r>
              <a:rPr kumimoji="0" lang="en-US" sz="3600" b="0" i="0" u="none" strike="noStrike" cap="none" normalizeH="0" baseline="0" smtClean="0">
                <a:ln>
                  <a:noFill/>
                </a:ln>
                <a:solidFill>
                  <a:srgbClr val="7F0055"/>
                </a:solidFill>
                <a:effectLst/>
                <a:latin typeface="Menlo"/>
              </a:rPr>
              <a:t>Books</a:t>
            </a:r>
            <a:r>
              <a:rPr kumimoji="0" lang="en-US" sz="3600" b="0" i="0" u="none" strike="noStrike" cap="none" normalizeH="0" baseline="0" smtClean="0">
                <a:ln>
                  <a:noFill/>
                </a:ln>
                <a:solidFill>
                  <a:srgbClr val="333333"/>
                </a:solidFill>
                <a:effectLst/>
                <a:latin typeface="Menlo"/>
              </a:rPr>
              <a:t> </a:t>
            </a:r>
            <a:r>
              <a:rPr kumimoji="0" lang="en-US" sz="3600" b="0" i="0" u="none" strike="noStrike" cap="none" normalizeH="0" baseline="0" smtClean="0">
                <a:ln>
                  <a:noFill/>
                </a:ln>
                <a:solidFill>
                  <a:srgbClr val="666600"/>
                </a:solidFill>
                <a:effectLst/>
                <a:latin typeface="Menlo"/>
              </a:rPr>
              <a:t>{</a:t>
            </a:r>
            <a:r>
              <a:rPr kumimoji="0" lang="en-US" sz="3600" b="0" i="0" u="none" strike="noStrike" cap="none" normalizeH="0" baseline="0" smtClean="0">
                <a:ln>
                  <a:noFill/>
                </a:ln>
                <a:solidFill>
                  <a:srgbClr val="333333"/>
                </a:solidFill>
                <a:effectLst/>
                <a:latin typeface="Menlo"/>
              </a:rPr>
              <a:t> </a:t>
            </a:r>
          </a:p>
          <a:p>
            <a:pPr lvl="1" eaLnBrk="0" fontAlgn="base" hangingPunct="0">
              <a:spcBef>
                <a:spcPct val="0"/>
              </a:spcBef>
              <a:spcAft>
                <a:spcPct val="0"/>
              </a:spcAft>
            </a:pPr>
            <a:r>
              <a:rPr kumimoji="0" lang="en-US" sz="3600" b="0" i="0" u="none" strike="noStrike" cap="none" normalizeH="0" baseline="0" smtClean="0">
                <a:ln>
                  <a:noFill/>
                </a:ln>
                <a:solidFill>
                  <a:srgbClr val="000088"/>
                </a:solidFill>
                <a:effectLst/>
                <a:latin typeface="Menlo"/>
              </a:rPr>
              <a:t>char</a:t>
            </a:r>
            <a:r>
              <a:rPr kumimoji="0" lang="en-US" sz="3600" b="0" i="0" u="none" strike="noStrike" cap="none" normalizeH="0" baseline="0" smtClean="0">
                <a:ln>
                  <a:noFill/>
                </a:ln>
                <a:solidFill>
                  <a:srgbClr val="333333"/>
                </a:solidFill>
                <a:effectLst/>
                <a:latin typeface="Menlo"/>
              </a:rPr>
              <a:t> tieude</a:t>
            </a:r>
            <a:r>
              <a:rPr kumimoji="0" lang="en-US" sz="3600" b="0" i="0" u="none" strike="noStrike" cap="none" normalizeH="0" baseline="0" smtClean="0">
                <a:ln>
                  <a:noFill/>
                </a:ln>
                <a:solidFill>
                  <a:srgbClr val="666600"/>
                </a:solidFill>
                <a:effectLst/>
                <a:latin typeface="Menlo"/>
              </a:rPr>
              <a:t>[</a:t>
            </a:r>
            <a:r>
              <a:rPr kumimoji="0" lang="en-US" sz="3600" b="0" i="0" u="none" strike="noStrike" cap="none" normalizeH="0" baseline="0" smtClean="0">
                <a:ln>
                  <a:noFill/>
                </a:ln>
                <a:solidFill>
                  <a:srgbClr val="006666"/>
                </a:solidFill>
                <a:effectLst/>
                <a:latin typeface="Menlo"/>
              </a:rPr>
              <a:t>50</a:t>
            </a:r>
            <a:r>
              <a:rPr kumimoji="0" lang="en-US" sz="3600" b="0" i="0" u="none" strike="noStrike" cap="none" normalizeH="0" baseline="0" smtClean="0">
                <a:ln>
                  <a:noFill/>
                </a:ln>
                <a:solidFill>
                  <a:srgbClr val="666600"/>
                </a:solidFill>
                <a:effectLst/>
                <a:latin typeface="Menlo"/>
              </a:rPr>
              <a:t>];</a:t>
            </a:r>
            <a:r>
              <a:rPr kumimoji="0" lang="en-US" sz="3600" b="0" i="0" u="none" strike="noStrike" cap="none" normalizeH="0" baseline="0" smtClean="0">
                <a:ln>
                  <a:noFill/>
                </a:ln>
                <a:solidFill>
                  <a:srgbClr val="333333"/>
                </a:solidFill>
                <a:effectLst/>
                <a:latin typeface="Menlo"/>
              </a:rPr>
              <a:t> </a:t>
            </a:r>
          </a:p>
          <a:p>
            <a:pPr lvl="1" eaLnBrk="0" fontAlgn="base" hangingPunct="0">
              <a:spcBef>
                <a:spcPct val="0"/>
              </a:spcBef>
              <a:spcAft>
                <a:spcPct val="0"/>
              </a:spcAft>
            </a:pPr>
            <a:r>
              <a:rPr kumimoji="0" lang="en-US" sz="3600" b="0" i="0" u="none" strike="noStrike" cap="none" normalizeH="0" baseline="0" smtClean="0">
                <a:ln>
                  <a:noFill/>
                </a:ln>
                <a:solidFill>
                  <a:srgbClr val="000088"/>
                </a:solidFill>
                <a:effectLst/>
                <a:latin typeface="Menlo"/>
              </a:rPr>
              <a:t>char</a:t>
            </a:r>
            <a:r>
              <a:rPr kumimoji="0" lang="en-US" sz="3600" b="0" i="0" u="none" strike="noStrike" cap="none" normalizeH="0" baseline="0" smtClean="0">
                <a:ln>
                  <a:noFill/>
                </a:ln>
                <a:solidFill>
                  <a:srgbClr val="333333"/>
                </a:solidFill>
                <a:effectLst/>
                <a:latin typeface="Menlo"/>
              </a:rPr>
              <a:t> tacgia</a:t>
            </a:r>
            <a:r>
              <a:rPr kumimoji="0" lang="en-US" sz="3600" b="0" i="0" u="none" strike="noStrike" cap="none" normalizeH="0" baseline="0" smtClean="0">
                <a:ln>
                  <a:noFill/>
                </a:ln>
                <a:solidFill>
                  <a:srgbClr val="666600"/>
                </a:solidFill>
                <a:effectLst/>
                <a:latin typeface="Menlo"/>
              </a:rPr>
              <a:t>[</a:t>
            </a:r>
            <a:r>
              <a:rPr kumimoji="0" lang="en-US" sz="3600" b="0" i="0" u="none" strike="noStrike" cap="none" normalizeH="0" baseline="0" smtClean="0">
                <a:ln>
                  <a:noFill/>
                </a:ln>
                <a:solidFill>
                  <a:srgbClr val="006666"/>
                </a:solidFill>
                <a:effectLst/>
                <a:latin typeface="Menlo"/>
              </a:rPr>
              <a:t>50</a:t>
            </a:r>
            <a:r>
              <a:rPr kumimoji="0" lang="en-US" sz="3600" b="0" i="0" u="none" strike="noStrike" cap="none" normalizeH="0" baseline="0" smtClean="0">
                <a:ln>
                  <a:noFill/>
                </a:ln>
                <a:solidFill>
                  <a:srgbClr val="666600"/>
                </a:solidFill>
                <a:effectLst/>
                <a:latin typeface="Menlo"/>
              </a:rPr>
              <a:t>];</a:t>
            </a:r>
            <a:r>
              <a:rPr kumimoji="0" lang="en-US" sz="3600" b="0" i="0" u="none" strike="noStrike" cap="none" normalizeH="0" baseline="0" smtClean="0">
                <a:ln>
                  <a:noFill/>
                </a:ln>
                <a:solidFill>
                  <a:srgbClr val="333333"/>
                </a:solidFill>
                <a:effectLst/>
                <a:latin typeface="Menlo"/>
              </a:rPr>
              <a:t> </a:t>
            </a:r>
          </a:p>
          <a:p>
            <a:pPr lvl="1" eaLnBrk="0" fontAlgn="base" hangingPunct="0">
              <a:spcBef>
                <a:spcPct val="0"/>
              </a:spcBef>
              <a:spcAft>
                <a:spcPct val="0"/>
              </a:spcAft>
            </a:pPr>
            <a:r>
              <a:rPr kumimoji="0" lang="en-US" sz="3600" b="0" i="0" u="none" strike="noStrike" cap="none" normalizeH="0" baseline="0" smtClean="0">
                <a:ln>
                  <a:noFill/>
                </a:ln>
                <a:solidFill>
                  <a:srgbClr val="000088"/>
                </a:solidFill>
                <a:effectLst/>
                <a:latin typeface="Menlo"/>
              </a:rPr>
              <a:t>char</a:t>
            </a:r>
            <a:r>
              <a:rPr kumimoji="0" lang="en-US" sz="3600" b="0" i="0" u="none" strike="noStrike" cap="none" normalizeH="0" baseline="0" smtClean="0">
                <a:ln>
                  <a:noFill/>
                </a:ln>
                <a:solidFill>
                  <a:srgbClr val="333333"/>
                </a:solidFill>
                <a:effectLst/>
                <a:latin typeface="Menlo"/>
              </a:rPr>
              <a:t> chude</a:t>
            </a:r>
            <a:r>
              <a:rPr kumimoji="0" lang="en-US" sz="3600" b="0" i="0" u="none" strike="noStrike" cap="none" normalizeH="0" baseline="0" smtClean="0">
                <a:ln>
                  <a:noFill/>
                </a:ln>
                <a:solidFill>
                  <a:srgbClr val="666600"/>
                </a:solidFill>
                <a:effectLst/>
                <a:latin typeface="Menlo"/>
              </a:rPr>
              <a:t>[</a:t>
            </a:r>
            <a:r>
              <a:rPr kumimoji="0" lang="en-US" sz="3600" b="0" i="0" u="none" strike="noStrike" cap="none" normalizeH="0" baseline="0" smtClean="0">
                <a:ln>
                  <a:noFill/>
                </a:ln>
                <a:solidFill>
                  <a:srgbClr val="006666"/>
                </a:solidFill>
                <a:effectLst/>
                <a:latin typeface="Menlo"/>
              </a:rPr>
              <a:t>100</a:t>
            </a:r>
            <a:r>
              <a:rPr kumimoji="0" lang="en-US" sz="3600" b="0" i="0" u="none" strike="noStrike" cap="none" normalizeH="0" baseline="0" smtClean="0">
                <a:ln>
                  <a:noFill/>
                </a:ln>
                <a:solidFill>
                  <a:srgbClr val="666600"/>
                </a:solidFill>
                <a:effectLst/>
                <a:latin typeface="Menlo"/>
              </a:rPr>
              <a:t>];</a:t>
            </a:r>
            <a:r>
              <a:rPr kumimoji="0" lang="en-US" sz="3600" b="0" i="0" u="none" strike="noStrike" cap="none" normalizeH="0" baseline="0" smtClean="0">
                <a:ln>
                  <a:noFill/>
                </a:ln>
                <a:solidFill>
                  <a:srgbClr val="333333"/>
                </a:solidFill>
                <a:effectLst/>
                <a:latin typeface="Menlo"/>
              </a:rPr>
              <a:t> </a:t>
            </a:r>
          </a:p>
          <a:p>
            <a:pPr lvl="1" eaLnBrk="0" fontAlgn="base" hangingPunct="0">
              <a:spcBef>
                <a:spcPct val="0"/>
              </a:spcBef>
              <a:spcAft>
                <a:spcPct val="0"/>
              </a:spcAft>
            </a:pPr>
            <a:r>
              <a:rPr kumimoji="0" lang="en-US" sz="3600" b="0" i="0" u="none" strike="noStrike" cap="none" normalizeH="0" baseline="0" smtClean="0">
                <a:ln>
                  <a:noFill/>
                </a:ln>
                <a:solidFill>
                  <a:srgbClr val="000088"/>
                </a:solidFill>
                <a:effectLst/>
                <a:latin typeface="Menlo"/>
              </a:rPr>
              <a:t>int</a:t>
            </a:r>
            <a:r>
              <a:rPr kumimoji="0" lang="en-US" sz="3600" b="0" i="0" u="none" strike="noStrike" cap="none" normalizeH="0" baseline="0" smtClean="0">
                <a:ln>
                  <a:noFill/>
                </a:ln>
                <a:solidFill>
                  <a:srgbClr val="333333"/>
                </a:solidFill>
                <a:effectLst/>
                <a:latin typeface="Menlo"/>
              </a:rPr>
              <a:t> book_id</a:t>
            </a:r>
            <a:r>
              <a:rPr kumimoji="0" lang="en-US" sz="3600" b="0" i="0" u="none" strike="noStrike" cap="none" normalizeH="0" baseline="0" smtClean="0">
                <a:ln>
                  <a:noFill/>
                </a:ln>
                <a:solidFill>
                  <a:srgbClr val="666600"/>
                </a:solidFill>
                <a:effectLst/>
                <a:latin typeface="Menlo"/>
              </a:rPr>
              <a:t>;</a:t>
            </a:r>
            <a:r>
              <a:rPr kumimoji="0" lang="en-US" sz="3600" b="0" i="0" u="none" strike="noStrike" cap="none" normalizeH="0" baseline="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smtClean="0">
                <a:ln>
                  <a:noFill/>
                </a:ln>
                <a:solidFill>
                  <a:srgbClr val="666600"/>
                </a:solidFill>
                <a:effectLst/>
                <a:latin typeface="Menlo"/>
              </a:rPr>
              <a:t>}</a:t>
            </a:r>
            <a:r>
              <a:rPr kumimoji="0" lang="en-US" sz="3600" b="0" i="0" u="none" strike="noStrike" cap="none" normalizeH="0" baseline="0" smtClean="0">
                <a:ln>
                  <a:noFill/>
                </a:ln>
                <a:solidFill>
                  <a:srgbClr val="333333"/>
                </a:solidFill>
                <a:effectLst/>
                <a:latin typeface="Menlo"/>
              </a:rPr>
              <a:t>book</a:t>
            </a:r>
            <a:r>
              <a:rPr kumimoji="0" lang="en-US" sz="3600" b="0" i="0" u="none" strike="noStrike" cap="none" normalizeH="0" baseline="0" smtClean="0">
                <a:ln>
                  <a:noFill/>
                </a:ln>
                <a:solidFill>
                  <a:srgbClr val="666600"/>
                </a:solidFill>
                <a:effectLst/>
                <a:latin typeface="Menlo"/>
              </a:rPr>
              <a:t>;</a:t>
            </a:r>
            <a:r>
              <a:rPr kumimoji="0" lang="en-US" sz="3600" b="0" i="0" u="none" strike="noStrike" cap="none" normalizeH="0" baseline="0" smtClean="0">
                <a:ln>
                  <a:noFill/>
                </a:ln>
                <a:solidFill>
                  <a:srgbClr val="333333"/>
                </a:solidFill>
                <a:effectLst/>
                <a:latin typeface="Menlo"/>
              </a:rPr>
              <a:t> </a:t>
            </a:r>
            <a:endParaRPr kumimoji="0" lang="en-US" sz="7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3531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622" y="1249427"/>
            <a:ext cx="10515600" cy="4650331"/>
          </a:xfrm>
        </p:spPr>
        <p:txBody>
          <a:bodyPr/>
          <a:lstStyle/>
          <a:p>
            <a:pPr marL="514350" lvl="0" indent="-514350">
              <a:buFont typeface="+mj-lt"/>
              <a:buAutoNum type="arabicPeriod" startAt="4"/>
            </a:pPr>
            <a:r>
              <a:rPr lang="en-US" smtClean="0"/>
              <a:t>Hằng (Constant/Literal), Lớp lưu trữ, Toán tử</a:t>
            </a:r>
          </a:p>
          <a:p>
            <a:pPr lvl="1"/>
            <a:r>
              <a:rPr lang="en-US" smtClean="0"/>
              <a:t>Khái niệm hằng</a:t>
            </a:r>
          </a:p>
          <a:p>
            <a:pPr lvl="1"/>
            <a:r>
              <a:rPr lang="en-US" smtClean="0"/>
              <a:t>Lớp lưu trữ</a:t>
            </a:r>
          </a:p>
          <a:p>
            <a:pPr lvl="1"/>
            <a:r>
              <a:rPr lang="en-US" smtClean="0"/>
              <a:t>Toán tử</a:t>
            </a:r>
          </a:p>
          <a:p>
            <a:pPr marL="514350" lvl="0" indent="-514350">
              <a:buFont typeface="+mj-lt"/>
              <a:buAutoNum type="arabicPeriod" startAt="4"/>
            </a:pPr>
            <a:r>
              <a:rPr lang="en-US" smtClean="0"/>
              <a:t>Câu điều kiện:</a:t>
            </a:r>
          </a:p>
          <a:p>
            <a:pPr lvl="1"/>
            <a:r>
              <a:rPr lang="en-US" smtClean="0"/>
              <a:t>Câu điều kiện IF</a:t>
            </a:r>
          </a:p>
          <a:p>
            <a:pPr lvl="1"/>
            <a:r>
              <a:rPr lang="en-US" smtClean="0"/>
              <a:t>Câu điều  kiện IF … ELSE</a:t>
            </a:r>
          </a:p>
          <a:p>
            <a:pPr lvl="1"/>
            <a:r>
              <a:rPr lang="en-US" smtClean="0"/>
              <a:t>IF lồng nhau</a:t>
            </a:r>
          </a:p>
          <a:p>
            <a:pPr lvl="1"/>
            <a:r>
              <a:rPr lang="en-US" smtClean="0"/>
              <a:t>IF…ELSE lồng nhau</a:t>
            </a:r>
          </a:p>
          <a:p>
            <a:pPr lvl="1"/>
            <a:r>
              <a:rPr lang="en-US" smtClean="0"/>
              <a:t>Switch…case</a:t>
            </a:r>
          </a:p>
          <a:p>
            <a:pPr lvl="1"/>
            <a:r>
              <a:rPr lang="en-US" smtClean="0"/>
              <a:t>Switch….case lồng nhau</a:t>
            </a:r>
          </a:p>
          <a:p>
            <a:pPr marL="0" indent="0">
              <a:buNone/>
            </a:pPr>
            <a:endParaRPr lang="en-US"/>
          </a:p>
        </p:txBody>
      </p:sp>
    </p:spTree>
    <p:extLst>
      <p:ext uri="{BB962C8B-B14F-4D97-AF65-F5344CB8AC3E}">
        <p14:creationId xmlns:p14="http://schemas.microsoft.com/office/powerpoint/2010/main" val="26861507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315235" y="430582"/>
            <a:ext cx="9006212" cy="6082260"/>
          </a:xfrm>
          <a:prstGeom prst="rect">
            <a:avLst/>
          </a:prstGeom>
        </p:spPr>
      </p:pic>
    </p:spTree>
    <p:extLst>
      <p:ext uri="{BB962C8B-B14F-4D97-AF65-F5344CB8AC3E}">
        <p14:creationId xmlns:p14="http://schemas.microsoft.com/office/powerpoint/2010/main" val="23830015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053" y="2632336"/>
            <a:ext cx="11050044" cy="1325563"/>
          </a:xfrm>
        </p:spPr>
        <p:txBody>
          <a:bodyPr>
            <a:normAutofit/>
          </a:bodyPr>
          <a:lstStyle/>
          <a:p>
            <a:r>
              <a:rPr lang="en-US" sz="4000">
                <a:solidFill>
                  <a:srgbClr val="0070C0"/>
                </a:solidFill>
              </a:rPr>
              <a:t>PHẦN </a:t>
            </a:r>
            <a:r>
              <a:rPr lang="en-US" sz="4000" smtClean="0">
                <a:solidFill>
                  <a:srgbClr val="0070C0"/>
                </a:solidFill>
              </a:rPr>
              <a:t>II: </a:t>
            </a:r>
            <a:r>
              <a:rPr lang="en-US" sz="4000" b="1">
                <a:solidFill>
                  <a:srgbClr val="0070C0"/>
                </a:solidFill>
              </a:rPr>
              <a:t>LẬP TRÌNH </a:t>
            </a:r>
            <a:r>
              <a:rPr lang="en-US" sz="4000" b="1" smtClean="0">
                <a:solidFill>
                  <a:srgbClr val="0070C0"/>
                </a:solidFill>
              </a:rPr>
              <a:t>HƯỚNG ĐỐI TƯỢNG TRONG C++</a:t>
            </a:r>
            <a:endParaRPr lang="en-US" sz="4000"/>
          </a:p>
        </p:txBody>
      </p:sp>
    </p:spTree>
    <p:extLst>
      <p:ext uri="{BB962C8B-B14F-4D97-AF65-F5344CB8AC3E}">
        <p14:creationId xmlns:p14="http://schemas.microsoft.com/office/powerpoint/2010/main" val="37585404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1247" y="1499948"/>
            <a:ext cx="10515600" cy="4351338"/>
          </a:xfrm>
        </p:spPr>
        <p:txBody>
          <a:bodyPr/>
          <a:lstStyle/>
          <a:p>
            <a:pPr marL="514350" lvl="0" indent="-514350">
              <a:buFont typeface="+mj-lt"/>
              <a:buAutoNum type="arabicPeriod"/>
            </a:pPr>
            <a:r>
              <a:rPr lang="en-US"/>
              <a:t>Hướng đối tượng trong c++</a:t>
            </a:r>
          </a:p>
          <a:p>
            <a:pPr marL="514350" lvl="0" indent="-514350">
              <a:buFont typeface="+mj-lt"/>
              <a:buAutoNum type="arabicPeriod"/>
            </a:pPr>
            <a:r>
              <a:rPr lang="en-US"/>
              <a:t>Lớp &amp; đối tượng</a:t>
            </a:r>
          </a:p>
          <a:p>
            <a:pPr marL="514350" indent="-514350">
              <a:buFont typeface="+mj-lt"/>
              <a:buAutoNum type="arabicPeriod"/>
            </a:pPr>
            <a:r>
              <a:rPr lang="en-US"/>
              <a:t>Nạp chồng (overloading)</a:t>
            </a:r>
          </a:p>
          <a:p>
            <a:pPr marL="514350" lvl="0" indent="-514350">
              <a:buFont typeface="+mj-lt"/>
              <a:buAutoNum type="arabicPeriod"/>
            </a:pPr>
            <a:r>
              <a:rPr lang="en-US"/>
              <a:t>Tính kế thừa</a:t>
            </a:r>
          </a:p>
          <a:p>
            <a:pPr marL="514350" lvl="0" indent="-514350">
              <a:buFont typeface="+mj-lt"/>
              <a:buAutoNum type="arabicPeriod"/>
            </a:pPr>
            <a:r>
              <a:rPr lang="en-US"/>
              <a:t>Tính đa hình</a:t>
            </a:r>
          </a:p>
          <a:p>
            <a:pPr marL="514350" lvl="0" indent="-514350">
              <a:buFont typeface="+mj-lt"/>
              <a:buAutoNum type="arabicPeriod"/>
            </a:pPr>
            <a:r>
              <a:rPr lang="en-US"/>
              <a:t>Tính trừu tượng</a:t>
            </a:r>
          </a:p>
          <a:p>
            <a:pPr marL="514350" lvl="0" indent="-514350">
              <a:buFont typeface="+mj-lt"/>
              <a:buAutoNum type="arabicPeriod"/>
            </a:pPr>
            <a:r>
              <a:rPr lang="en-US"/>
              <a:t>Tính bao đóng</a:t>
            </a:r>
          </a:p>
          <a:p>
            <a:pPr marL="514350" indent="-514350">
              <a:buFont typeface="+mj-lt"/>
              <a:buAutoNum type="arabicPeriod"/>
            </a:pPr>
            <a:r>
              <a:rPr lang="en-US"/>
              <a:t>Sử dụng interface</a:t>
            </a:r>
          </a:p>
          <a:p>
            <a:endParaRPr lang="en-US"/>
          </a:p>
        </p:txBody>
      </p:sp>
    </p:spTree>
    <p:extLst>
      <p:ext uri="{BB962C8B-B14F-4D97-AF65-F5344CB8AC3E}">
        <p14:creationId xmlns:p14="http://schemas.microsoft.com/office/powerpoint/2010/main" val="35885940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3259" y="1400070"/>
            <a:ext cx="10515600" cy="4351338"/>
          </a:xfrm>
        </p:spPr>
        <p:txBody>
          <a:bodyPr>
            <a:normAutofit/>
          </a:bodyPr>
          <a:lstStyle/>
          <a:p>
            <a:pPr marL="514350" lvl="0" indent="-514350">
              <a:buFont typeface="+mj-lt"/>
              <a:buAutoNum type="arabicPeriod"/>
            </a:pPr>
            <a:r>
              <a:rPr lang="en-US" sz="3200" b="1" smtClean="0"/>
              <a:t>Hướng </a:t>
            </a:r>
            <a:r>
              <a:rPr lang="en-US" sz="3200" b="1"/>
              <a:t>đối tượng trong c</a:t>
            </a:r>
            <a:r>
              <a:rPr lang="en-US" sz="3200" b="1" smtClean="0"/>
              <a:t>++:</a:t>
            </a:r>
          </a:p>
          <a:p>
            <a:pPr algn="just"/>
            <a:r>
              <a:rPr lang="vi-VN"/>
              <a:t> Hướng đối tượng (object orientation) cung cấp một kiểu mới để xây dựng phần mềm. Trong kiểu mới này, các đối tượng (object) và các lớp (class) là những khối xây dựng trong khi các phương thức (method), thông điệp (message), và sự thừa kế (inheritance) cung cấp các cơ chế chủ yếu</a:t>
            </a:r>
            <a:r>
              <a:rPr lang="vi-VN" smtClean="0"/>
              <a:t>.</a:t>
            </a:r>
            <a:endParaRPr lang="en-US" smtClean="0"/>
          </a:p>
          <a:p>
            <a:pPr algn="just"/>
            <a:r>
              <a:rPr lang="vi-VN" b="1"/>
              <a:t>Lập trình hướng đối tượng </a:t>
            </a:r>
            <a:r>
              <a:rPr lang="vi-VN"/>
              <a:t>(OOP- Object-Oriented Programming) là một cách tư duy mới, tiếp cận hướng đối tượng để giải quyết vấn đề bằng máy tính. </a:t>
            </a:r>
            <a:endParaRPr lang="en-US"/>
          </a:p>
        </p:txBody>
      </p:sp>
    </p:spTree>
    <p:extLst>
      <p:ext uri="{BB962C8B-B14F-4D97-AF65-F5344CB8AC3E}">
        <p14:creationId xmlns:p14="http://schemas.microsoft.com/office/powerpoint/2010/main" val="42712408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91222"/>
            <a:ext cx="10515600" cy="4385741"/>
          </a:xfrm>
        </p:spPr>
        <p:txBody>
          <a:bodyPr/>
          <a:lstStyle/>
          <a:p>
            <a:pPr marL="514350" lvl="0" indent="-514350">
              <a:buFont typeface="+mj-lt"/>
              <a:buAutoNum type="arabicPeriod" startAt="2"/>
            </a:pPr>
            <a:r>
              <a:rPr lang="en-US" b="1"/>
              <a:t>Lớp &amp; đối </a:t>
            </a:r>
            <a:r>
              <a:rPr lang="en-US" b="1" smtClean="0"/>
              <a:t>tượng:</a:t>
            </a:r>
          </a:p>
          <a:p>
            <a:r>
              <a:rPr lang="vi-VN" b="1"/>
              <a:t>Lớp</a:t>
            </a:r>
            <a:r>
              <a:rPr lang="vi-VN"/>
              <a:t> (class) là một thiết kế (blueprint) hay một mẫu ban đầu (prototype) định nghĩa các thuộc tính và các phương</a:t>
            </a:r>
            <a:br>
              <a:rPr lang="vi-VN"/>
            </a:br>
            <a:r>
              <a:rPr lang="vi-VN"/>
              <a:t>thức chung cho tất cả các đối tượng của cùng một loại nào đó.</a:t>
            </a:r>
            <a:br>
              <a:rPr lang="vi-VN"/>
            </a:br>
            <a:r>
              <a:rPr lang="vi-VN"/>
              <a:t>Một đối tượng là một thể hiện cụ thể của một lớp</a:t>
            </a:r>
            <a:r>
              <a:rPr lang="vi-VN" smtClean="0"/>
              <a:t>.</a:t>
            </a:r>
            <a:endParaRPr lang="en-US" smtClean="0"/>
          </a:p>
          <a:p>
            <a:r>
              <a:rPr lang="vi-VN" b="1"/>
              <a:t>Đối tượng </a:t>
            </a:r>
            <a:r>
              <a:rPr lang="vi-VN"/>
              <a:t>(object) là một thực thể phần mềm bao bọc các thuộc tính và các phương thức liên quan.</a:t>
            </a:r>
            <a:endParaRPr lang="en-US" b="1"/>
          </a:p>
          <a:p>
            <a:pPr marL="0" indent="0">
              <a:buNone/>
            </a:pPr>
            <a:endParaRPr lang="en-US"/>
          </a:p>
        </p:txBody>
      </p:sp>
    </p:spTree>
    <p:extLst>
      <p:ext uri="{BB962C8B-B14F-4D97-AF65-F5344CB8AC3E}">
        <p14:creationId xmlns:p14="http://schemas.microsoft.com/office/powerpoint/2010/main" val="15589761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3044" y="1337110"/>
            <a:ext cx="10515600" cy="4351338"/>
          </a:xfrm>
        </p:spPr>
        <p:txBody>
          <a:bodyPr/>
          <a:lstStyle/>
          <a:p>
            <a:r>
              <a:rPr lang="en-US" smtClean="0"/>
              <a:t>Ví dụ: Đối tượng con chó và đối tượng xe đạp. </a:t>
            </a:r>
          </a:p>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196" y="2319544"/>
            <a:ext cx="5676900" cy="2762250"/>
          </a:xfrm>
          <a:prstGeom prst="rect">
            <a:avLst/>
          </a:prstGeom>
        </p:spPr>
      </p:pic>
    </p:spTree>
    <p:extLst>
      <p:ext uri="{BB962C8B-B14F-4D97-AF65-F5344CB8AC3E}">
        <p14:creationId xmlns:p14="http://schemas.microsoft.com/office/powerpoint/2010/main" val="4059893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9348"/>
            <a:ext cx="10515600" cy="5287615"/>
          </a:xfrm>
        </p:spPr>
        <p:txBody>
          <a:bodyPr/>
          <a:lstStyle/>
          <a:p>
            <a:pPr marL="514350" indent="-514350">
              <a:buFont typeface="+mj-lt"/>
              <a:buAutoNum type="arabicPeriod" startAt="3"/>
            </a:pPr>
            <a:r>
              <a:rPr lang="en-US" b="1"/>
              <a:t>Nạp chồng (overloading</a:t>
            </a:r>
            <a:r>
              <a:rPr lang="en-US" b="1" smtClean="0"/>
              <a:t>):</a:t>
            </a:r>
          </a:p>
          <a:p>
            <a:r>
              <a:rPr lang="vi-VN"/>
              <a:t>C++ cho phép bạn xác định nhiều hơn một định nghĩa cho một tên hàm hoặc một toán tử trong cùng phạm vi (scope), được gọi tương ứng là </a:t>
            </a:r>
            <a:r>
              <a:rPr lang="vi-VN" b="1"/>
              <a:t>Nạp chồng hàm (function overloading)</a:t>
            </a:r>
            <a:r>
              <a:rPr lang="vi-VN"/>
              <a:t> và </a:t>
            </a:r>
            <a:r>
              <a:rPr lang="vi-VN" b="1"/>
              <a:t>Nạp chồng toán tử (operator overloading)</a:t>
            </a:r>
            <a:r>
              <a:rPr lang="vi-VN"/>
              <a:t> trong C++.</a:t>
            </a:r>
          </a:p>
          <a:p>
            <a:r>
              <a:rPr lang="vi-VN"/>
              <a:t>Một khai báo nạp chồng là một khai báo mà đã được khai báo với cùng tên như một khai báo được khai báo trước đó trong cùng phạm vi, ngoại trừ rằng: cả hai khai báo có các tham số khác nhau và định nghĩa khác nhau</a:t>
            </a:r>
          </a:p>
          <a:p>
            <a:pPr marL="0" indent="0">
              <a:buNone/>
            </a:pPr>
            <a:endParaRPr lang="en-US" b="1" smtClean="0"/>
          </a:p>
          <a:p>
            <a:pPr marL="0" indent="0">
              <a:buNone/>
            </a:pPr>
            <a:endParaRPr lang="en-US"/>
          </a:p>
          <a:p>
            <a:endParaRPr lang="en-US"/>
          </a:p>
        </p:txBody>
      </p:sp>
    </p:spTree>
    <p:extLst>
      <p:ext uri="{BB962C8B-B14F-4D97-AF65-F5344CB8AC3E}">
        <p14:creationId xmlns:p14="http://schemas.microsoft.com/office/powerpoint/2010/main" val="14860286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8827"/>
            <a:ext cx="4760934" cy="5538136"/>
          </a:xfrm>
        </p:spPr>
        <p:txBody>
          <a:bodyPr>
            <a:normAutofit fontScale="40000" lnSpcReduction="20000"/>
          </a:bodyPr>
          <a:lstStyle/>
          <a:p>
            <a:r>
              <a:rPr lang="en-US" sz="4800" smtClean="0"/>
              <a:t>Ví dụ:</a:t>
            </a:r>
          </a:p>
          <a:p>
            <a:pPr marL="0" indent="0">
              <a:buNone/>
            </a:pPr>
            <a:r>
              <a:rPr lang="en-US" sz="4800"/>
              <a:t>#include &lt;iostream&gt;</a:t>
            </a:r>
          </a:p>
          <a:p>
            <a:pPr marL="0" indent="0">
              <a:buNone/>
            </a:pPr>
            <a:r>
              <a:rPr lang="en-US" sz="4800"/>
              <a:t>using namespace std</a:t>
            </a:r>
            <a:r>
              <a:rPr lang="en-US" sz="4800" smtClean="0"/>
              <a:t>;</a:t>
            </a:r>
            <a:endParaRPr lang="en-US" sz="4800"/>
          </a:p>
          <a:p>
            <a:pPr marL="0" indent="0">
              <a:buNone/>
            </a:pPr>
            <a:r>
              <a:rPr lang="en-US" sz="4800"/>
              <a:t>class </a:t>
            </a:r>
            <a:r>
              <a:rPr lang="en-US" sz="4800" smtClean="0"/>
              <a:t>printf</a:t>
            </a:r>
            <a:endParaRPr lang="en-US" sz="4800"/>
          </a:p>
          <a:p>
            <a:pPr marL="0" indent="0">
              <a:buNone/>
            </a:pPr>
            <a:r>
              <a:rPr lang="en-US" sz="4800"/>
              <a:t>{</a:t>
            </a:r>
          </a:p>
          <a:p>
            <a:pPr marL="0" indent="0">
              <a:buNone/>
            </a:pPr>
            <a:r>
              <a:rPr lang="en-US" sz="4800"/>
              <a:t>   public:</a:t>
            </a:r>
          </a:p>
          <a:p>
            <a:pPr marL="0" indent="0">
              <a:buNone/>
            </a:pPr>
            <a:r>
              <a:rPr lang="en-US" sz="4800"/>
              <a:t>      void </a:t>
            </a:r>
            <a:r>
              <a:rPr lang="en-US" sz="4800" smtClean="0"/>
              <a:t>hamPrint(int </a:t>
            </a:r>
            <a:r>
              <a:rPr lang="en-US" sz="4800"/>
              <a:t>i) {</a:t>
            </a:r>
          </a:p>
          <a:p>
            <a:pPr marL="0" indent="0">
              <a:buNone/>
            </a:pPr>
            <a:r>
              <a:rPr lang="en-US" sz="4800"/>
              <a:t>        cout &lt;&lt; "In so nguyen: " &lt;&lt; i &lt;&lt; endl;</a:t>
            </a:r>
          </a:p>
          <a:p>
            <a:pPr marL="0" indent="0">
              <a:buNone/>
            </a:pPr>
            <a:r>
              <a:rPr lang="en-US" sz="4800"/>
              <a:t>      </a:t>
            </a:r>
            <a:r>
              <a:rPr lang="en-US" sz="4800" smtClean="0"/>
              <a:t>}</a:t>
            </a:r>
            <a:endParaRPr lang="en-US" sz="4800"/>
          </a:p>
          <a:p>
            <a:pPr marL="0" indent="0">
              <a:buNone/>
            </a:pPr>
            <a:r>
              <a:rPr lang="en-US" sz="4800"/>
              <a:t>      void </a:t>
            </a:r>
            <a:r>
              <a:rPr lang="en-US" sz="4800" smtClean="0"/>
              <a:t>hamPrint(double  </a:t>
            </a:r>
            <a:r>
              <a:rPr lang="en-US" sz="4800"/>
              <a:t>f) {</a:t>
            </a:r>
          </a:p>
          <a:p>
            <a:pPr marL="0" indent="0">
              <a:buNone/>
            </a:pPr>
            <a:r>
              <a:rPr lang="en-US" sz="4800"/>
              <a:t>        cout &lt;&lt; "In so thuc: " &lt;&lt; f &lt;&lt; endl;</a:t>
            </a:r>
          </a:p>
          <a:p>
            <a:pPr marL="0" indent="0">
              <a:buNone/>
            </a:pPr>
            <a:r>
              <a:rPr lang="en-US" sz="4800"/>
              <a:t>      </a:t>
            </a:r>
            <a:r>
              <a:rPr lang="en-US" sz="4800" smtClean="0"/>
              <a:t>}</a:t>
            </a:r>
            <a:endParaRPr lang="en-US" sz="4800"/>
          </a:p>
          <a:p>
            <a:pPr marL="0" indent="0">
              <a:buNone/>
            </a:pPr>
            <a:r>
              <a:rPr lang="en-US" sz="4800"/>
              <a:t>      void </a:t>
            </a:r>
            <a:r>
              <a:rPr lang="en-US" sz="4800" smtClean="0"/>
              <a:t>hamPrint(char</a:t>
            </a:r>
            <a:r>
              <a:rPr lang="en-US" sz="4800"/>
              <a:t>* c) {</a:t>
            </a:r>
          </a:p>
          <a:p>
            <a:pPr marL="0" indent="0">
              <a:buNone/>
            </a:pPr>
            <a:r>
              <a:rPr lang="en-US" sz="4800"/>
              <a:t>        cout &lt;&lt; "In ky tu: " &lt;&lt; c &lt;&lt; endl;</a:t>
            </a:r>
          </a:p>
          <a:p>
            <a:pPr marL="0" indent="0">
              <a:buNone/>
            </a:pPr>
            <a:r>
              <a:rPr lang="en-US" sz="4800"/>
              <a:t>      }</a:t>
            </a:r>
          </a:p>
          <a:p>
            <a:pPr marL="0" indent="0">
              <a:buNone/>
            </a:pPr>
            <a:r>
              <a:rPr lang="en-US" sz="4800"/>
              <a:t>};</a:t>
            </a:r>
          </a:p>
          <a:p>
            <a:endParaRPr lang="en-US"/>
          </a:p>
        </p:txBody>
      </p:sp>
      <p:sp>
        <p:nvSpPr>
          <p:cNvPr id="4" name="Content Placeholder 2"/>
          <p:cNvSpPr txBox="1">
            <a:spLocks/>
          </p:cNvSpPr>
          <p:nvPr/>
        </p:nvSpPr>
        <p:spPr>
          <a:xfrm>
            <a:off x="5900803" y="638827"/>
            <a:ext cx="4760934" cy="553813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400" smtClean="0"/>
              <a:t>Cách sử dụng:</a:t>
            </a:r>
          </a:p>
          <a:p>
            <a:pPr marL="0" indent="0">
              <a:buNone/>
            </a:pPr>
            <a:r>
              <a:rPr lang="en-US" sz="3400"/>
              <a:t>int main(void)</a:t>
            </a:r>
          </a:p>
          <a:p>
            <a:pPr marL="0" indent="0">
              <a:buNone/>
            </a:pPr>
            <a:r>
              <a:rPr lang="en-US" sz="3400"/>
              <a:t>{</a:t>
            </a:r>
          </a:p>
          <a:p>
            <a:pPr marL="0" indent="0">
              <a:buNone/>
            </a:pPr>
            <a:r>
              <a:rPr lang="en-US" sz="3400"/>
              <a:t>   </a:t>
            </a:r>
            <a:r>
              <a:rPr lang="en-US" sz="3400" smtClean="0"/>
              <a:t>printf in;</a:t>
            </a:r>
            <a:endParaRPr lang="en-US" sz="3400"/>
          </a:p>
          <a:p>
            <a:pPr marL="0" indent="0">
              <a:buNone/>
            </a:pPr>
            <a:r>
              <a:rPr lang="en-US" sz="3400"/>
              <a:t>   // Goi ham </a:t>
            </a:r>
            <a:r>
              <a:rPr lang="en-US" sz="3400" smtClean="0"/>
              <a:t>hamPrint </a:t>
            </a:r>
            <a:r>
              <a:rPr lang="en-US" sz="3400"/>
              <a:t>de in so nguyen</a:t>
            </a:r>
          </a:p>
          <a:p>
            <a:pPr marL="0" indent="0">
              <a:buNone/>
            </a:pPr>
            <a:r>
              <a:rPr lang="en-US" sz="3400"/>
              <a:t> </a:t>
            </a:r>
            <a:r>
              <a:rPr lang="en-US" sz="3400" smtClean="0"/>
              <a:t>  in.</a:t>
            </a:r>
            <a:r>
              <a:rPr lang="en-US" sz="3400"/>
              <a:t> </a:t>
            </a:r>
            <a:r>
              <a:rPr lang="en-US" sz="3400" smtClean="0"/>
              <a:t>hamPrint(12);</a:t>
            </a:r>
            <a:endParaRPr lang="en-US" sz="3400"/>
          </a:p>
          <a:p>
            <a:pPr marL="0" indent="0">
              <a:buNone/>
            </a:pPr>
            <a:r>
              <a:rPr lang="en-US" sz="3400"/>
              <a:t>   // Goi ham hamPrint </a:t>
            </a:r>
            <a:r>
              <a:rPr lang="en-US" sz="3400" smtClean="0"/>
              <a:t>de </a:t>
            </a:r>
            <a:r>
              <a:rPr lang="en-US" sz="3400"/>
              <a:t>in so thuc</a:t>
            </a:r>
          </a:p>
          <a:p>
            <a:pPr marL="0" indent="0">
              <a:buNone/>
            </a:pPr>
            <a:r>
              <a:rPr lang="en-US" sz="3400"/>
              <a:t>   </a:t>
            </a:r>
            <a:r>
              <a:rPr lang="en-US" sz="3400" smtClean="0"/>
              <a:t>in. hamPrint(12.3);</a:t>
            </a:r>
            <a:endParaRPr lang="en-US" sz="3400"/>
          </a:p>
          <a:p>
            <a:pPr marL="0" indent="0">
              <a:buNone/>
            </a:pPr>
            <a:r>
              <a:rPr lang="en-US" sz="3400" smtClean="0"/>
              <a:t>   // Goi ham </a:t>
            </a:r>
            <a:r>
              <a:rPr lang="en-US" sz="3400"/>
              <a:t>hamPrint </a:t>
            </a:r>
            <a:r>
              <a:rPr lang="en-US" sz="3400" smtClean="0"/>
              <a:t>de in chuoi ky tu</a:t>
            </a:r>
          </a:p>
          <a:p>
            <a:pPr marL="0" indent="0">
              <a:buNone/>
            </a:pPr>
            <a:r>
              <a:rPr lang="en-US" sz="3400" smtClean="0"/>
              <a:t>   in. </a:t>
            </a:r>
            <a:r>
              <a:rPr lang="en-US" sz="3400"/>
              <a:t>hamPrint</a:t>
            </a:r>
            <a:r>
              <a:rPr lang="en-US" sz="3400" smtClean="0"/>
              <a:t>("Hoc C++ khong kho!");</a:t>
            </a:r>
            <a:endParaRPr lang="en-US" sz="3400"/>
          </a:p>
          <a:p>
            <a:pPr marL="0" indent="0">
              <a:buNone/>
            </a:pPr>
            <a:r>
              <a:rPr lang="en-US" sz="3400"/>
              <a:t>   return 0;</a:t>
            </a:r>
          </a:p>
          <a:p>
            <a:pPr marL="0" indent="0">
              <a:buNone/>
            </a:pPr>
            <a:r>
              <a:rPr lang="en-US" sz="3400"/>
              <a:t>}</a:t>
            </a:r>
          </a:p>
          <a:p>
            <a:pPr marL="0" indent="0">
              <a:buNone/>
            </a:pPr>
            <a:r>
              <a:rPr lang="en-US" sz="3400"/>
              <a:t> </a:t>
            </a:r>
          </a:p>
          <a:p>
            <a:pPr marL="0" indent="0">
              <a:buNone/>
            </a:pPr>
            <a:endParaRPr lang="en-US"/>
          </a:p>
        </p:txBody>
      </p:sp>
    </p:spTree>
    <p:extLst>
      <p:ext uri="{BB962C8B-B14F-4D97-AF65-F5344CB8AC3E}">
        <p14:creationId xmlns:p14="http://schemas.microsoft.com/office/powerpoint/2010/main" val="22020349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991" y="939453"/>
            <a:ext cx="10515600" cy="5012042"/>
          </a:xfrm>
        </p:spPr>
        <p:txBody>
          <a:bodyPr>
            <a:normAutofit fontScale="92500"/>
          </a:bodyPr>
          <a:lstStyle/>
          <a:p>
            <a:pPr marL="514350" lvl="0" indent="-514350" algn="just">
              <a:buFont typeface="+mj-lt"/>
              <a:buAutoNum type="arabicPeriod" startAt="4"/>
            </a:pPr>
            <a:r>
              <a:rPr lang="en-US" sz="3000" b="1"/>
              <a:t>Tính kế thừa</a:t>
            </a:r>
          </a:p>
          <a:p>
            <a:pPr algn="just"/>
            <a:r>
              <a:rPr lang="vi-VN"/>
              <a:t>Hệ thống hướng đối tượng cho phép các lớp được định nghĩa kế thừa từ các lớp khác. Ví dụ, lớp xe đạp leo núi và xe đạp đua là những lớp con (subclass) của lớp xe đạp. Như vậy ta có thể nói lớp xe đạp là lớp cha (superclass) của lớp xe đạp leo núi và xe đạp đua.</a:t>
            </a:r>
          </a:p>
          <a:p>
            <a:pPr algn="just"/>
            <a:r>
              <a:rPr lang="vi-VN" b="1" smtClean="0"/>
              <a:t>Thừa </a:t>
            </a:r>
            <a:r>
              <a:rPr lang="vi-VN" b="1"/>
              <a:t>kế </a:t>
            </a:r>
            <a:r>
              <a:rPr lang="vi-VN"/>
              <a:t>(inheritance) nghĩa là các hành động (phương thức) và các thuộc tính được định nghĩa trong một lớp có thể được thừa kế hoặc được sử dụng lại bởi lớp khác.</a:t>
            </a:r>
          </a:p>
          <a:p>
            <a:pPr algn="just"/>
            <a:r>
              <a:rPr lang="vi-VN" b="1" smtClean="0"/>
              <a:t>Lớp </a:t>
            </a:r>
            <a:r>
              <a:rPr lang="vi-VN" b="1"/>
              <a:t>cha </a:t>
            </a:r>
            <a:r>
              <a:rPr lang="vi-VN"/>
              <a:t>(superclass) là lớp có các thuộc tính hay hành động được thừa hưởng bởi một hay nhiều lớp </a:t>
            </a:r>
            <a:r>
              <a:rPr lang="vi-VN" smtClean="0"/>
              <a:t>khác.</a:t>
            </a:r>
            <a:r>
              <a:rPr lang="en-US" smtClean="0"/>
              <a:t> </a:t>
            </a:r>
          </a:p>
          <a:p>
            <a:pPr algn="just"/>
            <a:r>
              <a:rPr lang="vi-VN" b="1" smtClean="0"/>
              <a:t>Lớp con </a:t>
            </a:r>
            <a:r>
              <a:rPr lang="vi-VN" smtClean="0"/>
              <a:t>(subclass) là lớp thừa hưởng một vài đặc tính chung của lớp cha và thêm vào những đặc tính riêng khác.</a:t>
            </a:r>
          </a:p>
          <a:p>
            <a:pPr marL="0" indent="0" algn="just">
              <a:buNone/>
            </a:pPr>
            <a:endParaRPr lang="en-US"/>
          </a:p>
          <a:p>
            <a:pPr marL="0" indent="0" algn="just">
              <a:buNone/>
            </a:pPr>
            <a:endParaRPr lang="en-US"/>
          </a:p>
        </p:txBody>
      </p:sp>
    </p:spTree>
    <p:extLst>
      <p:ext uri="{BB962C8B-B14F-4D97-AF65-F5344CB8AC3E}">
        <p14:creationId xmlns:p14="http://schemas.microsoft.com/office/powerpoint/2010/main" val="16781471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588723"/>
            <a:ext cx="3545910" cy="5588240"/>
          </a:xfrm>
        </p:spPr>
        <p:txBody>
          <a:bodyPr>
            <a:normAutofit fontScale="70000" lnSpcReduction="20000"/>
          </a:bodyPr>
          <a:lstStyle/>
          <a:p>
            <a:r>
              <a:rPr lang="en-US" smtClean="0"/>
              <a:t>Ví dụ:</a:t>
            </a:r>
          </a:p>
          <a:p>
            <a:pPr marL="0" indent="0">
              <a:buNone/>
            </a:pPr>
            <a:r>
              <a:rPr lang="en-US"/>
              <a:t>class Hinh </a:t>
            </a:r>
          </a:p>
          <a:p>
            <a:pPr marL="0" indent="0">
              <a:buNone/>
            </a:pPr>
            <a:r>
              <a:rPr lang="en-US"/>
              <a:t>{</a:t>
            </a:r>
          </a:p>
          <a:p>
            <a:pPr marL="0" indent="0">
              <a:buNone/>
            </a:pPr>
            <a:r>
              <a:rPr lang="en-US"/>
              <a:t>   public:</a:t>
            </a:r>
          </a:p>
          <a:p>
            <a:pPr marL="0" indent="0">
              <a:buNone/>
            </a:pPr>
            <a:r>
              <a:rPr lang="en-US"/>
              <a:t>      void setChieuRong(int rong)</a:t>
            </a:r>
          </a:p>
          <a:p>
            <a:pPr marL="0" indent="0">
              <a:buNone/>
            </a:pPr>
            <a:r>
              <a:rPr lang="en-US"/>
              <a:t>      {</a:t>
            </a:r>
          </a:p>
          <a:p>
            <a:pPr marL="0" indent="0">
              <a:buNone/>
            </a:pPr>
            <a:r>
              <a:rPr lang="en-US"/>
              <a:t>         chieurong = rong;</a:t>
            </a:r>
          </a:p>
          <a:p>
            <a:pPr marL="0" indent="0">
              <a:buNone/>
            </a:pPr>
            <a:r>
              <a:rPr lang="en-US"/>
              <a:t>      }</a:t>
            </a:r>
          </a:p>
          <a:p>
            <a:pPr marL="0" indent="0">
              <a:buNone/>
            </a:pPr>
            <a:r>
              <a:rPr lang="en-US"/>
              <a:t>      void setChieuCao(int cao)</a:t>
            </a:r>
          </a:p>
          <a:p>
            <a:pPr marL="0" indent="0">
              <a:buNone/>
            </a:pPr>
            <a:r>
              <a:rPr lang="en-US"/>
              <a:t>      {</a:t>
            </a:r>
          </a:p>
          <a:p>
            <a:pPr marL="0" indent="0">
              <a:buNone/>
            </a:pPr>
            <a:r>
              <a:rPr lang="en-US"/>
              <a:t>         chieucao = cao;</a:t>
            </a:r>
          </a:p>
          <a:p>
            <a:pPr marL="0" indent="0">
              <a:buNone/>
            </a:pPr>
            <a:r>
              <a:rPr lang="en-US"/>
              <a:t>      }</a:t>
            </a:r>
          </a:p>
          <a:p>
            <a:pPr marL="0" indent="0">
              <a:buNone/>
            </a:pPr>
            <a:r>
              <a:rPr lang="en-US"/>
              <a:t>   protected:</a:t>
            </a:r>
          </a:p>
          <a:p>
            <a:pPr marL="0" indent="0">
              <a:buNone/>
            </a:pPr>
            <a:r>
              <a:rPr lang="en-US"/>
              <a:t>      int chieurong;</a:t>
            </a:r>
          </a:p>
          <a:p>
            <a:pPr marL="0" indent="0">
              <a:buNone/>
            </a:pPr>
            <a:r>
              <a:rPr lang="en-US"/>
              <a:t>      int chieucao;</a:t>
            </a:r>
          </a:p>
          <a:p>
            <a:pPr marL="0" indent="0">
              <a:buNone/>
            </a:pPr>
            <a:r>
              <a:rPr lang="en-US" smtClean="0"/>
              <a:t>};</a:t>
            </a:r>
            <a:endParaRPr lang="en-US"/>
          </a:p>
          <a:p>
            <a:endParaRPr lang="en-US"/>
          </a:p>
        </p:txBody>
      </p:sp>
      <p:sp>
        <p:nvSpPr>
          <p:cNvPr id="4" name="Content Placeholder 2"/>
          <p:cNvSpPr txBox="1">
            <a:spLocks/>
          </p:cNvSpPr>
          <p:nvPr/>
        </p:nvSpPr>
        <p:spPr>
          <a:xfrm>
            <a:off x="4384111" y="588723"/>
            <a:ext cx="3545910" cy="5588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en-US" sz="2000"/>
              <a:t>// day la lop ke thua</a:t>
            </a:r>
            <a:r>
              <a:rPr lang="en-US" sz="2000"/>
              <a:t>: </a:t>
            </a:r>
            <a:endParaRPr lang="en-US" sz="2000" smtClean="0"/>
          </a:p>
          <a:p>
            <a:pPr marL="0" indent="0">
              <a:lnSpc>
                <a:spcPct val="70000"/>
              </a:lnSpc>
              <a:buNone/>
            </a:pPr>
            <a:endParaRPr lang="en-US" sz="2000" smtClean="0"/>
          </a:p>
          <a:p>
            <a:pPr marL="0" indent="0">
              <a:lnSpc>
                <a:spcPct val="70000"/>
              </a:lnSpc>
              <a:buNone/>
            </a:pPr>
            <a:r>
              <a:rPr lang="en-US" sz="2000" smtClean="0"/>
              <a:t>class </a:t>
            </a:r>
            <a:r>
              <a:rPr lang="en-US" sz="2000"/>
              <a:t>HinhChuNhat: public Hinh</a:t>
            </a:r>
          </a:p>
          <a:p>
            <a:pPr marL="0" indent="0">
              <a:lnSpc>
                <a:spcPct val="70000"/>
              </a:lnSpc>
              <a:buNone/>
            </a:pPr>
            <a:r>
              <a:rPr lang="en-US" sz="2000"/>
              <a:t>{</a:t>
            </a:r>
          </a:p>
          <a:p>
            <a:pPr marL="0" indent="0">
              <a:lnSpc>
                <a:spcPct val="70000"/>
              </a:lnSpc>
              <a:buNone/>
            </a:pPr>
            <a:r>
              <a:rPr lang="en-US" sz="2000"/>
              <a:t>   public:</a:t>
            </a:r>
          </a:p>
          <a:p>
            <a:pPr marL="0" indent="0">
              <a:lnSpc>
                <a:spcPct val="70000"/>
              </a:lnSpc>
              <a:buNone/>
            </a:pPr>
            <a:r>
              <a:rPr lang="en-US" sz="2000"/>
              <a:t>      int tinhDienTich()</a:t>
            </a:r>
          </a:p>
          <a:p>
            <a:pPr marL="0" indent="0">
              <a:lnSpc>
                <a:spcPct val="70000"/>
              </a:lnSpc>
              <a:buNone/>
            </a:pPr>
            <a:r>
              <a:rPr lang="en-US" sz="2000"/>
              <a:t>      { </a:t>
            </a:r>
          </a:p>
          <a:p>
            <a:pPr marL="0" indent="0">
              <a:lnSpc>
                <a:spcPct val="70000"/>
              </a:lnSpc>
              <a:buNone/>
            </a:pPr>
            <a:r>
              <a:rPr lang="en-US" sz="2000"/>
              <a:t>         return chieurong * chieucao; </a:t>
            </a:r>
          </a:p>
          <a:p>
            <a:pPr marL="0" indent="0">
              <a:lnSpc>
                <a:spcPct val="70000"/>
              </a:lnSpc>
              <a:buNone/>
            </a:pPr>
            <a:r>
              <a:rPr lang="en-US" sz="2000"/>
              <a:t>      }</a:t>
            </a:r>
          </a:p>
          <a:p>
            <a:pPr marL="0" indent="0">
              <a:lnSpc>
                <a:spcPct val="70000"/>
              </a:lnSpc>
              <a:buNone/>
            </a:pPr>
            <a:r>
              <a:rPr lang="en-US" sz="2000"/>
              <a:t>};</a:t>
            </a:r>
          </a:p>
          <a:p>
            <a:endParaRPr lang="en-US"/>
          </a:p>
        </p:txBody>
      </p:sp>
      <p:sp>
        <p:nvSpPr>
          <p:cNvPr id="5" name="Content Placeholder 2"/>
          <p:cNvSpPr txBox="1">
            <a:spLocks/>
          </p:cNvSpPr>
          <p:nvPr/>
        </p:nvSpPr>
        <p:spPr>
          <a:xfrm>
            <a:off x="7930021" y="588723"/>
            <a:ext cx="3545910" cy="5588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en-US" sz="2000"/>
              <a:t>int main(void)</a:t>
            </a:r>
          </a:p>
          <a:p>
            <a:pPr marL="0" indent="0">
              <a:lnSpc>
                <a:spcPct val="70000"/>
              </a:lnSpc>
              <a:buNone/>
            </a:pPr>
            <a:r>
              <a:rPr lang="en-US" sz="2000"/>
              <a:t>{</a:t>
            </a:r>
          </a:p>
          <a:p>
            <a:pPr marL="0" indent="0">
              <a:lnSpc>
                <a:spcPct val="70000"/>
              </a:lnSpc>
              <a:buNone/>
            </a:pPr>
            <a:r>
              <a:rPr lang="en-US" sz="2000"/>
              <a:t>   HinhChuNhat Hcn</a:t>
            </a:r>
            <a:r>
              <a:rPr lang="en-US" sz="2000"/>
              <a:t>;</a:t>
            </a:r>
            <a:endParaRPr lang="en-US" sz="2000"/>
          </a:p>
          <a:p>
            <a:pPr marL="0" indent="0">
              <a:lnSpc>
                <a:spcPct val="70000"/>
              </a:lnSpc>
              <a:buNone/>
            </a:pPr>
            <a:r>
              <a:rPr lang="en-US" sz="2000"/>
              <a:t>   Hcn.setChieuRong(14);</a:t>
            </a:r>
          </a:p>
          <a:p>
            <a:pPr marL="0" indent="0">
              <a:lnSpc>
                <a:spcPct val="70000"/>
              </a:lnSpc>
              <a:buNone/>
            </a:pPr>
            <a:r>
              <a:rPr lang="en-US" sz="2000"/>
              <a:t>   Hcn.setChieuCao(30</a:t>
            </a:r>
            <a:r>
              <a:rPr lang="en-US" sz="2000"/>
              <a:t>);</a:t>
            </a:r>
          </a:p>
          <a:p>
            <a:pPr marL="0" indent="0">
              <a:lnSpc>
                <a:spcPct val="70000"/>
              </a:lnSpc>
              <a:buNone/>
            </a:pPr>
            <a:endParaRPr lang="en-US" sz="2000"/>
          </a:p>
          <a:p>
            <a:pPr marL="0" indent="0">
              <a:lnSpc>
                <a:spcPct val="70000"/>
              </a:lnSpc>
              <a:buNone/>
            </a:pPr>
            <a:r>
              <a:rPr lang="en-US" sz="2000"/>
              <a:t>   // in dien tich cua doi tuong</a:t>
            </a:r>
            <a:r>
              <a:rPr lang="en-US" sz="2000"/>
              <a:t>.</a:t>
            </a:r>
            <a:endParaRPr lang="en-US" sz="2000"/>
          </a:p>
          <a:p>
            <a:pPr marL="0" indent="0">
              <a:lnSpc>
                <a:spcPct val="70000"/>
              </a:lnSpc>
              <a:buNone/>
            </a:pPr>
            <a:r>
              <a:rPr lang="en-US" sz="2000"/>
              <a:t>   cout &lt;&lt; "Tong dien tich la: " &lt;&lt; Hcn.tinhDienTich() &lt;&lt; endl;</a:t>
            </a:r>
          </a:p>
          <a:p>
            <a:pPr marL="0" indent="0">
              <a:lnSpc>
                <a:spcPct val="70000"/>
              </a:lnSpc>
              <a:buNone/>
            </a:pPr>
            <a:r>
              <a:rPr lang="en-US" sz="2000"/>
              <a:t> </a:t>
            </a:r>
          </a:p>
          <a:p>
            <a:pPr marL="0" indent="0">
              <a:lnSpc>
                <a:spcPct val="70000"/>
              </a:lnSpc>
              <a:buNone/>
            </a:pPr>
            <a:r>
              <a:rPr lang="en-US" sz="2000"/>
              <a:t>   return 0;</a:t>
            </a:r>
          </a:p>
          <a:p>
            <a:pPr marL="0" indent="0">
              <a:lnSpc>
                <a:spcPct val="70000"/>
              </a:lnSpc>
              <a:buNone/>
            </a:pPr>
            <a:r>
              <a:rPr lang="en-US" sz="2000"/>
              <a:t>}</a:t>
            </a:r>
          </a:p>
          <a:p>
            <a:endParaRPr lang="en-US"/>
          </a:p>
        </p:txBody>
      </p:sp>
    </p:spTree>
    <p:extLst>
      <p:ext uri="{BB962C8B-B14F-4D97-AF65-F5344CB8AC3E}">
        <p14:creationId xmlns:p14="http://schemas.microsoft.com/office/powerpoint/2010/main" val="1098902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5570" y="1111642"/>
            <a:ext cx="10497855" cy="4825696"/>
          </a:xfrm>
        </p:spPr>
        <p:txBody>
          <a:bodyPr>
            <a:normAutofit/>
          </a:bodyPr>
          <a:lstStyle/>
          <a:p>
            <a:pPr marL="514350" lvl="0" indent="-514350">
              <a:buFont typeface="+mj-lt"/>
              <a:buAutoNum type="arabicPeriod" startAt="6"/>
            </a:pPr>
            <a:r>
              <a:rPr lang="en-US" smtClean="0"/>
              <a:t>Vòng lặp:</a:t>
            </a:r>
          </a:p>
          <a:p>
            <a:pPr lvl="1"/>
            <a:r>
              <a:rPr lang="en-US" smtClean="0"/>
              <a:t>Vòng lặp For:</a:t>
            </a:r>
          </a:p>
          <a:p>
            <a:pPr lvl="1"/>
            <a:r>
              <a:rPr lang="en-US" smtClean="0"/>
              <a:t>Vòng lặp Do…while</a:t>
            </a:r>
          </a:p>
          <a:p>
            <a:pPr lvl="1"/>
            <a:r>
              <a:rPr lang="en-US" smtClean="0"/>
              <a:t>Vòng lặp While…</a:t>
            </a:r>
          </a:p>
          <a:p>
            <a:pPr marL="514350" lvl="0" indent="-514350">
              <a:buFont typeface="+mj-lt"/>
              <a:buAutoNum type="arabicPeriod" startAt="6"/>
            </a:pPr>
            <a:r>
              <a:rPr lang="en-US" smtClean="0"/>
              <a:t>Hàm:</a:t>
            </a:r>
          </a:p>
          <a:p>
            <a:pPr lvl="1"/>
            <a:r>
              <a:rPr lang="en-US" smtClean="0"/>
              <a:t>Hàm có kiểu trả về</a:t>
            </a:r>
          </a:p>
          <a:p>
            <a:pPr lvl="1"/>
            <a:r>
              <a:rPr lang="en-US" smtClean="0"/>
              <a:t>Hàm không có kiểu trả về</a:t>
            </a:r>
          </a:p>
          <a:p>
            <a:pPr marL="514350" lvl="0" indent="-514350">
              <a:buFont typeface="+mj-lt"/>
              <a:buAutoNum type="arabicPeriod" startAt="6"/>
            </a:pPr>
            <a:r>
              <a:rPr lang="en-US" smtClean="0"/>
              <a:t>Number, Mảng (Array), Chuỗi (String):</a:t>
            </a:r>
          </a:p>
          <a:p>
            <a:pPr lvl="1"/>
            <a:r>
              <a:rPr lang="en-US" smtClean="0"/>
              <a:t>Number:</a:t>
            </a:r>
          </a:p>
          <a:p>
            <a:pPr lvl="1"/>
            <a:r>
              <a:rPr lang="en-US" smtClean="0"/>
              <a:t>Mảng</a:t>
            </a:r>
          </a:p>
          <a:p>
            <a:pPr lvl="1"/>
            <a:r>
              <a:rPr lang="en-US" smtClean="0"/>
              <a:t>Chuỗi</a:t>
            </a:r>
          </a:p>
        </p:txBody>
      </p:sp>
    </p:spTree>
    <p:extLst>
      <p:ext uri="{BB962C8B-B14F-4D97-AF65-F5344CB8AC3E}">
        <p14:creationId xmlns:p14="http://schemas.microsoft.com/office/powerpoint/2010/main" val="28468165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4192"/>
            <a:ext cx="10515600" cy="5362771"/>
          </a:xfrm>
        </p:spPr>
        <p:txBody>
          <a:bodyPr/>
          <a:lstStyle/>
          <a:p>
            <a:pPr marL="514350" indent="-514350">
              <a:buFont typeface="+mj-lt"/>
              <a:buAutoNum type="arabicPeriod" startAt="5"/>
            </a:pPr>
            <a:r>
              <a:rPr lang="en-US" sz="3200" b="1" smtClean="0"/>
              <a:t>Tính đa hình:</a:t>
            </a:r>
            <a:endParaRPr lang="en-US" sz="3200" b="1"/>
          </a:p>
          <a:p>
            <a:r>
              <a:rPr lang="vi-VN"/>
              <a:t>Một khái niệm quan trọng khác có liên quan mật thiết với truyền thông điệp là </a:t>
            </a:r>
            <a:r>
              <a:rPr lang="vi-VN" b="1"/>
              <a:t>đa hình </a:t>
            </a:r>
            <a:r>
              <a:rPr lang="vi-VN"/>
              <a:t>(polymorphism). Với đa hình, nếu cùng một hành động (phương thức) ứng dụng cho các đối tượng thuộc các lớp khác nhau thì có thể đưa đến những kết quả khác nhau.</a:t>
            </a:r>
          </a:p>
          <a:p>
            <a:r>
              <a:rPr lang="vi-VN" b="1" smtClean="0"/>
              <a:t>Đa </a:t>
            </a:r>
            <a:r>
              <a:rPr lang="vi-VN" b="1"/>
              <a:t>hình </a:t>
            </a:r>
            <a:r>
              <a:rPr lang="vi-VN"/>
              <a:t>(polymorphism) nghĩa là “nhiều hình thức”, hành động cùng tên có thể được thực hiện khác nhau đối với các đối tượng/các lớp khác nhau.</a:t>
            </a:r>
          </a:p>
          <a:p>
            <a:pPr marL="0" indent="0">
              <a:buNone/>
            </a:pPr>
            <a:endParaRPr lang="en-US" b="1" smtClean="0"/>
          </a:p>
        </p:txBody>
      </p:sp>
    </p:spTree>
    <p:extLst>
      <p:ext uri="{BB962C8B-B14F-4D97-AF65-F5344CB8AC3E}">
        <p14:creationId xmlns:p14="http://schemas.microsoft.com/office/powerpoint/2010/main" val="12489030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1770"/>
            <a:ext cx="5525022" cy="5325193"/>
          </a:xfrm>
        </p:spPr>
        <p:txBody>
          <a:bodyPr>
            <a:normAutofit fontScale="85000" lnSpcReduction="20000"/>
          </a:bodyPr>
          <a:lstStyle/>
          <a:p>
            <a:r>
              <a:rPr lang="en-US" smtClean="0"/>
              <a:t>Ví dụ:</a:t>
            </a:r>
          </a:p>
          <a:p>
            <a:r>
              <a:rPr lang="en-US"/>
              <a:t>class A</a:t>
            </a:r>
            <a:br>
              <a:rPr lang="en-US"/>
            </a:br>
            <a:r>
              <a:rPr lang="en-US"/>
              <a:t>{</a:t>
            </a:r>
            <a:r>
              <a:rPr lang="en-US"/>
              <a:t/>
            </a:r>
            <a:br>
              <a:rPr lang="en-US"/>
            </a:br>
            <a:r>
              <a:rPr lang="en-US" smtClean="0"/>
              <a:t>   public:</a:t>
            </a:r>
            <a:br>
              <a:rPr lang="en-US" smtClean="0"/>
            </a:br>
            <a:r>
              <a:rPr lang="en-US" smtClean="0"/>
              <a:t>   virtual void Chao() //phuong thuc ao</a:t>
            </a:r>
            <a:br>
              <a:rPr lang="en-US" smtClean="0"/>
            </a:br>
            <a:r>
              <a:rPr lang="en-US" smtClean="0"/>
              <a:t>    {</a:t>
            </a:r>
            <a:br>
              <a:rPr lang="en-US" smtClean="0"/>
            </a:br>
            <a:r>
              <a:rPr lang="en-US" smtClean="0"/>
              <a:t>        cout&lt;&lt;"\nA chao cac ban";</a:t>
            </a:r>
            <a:br>
              <a:rPr lang="en-US" smtClean="0"/>
            </a:br>
            <a:r>
              <a:rPr lang="en-US" smtClean="0"/>
              <a:t>    }</a:t>
            </a:r>
            <a:br>
              <a:rPr lang="en-US" smtClean="0"/>
            </a:br>
            <a:r>
              <a:rPr lang="en-US" smtClean="0"/>
              <a:t>};</a:t>
            </a:r>
            <a:r>
              <a:rPr lang="en-US"/>
              <a:t/>
            </a:r>
            <a:br>
              <a:rPr lang="en-US"/>
            </a:br>
            <a:r>
              <a:rPr lang="en-US"/>
              <a:t/>
            </a:r>
            <a:br>
              <a:rPr lang="en-US"/>
            </a:br>
            <a:r>
              <a:rPr lang="en-US"/>
              <a:t>// class B</a:t>
            </a:r>
            <a:br>
              <a:rPr lang="en-US"/>
            </a:br>
            <a:r>
              <a:rPr lang="en-US"/>
              <a:t>class B:public A</a:t>
            </a:r>
            <a:br>
              <a:rPr lang="en-US"/>
            </a:br>
            <a:r>
              <a:rPr lang="en-US"/>
              <a:t>{</a:t>
            </a:r>
            <a:br>
              <a:rPr lang="en-US"/>
            </a:br>
            <a:r>
              <a:rPr lang="en-US"/>
              <a:t>  public:</a:t>
            </a:r>
            <a:br>
              <a:rPr lang="en-US"/>
            </a:br>
            <a:r>
              <a:rPr lang="en-US"/>
              <a:t>  void Chao()</a:t>
            </a:r>
            <a:br>
              <a:rPr lang="en-US"/>
            </a:br>
            <a:r>
              <a:rPr lang="en-US"/>
              <a:t>   {</a:t>
            </a:r>
            <a:br>
              <a:rPr lang="en-US"/>
            </a:br>
            <a:r>
              <a:rPr lang="en-US"/>
              <a:t>   </a:t>
            </a:r>
            <a:r>
              <a:rPr lang="en-US"/>
              <a:t> </a:t>
            </a:r>
            <a:r>
              <a:rPr lang="en-US" smtClean="0"/>
              <a:t>     </a:t>
            </a:r>
            <a:r>
              <a:rPr lang="en-US"/>
              <a:t> cout&lt;&lt;"\nB chao cac ban";</a:t>
            </a:r>
            <a:br>
              <a:rPr lang="en-US"/>
            </a:br>
            <a:r>
              <a:rPr lang="en-US"/>
              <a:t>   }</a:t>
            </a:r>
            <a:br>
              <a:rPr lang="en-US"/>
            </a:br>
            <a:r>
              <a:rPr lang="en-US"/>
              <a:t> };</a:t>
            </a:r>
            <a:endParaRPr lang="en-US"/>
          </a:p>
        </p:txBody>
      </p:sp>
      <p:sp>
        <p:nvSpPr>
          <p:cNvPr id="4" name="Content Placeholder 2"/>
          <p:cNvSpPr txBox="1">
            <a:spLocks/>
          </p:cNvSpPr>
          <p:nvPr/>
        </p:nvSpPr>
        <p:spPr>
          <a:xfrm>
            <a:off x="6363222" y="851770"/>
            <a:ext cx="4772416" cy="532519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class C</a:t>
            </a:r>
            <a:br>
              <a:rPr lang="en-US"/>
            </a:br>
            <a:r>
              <a:rPr lang="en-US"/>
              <a:t>class C:public A</a:t>
            </a:r>
            <a:br>
              <a:rPr lang="en-US"/>
            </a:br>
            <a:r>
              <a:rPr lang="en-US"/>
              <a:t>{</a:t>
            </a:r>
            <a:br>
              <a:rPr lang="en-US"/>
            </a:br>
            <a:r>
              <a:rPr lang="en-US"/>
              <a:t>  public:</a:t>
            </a:r>
            <a:br>
              <a:rPr lang="en-US"/>
            </a:br>
            <a:r>
              <a:rPr lang="en-US"/>
              <a:t>  void Chao()</a:t>
            </a:r>
            <a:br>
              <a:rPr lang="en-US"/>
            </a:br>
            <a:r>
              <a:rPr lang="en-US"/>
              <a:t>  {</a:t>
            </a:r>
            <a:br>
              <a:rPr lang="en-US"/>
            </a:br>
            <a:r>
              <a:rPr lang="en-US"/>
              <a:t>   </a:t>
            </a:r>
            <a:r>
              <a:rPr lang="en-US"/>
              <a:t> </a:t>
            </a:r>
            <a:r>
              <a:rPr lang="en-US" smtClean="0"/>
              <a:t>   cout</a:t>
            </a:r>
            <a:r>
              <a:rPr lang="en-US"/>
              <a:t>&lt;&lt;"\nC chao cac ban";</a:t>
            </a:r>
            <a:br>
              <a:rPr lang="en-US"/>
            </a:br>
            <a:r>
              <a:rPr lang="en-US"/>
              <a:t>  }</a:t>
            </a:r>
            <a:br>
              <a:rPr lang="en-US"/>
            </a:br>
            <a:r>
              <a:rPr lang="en-US"/>
              <a:t>};</a:t>
            </a:r>
          </a:p>
          <a:p>
            <a:r>
              <a:rPr lang="en-US"/>
              <a:t>// ham main</a:t>
            </a:r>
          </a:p>
          <a:p>
            <a:r>
              <a:rPr lang="en-US"/>
              <a:t>void main()</a:t>
            </a:r>
            <a:br>
              <a:rPr lang="en-US"/>
            </a:br>
            <a:r>
              <a:rPr lang="en-US"/>
              <a:t>{</a:t>
            </a:r>
            <a:br>
              <a:rPr lang="en-US"/>
            </a:br>
            <a:r>
              <a:rPr lang="en-US"/>
              <a:t>   A a;</a:t>
            </a:r>
            <a:br>
              <a:rPr lang="en-US"/>
            </a:br>
            <a:r>
              <a:rPr lang="en-US"/>
              <a:t>   A *pa= new A; pa-&gt;Chao(); //goi chao cua A</a:t>
            </a:r>
            <a:br>
              <a:rPr lang="en-US"/>
            </a:br>
            <a:r>
              <a:rPr lang="en-US"/>
              <a:t>   B b;</a:t>
            </a:r>
            <a:br>
              <a:rPr lang="en-US"/>
            </a:br>
            <a:r>
              <a:rPr lang="en-US"/>
              <a:t>   pa=&amp;b; pa-&gt;Chao(); //goi chao cua B</a:t>
            </a:r>
            <a:br>
              <a:rPr lang="en-US"/>
            </a:br>
            <a:r>
              <a:rPr lang="en-US"/>
              <a:t>   C c;</a:t>
            </a:r>
            <a:br>
              <a:rPr lang="en-US"/>
            </a:br>
            <a:r>
              <a:rPr lang="en-US"/>
              <a:t>   pa=&amp;c; pa-&gt;Chao(); //goi chao cua C</a:t>
            </a:r>
            <a:br>
              <a:rPr lang="en-US"/>
            </a:br>
            <a:r>
              <a:rPr lang="en-US"/>
              <a:t>   getch();</a:t>
            </a:r>
            <a:br>
              <a:rPr lang="en-US"/>
            </a:br>
            <a:r>
              <a:rPr lang="en-US"/>
              <a:t>}</a:t>
            </a:r>
          </a:p>
        </p:txBody>
      </p:sp>
    </p:spTree>
    <p:extLst>
      <p:ext uri="{BB962C8B-B14F-4D97-AF65-F5344CB8AC3E}">
        <p14:creationId xmlns:p14="http://schemas.microsoft.com/office/powerpoint/2010/main" val="24085083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8096" y="1077238"/>
            <a:ext cx="10515600" cy="5362771"/>
          </a:xfrm>
        </p:spPr>
        <p:txBody>
          <a:bodyPr/>
          <a:lstStyle/>
          <a:p>
            <a:pPr marL="514350" indent="-514350">
              <a:buFont typeface="+mj-lt"/>
              <a:buAutoNum type="arabicPeriod" startAt="6"/>
            </a:pPr>
            <a:r>
              <a:rPr lang="en-US" sz="3200" b="1" smtClean="0"/>
              <a:t>Tính trừu tượng:</a:t>
            </a:r>
          </a:p>
          <a:p>
            <a:r>
              <a:rPr lang="vi-VN" b="1"/>
              <a:t>Trừu tượng hóa dữ liệu (Data abstraction)</a:t>
            </a:r>
            <a:r>
              <a:rPr lang="vi-VN"/>
              <a:t> liên quan tới việc chỉ cung cấp thông tin cần thiết tới bên ngoài và ẩn chi tiết cơ sở của chúng, ví dụ: để biểu diễn thông tin cần thiết trong chương trình mà không hiển thị chi tiết về chúng.</a:t>
            </a:r>
          </a:p>
          <a:p>
            <a:r>
              <a:rPr lang="vi-VN"/>
              <a:t>Trừu tượng hóa dữ liệu (Data abstraction) là một kỹ thuật lập trình mà dựa trên sự phân biệt của Interface và Implementation (trình triển khai).</a:t>
            </a:r>
          </a:p>
          <a:p>
            <a:pPr marL="514350" indent="-514350">
              <a:buFont typeface="+mj-lt"/>
              <a:buAutoNum type="arabicPeriod" startAt="6"/>
            </a:pPr>
            <a:endParaRPr lang="en-US" b="1"/>
          </a:p>
        </p:txBody>
      </p:sp>
    </p:spTree>
    <p:extLst>
      <p:ext uri="{BB962C8B-B14F-4D97-AF65-F5344CB8AC3E}">
        <p14:creationId xmlns:p14="http://schemas.microsoft.com/office/powerpoint/2010/main" val="27406706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8931"/>
            <a:ext cx="11061526" cy="5488031"/>
          </a:xfrm>
        </p:spPr>
        <p:txBody>
          <a:bodyPr numCol="3" spcCol="457200">
            <a:normAutofit fontScale="70000" lnSpcReduction="20000"/>
          </a:bodyPr>
          <a:lstStyle/>
          <a:p>
            <a:r>
              <a:rPr lang="en-US" sz="3800" smtClean="0"/>
              <a:t>Ví dụ:</a:t>
            </a:r>
          </a:p>
          <a:p>
            <a:pPr marL="0" indent="0">
              <a:buNone/>
            </a:pPr>
            <a:r>
              <a:rPr lang="en-US"/>
              <a:t>class A{</a:t>
            </a:r>
          </a:p>
          <a:p>
            <a:pPr marL="0" indent="0">
              <a:buNone/>
            </a:pPr>
            <a:r>
              <a:rPr lang="en-US"/>
              <a:t>   public:</a:t>
            </a:r>
          </a:p>
          <a:p>
            <a:pPr marL="0" indent="0">
              <a:buNone/>
            </a:pPr>
            <a:r>
              <a:rPr lang="en-US"/>
              <a:t>      // khai bao constructor</a:t>
            </a:r>
          </a:p>
          <a:p>
            <a:pPr marL="0" indent="0">
              <a:buNone/>
            </a:pPr>
            <a:r>
              <a:rPr lang="en-US"/>
              <a:t>      A(int i = 0)</a:t>
            </a:r>
          </a:p>
          <a:p>
            <a:pPr marL="0" indent="0">
              <a:buNone/>
            </a:pPr>
            <a:r>
              <a:rPr lang="en-US"/>
              <a:t>      {</a:t>
            </a:r>
          </a:p>
          <a:p>
            <a:pPr marL="0" indent="0">
              <a:buNone/>
            </a:pPr>
            <a:r>
              <a:rPr lang="en-US"/>
              <a:t>       </a:t>
            </a:r>
            <a:r>
              <a:rPr lang="en-US" smtClean="0"/>
              <a:t>	 </a:t>
            </a:r>
            <a:r>
              <a:rPr lang="en-US"/>
              <a:t>tong = i;</a:t>
            </a:r>
          </a:p>
          <a:p>
            <a:pPr marL="0" indent="0">
              <a:buNone/>
            </a:pPr>
            <a:r>
              <a:rPr lang="en-US"/>
              <a:t>      }</a:t>
            </a:r>
          </a:p>
          <a:p>
            <a:pPr marL="0" indent="0">
              <a:buNone/>
            </a:pPr>
            <a:r>
              <a:rPr lang="en-US"/>
              <a:t>      // du lieu ma la nhin thay voi ben ngoai</a:t>
            </a:r>
          </a:p>
          <a:p>
            <a:pPr marL="0" indent="0">
              <a:buNone/>
            </a:pPr>
            <a:r>
              <a:rPr lang="en-US"/>
              <a:t>      void congThem(int motso)</a:t>
            </a:r>
          </a:p>
          <a:p>
            <a:pPr marL="0" indent="0">
              <a:buNone/>
            </a:pPr>
            <a:r>
              <a:rPr lang="en-US"/>
              <a:t>      {</a:t>
            </a:r>
          </a:p>
          <a:p>
            <a:pPr marL="0" indent="0">
              <a:buNone/>
            </a:pPr>
            <a:r>
              <a:rPr lang="en-US"/>
              <a:t>          tong += motso;</a:t>
            </a:r>
          </a:p>
          <a:p>
            <a:pPr marL="0" indent="0">
              <a:buNone/>
            </a:pPr>
            <a:r>
              <a:rPr lang="en-US"/>
              <a:t>      }</a:t>
            </a:r>
          </a:p>
          <a:p>
            <a:pPr marL="0" indent="0">
              <a:buNone/>
            </a:pPr>
            <a:r>
              <a:rPr lang="en-US"/>
              <a:t>    </a:t>
            </a:r>
            <a:endParaRPr lang="en-US" smtClean="0"/>
          </a:p>
          <a:p>
            <a:pPr marL="0" indent="0">
              <a:buNone/>
            </a:pPr>
            <a:r>
              <a:rPr lang="en-US" smtClean="0"/>
              <a:t>  </a:t>
            </a:r>
          </a:p>
          <a:p>
            <a:pPr marL="0" indent="0">
              <a:buNone/>
            </a:pPr>
            <a:r>
              <a:rPr lang="en-US" smtClean="0"/>
              <a:t> </a:t>
            </a:r>
            <a:r>
              <a:rPr lang="en-US"/>
              <a:t>// du lieu ma la nhin thay voi ben ngoai</a:t>
            </a:r>
          </a:p>
          <a:p>
            <a:pPr marL="0" indent="0">
              <a:buNone/>
            </a:pPr>
            <a:r>
              <a:rPr lang="en-US"/>
              <a:t>      int tinhTong()</a:t>
            </a:r>
          </a:p>
          <a:p>
            <a:pPr marL="0" indent="0">
              <a:buNone/>
            </a:pPr>
            <a:r>
              <a:rPr lang="en-US"/>
              <a:t>      {</a:t>
            </a:r>
          </a:p>
          <a:p>
            <a:pPr marL="0" indent="0">
              <a:buNone/>
            </a:pPr>
            <a:r>
              <a:rPr lang="en-US"/>
              <a:t>          return tong;</a:t>
            </a:r>
          </a:p>
          <a:p>
            <a:pPr marL="0" indent="0">
              <a:buNone/>
            </a:pPr>
            <a:r>
              <a:rPr lang="en-US"/>
              <a:t>      };</a:t>
            </a:r>
          </a:p>
          <a:p>
            <a:pPr marL="0" indent="0">
              <a:buNone/>
            </a:pPr>
            <a:r>
              <a:rPr lang="en-US"/>
              <a:t>   private:</a:t>
            </a:r>
          </a:p>
          <a:p>
            <a:pPr marL="0" indent="0">
              <a:buNone/>
            </a:pPr>
            <a:r>
              <a:rPr lang="en-US"/>
              <a:t>      // du lieu ma la bi an voi ben ngoai</a:t>
            </a:r>
          </a:p>
          <a:p>
            <a:pPr marL="0" indent="0">
              <a:buNone/>
            </a:pPr>
            <a:r>
              <a:rPr lang="en-US"/>
              <a:t>      int tong;</a:t>
            </a:r>
          </a:p>
          <a:p>
            <a:pPr marL="0" indent="0">
              <a:buNone/>
            </a:pPr>
            <a:r>
              <a:rPr lang="en-US" smtClean="0"/>
              <a:t>};</a:t>
            </a:r>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r>
              <a:rPr lang="en-US" smtClean="0"/>
              <a:t>int </a:t>
            </a:r>
            <a:r>
              <a:rPr lang="en-US"/>
              <a:t>main( )</a:t>
            </a:r>
          </a:p>
          <a:p>
            <a:pPr marL="0" indent="0">
              <a:buNone/>
            </a:pPr>
            <a:r>
              <a:rPr lang="en-US"/>
              <a:t>{</a:t>
            </a:r>
          </a:p>
          <a:p>
            <a:pPr marL="0" indent="0">
              <a:buNone/>
            </a:pPr>
            <a:r>
              <a:rPr lang="en-US"/>
              <a:t>   A a;</a:t>
            </a:r>
          </a:p>
          <a:p>
            <a:pPr marL="0" indent="0">
              <a:buNone/>
            </a:pPr>
            <a:r>
              <a:rPr lang="en-US"/>
              <a:t>   </a:t>
            </a:r>
          </a:p>
          <a:p>
            <a:pPr marL="0" indent="0">
              <a:buNone/>
            </a:pPr>
            <a:r>
              <a:rPr lang="en-US"/>
              <a:t>   a.congThem(15);</a:t>
            </a:r>
          </a:p>
          <a:p>
            <a:pPr marL="0" indent="0">
              <a:buNone/>
            </a:pPr>
            <a:r>
              <a:rPr lang="en-US"/>
              <a:t>   a.congThem(25);</a:t>
            </a:r>
          </a:p>
          <a:p>
            <a:pPr marL="0" indent="0">
              <a:buNone/>
            </a:pPr>
            <a:r>
              <a:rPr lang="en-US"/>
              <a:t>   a.congThem(35);</a:t>
            </a:r>
          </a:p>
          <a:p>
            <a:pPr marL="0" indent="0">
              <a:buNone/>
            </a:pPr>
            <a:r>
              <a:rPr lang="en-US"/>
              <a:t> </a:t>
            </a:r>
          </a:p>
          <a:p>
            <a:pPr marL="0" indent="0">
              <a:buNone/>
            </a:pPr>
            <a:r>
              <a:rPr lang="en-US"/>
              <a:t>   cout &lt;&lt; "Tong gia tri la: " &lt;&lt; a.tinhTong() &lt;&lt;endl;</a:t>
            </a:r>
          </a:p>
          <a:p>
            <a:pPr marL="0" indent="0">
              <a:buNone/>
            </a:pPr>
            <a:r>
              <a:rPr lang="en-US"/>
              <a:t>   return 0;</a:t>
            </a:r>
          </a:p>
          <a:p>
            <a:pPr marL="0" indent="0">
              <a:buNone/>
            </a:pPr>
            <a:r>
              <a:rPr lang="en-US"/>
              <a:t>}</a:t>
            </a:r>
          </a:p>
          <a:p>
            <a:pPr marL="0" indent="0">
              <a:buNone/>
            </a:pPr>
            <a:endParaRPr lang="en-US" smtClean="0"/>
          </a:p>
          <a:p>
            <a:endParaRPr lang="en-US"/>
          </a:p>
        </p:txBody>
      </p:sp>
    </p:spTree>
    <p:extLst>
      <p:ext uri="{BB962C8B-B14F-4D97-AF65-F5344CB8AC3E}">
        <p14:creationId xmlns:p14="http://schemas.microsoft.com/office/powerpoint/2010/main" val="31254601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354"/>
            <a:ext cx="10515600" cy="5525610"/>
          </a:xfrm>
        </p:spPr>
        <p:txBody>
          <a:bodyPr>
            <a:normAutofit lnSpcReduction="10000"/>
          </a:bodyPr>
          <a:lstStyle/>
          <a:p>
            <a:pPr marL="514350" indent="-514350" algn="just">
              <a:buFont typeface="+mj-lt"/>
              <a:buAutoNum type="arabicPeriod" startAt="7"/>
            </a:pPr>
            <a:r>
              <a:rPr lang="en-US" sz="3200" b="1" smtClean="0"/>
              <a:t>Tính bao đóng:</a:t>
            </a:r>
          </a:p>
          <a:p>
            <a:pPr algn="just"/>
            <a:r>
              <a:rPr lang="vi-VN" smtClean="0"/>
              <a:t>Trong </a:t>
            </a:r>
            <a:r>
              <a:rPr lang="vi-VN"/>
              <a:t>OOP thì các thuộc tính là trung tâm, là hạt nhân của đối tượng. Các phương thức bao quanh và che giấu đi hạt nhân của đối tượng từ các đối tượng khác trong chương trình.Việc bao gói các thuộc tính của một đối tượng bên trong sự che chở của các phương thức của nó được gọi là sự </a:t>
            </a:r>
            <a:r>
              <a:rPr lang="vi-VN" b="1"/>
              <a:t>đóng gói</a:t>
            </a:r>
            <a:r>
              <a:rPr lang="vi-VN"/>
              <a:t> (encapsulation) hay là đóng gói dữ liệu.</a:t>
            </a:r>
          </a:p>
          <a:p>
            <a:pPr algn="just"/>
            <a:r>
              <a:rPr lang="vi-VN"/>
              <a:t>Đặc tính đóng gói dữ liệu là ý tưởng của các nhà thiết các hệ thống hướng đối tượng. Tuy nhiên, việc áp dụng trong thực tế thì có thể không hoàn toàn như thế. Vì những lý do thực tế mà các đối tượng đôi khi cần phải phơi bày ra một vài thuộc tính này và che giấu đi một vài phương thức kia</a:t>
            </a:r>
            <a:r>
              <a:rPr lang="vi-VN"/>
              <a:t>. </a:t>
            </a:r>
            <a:endParaRPr lang="en-US" smtClean="0"/>
          </a:p>
          <a:p>
            <a:pPr algn="just"/>
            <a:r>
              <a:rPr lang="vi-VN" b="1" smtClean="0"/>
              <a:t>Đóng </a:t>
            </a:r>
            <a:r>
              <a:rPr lang="vi-VN" b="1"/>
              <a:t>gói </a:t>
            </a:r>
            <a:r>
              <a:rPr lang="vi-VN"/>
              <a:t>(encapsulation) là tiến trình che giấu việc thực thi chi tiết của một đối tượng.</a:t>
            </a:r>
          </a:p>
          <a:p>
            <a:pPr marL="0" indent="0" algn="just">
              <a:buNone/>
            </a:pPr>
            <a:endParaRPr lang="en-US" b="1"/>
          </a:p>
        </p:txBody>
      </p:sp>
    </p:spTree>
    <p:extLst>
      <p:ext uri="{BB962C8B-B14F-4D97-AF65-F5344CB8AC3E}">
        <p14:creationId xmlns:p14="http://schemas.microsoft.com/office/powerpoint/2010/main" val="32063155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680" y="688931"/>
            <a:ext cx="10515600" cy="5250037"/>
          </a:xfrm>
        </p:spPr>
        <p:txBody>
          <a:bodyPr numCol="3" spcCol="457200">
            <a:normAutofit fontScale="85000" lnSpcReduction="20000"/>
          </a:bodyPr>
          <a:lstStyle/>
          <a:p>
            <a:r>
              <a:rPr lang="en-US" sz="3300" b="1" smtClean="0"/>
              <a:t>Ví dụ:</a:t>
            </a:r>
          </a:p>
          <a:p>
            <a:pPr marL="0" indent="0">
              <a:buNone/>
            </a:pPr>
            <a:r>
              <a:rPr lang="en-US"/>
              <a:t>class A{</a:t>
            </a:r>
          </a:p>
          <a:p>
            <a:pPr marL="0" indent="0">
              <a:buNone/>
            </a:pPr>
            <a:r>
              <a:rPr lang="en-US"/>
              <a:t>   public:</a:t>
            </a:r>
          </a:p>
          <a:p>
            <a:pPr marL="0" indent="0">
              <a:buNone/>
            </a:pPr>
            <a:r>
              <a:rPr lang="en-US"/>
              <a:t>      // khai bao constructor</a:t>
            </a:r>
          </a:p>
          <a:p>
            <a:pPr marL="0" indent="0">
              <a:buNone/>
            </a:pPr>
            <a:r>
              <a:rPr lang="en-US"/>
              <a:t>      A(int i = 0)</a:t>
            </a:r>
          </a:p>
          <a:p>
            <a:pPr marL="0" indent="0">
              <a:buNone/>
            </a:pPr>
            <a:r>
              <a:rPr lang="en-US"/>
              <a:t>      {</a:t>
            </a:r>
          </a:p>
          <a:p>
            <a:pPr marL="0" indent="0">
              <a:buNone/>
            </a:pPr>
            <a:r>
              <a:rPr lang="en-US"/>
              <a:t>        tong = i;</a:t>
            </a:r>
          </a:p>
          <a:p>
            <a:pPr marL="0" indent="0">
              <a:buNone/>
            </a:pPr>
            <a:r>
              <a:rPr lang="en-US"/>
              <a:t>      }</a:t>
            </a:r>
          </a:p>
          <a:p>
            <a:pPr marL="0" indent="0">
              <a:buNone/>
            </a:pPr>
            <a:r>
              <a:rPr lang="en-US"/>
              <a:t>      // du lieu ma la nhin thay voi ben ngoai</a:t>
            </a:r>
          </a:p>
          <a:p>
            <a:pPr marL="0" indent="0">
              <a:buNone/>
            </a:pPr>
            <a:r>
              <a:rPr lang="en-US"/>
              <a:t>      void congThem(int motso)</a:t>
            </a:r>
          </a:p>
          <a:p>
            <a:pPr marL="0" indent="0">
              <a:buNone/>
            </a:pPr>
            <a:r>
              <a:rPr lang="en-US"/>
              <a:t>      {</a:t>
            </a:r>
          </a:p>
          <a:p>
            <a:pPr marL="0" indent="0">
              <a:buNone/>
            </a:pPr>
            <a:r>
              <a:rPr lang="en-US"/>
              <a:t>          tong += motso;</a:t>
            </a:r>
          </a:p>
          <a:p>
            <a:pPr marL="0" indent="0">
              <a:buNone/>
            </a:pPr>
            <a:r>
              <a:rPr lang="en-US"/>
              <a:t>      }</a:t>
            </a:r>
          </a:p>
          <a:p>
            <a:pPr marL="0" indent="0">
              <a:buNone/>
            </a:pPr>
            <a:r>
              <a:rPr lang="en-US"/>
              <a:t>      // du lieu ma la nhin thay voi ben ngoai</a:t>
            </a:r>
          </a:p>
          <a:p>
            <a:pPr marL="0" indent="0">
              <a:buNone/>
            </a:pPr>
            <a:r>
              <a:rPr lang="en-US"/>
              <a:t>      int tinhTong()</a:t>
            </a:r>
          </a:p>
          <a:p>
            <a:pPr marL="0" indent="0">
              <a:buNone/>
            </a:pPr>
            <a:r>
              <a:rPr lang="en-US"/>
              <a:t>      {</a:t>
            </a:r>
          </a:p>
          <a:p>
            <a:pPr marL="0" indent="0">
              <a:buNone/>
            </a:pPr>
            <a:r>
              <a:rPr lang="en-US"/>
              <a:t>          return tong;</a:t>
            </a:r>
          </a:p>
          <a:p>
            <a:pPr marL="0" indent="0">
              <a:buNone/>
            </a:pPr>
            <a:r>
              <a:rPr lang="en-US"/>
              <a:t>      };</a:t>
            </a:r>
          </a:p>
          <a:p>
            <a:pPr marL="0" indent="0">
              <a:buNone/>
            </a:pPr>
            <a:r>
              <a:rPr lang="en-US"/>
              <a:t>   private:</a:t>
            </a:r>
          </a:p>
          <a:p>
            <a:pPr marL="0" indent="0">
              <a:buNone/>
            </a:pPr>
            <a:r>
              <a:rPr lang="en-US"/>
              <a:t>      // du lieu ma la bi an voi ben ngoai</a:t>
            </a:r>
          </a:p>
          <a:p>
            <a:pPr marL="0" indent="0">
              <a:buNone/>
            </a:pPr>
            <a:r>
              <a:rPr lang="en-US"/>
              <a:t>      int tong;</a:t>
            </a:r>
          </a:p>
          <a:p>
            <a:pPr marL="0" indent="0">
              <a:buNone/>
            </a:pPr>
            <a:r>
              <a:rPr lang="en-US"/>
              <a:t>};</a:t>
            </a:r>
          </a:p>
          <a:p>
            <a:pPr marL="0" indent="0">
              <a:buNone/>
            </a:pPr>
            <a:endParaRPr lang="en-US" smtClean="0"/>
          </a:p>
          <a:p>
            <a:pPr marL="0" indent="0">
              <a:buNone/>
            </a:pPr>
            <a:r>
              <a:rPr lang="en-US" smtClean="0"/>
              <a:t>int </a:t>
            </a:r>
            <a:r>
              <a:rPr lang="en-US"/>
              <a:t>main( )</a:t>
            </a:r>
          </a:p>
          <a:p>
            <a:pPr marL="0" indent="0">
              <a:buNone/>
            </a:pPr>
            <a:r>
              <a:rPr lang="en-US"/>
              <a:t>{</a:t>
            </a:r>
          </a:p>
          <a:p>
            <a:pPr marL="0" indent="0">
              <a:buNone/>
            </a:pPr>
            <a:r>
              <a:rPr lang="en-US"/>
              <a:t>   A a;</a:t>
            </a:r>
          </a:p>
          <a:p>
            <a:pPr marL="0" indent="0">
              <a:buNone/>
            </a:pPr>
            <a:r>
              <a:rPr lang="en-US"/>
              <a:t>   </a:t>
            </a:r>
          </a:p>
          <a:p>
            <a:pPr marL="0" indent="0">
              <a:buNone/>
            </a:pPr>
            <a:r>
              <a:rPr lang="en-US"/>
              <a:t>   a.congThem(15);</a:t>
            </a:r>
          </a:p>
          <a:p>
            <a:pPr marL="0" indent="0">
              <a:buNone/>
            </a:pPr>
            <a:r>
              <a:rPr lang="en-US"/>
              <a:t>   a.congThem(25);</a:t>
            </a:r>
          </a:p>
          <a:p>
            <a:pPr marL="0" indent="0">
              <a:buNone/>
            </a:pPr>
            <a:r>
              <a:rPr lang="en-US"/>
              <a:t>   a.congThem(35);</a:t>
            </a:r>
          </a:p>
          <a:p>
            <a:pPr marL="0" indent="0">
              <a:buNone/>
            </a:pPr>
            <a:r>
              <a:rPr lang="en-US"/>
              <a:t> </a:t>
            </a:r>
          </a:p>
          <a:p>
            <a:pPr marL="0" indent="0">
              <a:buNone/>
            </a:pPr>
            <a:r>
              <a:rPr lang="en-US"/>
              <a:t>   cout &lt;&lt; "Tong gia tri la: " &lt;&lt; a.tinhTong() &lt;&lt;endl;</a:t>
            </a:r>
          </a:p>
          <a:p>
            <a:pPr marL="0" indent="0">
              <a:buNone/>
            </a:pPr>
            <a:r>
              <a:rPr lang="en-US"/>
              <a:t>   return 0;</a:t>
            </a:r>
          </a:p>
          <a:p>
            <a:pPr marL="0" indent="0">
              <a:buNone/>
            </a:pPr>
            <a:r>
              <a:rPr lang="en-US"/>
              <a:t>}</a:t>
            </a:r>
          </a:p>
          <a:p>
            <a:pPr marL="0" indent="0">
              <a:buNone/>
            </a:pPr>
            <a:r>
              <a:rPr lang="en-US"/>
              <a:t> </a:t>
            </a:r>
          </a:p>
          <a:p>
            <a:endParaRPr lang="en-US"/>
          </a:p>
        </p:txBody>
      </p:sp>
    </p:spTree>
    <p:extLst>
      <p:ext uri="{BB962C8B-B14F-4D97-AF65-F5344CB8AC3E}">
        <p14:creationId xmlns:p14="http://schemas.microsoft.com/office/powerpoint/2010/main" val="8445108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9764"/>
            <a:ext cx="10515600" cy="5087199"/>
          </a:xfrm>
        </p:spPr>
        <p:txBody>
          <a:bodyPr/>
          <a:lstStyle/>
          <a:p>
            <a:pPr marL="514350" indent="-514350">
              <a:buFont typeface="+mj-lt"/>
              <a:buAutoNum type="arabicPeriod" startAt="8"/>
            </a:pPr>
            <a:r>
              <a:rPr lang="en-US" sz="3200" b="1" smtClean="0"/>
              <a:t>Sử dụng interface:</a:t>
            </a:r>
          </a:p>
          <a:p>
            <a:r>
              <a:rPr lang="vi-VN"/>
              <a:t>Một Interface miêu tả hành vi hoặc khả năng của một lớp trong C++ mà không ký thác tới một trình triển khai cụ thể của lớp đó.</a:t>
            </a:r>
          </a:p>
          <a:p>
            <a:r>
              <a:rPr lang="vi-VN"/>
              <a:t>Interface trong C++ được triển khai bởi sử dụng các </a:t>
            </a:r>
            <a:r>
              <a:rPr lang="vi-VN" b="1"/>
              <a:t>Lớp trừu tượng (Abstract class)</a:t>
            </a:r>
            <a:r>
              <a:rPr lang="vi-VN"/>
              <a:t> và những lớp trừu tượng này không nên bị nhầm lẫn với Trừu tượng hóa dữ liệu, mà là một khái niệm của việc giữ Implementation Detail phân biệt với dữ liệu được liên </a:t>
            </a:r>
            <a:r>
              <a:rPr lang="vi-VN"/>
              <a:t>kết</a:t>
            </a:r>
            <a:r>
              <a:rPr lang="vi-VN" smtClean="0"/>
              <a:t>.</a:t>
            </a:r>
            <a:endParaRPr lang="vi-VN"/>
          </a:p>
        </p:txBody>
      </p:sp>
    </p:spTree>
    <p:extLst>
      <p:ext uri="{BB962C8B-B14F-4D97-AF65-F5344CB8AC3E}">
        <p14:creationId xmlns:p14="http://schemas.microsoft.com/office/powerpoint/2010/main" val="31122021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148" y="2369289"/>
            <a:ext cx="10515600" cy="1325563"/>
          </a:xfrm>
        </p:spPr>
        <p:txBody>
          <a:bodyPr>
            <a:normAutofit/>
          </a:bodyPr>
          <a:lstStyle/>
          <a:p>
            <a:pPr algn="ctr"/>
            <a:r>
              <a:rPr lang="en-US">
                <a:solidFill>
                  <a:srgbClr val="0070C0"/>
                </a:solidFill>
              </a:rPr>
              <a:t>PHẦN </a:t>
            </a:r>
            <a:r>
              <a:rPr lang="en-US" smtClean="0">
                <a:solidFill>
                  <a:srgbClr val="0070C0"/>
                </a:solidFill>
              </a:rPr>
              <a:t>III: </a:t>
            </a:r>
            <a:r>
              <a:rPr lang="en-US" b="1">
                <a:solidFill>
                  <a:srgbClr val="0070C0"/>
                </a:solidFill>
              </a:rPr>
              <a:t>LẬP </a:t>
            </a:r>
            <a:r>
              <a:rPr lang="en-US" b="1">
                <a:solidFill>
                  <a:srgbClr val="0070C0"/>
                </a:solidFill>
              </a:rPr>
              <a:t>TRÌNH </a:t>
            </a:r>
            <a:r>
              <a:rPr lang="en-US" b="1" smtClean="0">
                <a:solidFill>
                  <a:srgbClr val="0070C0"/>
                </a:solidFill>
              </a:rPr>
              <a:t>C++ NÂNG CAO</a:t>
            </a:r>
            <a:endParaRPr lang="en-US"/>
          </a:p>
        </p:txBody>
      </p:sp>
    </p:spTree>
    <p:extLst>
      <p:ext uri="{BB962C8B-B14F-4D97-AF65-F5344CB8AC3E}">
        <p14:creationId xmlns:p14="http://schemas.microsoft.com/office/powerpoint/2010/main" val="42821500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641523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5625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622" y="1299531"/>
            <a:ext cx="10515600" cy="4351338"/>
          </a:xfrm>
        </p:spPr>
        <p:txBody>
          <a:bodyPr/>
          <a:lstStyle/>
          <a:p>
            <a:pPr marL="514350" lvl="0" indent="-514350">
              <a:buFont typeface="+mj-lt"/>
              <a:buAutoNum type="arabicPeriod" startAt="9"/>
            </a:pPr>
            <a:r>
              <a:rPr lang="en-US" smtClean="0"/>
              <a:t>Con trỏ:</a:t>
            </a:r>
          </a:p>
          <a:p>
            <a:pPr marL="514350" lvl="0" indent="-514350">
              <a:buFont typeface="+mj-lt"/>
              <a:buAutoNum type="arabicPeriod" startAt="9"/>
            </a:pPr>
            <a:r>
              <a:rPr lang="en-US" smtClean="0"/>
              <a:t>Input &amp;&amp; Output:</a:t>
            </a:r>
          </a:p>
          <a:p>
            <a:pPr lvl="1"/>
            <a:r>
              <a:rPr lang="en-US" smtClean="0"/>
              <a:t>Input</a:t>
            </a:r>
          </a:p>
          <a:p>
            <a:pPr lvl="1"/>
            <a:r>
              <a:rPr lang="en-US" smtClean="0"/>
              <a:t>Output</a:t>
            </a:r>
          </a:p>
          <a:p>
            <a:pPr marL="514350" lvl="0" indent="-514350">
              <a:buFont typeface="+mj-lt"/>
              <a:buAutoNum type="arabicPeriod" startAt="9"/>
            </a:pPr>
            <a:r>
              <a:rPr lang="en-US" smtClean="0"/>
              <a:t>Cấu trúc struct:</a:t>
            </a:r>
          </a:p>
          <a:p>
            <a:pPr lvl="1"/>
            <a:r>
              <a:rPr lang="en-US" smtClean="0"/>
              <a:t>Định nghĩa cấu trúc</a:t>
            </a:r>
          </a:p>
          <a:p>
            <a:pPr lvl="1"/>
            <a:r>
              <a:rPr lang="en-US" smtClean="0"/>
              <a:t>Cách truy cập các thành viên trong cấu trúc</a:t>
            </a:r>
            <a:endParaRPr lang="en-US"/>
          </a:p>
        </p:txBody>
      </p:sp>
    </p:spTree>
    <p:extLst>
      <p:ext uri="{BB962C8B-B14F-4D97-AF65-F5344CB8AC3E}">
        <p14:creationId xmlns:p14="http://schemas.microsoft.com/office/powerpoint/2010/main" val="3142634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Lập trình hướng đối tượng trong C++ (8 phần)</a:t>
            </a:r>
            <a:endParaRPr lang="en-US"/>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smtClean="0"/>
              <a:t>Hướng </a:t>
            </a:r>
            <a:r>
              <a:rPr lang="en-US"/>
              <a:t>đối tượng trong c++</a:t>
            </a:r>
          </a:p>
          <a:p>
            <a:pPr marL="514350" lvl="0" indent="-514350">
              <a:buFont typeface="+mj-lt"/>
              <a:buAutoNum type="arabicPeriod"/>
            </a:pPr>
            <a:r>
              <a:rPr lang="en-US"/>
              <a:t>L</a:t>
            </a:r>
            <a:r>
              <a:rPr lang="en-US" smtClean="0"/>
              <a:t>ớp </a:t>
            </a:r>
            <a:r>
              <a:rPr lang="en-US"/>
              <a:t>&amp; đối </a:t>
            </a:r>
            <a:r>
              <a:rPr lang="en-US" smtClean="0"/>
              <a:t>tượng</a:t>
            </a:r>
          </a:p>
          <a:p>
            <a:pPr marL="514350" indent="-514350">
              <a:buFont typeface="+mj-lt"/>
              <a:buAutoNum type="arabicPeriod"/>
            </a:pPr>
            <a:r>
              <a:rPr lang="en-US" smtClean="0"/>
              <a:t>Nạp chồng (overloading)</a:t>
            </a:r>
            <a:endParaRPr lang="en-US"/>
          </a:p>
          <a:p>
            <a:pPr marL="514350" lvl="0" indent="-514350">
              <a:buFont typeface="+mj-lt"/>
              <a:buAutoNum type="arabicPeriod"/>
            </a:pPr>
            <a:r>
              <a:rPr lang="en-US" smtClean="0"/>
              <a:t>Tính </a:t>
            </a:r>
            <a:r>
              <a:rPr lang="en-US"/>
              <a:t>kế thừa</a:t>
            </a:r>
          </a:p>
          <a:p>
            <a:pPr marL="514350" lvl="0" indent="-514350">
              <a:buFont typeface="+mj-lt"/>
              <a:buAutoNum type="arabicPeriod"/>
            </a:pPr>
            <a:r>
              <a:rPr lang="en-US"/>
              <a:t>T</a:t>
            </a:r>
            <a:r>
              <a:rPr lang="en-US" smtClean="0"/>
              <a:t>ính </a:t>
            </a:r>
            <a:r>
              <a:rPr lang="en-US"/>
              <a:t>đa hình</a:t>
            </a:r>
          </a:p>
          <a:p>
            <a:pPr marL="514350" lvl="0" indent="-514350">
              <a:buFont typeface="+mj-lt"/>
              <a:buAutoNum type="arabicPeriod"/>
            </a:pPr>
            <a:r>
              <a:rPr lang="en-US" smtClean="0"/>
              <a:t>Tính </a:t>
            </a:r>
            <a:r>
              <a:rPr lang="en-US"/>
              <a:t>trừu tượng</a:t>
            </a:r>
          </a:p>
          <a:p>
            <a:pPr marL="514350" lvl="0" indent="-514350">
              <a:buFont typeface="+mj-lt"/>
              <a:buAutoNum type="arabicPeriod"/>
            </a:pPr>
            <a:r>
              <a:rPr lang="en-US" smtClean="0"/>
              <a:t>Tính </a:t>
            </a:r>
            <a:r>
              <a:rPr lang="en-US"/>
              <a:t>bao đóng</a:t>
            </a:r>
          </a:p>
          <a:p>
            <a:pPr marL="514350" indent="-514350">
              <a:buFont typeface="+mj-lt"/>
              <a:buAutoNum type="arabicPeriod"/>
            </a:pPr>
            <a:r>
              <a:rPr lang="en-US" smtClean="0"/>
              <a:t>Sử </a:t>
            </a:r>
            <a:r>
              <a:rPr lang="en-US"/>
              <a:t>dụng interface</a:t>
            </a:r>
          </a:p>
        </p:txBody>
      </p:sp>
    </p:spTree>
    <p:extLst>
      <p:ext uri="{BB962C8B-B14F-4D97-AF65-F5344CB8AC3E}">
        <p14:creationId xmlns:p14="http://schemas.microsoft.com/office/powerpoint/2010/main" val="2874080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Lập trình C++ nâng cao: (8 phần)</a:t>
            </a:r>
            <a:endParaRPr lang="en-US"/>
          </a:p>
        </p:txBody>
      </p:sp>
      <p:sp>
        <p:nvSpPr>
          <p:cNvPr id="3" name="Content Placeholder 2"/>
          <p:cNvSpPr>
            <a:spLocks noGrp="1"/>
          </p:cNvSpPr>
          <p:nvPr>
            <p:ph idx="1"/>
          </p:nvPr>
        </p:nvSpPr>
        <p:spPr/>
        <p:txBody>
          <a:bodyPr/>
          <a:lstStyle/>
          <a:p>
            <a:pPr marL="514350" lvl="0" indent="-514350">
              <a:buFont typeface="+mj-lt"/>
              <a:buAutoNum type="arabicPeriod"/>
            </a:pPr>
            <a:r>
              <a:rPr lang="en-US" smtClean="0"/>
              <a:t>File </a:t>
            </a:r>
            <a:r>
              <a:rPr lang="en-US"/>
              <a:t>i/o và stream</a:t>
            </a:r>
          </a:p>
          <a:p>
            <a:pPr marL="514350" lvl="0" indent="-514350">
              <a:buFont typeface="+mj-lt"/>
              <a:buAutoNum type="arabicPeriod"/>
            </a:pPr>
            <a:r>
              <a:rPr lang="en-US" smtClean="0"/>
              <a:t>Xử </a:t>
            </a:r>
            <a:r>
              <a:rPr lang="en-US"/>
              <a:t>lý ngoại lệ</a:t>
            </a:r>
          </a:p>
          <a:p>
            <a:pPr marL="514350" lvl="0" indent="-514350">
              <a:buFont typeface="+mj-lt"/>
              <a:buAutoNum type="arabicPeriod"/>
            </a:pPr>
            <a:r>
              <a:rPr lang="en-US" smtClean="0"/>
              <a:t>Bộ </a:t>
            </a:r>
            <a:r>
              <a:rPr lang="en-US"/>
              <a:t>nhớ động</a:t>
            </a:r>
          </a:p>
          <a:p>
            <a:pPr marL="514350" lvl="0" indent="-514350">
              <a:buFont typeface="+mj-lt"/>
              <a:buAutoNum type="arabicPeriod"/>
            </a:pPr>
            <a:r>
              <a:rPr lang="en-US"/>
              <a:t>N</a:t>
            </a:r>
            <a:r>
              <a:rPr lang="en-US" smtClean="0"/>
              <a:t>amespace</a:t>
            </a:r>
            <a:endParaRPr lang="en-US"/>
          </a:p>
          <a:p>
            <a:pPr marL="514350" lvl="0" indent="-514350">
              <a:buFont typeface="+mj-lt"/>
              <a:buAutoNum type="arabicPeriod"/>
            </a:pPr>
            <a:r>
              <a:rPr lang="en-US" smtClean="0"/>
              <a:t>Template</a:t>
            </a:r>
            <a:endParaRPr lang="en-US"/>
          </a:p>
          <a:p>
            <a:pPr marL="514350" lvl="0" indent="-514350">
              <a:buFont typeface="+mj-lt"/>
              <a:buAutoNum type="arabicPeriod"/>
            </a:pPr>
            <a:r>
              <a:rPr lang="en-US" smtClean="0"/>
              <a:t>Preprocessor </a:t>
            </a:r>
            <a:r>
              <a:rPr lang="en-US"/>
              <a:t>(bộ tiền xử lý)</a:t>
            </a:r>
          </a:p>
          <a:p>
            <a:pPr marL="514350" lvl="0" indent="-514350">
              <a:buFont typeface="+mj-lt"/>
              <a:buAutoNum type="arabicPeriod"/>
            </a:pPr>
            <a:r>
              <a:rPr lang="en-US" smtClean="0"/>
              <a:t>Xử </a:t>
            </a:r>
            <a:r>
              <a:rPr lang="en-US"/>
              <a:t>lý tín hiệu</a:t>
            </a:r>
          </a:p>
          <a:p>
            <a:pPr marL="514350" indent="-514350">
              <a:buFont typeface="+mj-lt"/>
              <a:buAutoNum type="arabicPeriod"/>
            </a:pPr>
            <a:r>
              <a:rPr lang="en-US"/>
              <a:t>Đ</a:t>
            </a:r>
            <a:r>
              <a:rPr lang="en-US" smtClean="0"/>
              <a:t>a </a:t>
            </a:r>
            <a:r>
              <a:rPr lang="en-US"/>
              <a:t>luồng (</a:t>
            </a:r>
            <a:r>
              <a:rPr lang="en-US" smtClean="0"/>
              <a:t>multithread)</a:t>
            </a:r>
            <a:endParaRPr lang="en-US"/>
          </a:p>
        </p:txBody>
      </p:sp>
    </p:spTree>
    <p:extLst>
      <p:ext uri="{BB962C8B-B14F-4D97-AF65-F5344CB8AC3E}">
        <p14:creationId xmlns:p14="http://schemas.microsoft.com/office/powerpoint/2010/main" val="3376143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2234</TotalTime>
  <Words>3972</Words>
  <Application>Microsoft Office PowerPoint</Application>
  <PresentationFormat>Widescreen</PresentationFormat>
  <Paragraphs>740</Paragraphs>
  <Slides>69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Calibri</vt:lpstr>
      <vt:lpstr>Calibri Light</vt:lpstr>
      <vt:lpstr>inherit</vt:lpstr>
      <vt:lpstr>Menlo</vt:lpstr>
      <vt:lpstr>Monaco</vt:lpstr>
      <vt:lpstr>Wingdings</vt:lpstr>
      <vt:lpstr>Office Theme</vt:lpstr>
      <vt:lpstr>Lập trình C++:</vt:lpstr>
      <vt:lpstr>Nội dung môn học:</vt:lpstr>
      <vt:lpstr>Tóm tắt nội dung môn học:</vt:lpstr>
      <vt:lpstr>Lập trình C++ cơ bản:</vt:lpstr>
      <vt:lpstr>PowerPoint Presentation</vt:lpstr>
      <vt:lpstr>PowerPoint Presentation</vt:lpstr>
      <vt:lpstr>PowerPoint Presentation</vt:lpstr>
      <vt:lpstr>Lập trình hướng đối tượng trong C++ (8 phần)</vt:lpstr>
      <vt:lpstr>Lập trình C++ nâng cao: (8 phần)</vt:lpstr>
      <vt:lpstr>Nội dung bài học:</vt:lpstr>
      <vt:lpstr>PHẦN I: LẬP TRÌNH C++ CƠ BẢN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PHẦN II: LẬP TRÌNH HƯỚNG ĐỐI TƯỢNG TRONG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PHẦN III: LẬP TRÌNH C++ NÂNG CAO</vt:lpstr>
      <vt:lpstr>PowerPoint Presentation</vt:lpstr>
      <vt:lpstr>PowerPoint Presentation</vt:lpstr>
    </vt:vector>
  </TitlesOfParts>
  <Company>Sky123.Org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C++:</dc:title>
  <dc:creator>Admin</dc:creator>
  <cp:lastModifiedBy>Admin</cp:lastModifiedBy>
  <cp:revision>68</cp:revision>
  <dcterms:created xsi:type="dcterms:W3CDTF">2018-04-05T02:38:50Z</dcterms:created>
  <dcterms:modified xsi:type="dcterms:W3CDTF">2018-04-11T04:54:22Z</dcterms:modified>
</cp:coreProperties>
</file>