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94f68e01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94f68e01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94f68e019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94f68e019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94f68e01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94f68e01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94f68e019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94f68e019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94f68e01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94f68e01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94f68e01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94f68e01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94f68e01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94f68e01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94f68e01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94f68e01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50c4ec55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50c4ec55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94f68e01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94f68e01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94f68e01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94f68e01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94f68e01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94f68e01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94f68e01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94f68e01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97a09a88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97a09a88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edo.com/download/AdventureWork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590425" y="1166375"/>
            <a:ext cx="450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ANALYSE -  UK GENERATION PROJECT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638850" y="2964875"/>
            <a:ext cx="45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APPLYING OUR LEARNING - ANALYSING DATA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47425" y="4701225"/>
            <a:ext cx="85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da-lon2 - Abdul, Alan, Alisha, Jenny and Shayanny 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303800" y="141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</a:t>
            </a:r>
            <a:r>
              <a:rPr lang="pt-BR"/>
              <a:t>What is the relationship between store trading duration and revenue? </a:t>
            </a:r>
            <a:endParaRPr/>
          </a:p>
        </p:txBody>
      </p:sp>
      <p:sp>
        <p:nvSpPr>
          <p:cNvPr id="356" name="Google Shape;356;p22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687975" y="1736350"/>
            <a:ext cx="2375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There's none Relation between Store Trading Duration (in Years) and Revenue. </a:t>
            </a:r>
            <a:br>
              <a:rPr lang="pt-BR" sz="1700">
                <a:latin typeface="Nunito"/>
                <a:ea typeface="Nunito"/>
                <a:cs typeface="Nunito"/>
                <a:sym typeface="Nunito"/>
              </a:rPr>
            </a:b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The Revenue from each store name are not relation  with your duration time.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625" y="1277675"/>
            <a:ext cx="4910309" cy="368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625" y="282387"/>
            <a:ext cx="6105000" cy="45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3"/>
          <p:cNvSpPr txBox="1"/>
          <p:nvPr/>
        </p:nvSpPr>
        <p:spPr>
          <a:xfrm>
            <a:off x="283525" y="1432788"/>
            <a:ext cx="2375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We can see the revenue decreased in </a:t>
            </a: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specific</a:t>
            </a: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 duration stores, but we can not consider it as relevant). </a:t>
            </a: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There's</a:t>
            </a: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 none variation.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3439925" y="843988"/>
            <a:ext cx="4717600" cy="408900"/>
          </a:xfrm>
          <a:custGeom>
            <a:rect b="b" l="l" r="r" t="t"/>
            <a:pathLst>
              <a:path extrusionOk="0" h="16356" w="188704">
                <a:moveTo>
                  <a:pt x="0" y="12761"/>
                </a:moveTo>
                <a:cubicBezTo>
                  <a:pt x="2780" y="14614"/>
                  <a:pt x="6659" y="15782"/>
                  <a:pt x="9828" y="14726"/>
                </a:cubicBezTo>
                <a:cubicBezTo>
                  <a:pt x="13350" y="13552"/>
                  <a:pt x="11548" y="6072"/>
                  <a:pt x="15070" y="4898"/>
                </a:cubicBezTo>
                <a:cubicBezTo>
                  <a:pt x="19056" y="3569"/>
                  <a:pt x="23318" y="2932"/>
                  <a:pt x="27519" y="2932"/>
                </a:cubicBezTo>
                <a:cubicBezTo>
                  <a:pt x="28917" y="2932"/>
                  <a:pt x="29544" y="-313"/>
                  <a:pt x="30795" y="312"/>
                </a:cubicBezTo>
                <a:cubicBezTo>
                  <a:pt x="35875" y="2850"/>
                  <a:pt x="41795" y="3715"/>
                  <a:pt x="46521" y="6864"/>
                </a:cubicBezTo>
                <a:cubicBezTo>
                  <a:pt x="49872" y="9097"/>
                  <a:pt x="50562" y="17310"/>
                  <a:pt x="54383" y="16037"/>
                </a:cubicBezTo>
                <a:cubicBezTo>
                  <a:pt x="56672" y="15274"/>
                  <a:pt x="54276" y="11118"/>
                  <a:pt x="55039" y="8829"/>
                </a:cubicBezTo>
                <a:cubicBezTo>
                  <a:pt x="55694" y="6863"/>
                  <a:pt x="58970" y="7519"/>
                  <a:pt x="60936" y="6864"/>
                </a:cubicBezTo>
                <a:cubicBezTo>
                  <a:pt x="64016" y="5838"/>
                  <a:pt x="67029" y="2562"/>
                  <a:pt x="70109" y="3588"/>
                </a:cubicBezTo>
                <a:cubicBezTo>
                  <a:pt x="76959" y="5870"/>
                  <a:pt x="84881" y="2615"/>
                  <a:pt x="91731" y="4898"/>
                </a:cubicBezTo>
                <a:cubicBezTo>
                  <a:pt x="94226" y="5730"/>
                  <a:pt x="95133" y="10972"/>
                  <a:pt x="97628" y="10140"/>
                </a:cubicBezTo>
                <a:cubicBezTo>
                  <a:pt x="99093" y="9652"/>
                  <a:pt x="97795" y="7018"/>
                  <a:pt x="98283" y="5553"/>
                </a:cubicBezTo>
                <a:cubicBezTo>
                  <a:pt x="98720" y="4242"/>
                  <a:pt x="100904" y="4680"/>
                  <a:pt x="102215" y="4243"/>
                </a:cubicBezTo>
                <a:cubicBezTo>
                  <a:pt x="103923" y="3674"/>
                  <a:pt x="106457" y="4055"/>
                  <a:pt x="107456" y="5553"/>
                </a:cubicBezTo>
                <a:cubicBezTo>
                  <a:pt x="108433" y="7018"/>
                  <a:pt x="108369" y="10567"/>
                  <a:pt x="110077" y="10140"/>
                </a:cubicBezTo>
                <a:cubicBezTo>
                  <a:pt x="111900" y="9684"/>
                  <a:pt x="111571" y="6148"/>
                  <a:pt x="113353" y="5553"/>
                </a:cubicBezTo>
                <a:cubicBezTo>
                  <a:pt x="118635" y="3790"/>
                  <a:pt x="124241" y="1362"/>
                  <a:pt x="129734" y="2277"/>
                </a:cubicBezTo>
                <a:cubicBezTo>
                  <a:pt x="137110" y="3506"/>
                  <a:pt x="144758" y="3085"/>
                  <a:pt x="152012" y="4898"/>
                </a:cubicBezTo>
                <a:cubicBezTo>
                  <a:pt x="154141" y="5430"/>
                  <a:pt x="157346" y="3727"/>
                  <a:pt x="158564" y="5553"/>
                </a:cubicBezTo>
                <a:cubicBezTo>
                  <a:pt x="159661" y="7198"/>
                  <a:pt x="157821" y="10052"/>
                  <a:pt x="159219" y="11450"/>
                </a:cubicBezTo>
                <a:cubicBezTo>
                  <a:pt x="162190" y="14421"/>
                  <a:pt x="166157" y="5553"/>
                  <a:pt x="170358" y="5553"/>
                </a:cubicBezTo>
                <a:cubicBezTo>
                  <a:pt x="176535" y="5553"/>
                  <a:pt x="184339" y="7303"/>
                  <a:pt x="188704" y="2932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Google Shape;367;p23"/>
          <p:cNvSpPr txBox="1"/>
          <p:nvPr/>
        </p:nvSpPr>
        <p:spPr>
          <a:xfrm>
            <a:off x="3674225" y="356025"/>
            <a:ext cx="4292400" cy="40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Revenue in </a:t>
            </a: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Billions</a:t>
            </a: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vs Store Duration in Year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450" y="466850"/>
            <a:ext cx="5811675" cy="43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4"/>
          <p:cNvSpPr txBox="1"/>
          <p:nvPr/>
        </p:nvSpPr>
        <p:spPr>
          <a:xfrm>
            <a:off x="283525" y="1585202"/>
            <a:ext cx="2681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Also, the Revenue value there's none normalized </a:t>
            </a: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distribution</a:t>
            </a: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. Which doesn't mean much, but assumes he doesn't follow a standard behavior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>
            <p:ph type="title"/>
          </p:nvPr>
        </p:nvSpPr>
        <p:spPr>
          <a:xfrm>
            <a:off x="770600" y="148725"/>
            <a:ext cx="8760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6.</a:t>
            </a:r>
            <a:r>
              <a:rPr lang="pt-BR" sz="2320"/>
              <a:t> What is the relationship between the size of the stores, number of employees and revenue?</a:t>
            </a:r>
            <a:endParaRPr sz="232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/>
          </a:p>
        </p:txBody>
      </p:sp>
      <p:sp>
        <p:nvSpPr>
          <p:cNvPr id="380" name="Google Shape;380;p25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b="19020" l="24626" r="28636" t="16613"/>
          <a:stretch/>
        </p:blipFill>
        <p:spPr>
          <a:xfrm>
            <a:off x="2498063" y="1807525"/>
            <a:ext cx="4147869" cy="32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5"/>
          <p:cNvPicPr preferRelativeResize="0"/>
          <p:nvPr/>
        </p:nvPicPr>
        <p:blipFill rotWithShape="1">
          <a:blip r:embed="rId4">
            <a:alphaModFix/>
          </a:blip>
          <a:srcRect b="18127" l="27202" r="30778" t="23529"/>
          <a:stretch/>
        </p:blipFill>
        <p:spPr>
          <a:xfrm>
            <a:off x="135075" y="3796525"/>
            <a:ext cx="1610101" cy="125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 rotWithShape="1">
          <a:blip r:embed="rId5">
            <a:alphaModFix/>
          </a:blip>
          <a:srcRect b="18026" l="26354" r="29323" t="20491"/>
          <a:stretch/>
        </p:blipFill>
        <p:spPr>
          <a:xfrm>
            <a:off x="91138" y="1148013"/>
            <a:ext cx="1697999" cy="132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5"/>
          <p:cNvPicPr preferRelativeResize="0"/>
          <p:nvPr/>
        </p:nvPicPr>
        <p:blipFill rotWithShape="1">
          <a:blip r:embed="rId6">
            <a:alphaModFix/>
          </a:blip>
          <a:srcRect b="13931" l="27533" r="30449" t="26686"/>
          <a:stretch/>
        </p:blipFill>
        <p:spPr>
          <a:xfrm>
            <a:off x="106862" y="2472275"/>
            <a:ext cx="1666544" cy="132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5"/>
          <p:cNvSpPr txBox="1"/>
          <p:nvPr/>
        </p:nvSpPr>
        <p:spPr>
          <a:xfrm>
            <a:off x="2382400" y="1169963"/>
            <a:ext cx="64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There was no correlation between the annual revenue or the number of employees or the size of the stores and the number of revenue.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6" name="Google Shape;386;p25"/>
          <p:cNvCxnSpPr>
            <a:endCxn id="383" idx="3"/>
          </p:cNvCxnSpPr>
          <p:nvPr/>
        </p:nvCxnSpPr>
        <p:spPr>
          <a:xfrm flipH="1">
            <a:off x="1789137" y="1565642"/>
            <a:ext cx="5478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5"/>
          <p:cNvCxnSpPr>
            <a:endCxn id="384" idx="3"/>
          </p:cNvCxnSpPr>
          <p:nvPr/>
        </p:nvCxnSpPr>
        <p:spPr>
          <a:xfrm flipH="1">
            <a:off x="1773406" y="1565700"/>
            <a:ext cx="609000" cy="15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5"/>
          <p:cNvSpPr txBox="1"/>
          <p:nvPr/>
        </p:nvSpPr>
        <p:spPr>
          <a:xfrm>
            <a:off x="7055850" y="1964550"/>
            <a:ext cx="1884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However there was a relation between the size of the stores and number of employees. Both factors had a strong positive correlation. So I was able to infer that the larger a store is, the number of employees increases.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9" name="Google Shape;389;p25"/>
          <p:cNvCxnSpPr/>
          <p:nvPr/>
        </p:nvCxnSpPr>
        <p:spPr>
          <a:xfrm flipH="1" rot="10800000">
            <a:off x="1927700" y="4065313"/>
            <a:ext cx="7743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5"/>
          <p:cNvCxnSpPr>
            <a:endCxn id="388" idx="1"/>
          </p:cNvCxnSpPr>
          <p:nvPr/>
        </p:nvCxnSpPr>
        <p:spPr>
          <a:xfrm flipH="1" rot="10800000">
            <a:off x="6407550" y="3349800"/>
            <a:ext cx="6483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5"/>
          <p:cNvCxnSpPr/>
          <p:nvPr/>
        </p:nvCxnSpPr>
        <p:spPr>
          <a:xfrm flipH="1" rot="10800000">
            <a:off x="3148075" y="2218025"/>
            <a:ext cx="2862900" cy="22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 - What we have learned?</a:t>
            </a:r>
            <a:endParaRPr/>
          </a:p>
        </p:txBody>
      </p:sp>
      <p:sp>
        <p:nvSpPr>
          <p:cNvPr id="397" name="Google Shape;397;p26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617750" y="1530975"/>
            <a:ext cx="793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Explore the dataset using SQL Server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Use SQL query to extract needed data from the dataset, then export as a csv file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Use pandas and matplotlib in python to visualize the data, answer the question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Use GitHub to </a:t>
            </a: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collaborate </a:t>
            </a: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in the project as a Team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TEAMWORK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/>
        </p:nvSpPr>
        <p:spPr>
          <a:xfrm>
            <a:off x="590425" y="1925250"/>
            <a:ext cx="440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 !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147425" y="4701225"/>
            <a:ext cx="85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da-lon2 - Abdul, Alan, Alisha, Jenny and Shayanny 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1441500" y="2293275"/>
            <a:ext cx="7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PRESENT THE DATA 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277675"/>
            <a:ext cx="70305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 this Interim Project, we work on </a:t>
            </a:r>
            <a:r>
              <a:rPr lang="pt-BR" sz="1700"/>
              <a:t>AdventureWorks - Microsoft SQL Server sample database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The AdventureWorks database supports standard online transaction processing scenarios for a fictitious bicycle manufacturer (Adventure Works Cycles). Scenarios include Manufacturing, Sales, Purchasing, Product Management, Contact Management, and Human Resources.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We also have used the </a:t>
            </a:r>
            <a:r>
              <a:rPr lang="pt-BR" sz="1700" u="sng">
                <a:solidFill>
                  <a:schemeClr val="hlink"/>
                </a:solidFill>
                <a:hlinkClick r:id="rId3"/>
              </a:rPr>
              <a:t>AdventureWorks Data Dictionary</a:t>
            </a:r>
            <a:r>
              <a:rPr lang="pt-BR" sz="1700"/>
              <a:t> to check and guide us on database observation. </a:t>
            </a:r>
            <a:endParaRPr sz="1700"/>
          </a:p>
        </p:txBody>
      </p:sp>
      <p:sp>
        <p:nvSpPr>
          <p:cNvPr id="286" name="Google Shape;286;p14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196350" y="101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</a:t>
            </a:r>
            <a:r>
              <a:rPr lang="pt-BR"/>
              <a:t>What are the regional sales in the best performing country? 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452250" y="2956050"/>
            <a:ext cx="32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Revenue by Country aggregated by Sales.SalesTerritory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297" y="1101000"/>
            <a:ext cx="5282574" cy="39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25" y="1167350"/>
            <a:ext cx="2640950" cy="17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456600" y="4230300"/>
            <a:ext cx="366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Nunito"/>
                <a:ea typeface="Nunito"/>
                <a:cs typeface="Nunito"/>
                <a:sym typeface="Nunito"/>
              </a:rPr>
              <a:t>The best performing country is US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88025" y="4364600"/>
            <a:ext cx="3627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5501900" y="3113175"/>
            <a:ext cx="2900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Southwest has the highest sales in US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200" y="-81225"/>
            <a:ext cx="574545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750" y="799300"/>
            <a:ext cx="4070350" cy="18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5492338" y="2626575"/>
            <a:ext cx="29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Regional Sales in US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95700" y="-11025"/>
            <a:ext cx="8948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20"/>
              <a:t>2.</a:t>
            </a:r>
            <a:r>
              <a:rPr lang="pt-BR" sz="2120"/>
              <a:t>What is the relationship between Annual leave taken and Bonus</a:t>
            </a:r>
            <a:endParaRPr sz="2120"/>
          </a:p>
        </p:txBody>
      </p:sp>
      <p:sp>
        <p:nvSpPr>
          <p:cNvPr id="312" name="Google Shape;312;p17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 b="1429" l="1894" r="1951" t="-1430"/>
          <a:stretch/>
        </p:blipFill>
        <p:spPr>
          <a:xfrm>
            <a:off x="2860775" y="404575"/>
            <a:ext cx="5847975" cy="473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17"/>
          <p:cNvCxnSpPr/>
          <p:nvPr/>
        </p:nvCxnSpPr>
        <p:spPr>
          <a:xfrm flipH="1" rot="10800000">
            <a:off x="4422750" y="1359475"/>
            <a:ext cx="3538200" cy="3309000"/>
          </a:xfrm>
          <a:prstGeom prst="straightConnector1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7"/>
          <p:cNvSpPr txBox="1"/>
          <p:nvPr/>
        </p:nvSpPr>
        <p:spPr>
          <a:xfrm>
            <a:off x="376700" y="1604175"/>
            <a:ext cx="23586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02124"/>
                </a:solidFill>
                <a:highlight>
                  <a:srgbClr val="F8F9FA"/>
                </a:highlight>
              </a:rPr>
              <a:t>There is a </a:t>
            </a:r>
            <a:r>
              <a:rPr b="1" lang="pt-BR" sz="1800">
                <a:solidFill>
                  <a:srgbClr val="202124"/>
                </a:solidFill>
                <a:highlight>
                  <a:srgbClr val="F8F9FA"/>
                </a:highlight>
              </a:rPr>
              <a:t>positive</a:t>
            </a:r>
            <a:r>
              <a:rPr b="1" lang="pt-BR" sz="1800">
                <a:solidFill>
                  <a:srgbClr val="202124"/>
                </a:solidFill>
                <a:highlight>
                  <a:srgbClr val="F8F9FA"/>
                </a:highlight>
              </a:rPr>
              <a:t> relation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 between 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Annual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 Leave Taken and Bonus, </a:t>
            </a:r>
            <a:r>
              <a:rPr b="1" lang="pt-BR" sz="1800">
                <a:solidFill>
                  <a:srgbClr val="202124"/>
                </a:solidFill>
                <a:highlight>
                  <a:srgbClr val="F8F9FA"/>
                </a:highlight>
              </a:rPr>
              <a:t>But it is not 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a 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strength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 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correlation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. </a:t>
            </a:r>
            <a:r>
              <a:rPr lang="pt-BR" sz="11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1800">
                <a:solidFill>
                  <a:srgbClr val="202124"/>
                </a:solidFill>
                <a:highlight>
                  <a:srgbClr val="F8F9FA"/>
                </a:highlight>
              </a:rPr>
              <a:t>The greater the number of hours taken on vacation, the greater the amount earned in bonuses. </a:t>
            </a:r>
            <a:endParaRPr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.What is the relationship between Country and Revenue? 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2600475" y="12418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075" y="1241875"/>
            <a:ext cx="3712425" cy="19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 txBox="1"/>
          <p:nvPr/>
        </p:nvSpPr>
        <p:spPr>
          <a:xfrm>
            <a:off x="292750" y="1740600"/>
            <a:ext cx="2622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02124"/>
                </a:solidFill>
                <a:highlight>
                  <a:srgbClr val="F8F9FA"/>
                </a:highlight>
              </a:rPr>
              <a:t>The revenue is correlated with the number of stores in each country.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650" y="3003600"/>
            <a:ext cx="3187174" cy="18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075" y="1068125"/>
            <a:ext cx="3712425" cy="19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525" y="1851000"/>
            <a:ext cx="5496150" cy="32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3.What is the relationship between Country and Revenue? 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2600475" y="12418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292750" y="1740600"/>
            <a:ext cx="2622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02124"/>
                </a:solidFill>
                <a:highlight>
                  <a:srgbClr val="F8F9FA"/>
                </a:highlight>
              </a:rPr>
              <a:t>The revenue is correlated with the number of stores in each country.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075" y="1642075"/>
            <a:ext cx="5733826" cy="334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</a:t>
            </a:r>
            <a:r>
              <a:rPr lang="pt-BR"/>
              <a:t>What is the relationship between sick leave and Job Title ?</a:t>
            </a:r>
            <a:r>
              <a:rPr lang="pt-BR"/>
              <a:t> 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3521825" y="1277675"/>
            <a:ext cx="5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463" y="1597875"/>
            <a:ext cx="4616122" cy="31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0"/>
          <p:cNvSpPr txBox="1"/>
          <p:nvPr/>
        </p:nvSpPr>
        <p:spPr>
          <a:xfrm>
            <a:off x="725200" y="1974125"/>
            <a:ext cx="324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Employees are more likely to take sick leave compared to Sales People.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More employees in the organization than sales people.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Sick Leave by Organization Level</a:t>
            </a:r>
            <a:endParaRPr/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975" y="1427975"/>
            <a:ext cx="4321101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1"/>
          <p:cNvSpPr txBox="1"/>
          <p:nvPr/>
        </p:nvSpPr>
        <p:spPr>
          <a:xfrm>
            <a:off x="658050" y="1678700"/>
            <a:ext cx="3545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The higher up the organization you go, the less sick leave is taken.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Job Titles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Level 1: Chief Financial Officer, Vice President roles,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Level 2: 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Managerial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 roles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Level 3: Supervisor roles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Level 4: Assistants, Clerks, Stockers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4794325" y="4646600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Lower the level  = More senior role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