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Turks and Caicos Islands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Truc Minh Nguyen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 per Capita - Turks and Caicos</a:t>
            </a:r>
          </a:p>
        </p:txBody>
      </p:sp>
      <p:pic>
        <p:nvPicPr>
          <p:cNvPr descr="C:/Users/minh8/Documents/R%20mssp/MA615/Final_Project/Final_Project_TMNguyen/per_capita_turks.png" id="0" name="Picture 1"/>
          <p:cNvPicPr>
            <a:picLocks noGrp="1" noChangeAspect="1"/>
          </p:cNvPicPr>
          <p:nvPr/>
        </p:nvPicPr>
        <p:blipFill>
          <a:blip r:embed="rId2"/>
          <a:stretch>
            <a:fillRect/>
          </a:stretch>
        </p:blipFill>
        <p:spPr bwMode="auto">
          <a:xfrm>
            <a:off x="457200" y="1612900"/>
            <a:ext cx="8229600" cy="20447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Turks GDP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 per Capita - Bahamas</a:t>
            </a:r>
          </a:p>
        </p:txBody>
      </p:sp>
      <p:pic>
        <p:nvPicPr>
          <p:cNvPr descr="C:/Users/minh8/Documents/R%20mssp/MA615/Final_Project/Final_Project_TMNguyen/per_capita_bahamas.png" id="0" name="Picture 1"/>
          <p:cNvPicPr>
            <a:picLocks noGrp="1" noChangeAspect="1"/>
          </p:cNvPicPr>
          <p:nvPr/>
        </p:nvPicPr>
        <p:blipFill>
          <a:blip r:embed="rId2"/>
          <a:stretch>
            <a:fillRect/>
          </a:stretch>
        </p:blipFill>
        <p:spPr bwMode="auto">
          <a:xfrm>
            <a:off x="457200" y="16129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Bahamas GDP</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 per Capita - Cuba</a:t>
            </a:r>
          </a:p>
        </p:txBody>
      </p:sp>
      <p:pic>
        <p:nvPicPr>
          <p:cNvPr descr="C:/Users/minh8/Documents/R%20mssp/MA615/Final_Project/Final_Project_TMNguyen/per_capita_cuba.png" id="0" name="Picture 1"/>
          <p:cNvPicPr>
            <a:picLocks noGrp="1" noChangeAspect="1"/>
          </p:cNvPicPr>
          <p:nvPr/>
        </p:nvPicPr>
        <p:blipFill>
          <a:blip r:embed="rId2"/>
          <a:stretch>
            <a:fillRect/>
          </a:stretch>
        </p:blipFill>
        <p:spPr bwMode="auto">
          <a:xfrm>
            <a:off x="457200" y="1625600"/>
            <a:ext cx="8229600" cy="2019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Cuba GDP</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 per Capita - Dominican Republic</a:t>
            </a:r>
          </a:p>
        </p:txBody>
      </p:sp>
      <p:pic>
        <p:nvPicPr>
          <p:cNvPr descr="C:/Users/minh8/Documents/R%20mssp/MA615/Final_Project/Final_Project_TMNguyen/per_capita_dominican.png" id="0" name="Picture 1"/>
          <p:cNvPicPr>
            <a:picLocks noGrp="1" noChangeAspect="1"/>
          </p:cNvPicPr>
          <p:nvPr/>
        </p:nvPicPr>
        <p:blipFill>
          <a:blip r:embed="rId2"/>
          <a:stretch>
            <a:fillRect/>
          </a:stretch>
        </p:blipFill>
        <p:spPr bwMode="auto">
          <a:xfrm>
            <a:off x="457200" y="1612900"/>
            <a:ext cx="8229600" cy="20447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Dominican GDP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 Comparisons</a:t>
            </a:r>
          </a:p>
        </p:txBody>
      </p:sp>
      <p:sp>
        <p:nvSpPr>
          <p:cNvPr id="3" name="Content Placeholder 2"/>
          <p:cNvSpPr>
            <a:spLocks noGrp="1"/>
          </p:cNvSpPr>
          <p:nvPr>
            <p:ph idx="1"/>
          </p:nvPr>
        </p:nvSpPr>
        <p:spPr/>
        <p:txBody>
          <a:bodyPr/>
          <a:lstStyle/>
          <a:p>
            <a:pPr lvl="0"/>
            <a:r>
              <a:rPr/>
              <a:t>It appears that the TCI’s GDP trend throughout the years is most similar to the Bahamas, making it a competitor to look out for. The values are close, however, it appears that the Bahamas generally has higher GDP per Capita overall than TCI.</a:t>
            </a:r>
          </a:p>
          <a:p>
            <a:pPr lvl="0"/>
            <a:r>
              <a:rPr/>
              <a:t>TCI has much higher GDP per capita when compared to Cuba and the Dominican Republic. However, Cuba and Dominican Republic appear to have similar GDP per Capita trends. Perhaps this could be due to the location. The Turks and Caicos and Bahamas are located northeast compared to Cuba and Dominican Republic (southwest).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 Weakness, Opportunities, Threats (SWOT)</a:t>
            </a:r>
          </a:p>
        </p:txBody>
      </p:sp>
      <p:pic>
        <p:nvPicPr>
          <p:cNvPr descr="C:/Users/minh8/Documents/R%20mssp/MA615/Final_Project/Final_Project_TMNguyen/swot.png" id="0" name="Picture 1"/>
          <p:cNvPicPr>
            <a:picLocks noGrp="1" noChangeAspect="1"/>
          </p:cNvPicPr>
          <p:nvPr/>
        </p:nvPicPr>
        <p:blipFill>
          <a:blip r:embed="rId2"/>
          <a:stretch>
            <a:fillRect/>
          </a:stretch>
        </p:blipFill>
        <p:spPr bwMode="auto">
          <a:xfrm>
            <a:off x="2070100" y="1193800"/>
            <a:ext cx="5016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SWOT Chart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TCI share similar government to the U.S (both originated from Britain)</a:t>
            </a:r>
          </a:p>
          <a:p>
            <a:pPr lvl="0"/>
            <a:r>
              <a:rPr/>
              <a:t>Its GDP per Capita is competitive compared to surrounding islands</a:t>
            </a:r>
          </a:p>
          <a:p>
            <a:pPr lvl="0"/>
            <a:r>
              <a:rPr b="1"/>
              <a:t>SWOT:</a:t>
            </a:r>
          </a:p>
          <a:p>
            <a:pPr lvl="1"/>
            <a:r>
              <a:rPr b="1"/>
              <a:t>Strengths:</a:t>
            </a:r>
            <a:r>
              <a:rPr/>
              <a:t> high end beaches and resorts bring in tourism</a:t>
            </a:r>
          </a:p>
          <a:p>
            <a:pPr lvl="1"/>
            <a:r>
              <a:rPr b="1"/>
              <a:t>Weaknesses:</a:t>
            </a:r>
            <a:r>
              <a:rPr/>
              <a:t> limited diversity of attractions (mainly sea activities)</a:t>
            </a:r>
          </a:p>
          <a:p>
            <a:pPr lvl="1"/>
            <a:r>
              <a:rPr b="1"/>
              <a:t>Opportunities:</a:t>
            </a:r>
            <a:r>
              <a:rPr/>
              <a:t> The data-driven Market Intelligence Unit is utilizing data to place competitive edge for TCI over competitors</a:t>
            </a:r>
          </a:p>
          <a:p>
            <a:pPr lvl="1"/>
            <a:r>
              <a:rPr b="1"/>
              <a:t>Threats:</a:t>
            </a:r>
            <a:r>
              <a:rPr/>
              <a:t> Vulnerable to natural disasters such as hurricanes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a:r>
              <a:rPr b="1"/>
              <a:t>Key facts</a:t>
            </a:r>
            <a:r>
              <a:rPr/>
              <a:t>:</a:t>
            </a:r>
          </a:p>
          <a:p>
            <a:pPr lvl="1"/>
            <a:r>
              <a:rPr/>
              <a:t>History</a:t>
            </a:r>
          </a:p>
          <a:p>
            <a:pPr lvl="1"/>
            <a:r>
              <a:rPr/>
              <a:t>Geography</a:t>
            </a:r>
          </a:p>
          <a:p>
            <a:pPr lvl="1"/>
            <a:r>
              <a:rPr/>
              <a:t>Government</a:t>
            </a:r>
          </a:p>
          <a:p>
            <a:pPr lvl="1"/>
            <a:r>
              <a:rPr/>
              <a:t>Economy</a:t>
            </a:r>
          </a:p>
          <a:p>
            <a:pPr lvl="0"/>
            <a:r>
              <a:rPr b="1"/>
              <a:t>Comparisons with Surrounding Islands</a:t>
            </a:r>
          </a:p>
          <a:p>
            <a:pPr lvl="0"/>
            <a:r>
              <a:rPr b="1"/>
              <a:t>Strength, Weakness, Opportunities, Threats (SWOT)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a:t>
            </a:r>
          </a:p>
        </p:txBody>
      </p:sp>
      <p:sp>
        <p:nvSpPr>
          <p:cNvPr id="3" name="Content Placeholder 2"/>
          <p:cNvSpPr>
            <a:spLocks noGrp="1"/>
          </p:cNvSpPr>
          <p:nvPr>
            <p:ph idx="1"/>
          </p:nvPr>
        </p:nvSpPr>
        <p:spPr/>
        <p:txBody>
          <a:bodyPr/>
          <a:lstStyle/>
          <a:p>
            <a:pPr lvl="0"/>
            <a:r>
              <a:rPr b="1"/>
              <a:t>500-900 AD:</a:t>
            </a:r>
          </a:p>
          <a:p>
            <a:pPr lvl="1"/>
            <a:r>
              <a:rPr/>
              <a:t>The first known inhabitants, Lucayans, arrived via Hispaniola.</a:t>
            </a:r>
          </a:p>
          <a:p>
            <a:pPr lvl="0"/>
            <a:r>
              <a:rPr b="1"/>
              <a:t>1500 - 1550s:</a:t>
            </a:r>
          </a:p>
          <a:p>
            <a:pPr lvl="1"/>
            <a:r>
              <a:rPr/>
              <a:t>Spanish explorer Ponce de Leon stopped in the islands.</a:t>
            </a:r>
          </a:p>
          <a:p>
            <a:pPr lvl="1"/>
            <a:r>
              <a:rPr/>
              <a:t>Complete disappearance of the Lucayans.</a:t>
            </a:r>
          </a:p>
          <a:p>
            <a:pPr lvl="0"/>
            <a:r>
              <a:rPr b="1"/>
              <a:t>1764:</a:t>
            </a:r>
          </a:p>
          <a:p>
            <a:pPr lvl="1"/>
            <a:r>
              <a:rPr/>
              <a:t>Britain claimed ownership of the TCI under UK colony of Jamaica.</a:t>
            </a:r>
          </a:p>
          <a:p>
            <a:pPr lvl="0"/>
            <a:r>
              <a:rPr b="1"/>
              <a:t>1962</a:t>
            </a:r>
          </a:p>
          <a:p>
            <a:pPr lvl="1"/>
            <a:r>
              <a:rPr/>
              <a:t>After Jamaican independence, the TCI remained a British Colony.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Geography</a:t>
            </a:r>
          </a:p>
        </p:txBody>
      </p:sp>
      <p:sp>
        <p:nvSpPr>
          <p:cNvPr id="3" name="Content Placeholder 2"/>
          <p:cNvSpPr>
            <a:spLocks noGrp="1"/>
          </p:cNvSpPr>
          <p:nvPr>
            <p:ph idx="1"/>
          </p:nvPr>
        </p:nvSpPr>
        <p:spPr/>
        <p:txBody>
          <a:bodyPr/>
          <a:lstStyle/>
          <a:p>
            <a:pPr lvl="0"/>
            <a:r>
              <a:rPr/>
              <a:t>The TCI consists of 2 groups southeast of The Bahamas.</a:t>
            </a:r>
          </a:p>
          <a:p>
            <a:pPr lvl="0"/>
            <a:r>
              <a:rPr b="1"/>
              <a:t>The Turks group:</a:t>
            </a:r>
          </a:p>
          <a:p>
            <a:pPr lvl="1"/>
            <a:r>
              <a:rPr/>
              <a:t>Grand Turk Island, Salt Cay, and lesser cays.</a:t>
            </a:r>
          </a:p>
          <a:p>
            <a:pPr lvl="0"/>
            <a:r>
              <a:rPr b="1"/>
              <a:t>The Caicos group</a:t>
            </a:r>
            <a:r>
              <a:rPr/>
              <a:t> located northwest of the Turks</a:t>
            </a:r>
          </a:p>
          <a:p>
            <a:pPr lvl="1"/>
            <a:r>
              <a:rPr/>
              <a:t>South, East, Middle, North, and West Caicos</a:t>
            </a:r>
          </a:p>
          <a:p>
            <a:pPr lvl="1"/>
            <a:r>
              <a:rPr/>
              <a:t>Providenciales (Provo)</a:t>
            </a:r>
          </a:p>
          <a:p>
            <a:pPr lvl="0"/>
            <a:r>
              <a:rPr/>
              <a:t>Population mostly resides on South Caicos, Provo, and Grand Turk.</a:t>
            </a:r>
          </a:p>
          <a:p>
            <a:pPr lvl="0"/>
            <a:r>
              <a:rPr b="1"/>
              <a:t>Capital:</a:t>
            </a:r>
            <a:r>
              <a:rPr/>
              <a:t> Cockburn Town, located in the Grand Turk.</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Map of the Turks and Caicos Islands - Surrounding</a:t>
            </a:r>
          </a:p>
        </p:txBody>
      </p:sp>
      <p:pic>
        <p:nvPicPr>
          <p:cNvPr descr="C:/Users/minh8/Documents/R%20mssp/MA615/Final_Project/Final_Project_TMNguyen/surrounding_turks_map.png" id="0" name="Picture 1"/>
          <p:cNvPicPr>
            <a:picLocks noGrp="1" noChangeAspect="1"/>
          </p:cNvPicPr>
          <p:nvPr/>
        </p:nvPicPr>
        <p:blipFill>
          <a:blip r:embed="rId2"/>
          <a:stretch>
            <a:fillRect/>
          </a:stretch>
        </p:blipFill>
        <p:spPr bwMode="auto">
          <a:xfrm>
            <a:off x="1803400" y="1193800"/>
            <a:ext cx="5537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Reference Map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Map of the Turks and Caicos Islands - Satellite</a:t>
            </a:r>
          </a:p>
        </p:txBody>
      </p:sp>
      <p:pic>
        <p:nvPicPr>
          <p:cNvPr descr="C:/Users/minh8/Documents/R%20mssp/MA615/Final_Project/Final_Project_TMNguyen/caicos_islands_satellite.png" id="0" name="Picture 1"/>
          <p:cNvPicPr>
            <a:picLocks noGrp="1" noChangeAspect="1"/>
          </p:cNvPicPr>
          <p:nvPr/>
        </p:nvPicPr>
        <p:blipFill>
          <a:blip r:embed="rId2"/>
          <a:stretch>
            <a:fillRect/>
          </a:stretch>
        </p:blipFill>
        <p:spPr bwMode="auto">
          <a:xfrm>
            <a:off x="2730500" y="1193800"/>
            <a:ext cx="3695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Satellite Map</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Government: 3 Branches</a:t>
            </a:r>
          </a:p>
        </p:txBody>
      </p:sp>
      <p:sp>
        <p:nvSpPr>
          <p:cNvPr id="3" name="Content Placeholder 2"/>
          <p:cNvSpPr>
            <a:spLocks noGrp="1"/>
          </p:cNvSpPr>
          <p:nvPr>
            <p:ph idx="1"/>
          </p:nvPr>
        </p:nvSpPr>
        <p:spPr/>
        <p:txBody>
          <a:bodyPr/>
          <a:lstStyle/>
          <a:p>
            <a:pPr lvl="0"/>
            <a:r>
              <a:rPr b="1"/>
              <a:t>Executive:</a:t>
            </a:r>
          </a:p>
          <a:p>
            <a:pPr lvl="1"/>
            <a:r>
              <a:rPr/>
              <a:t>Chief of State (Monarch of the UK)</a:t>
            </a:r>
          </a:p>
          <a:p>
            <a:pPr lvl="1"/>
            <a:r>
              <a:rPr/>
              <a:t>Governor</a:t>
            </a:r>
          </a:p>
          <a:p>
            <a:pPr lvl="1"/>
            <a:r>
              <a:rPr/>
              <a:t>Cabinet</a:t>
            </a:r>
          </a:p>
          <a:p>
            <a:pPr lvl="0"/>
            <a:r>
              <a:rPr b="1"/>
              <a:t>Legislative:</a:t>
            </a:r>
          </a:p>
          <a:p>
            <a:pPr lvl="1"/>
            <a:r>
              <a:rPr/>
              <a:t>House of Assembly (21 seats) and Legal System</a:t>
            </a:r>
          </a:p>
          <a:p>
            <a:pPr lvl="0"/>
            <a:r>
              <a:rPr b="1"/>
              <a:t>Judicial:</a:t>
            </a:r>
          </a:p>
          <a:p>
            <a:pPr lvl="1"/>
            <a:r>
              <a:rPr/>
              <a:t>Supreme Court (Chief Justice + judges)</a:t>
            </a:r>
          </a:p>
          <a:p>
            <a:pPr lvl="1"/>
            <a:r>
              <a:rPr/>
              <a:t>Court of Appeal (Court President + 2 justices)</a:t>
            </a:r>
          </a:p>
          <a:p>
            <a:pPr lvl="1"/>
            <a:r>
              <a:rPr/>
              <a:t>Magistrates’ Courts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Economy</a:t>
            </a:r>
          </a:p>
        </p:txBody>
      </p:sp>
      <p:sp>
        <p:nvSpPr>
          <p:cNvPr id="3" name="Content Placeholder 2"/>
          <p:cNvSpPr>
            <a:spLocks noGrp="1"/>
          </p:cNvSpPr>
          <p:nvPr>
            <p:ph idx="1"/>
          </p:nvPr>
        </p:nvSpPr>
        <p:spPr/>
        <p:txBody>
          <a:bodyPr/>
          <a:lstStyle/>
          <a:p>
            <a:pPr lvl="0"/>
            <a:r>
              <a:rPr b="1"/>
              <a:t>Main Currency:</a:t>
            </a:r>
            <a:r>
              <a:rPr/>
              <a:t> USD</a:t>
            </a:r>
          </a:p>
          <a:p>
            <a:pPr lvl="0"/>
            <a:r>
              <a:rPr b="1"/>
              <a:t>Main Revenue:</a:t>
            </a:r>
            <a:r>
              <a:rPr/>
              <a:t> Tourism</a:t>
            </a:r>
          </a:p>
          <a:p>
            <a:pPr lvl="1"/>
            <a:r>
              <a:rPr/>
              <a:t>90.6% of GDP in the services industry as of 2017</a:t>
            </a:r>
          </a:p>
          <a:p>
            <a:pPr lvl="1"/>
            <a:r>
              <a:rPr/>
              <a:t>Visitor counts decreased in 2020 due to the Covid-19 Pandemic</a:t>
            </a:r>
          </a:p>
          <a:p>
            <a:pPr lvl="1"/>
            <a:r>
              <a:rPr/>
              <a:t>Unsure why the visitor count decreased in 2022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TCI Visitor Data over the Years</a:t>
            </a:r>
          </a:p>
        </p:txBody>
      </p:sp>
      <p:pic>
        <p:nvPicPr>
          <p:cNvPr descr="C:/Users/minh8/Documents/R%20mssp/MA615/Final_Project/Final_Project_TMNguyen/tourism_turks.png" id="0" name="Picture 1"/>
          <p:cNvPicPr>
            <a:picLocks noGrp="1" noChangeAspect="1"/>
          </p:cNvPicPr>
          <p:nvPr/>
        </p:nvPicPr>
        <p:blipFill>
          <a:blip r:embed="rId2"/>
          <a:stretch>
            <a:fillRect/>
          </a:stretch>
        </p:blipFill>
        <p:spPr bwMode="auto">
          <a:xfrm>
            <a:off x="457200" y="1612900"/>
            <a:ext cx="8229600" cy="20447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Turks and Caicos Per Capita Graph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Turks and Caicos Islands</dc:title>
  <dc:creator>Truc Minh Nguyen</dc:creator>
  <cp:keywords/>
  <dcterms:created xsi:type="dcterms:W3CDTF">2024-12-17T04:25:12Z</dcterms:created>
  <dcterms:modified xsi:type="dcterms:W3CDTF">2024-12-17T04:25:12Z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