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embeddedFontLst>
    <p:embeddedFont>
      <p:font typeface="Arial Narr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rDC4Jp/cDcQuNLoNgCDgmpJW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rialNarrow-bold.fntdata"/><Relationship Id="rId20" Type="http://schemas.openxmlformats.org/officeDocument/2006/relationships/slide" Target="slides/slide16.xml"/><Relationship Id="rId42" Type="http://schemas.openxmlformats.org/officeDocument/2006/relationships/font" Target="fonts/ArialNarrow-boldItalic.fntdata"/><Relationship Id="rId41" Type="http://schemas.openxmlformats.org/officeDocument/2006/relationships/font" Target="fonts/ArialNarrow-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ArialNarrow-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Minh: Hello everyone. I am Minh and this is Rabiu. Today we are going to talk about the project we’ve been doing since last semester. It’s about Data exploration on lodging m</a:t>
            </a:r>
            <a:r>
              <a:rPr lang="en-US"/>
              <a:t>arket</a:t>
            </a:r>
            <a:r>
              <a:rPr lang="en-US"/>
              <a:t> in Oswego County using 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7a4e5086a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Same as Oswego County, the graph of monthly Available nights vs Nights Booked in these regions also had the same trends as the average monthly plots.</a:t>
            </a:r>
            <a:endParaRPr/>
          </a:p>
        </p:txBody>
      </p:sp>
      <p:sp>
        <p:nvSpPr>
          <p:cNvPr id="203" name="Google Shape;203;g127a4e5086a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Minh: The last two regions, Tug Hill and Oneida Lake had the highest availability of 3000 and 855 nights in November and April, respectively. The most booked nights were recorded in August of 1279 and 410 in each region. The February in Tug Hill had least availability and but least booking was January of less than 20% of occupancy rate. While in Oneida Lake, July had the lowest available nights of just 606 nights, but January had the lowest occupancy rate of 24%.</a:t>
            </a:r>
            <a:endParaRPr/>
          </a:p>
          <a:p>
            <a:pPr indent="0" lvl="0" marL="0" rtl="0" algn="l">
              <a:lnSpc>
                <a:spcPct val="100000"/>
              </a:lnSpc>
              <a:spcBef>
                <a:spcPts val="0"/>
              </a:spcBef>
              <a:spcAft>
                <a:spcPts val="0"/>
              </a:spcAft>
              <a:buSzPts val="1100"/>
              <a:buNone/>
            </a:pPr>
            <a:r>
              <a:t/>
            </a:r>
            <a:endParaRPr/>
          </a:p>
        </p:txBody>
      </p:sp>
      <p:sp>
        <p:nvSpPr>
          <p:cNvPr id="211" name="Google Shape;21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7a4e5086a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7a4e5086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 you look carefully, you can see that Oneida Lake had strange pattern compared to other subregions. The graph of monthly available nights vs nights booked also showed that. For some months, the number of </a:t>
            </a:r>
            <a:r>
              <a:rPr lang="en-US"/>
              <a:t>availability</a:t>
            </a:r>
            <a:r>
              <a:rPr lang="en-US"/>
              <a:t> and booked nights in 2019 are higher than those of 2021, specifically in the second half of the year.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For Available nights </a:t>
            </a:r>
            <a:r>
              <a:rPr lang="en-US" sz="1200">
                <a:solidFill>
                  <a:schemeClr val="dk1"/>
                </a:solidFill>
              </a:rPr>
              <a:t>which is</a:t>
            </a:r>
            <a:r>
              <a:rPr lang="en-US" sz="1200">
                <a:solidFill>
                  <a:schemeClr val="dk1"/>
                </a:solidFill>
              </a:rPr>
              <a:t>: Amount of nights that are available to be booked</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Oswego County had  available nights with approximately 68720 nights available. The number started at 44887 available nights in 2019, then increased to 58109 nights for 2020, then finally increasing to 68720 available nights for the year 2021. Oneida Lake region had the least amount of nights available with only 9374 nights available for 2019, 9373 nights available for 2020 and then a huge decrease to 8886 nights available for 2021. Tug Hill was seen to have similar pattern as Lake Shore. Salmon River had 15889 available nights for 2019 , 19997 available nights for 2020 and finally jumped up to 28320 available nights for 2021. In general , despite the Covid, the number of available nights has been increasing from year to year except for the Oneida lake region.</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
        <p:nvSpPr>
          <p:cNvPr id="234" name="Google Shape;23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Rabiu: </a:t>
            </a:r>
            <a:r>
              <a:rPr lang="en-US" sz="1200">
                <a:solidFill>
                  <a:schemeClr val="dk1"/>
                </a:solidFill>
                <a:latin typeface="Times New Roman"/>
                <a:ea typeface="Times New Roman"/>
                <a:cs typeface="Times New Roman"/>
                <a:sym typeface="Times New Roman"/>
              </a:rPr>
              <a:t> It is no surprise that Oswego County nights booked increased from year to year. It started at 12415 nights booked in 2019 that went up to 18339 nights booked for 2020  then finally increased again to 22698 nights booked for 2021.. Lakeshore, Oneida Lake, Salmon River, Tug hill</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all followed the same pattern as the graph for available nights. Oneida Lake</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had the least nights booked with only 3650 nights booked for 2019, 3588 nights</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booked for 2020 and finally 8886 nights booked for 2021.</a:t>
            </a:r>
            <a:r>
              <a:rPr lang="en-US" sz="1200">
                <a:solidFill>
                  <a:schemeClr val="dk1"/>
                </a:solidFill>
                <a:latin typeface="Times New Roman"/>
                <a:ea typeface="Times New Roman"/>
                <a:cs typeface="Times New Roman"/>
                <a:sym typeface="Times New Roman"/>
              </a:rPr>
              <a:t>In general , yearly nights booked followed the same pattern as available nights for each of the regions.</a:t>
            </a:r>
            <a:endParaRPr sz="1200">
              <a:solidFill>
                <a:schemeClr val="dk1"/>
              </a:solidFill>
              <a:latin typeface="Times New Roman"/>
              <a:ea typeface="Times New Roman"/>
              <a:cs typeface="Times New Roman"/>
              <a:sym typeface="Times New Roman"/>
            </a:endParaRPr>
          </a:p>
        </p:txBody>
      </p:sp>
      <p:sp>
        <p:nvSpPr>
          <p:cNvPr id="256" name="Google Shape;25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About occupancy rate, four regions: Oswego County, Lake Shore, Salmon River, and Tug Hill had quite similar numbers in the 2019-2021 period. The number fluctuated between 24.74% and 33.96%. The Oneida Lake had a high occupancy rate with 39.56% in 2019, 39.66% in 2020, and 2021 was 39.00%.</a:t>
            </a:r>
            <a:r>
              <a:rPr lang="en-US" sz="1200">
                <a:solidFill>
                  <a:schemeClr val="dk1"/>
                </a:solidFill>
                <a:latin typeface="Times New Roman"/>
                <a:ea typeface="Times New Roman"/>
                <a:cs typeface="Times New Roman"/>
                <a:sym typeface="Times New Roman"/>
              </a:rPr>
              <a:t>These group of numbers suggest that regions lake Shore, Salmon river and Tug hill have similar behaviors, these three regions mostly determined the big picture for the Oswego County.</a:t>
            </a:r>
            <a:endParaRPr/>
          </a:p>
        </p:txBody>
      </p:sp>
      <p:sp>
        <p:nvSpPr>
          <p:cNvPr id="278" name="Google Shape;27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Average Nights per book is the </a:t>
            </a:r>
            <a:r>
              <a:rPr lang="en-US">
                <a:solidFill>
                  <a:schemeClr val="dk1"/>
                </a:solidFill>
                <a:latin typeface="Calibri"/>
                <a:ea typeface="Calibri"/>
                <a:cs typeface="Calibri"/>
                <a:sym typeface="Calibri"/>
              </a:rPr>
              <a:t>Average number of unique nights  per booking  within the reporting period</a:t>
            </a:r>
            <a:r>
              <a:rPr lang="en-US"/>
              <a:t> </a:t>
            </a:r>
            <a:endParaRPr/>
          </a:p>
          <a:p>
            <a:pPr indent="0" lvl="0" marL="0" rtl="0" algn="l">
              <a:lnSpc>
                <a:spcPct val="100000"/>
              </a:lnSpc>
              <a:spcBef>
                <a:spcPts val="0"/>
              </a:spcBef>
              <a:spcAft>
                <a:spcPts val="0"/>
              </a:spcAft>
              <a:buSzPts val="1100"/>
              <a:buNone/>
            </a:pPr>
            <a:r>
              <a:rPr lang="en-US"/>
              <a:t>Average Room Nights per book </a:t>
            </a:r>
            <a:r>
              <a:rPr lang="en-US">
                <a:solidFill>
                  <a:schemeClr val="dk1"/>
                </a:solidFill>
                <a:latin typeface="Calibri"/>
                <a:ea typeface="Calibri"/>
                <a:cs typeface="Calibri"/>
                <a:sym typeface="Calibri"/>
              </a:rPr>
              <a:t>is the average number of room-nights booked within the reporting period. Sum of bedrooms per booked listing</a:t>
            </a:r>
            <a:endParaRPr/>
          </a:p>
        </p:txBody>
      </p:sp>
      <p:sp>
        <p:nvSpPr>
          <p:cNvPr id="300" name="Google Shape;30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Looking at the time series graph Oswego County Avg night per book had its highest avg night per book in the month of March with about 7.835 nights and its lowest month in October with about 3.175 nights per book. It is important to note that this </a:t>
            </a:r>
            <a:r>
              <a:rPr lang="en-US"/>
              <a:t>graph</a:t>
            </a:r>
            <a:r>
              <a:rPr lang="en-US"/>
              <a:t> is the monthly average for each Oswego County.</a:t>
            </a:r>
            <a:endParaRPr/>
          </a:p>
        </p:txBody>
      </p:sp>
      <p:sp>
        <p:nvSpPr>
          <p:cNvPr id="316" name="Google Shape;31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7a4e5086a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time series graph illustrates </a:t>
            </a:r>
            <a:r>
              <a:rPr lang="en-US"/>
              <a:t>the</a:t>
            </a:r>
            <a:r>
              <a:rPr lang="en-US"/>
              <a:t> Monthly average night per book </a:t>
            </a:r>
            <a:endParaRPr/>
          </a:p>
        </p:txBody>
      </p:sp>
      <p:sp>
        <p:nvSpPr>
          <p:cNvPr id="326" name="Google Shape;326;g127a4e5086a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Looking at the time series graph For other regions Lake Shore was higher that the other regions with March being the month that had the highest Avg nights per book with 8.90 nights per book.  Salmon River had the least Avg nights per books of all the regions. October had the least avg nights per book recorded for Salmon River with approximately 2.97 nights per book. </a:t>
            </a:r>
            <a:endParaRPr/>
          </a:p>
        </p:txBody>
      </p:sp>
      <p:sp>
        <p:nvSpPr>
          <p:cNvPr id="334" name="Google Shape;33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7a4e5086a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Minh: First, let’s talk about the data package. The data package was provided by Oswego County Community Development, Tourism, and Planning. It includes 9 </a:t>
            </a:r>
            <a:r>
              <a:rPr lang="en-US"/>
              <a:t>different files: </a:t>
            </a:r>
            <a:r>
              <a:rPr lang="en-US" sz="1200">
                <a:solidFill>
                  <a:schemeClr val="dk1"/>
                </a:solidFill>
              </a:rPr>
              <a:t>9 different files: 4 excel files, 4 raw data files, 1 Oswego Zip Codes file. 4 excel files are work from a 3rd party company so we shift our focus to the 4 raw data files. each file has a time frame of 2 years. The time period is overlap in each file but luckily there were no missing observations, just a lot of duplication. </a:t>
            </a:r>
            <a:r>
              <a:rPr lang="en-US">
                <a:solidFill>
                  <a:schemeClr val="dk1"/>
                </a:solidFill>
              </a:rPr>
              <a:t>Therefore, data organizing played a vital role in analyzing this topic. We combined 4 data raw files into 1 single file by removing duplicates </a:t>
            </a:r>
            <a:endParaRPr sz="1200">
              <a:solidFill>
                <a:schemeClr val="dk1"/>
              </a:solidFill>
            </a:endParaRPr>
          </a:p>
        </p:txBody>
      </p:sp>
      <p:sp>
        <p:nvSpPr>
          <p:cNvPr id="92" name="Google Shape;92;g127a4e5086a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7a4e5086a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Time series graph here shows the other regions avg nights per book for the time period january 2019 to december 2021. </a:t>
            </a:r>
            <a:endParaRPr/>
          </a:p>
        </p:txBody>
      </p:sp>
      <p:sp>
        <p:nvSpPr>
          <p:cNvPr id="344" name="Google Shape;344;g127a4e5086a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Looking at the time series graph For Oswego County’s Average room nights per book the months of March and April were the highest with 13.79 nights for March and 14.831 nights for April. The lowest Average room nights per book occurred in the month of October with 6.758 room nights per book. The difference between avg room nights and nights per book is simply that the number of rooms booked was higher than the number of nights booked. </a:t>
            </a:r>
            <a:endParaRPr/>
          </a:p>
        </p:txBody>
      </p:sp>
      <p:sp>
        <p:nvSpPr>
          <p:cNvPr id="352" name="Google Shape;3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7a4e5086a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Time series graph here shows the Oswego county regions avg room nights per book for the time period january 2019 to december 2021.</a:t>
            </a:r>
            <a:endParaRPr/>
          </a:p>
        </p:txBody>
      </p:sp>
      <p:sp>
        <p:nvSpPr>
          <p:cNvPr id="363" name="Google Shape;363;g127a4e5086a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When looking at the other regions avg room nights per book Oneida lake had the highest avg room nights per book compared to other regions. Oneida lake had April as it highest month with approximately 17.11 avg room nights per book. Lake shore had the lowest average room nights per book of all the other regions. Lake shore  had its lowest month in October with with its average room night per book at approximately 5.88 nights.</a:t>
            </a:r>
            <a:endParaRPr/>
          </a:p>
        </p:txBody>
      </p:sp>
      <p:sp>
        <p:nvSpPr>
          <p:cNvPr id="371" name="Google Shape;37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7a4e5086a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Time series graph here shows the other regions avg room nights per book for the time period january 2019 to december 2021.  </a:t>
            </a:r>
            <a:endParaRPr/>
          </a:p>
        </p:txBody>
      </p:sp>
      <p:sp>
        <p:nvSpPr>
          <p:cNvPr id="381" name="Google Shape;381;g127a4e5086a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Minh:</a:t>
            </a:r>
            <a:endParaRPr/>
          </a:p>
          <a:p>
            <a:pPr indent="0" lvl="0" marL="457200" marR="45720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Oswego County’s</a:t>
            </a:r>
            <a:r>
              <a:rPr lang="en-US" sz="1200">
                <a:solidFill>
                  <a:schemeClr val="dk1"/>
                </a:solidFill>
                <a:latin typeface="Times New Roman"/>
                <a:ea typeface="Times New Roman"/>
                <a:cs typeface="Times New Roman"/>
                <a:sym typeface="Times New Roman"/>
              </a:rPr>
              <a:t> highest revenue was noted in August with roughly 394428 thousand dollars. While the lowest month was January having only 67542 thousand dollars, we can see a huge range between the most and the least earned.</a:t>
            </a:r>
            <a:endParaRPr sz="1200">
              <a:solidFill>
                <a:schemeClr val="dk1"/>
              </a:solidFill>
              <a:latin typeface="Times New Roman"/>
              <a:ea typeface="Times New Roman"/>
              <a:cs typeface="Times New Roman"/>
              <a:sym typeface="Times New Roman"/>
            </a:endParaRPr>
          </a:p>
          <a:p>
            <a:pPr indent="0" lvl="0" marL="457200" marR="457200" rtl="0" algn="l">
              <a:lnSpc>
                <a:spcPct val="115000"/>
              </a:lnSpc>
              <a:spcBef>
                <a:spcPts val="0"/>
              </a:spcBef>
              <a:spcAft>
                <a:spcPts val="0"/>
              </a:spcAft>
              <a:buSzPts val="1100"/>
              <a:buNone/>
            </a:pPr>
            <a:r>
              <a:t/>
            </a:r>
            <a:endParaRPr/>
          </a:p>
        </p:txBody>
      </p:sp>
      <p:sp>
        <p:nvSpPr>
          <p:cNvPr id="409" name="Google Shape;40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f3f83a0550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f3f83a0550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45720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Minh</a:t>
            </a: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457200" marR="45720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Among the four subregions, Tug Hill had the highest revenue. This number was recorded in October with 245 thousand dollars. Salmon River and Oneida Lake also had the peak revenue in October with 232 thousand and 198 thousands dollars respectively. Lake Shore also had the similar peak revenue as Oneida Lake had, except for this number was earned in August. The weakest earning months for all </a:t>
            </a:r>
            <a:r>
              <a:rPr lang="en-US" sz="1200">
                <a:solidFill>
                  <a:schemeClr val="dk1"/>
                </a:solidFill>
                <a:latin typeface="Times New Roman"/>
                <a:ea typeface="Times New Roman"/>
                <a:cs typeface="Times New Roman"/>
                <a:sym typeface="Times New Roman"/>
              </a:rPr>
              <a:t>of these subregions</a:t>
            </a:r>
            <a:r>
              <a:rPr lang="en-US" sz="1200">
                <a:solidFill>
                  <a:schemeClr val="dk1"/>
                </a:solidFill>
                <a:latin typeface="Times New Roman"/>
                <a:ea typeface="Times New Roman"/>
                <a:cs typeface="Times New Roman"/>
                <a:sym typeface="Times New Roman"/>
              </a:rPr>
              <a:t> were in January with Tug Hill had 61 thousand, 56 thousand in Lake Shore, Salmon River was 32 thousand, and the lowest was Oneida Lake with 22 thousand dollars.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3f83a0550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f3f83a0550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457200" rtl="0" algn="l">
              <a:lnSpc>
                <a:spcPct val="115000"/>
              </a:lnSpc>
              <a:spcBef>
                <a:spcPts val="0"/>
              </a:spcBef>
              <a:spcAft>
                <a:spcPts val="0"/>
              </a:spcAft>
              <a:buSzPts val="1100"/>
              <a:buNone/>
            </a:pPr>
            <a:r>
              <a:rPr lang="en-US" sz="1200">
                <a:solidFill>
                  <a:schemeClr val="dk1"/>
                </a:solidFill>
                <a:latin typeface="Times New Roman"/>
                <a:ea typeface="Times New Roman"/>
                <a:cs typeface="Times New Roman"/>
                <a:sym typeface="Times New Roman"/>
              </a:rPr>
              <a:t>Minh:</a:t>
            </a:r>
            <a:endParaRPr sz="1200">
              <a:solidFill>
                <a:schemeClr val="dk1"/>
              </a:solidFill>
              <a:latin typeface="Times New Roman"/>
              <a:ea typeface="Times New Roman"/>
              <a:cs typeface="Times New Roman"/>
              <a:sym typeface="Times New Roman"/>
            </a:endParaRPr>
          </a:p>
          <a:p>
            <a:pPr indent="0" lvl="0" marL="457200" marR="45720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For all of the regions, the weakest average revenue per listing fell in January. The number was ranging from 442 dollars to nearly 1000 dollars. Some subregions even outnumbered Oswego County such as Oneida Lake had more than 3000 dollars and Tug Hill had 2520 dollars compared to 2510 dollars of Oswego County. Lake Shore and Salmon River had lower revenue per listing than Oswego County but the number was not far away with 2173 dollars and 2499 dollars, respectively.</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457200" rtl="0" algn="l">
              <a:lnSpc>
                <a:spcPct val="115000"/>
              </a:lnSpc>
              <a:spcBef>
                <a:spcPts val="0"/>
              </a:spcBef>
              <a:spcAft>
                <a:spcPts val="0"/>
              </a:spcAft>
              <a:buSzPts val="1100"/>
              <a:buNone/>
            </a:pPr>
            <a:r>
              <a:rPr lang="en-US" sz="1200">
                <a:solidFill>
                  <a:schemeClr val="dk1"/>
                </a:solidFill>
                <a:latin typeface="Times New Roman"/>
                <a:ea typeface="Times New Roman"/>
                <a:cs typeface="Times New Roman"/>
                <a:sym typeface="Times New Roman"/>
              </a:rPr>
              <a:t>Minh: Next, we analyzed monthly adjusted revenue per available room. This number will be much smaller than the monthly adjusted revenue per listing that we looked at above. The reason for this was that this is the average earning for each room, and one listing may have more than one room </a:t>
            </a:r>
            <a:r>
              <a:rPr lang="en-US" sz="1200">
                <a:solidFill>
                  <a:schemeClr val="dk1"/>
                </a:solidFill>
                <a:latin typeface="Times New Roman"/>
                <a:ea typeface="Times New Roman"/>
                <a:cs typeface="Times New Roman"/>
                <a:sym typeface="Times New Roman"/>
              </a:rPr>
              <a:t>available</a:t>
            </a:r>
            <a:r>
              <a:rPr lang="en-US" sz="1200">
                <a:solidFill>
                  <a:schemeClr val="dk1"/>
                </a:solidFill>
                <a:latin typeface="Times New Roman"/>
                <a:ea typeface="Times New Roman"/>
                <a:cs typeface="Times New Roman"/>
                <a:sym typeface="Times New Roman"/>
              </a:rPr>
              <a:t> to be booked. Looking at the graphs, each region and subregion had quite similar highest numbers with approximately 40 dollars per room recorded in August and October. The least earning month was still January with the number ranging from 7.5 to 15 dollars per room and Lake Shore had the lowest revenue among five region and subregions. </a:t>
            </a:r>
            <a:endParaRPr/>
          </a:p>
        </p:txBody>
      </p:sp>
      <p:sp>
        <p:nvSpPr>
          <p:cNvPr id="455" name="Google Shape;45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Minh: After combining, we got a data set containing </a:t>
            </a:r>
            <a:r>
              <a:rPr lang="en-US">
                <a:solidFill>
                  <a:schemeClr val="dk1"/>
                </a:solidFill>
              </a:rPr>
              <a:t>371 observations, </a:t>
            </a:r>
            <a:r>
              <a:rPr lang="en-US"/>
              <a:t>34 different variables. </a:t>
            </a:r>
            <a:r>
              <a:rPr lang="en-US">
                <a:solidFill>
                  <a:schemeClr val="dk1"/>
                </a:solidFill>
              </a:rPr>
              <a:t>The statistics were recorded from 2018 to 2021. </a:t>
            </a:r>
            <a:r>
              <a:rPr lang="en-US"/>
              <a:t>On each day, for each variables, there are 5 regions with Oswego County is the whole region and the rest are 4 subregions</a:t>
            </a:r>
            <a:r>
              <a:rPr lang="en-US"/>
              <a:t>. For each region, there are 2 providers: Airbnb and HomeAway. Note that the sum of 4 regions may be &gt; than the whole region due to some overlapping, possibly a room is counted more than once. </a:t>
            </a:r>
            <a:endParaRPr/>
          </a:p>
        </p:txBody>
      </p:sp>
      <p:sp>
        <p:nvSpPr>
          <p:cNvPr id="103" name="Google Shape;10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marR="45720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In Oswego County, the total gross revenue increased year-by-year. For 2019 the revenue recorded was  approximately 1.6 million dollars. Then it went up sharply till nearly 2.7 million dollars in 2020 before reaching the peak of roughly 3.7 million dollars in the end of the 3-year period. Other counties followed a similar upward trend.</a:t>
            </a:r>
            <a:endParaRPr/>
          </a:p>
        </p:txBody>
      </p:sp>
      <p:sp>
        <p:nvSpPr>
          <p:cNvPr id="476" name="Google Shape;47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457200" rtl="0" algn="l">
              <a:lnSpc>
                <a:spcPct val="115000"/>
              </a:lnSpc>
              <a:spcBef>
                <a:spcPts val="0"/>
              </a:spcBef>
              <a:spcAft>
                <a:spcPts val="0"/>
              </a:spcAft>
              <a:buClr>
                <a:schemeClr val="dk1"/>
              </a:buClr>
              <a:buSzPts val="1100"/>
              <a:buFont typeface="Arial"/>
              <a:buNone/>
            </a:pPr>
            <a:r>
              <a:rPr lang="en-US"/>
              <a:t>For average revenue per listing, the number also increased by year despite the present of Covid. Interestingly, Oneida lake outnumbered other subregions, and even the big region Oswego County. In 2019, Oneida Lake earned 17 thousand dollars, compared to less than 15 thousand dollars of other regions. Similarly, 2020 and 2021 of Oneida Lake also had a few thousand higher income than the rests.</a:t>
            </a:r>
            <a:endParaRPr/>
          </a:p>
        </p:txBody>
      </p:sp>
      <p:sp>
        <p:nvSpPr>
          <p:cNvPr id="500" name="Google Shape;50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45720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For yearly average earning per room, the trend is </a:t>
            </a:r>
            <a:r>
              <a:rPr lang="en-US" sz="1200">
                <a:solidFill>
                  <a:schemeClr val="dk1"/>
                </a:solidFill>
                <a:latin typeface="Times New Roman"/>
                <a:ea typeface="Times New Roman"/>
                <a:cs typeface="Times New Roman"/>
                <a:sym typeface="Times New Roman"/>
              </a:rPr>
              <a:t>identical</a:t>
            </a:r>
            <a:r>
              <a:rPr lang="en-US" sz="1200">
                <a:solidFill>
                  <a:schemeClr val="dk1"/>
                </a:solidFill>
                <a:latin typeface="Times New Roman"/>
                <a:ea typeface="Times New Roman"/>
                <a:cs typeface="Times New Roman"/>
                <a:sym typeface="Times New Roman"/>
              </a:rPr>
              <a:t> to the yearly average revenue per listing. </a:t>
            </a:r>
            <a:endParaRPr sz="1200">
              <a:solidFill>
                <a:schemeClr val="dk1"/>
              </a:solidFill>
              <a:latin typeface="Times New Roman"/>
              <a:ea typeface="Times New Roman"/>
              <a:cs typeface="Times New Roman"/>
              <a:sym typeface="Times New Roman"/>
            </a:endParaRPr>
          </a:p>
          <a:p>
            <a:pPr indent="0" lvl="0" marL="400050" marR="45720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
        <p:nvSpPr>
          <p:cNvPr id="524" name="Google Shape;52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8" name="Google Shape;54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6" name="Google Shape;55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Rabiu: The Goals of the data exploration are as : Monthly traffic for each ……………</a:t>
            </a:r>
            <a:endParaRPr/>
          </a:p>
        </p:txBody>
      </p:sp>
      <p:sp>
        <p:nvSpPr>
          <p:cNvPr id="114" name="Google Shape;1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t>Rabiu: </a:t>
            </a:r>
            <a:endParaRPr/>
          </a:p>
          <a:p>
            <a:pPr indent="-298450" lvl="0" marL="457200" rtl="0" algn="l">
              <a:lnSpc>
                <a:spcPct val="100000"/>
              </a:lnSpc>
              <a:spcBef>
                <a:spcPts val="0"/>
              </a:spcBef>
              <a:spcAft>
                <a:spcPts val="0"/>
              </a:spcAft>
              <a:buSzPts val="1100"/>
              <a:buChar char="●"/>
            </a:pPr>
            <a:r>
              <a:rPr lang="en-US"/>
              <a:t>We decided to analyze data just from Airbnb provider because we were unable to verify the Oswego County VRBO provider .</a:t>
            </a:r>
            <a:endParaRPr/>
          </a:p>
          <a:p>
            <a:pPr indent="-298450" lvl="0" marL="457200" rtl="0" algn="l">
              <a:lnSpc>
                <a:spcPct val="100000"/>
              </a:lnSpc>
              <a:spcBef>
                <a:spcPts val="0"/>
              </a:spcBef>
              <a:spcAft>
                <a:spcPts val="0"/>
              </a:spcAft>
              <a:buSzPts val="1100"/>
              <a:buChar char="●"/>
            </a:pPr>
            <a:r>
              <a:rPr lang="en-US"/>
              <a:t>We began by analyzing data from 2019 as we were unable to gather sufficient data from 2018 making it impossible to view the monthly 2018 trends.</a:t>
            </a:r>
            <a:endParaRPr/>
          </a:p>
          <a:p>
            <a:pPr indent="-298450" lvl="0" marL="457200" rtl="0" algn="l">
              <a:lnSpc>
                <a:spcPct val="100000"/>
              </a:lnSpc>
              <a:spcBef>
                <a:spcPts val="0"/>
              </a:spcBef>
              <a:spcAft>
                <a:spcPts val="0"/>
              </a:spcAft>
              <a:buSzPts val="1100"/>
              <a:buChar char="●"/>
            </a:pPr>
            <a:r>
              <a:rPr lang="en-US"/>
              <a:t>Add 2 more columns to get the number to work on length of stay.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Minh: Next, let’s analyze the first topic, Market Supply and Demand by Month. Before that, we should get to know some variables being used. …</a:t>
            </a:r>
            <a:endParaRPr/>
          </a:p>
          <a:p>
            <a:pPr indent="0" lvl="0" marL="0" rtl="0" algn="l">
              <a:lnSpc>
                <a:spcPct val="100000"/>
              </a:lnSpc>
              <a:spcBef>
                <a:spcPts val="0"/>
              </a:spcBef>
              <a:spcAft>
                <a:spcPts val="0"/>
              </a:spcAft>
              <a:buSzPts val="1100"/>
              <a:buNone/>
            </a:pPr>
            <a:r>
              <a:t/>
            </a:r>
            <a:endParaRPr/>
          </a:p>
        </p:txBody>
      </p:sp>
      <p:sp>
        <p:nvSpPr>
          <p:cNvPr id="153" name="Google Shape;15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Minh: </a:t>
            </a:r>
            <a:endParaRPr/>
          </a:p>
          <a:p>
            <a:pPr indent="0" lvl="0" marL="0" rtl="0" algn="l">
              <a:lnSpc>
                <a:spcPct val="100000"/>
              </a:lnSpc>
              <a:spcBef>
                <a:spcPts val="0"/>
              </a:spcBef>
              <a:spcAft>
                <a:spcPts val="0"/>
              </a:spcAft>
              <a:buSzPts val="1100"/>
              <a:buNone/>
            </a:pPr>
            <a:r>
              <a:rPr lang="en-US"/>
              <a:t>Now, on the board is the graph of Oswego County’s Nights Booked vs Available Nights. One interesting fact is that all of the </a:t>
            </a:r>
            <a:r>
              <a:rPr lang="en-US"/>
              <a:t>graphs</a:t>
            </a:r>
            <a:r>
              <a:rPr lang="en-US"/>
              <a:t> </a:t>
            </a:r>
            <a:r>
              <a:rPr lang="en-US">
                <a:solidFill>
                  <a:schemeClr val="dk1"/>
                </a:solidFill>
              </a:rPr>
              <a:t>were made using ggplot2 package in R software. Looking at the graph, the blue column is Available Nights, and Night Booked is in neon color.</a:t>
            </a:r>
            <a:endParaRPr/>
          </a:p>
          <a:p>
            <a:pPr indent="0" lvl="0" marL="0" rtl="0" algn="l">
              <a:lnSpc>
                <a:spcPct val="100000"/>
              </a:lnSpc>
              <a:spcBef>
                <a:spcPts val="0"/>
              </a:spcBef>
              <a:spcAft>
                <a:spcPts val="0"/>
              </a:spcAft>
              <a:buSzPts val="1100"/>
              <a:buNone/>
            </a:pPr>
            <a:r>
              <a:rPr lang="en-US"/>
              <a:t>We can see that, Oswego County had averagely more than 4000 available nights each month. The highest month is November with 5693 nights, while the lowest was February with 3811 nights. The number of nights booked was picked in August with approximately 2500 nights, which accounted for 51% adjusted occupancy rate. The least busy month was January with only 16% of booked nights.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62" name="Google Shape;1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7a4e5086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Putting the average monthly and the </a:t>
            </a:r>
            <a:r>
              <a:rPr lang="en-US"/>
              <a:t>monthly graphs side-by-side, we can see a similar pattern. November had the highest availability in each year and August is the busiest month. </a:t>
            </a:r>
            <a:endParaRPr/>
          </a:p>
        </p:txBody>
      </p:sp>
      <p:sp>
        <p:nvSpPr>
          <p:cNvPr id="175" name="Google Shape;175;g127a4e5086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Minh: 2 subregions Salmon River and Lake Shore had quite similar trend as Oswego County had. The highest number of monthly average available nights were 2101 and 3200 nights, respectively, recorded in November. February still had the least open nights of 1342 nights in Salmon River and 2142 nights in Lake Shore. The busiest months in both subregions are August with the occupancy rate of 50% and 48%. On the other hand, January had least booked nights with just less than 20% occupancy. </a:t>
            </a:r>
            <a:endParaRPr/>
          </a:p>
        </p:txBody>
      </p:sp>
      <p:sp>
        <p:nvSpPr>
          <p:cNvPr id="187" name="Google Shape;18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33.png"/><Relationship Id="rId6" Type="http://schemas.openxmlformats.org/officeDocument/2006/relationships/image" Target="../media/image29.png"/><Relationship Id="rId7"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39.png"/><Relationship Id="rId7"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1"/>
          <p:cNvSpPr/>
          <p:nvPr/>
        </p:nvSpPr>
        <p:spPr>
          <a:xfrm>
            <a:off x="0" y="2"/>
            <a:ext cx="12192000" cy="441258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6" name="Google Shape;86;p1"/>
          <p:cNvSpPr/>
          <p:nvPr/>
        </p:nvSpPr>
        <p:spPr>
          <a:xfrm>
            <a:off x="596464" y="551962"/>
            <a:ext cx="10999072" cy="4618549"/>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7" name="Google Shape;87;p1"/>
          <p:cNvSpPr txBox="1"/>
          <p:nvPr>
            <p:ph type="ctrTitle"/>
          </p:nvPr>
        </p:nvSpPr>
        <p:spPr>
          <a:xfrm>
            <a:off x="1524000" y="1293338"/>
            <a:ext cx="9144000" cy="327459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6100"/>
              <a:buNone/>
            </a:pPr>
            <a:r>
              <a:rPr b="1" lang="en-US" sz="6100">
                <a:latin typeface="Arial Narrow"/>
                <a:ea typeface="Arial Narrow"/>
                <a:cs typeface="Arial Narrow"/>
                <a:sym typeface="Arial Narrow"/>
              </a:rPr>
              <a:t>Data Exploration on lodging market in Oswego County using R</a:t>
            </a:r>
            <a:endParaRPr/>
          </a:p>
        </p:txBody>
      </p:sp>
      <p:sp>
        <p:nvSpPr>
          <p:cNvPr id="88" name="Google Shape;88;p1"/>
          <p:cNvSpPr txBox="1"/>
          <p:nvPr>
            <p:ph idx="1" type="subTitle"/>
          </p:nvPr>
        </p:nvSpPr>
        <p:spPr>
          <a:xfrm>
            <a:off x="1524000" y="5514052"/>
            <a:ext cx="9144000" cy="6519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600"/>
              </a:spcAft>
              <a:buClr>
                <a:schemeClr val="dk1"/>
              </a:buClr>
              <a:buSzPts val="2400"/>
              <a:buNone/>
            </a:pPr>
            <a:r>
              <a:rPr lang="en-US"/>
              <a:t>By Minh Nguyen and Rabiu O Rabiu</a:t>
            </a:r>
            <a:endParaRPr/>
          </a:p>
        </p:txBody>
      </p:sp>
      <p:cxnSp>
        <p:nvCxnSpPr>
          <p:cNvPr id="89" name="Google Shape;89;p1"/>
          <p:cNvCxnSpPr/>
          <p:nvPr/>
        </p:nvCxnSpPr>
        <p:spPr>
          <a:xfrm rot="10800000">
            <a:off x="596464" y="6354708"/>
            <a:ext cx="11000232" cy="0"/>
          </a:xfrm>
          <a:prstGeom prst="straightConnector1">
            <a:avLst/>
          </a:prstGeom>
          <a:noFill/>
          <a:ln cap="flat" cmpd="sng" w="101600">
            <a:solidFill>
              <a:schemeClr val="accent4"/>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g127a4e5086a_0_40"/>
          <p:cNvSpPr/>
          <p:nvPr/>
        </p:nvSpPr>
        <p:spPr>
          <a:xfrm>
            <a:off x="-1"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6" name="Google Shape;206;g127a4e5086a_0_40"/>
          <p:cNvSpPr txBox="1"/>
          <p:nvPr>
            <p:ph type="title"/>
          </p:nvPr>
        </p:nvSpPr>
        <p:spPr>
          <a:xfrm>
            <a:off x="198741" y="170412"/>
            <a:ext cx="11794500" cy="132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solidFill>
                  <a:schemeClr val="dk1"/>
                </a:solidFill>
                <a:latin typeface="Arial"/>
                <a:ea typeface="Arial"/>
                <a:cs typeface="Arial"/>
                <a:sym typeface="Arial"/>
              </a:rPr>
              <a:t>Market Supply and Demand by Month</a:t>
            </a:r>
            <a:endParaRPr/>
          </a:p>
        </p:txBody>
      </p:sp>
      <p:pic>
        <p:nvPicPr>
          <p:cNvPr id="207" name="Google Shape;207;g127a4e5086a_0_40"/>
          <p:cNvPicPr preferRelativeResize="0"/>
          <p:nvPr/>
        </p:nvPicPr>
        <p:blipFill>
          <a:blip r:embed="rId3">
            <a:alphaModFix/>
          </a:blip>
          <a:stretch>
            <a:fillRect/>
          </a:stretch>
        </p:blipFill>
        <p:spPr>
          <a:xfrm>
            <a:off x="0" y="1742925"/>
            <a:ext cx="5927300" cy="3986625"/>
          </a:xfrm>
          <a:prstGeom prst="rect">
            <a:avLst/>
          </a:prstGeom>
          <a:noFill/>
          <a:ln>
            <a:noFill/>
          </a:ln>
        </p:spPr>
      </p:pic>
      <p:pic>
        <p:nvPicPr>
          <p:cNvPr id="208" name="Google Shape;208;g127a4e5086a_0_40"/>
          <p:cNvPicPr preferRelativeResize="0"/>
          <p:nvPr/>
        </p:nvPicPr>
        <p:blipFill>
          <a:blip r:embed="rId4">
            <a:alphaModFix/>
          </a:blip>
          <a:stretch>
            <a:fillRect/>
          </a:stretch>
        </p:blipFill>
        <p:spPr>
          <a:xfrm>
            <a:off x="5927300" y="1742925"/>
            <a:ext cx="6264701" cy="39866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30"/>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4" name="Google Shape;214;p30"/>
          <p:cNvSpPr txBox="1"/>
          <p:nvPr>
            <p:ph type="title"/>
          </p:nvPr>
        </p:nvSpPr>
        <p:spPr>
          <a:xfrm>
            <a:off x="198741" y="170412"/>
            <a:ext cx="11794516" cy="132873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solidFill>
                  <a:schemeClr val="dk1"/>
                </a:solidFill>
                <a:latin typeface="Arial"/>
                <a:ea typeface="Arial"/>
                <a:cs typeface="Arial"/>
                <a:sym typeface="Arial"/>
              </a:rPr>
              <a:t>Market Supply and Demand by Month</a:t>
            </a:r>
            <a:endParaRPr/>
          </a:p>
        </p:txBody>
      </p:sp>
      <p:pic>
        <p:nvPicPr>
          <p:cNvPr id="215" name="Google Shape;215;p30"/>
          <p:cNvPicPr preferRelativeResize="0"/>
          <p:nvPr/>
        </p:nvPicPr>
        <p:blipFill rotWithShape="1">
          <a:blip r:embed="rId3">
            <a:alphaModFix/>
          </a:blip>
          <a:srcRect b="0" l="0" r="0" t="0"/>
          <a:stretch/>
        </p:blipFill>
        <p:spPr>
          <a:xfrm>
            <a:off x="-12700" y="1499142"/>
            <a:ext cx="6155292" cy="4470399"/>
          </a:xfrm>
          <a:prstGeom prst="rect">
            <a:avLst/>
          </a:prstGeom>
          <a:noFill/>
          <a:ln>
            <a:noFill/>
          </a:ln>
        </p:spPr>
      </p:pic>
      <p:pic>
        <p:nvPicPr>
          <p:cNvPr id="216" name="Google Shape;216;p30"/>
          <p:cNvPicPr preferRelativeResize="0"/>
          <p:nvPr/>
        </p:nvPicPr>
        <p:blipFill rotWithShape="1">
          <a:blip r:embed="rId4">
            <a:alphaModFix/>
          </a:blip>
          <a:srcRect b="0" l="0" r="0" t="0"/>
          <a:stretch/>
        </p:blipFill>
        <p:spPr>
          <a:xfrm>
            <a:off x="6070600" y="1499142"/>
            <a:ext cx="6155292" cy="4470399"/>
          </a:xfrm>
          <a:prstGeom prst="rect">
            <a:avLst/>
          </a:prstGeom>
          <a:noFill/>
          <a:ln>
            <a:noFill/>
          </a:ln>
        </p:spPr>
      </p:pic>
      <p:sp>
        <p:nvSpPr>
          <p:cNvPr id="217" name="Google Shape;217;p30"/>
          <p:cNvSpPr txBox="1"/>
          <p:nvPr/>
        </p:nvSpPr>
        <p:spPr>
          <a:xfrm>
            <a:off x="3668215" y="394115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1279</a:t>
            </a:r>
            <a:endParaRPr b="1" sz="1100">
              <a:solidFill>
                <a:schemeClr val="dk1"/>
              </a:solidFill>
            </a:endParaRPr>
          </a:p>
        </p:txBody>
      </p:sp>
      <p:sp>
        <p:nvSpPr>
          <p:cNvPr id="218" name="Google Shape;218;p30"/>
          <p:cNvSpPr txBox="1"/>
          <p:nvPr/>
        </p:nvSpPr>
        <p:spPr>
          <a:xfrm>
            <a:off x="9747575" y="3766025"/>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410</a:t>
            </a:r>
            <a:endParaRPr b="1" sz="1100">
              <a:solidFill>
                <a:schemeClr val="dk1"/>
              </a:solidFill>
            </a:endParaRPr>
          </a:p>
        </p:txBody>
      </p:sp>
      <p:sp>
        <p:nvSpPr>
          <p:cNvPr id="219" name="Google Shape;219;p30"/>
          <p:cNvSpPr txBox="1"/>
          <p:nvPr/>
        </p:nvSpPr>
        <p:spPr>
          <a:xfrm>
            <a:off x="380930" y="502775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420</a:t>
            </a:r>
            <a:endParaRPr b="1" sz="1100">
              <a:solidFill>
                <a:schemeClr val="dk1"/>
              </a:solidFill>
            </a:endParaRPr>
          </a:p>
        </p:txBody>
      </p:sp>
      <p:sp>
        <p:nvSpPr>
          <p:cNvPr id="220" name="Google Shape;220;p30"/>
          <p:cNvSpPr txBox="1"/>
          <p:nvPr/>
        </p:nvSpPr>
        <p:spPr>
          <a:xfrm>
            <a:off x="6418025" y="4705445"/>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188</a:t>
            </a:r>
            <a:endParaRPr b="1" sz="1100">
              <a:solidFill>
                <a:schemeClr val="dk1"/>
              </a:solidFill>
            </a:endParaRPr>
          </a:p>
        </p:txBody>
      </p:sp>
      <p:sp>
        <p:nvSpPr>
          <p:cNvPr id="221" name="Google Shape;221;p30"/>
          <p:cNvSpPr txBox="1"/>
          <p:nvPr/>
        </p:nvSpPr>
        <p:spPr>
          <a:xfrm>
            <a:off x="848930" y="291791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2124</a:t>
            </a:r>
            <a:endParaRPr b="1" sz="1100">
              <a:solidFill>
                <a:schemeClr val="lt1"/>
              </a:solidFill>
            </a:endParaRPr>
          </a:p>
        </p:txBody>
      </p:sp>
      <p:sp>
        <p:nvSpPr>
          <p:cNvPr id="222" name="Google Shape;222;p30"/>
          <p:cNvSpPr txBox="1"/>
          <p:nvPr/>
        </p:nvSpPr>
        <p:spPr>
          <a:xfrm>
            <a:off x="5079425" y="185309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2999</a:t>
            </a:r>
            <a:endParaRPr b="1" sz="1100">
              <a:solidFill>
                <a:schemeClr val="lt1"/>
              </a:solidFill>
            </a:endParaRPr>
          </a:p>
        </p:txBody>
      </p:sp>
      <p:sp>
        <p:nvSpPr>
          <p:cNvPr id="223" name="Google Shape;223;p30"/>
          <p:cNvSpPr txBox="1"/>
          <p:nvPr/>
        </p:nvSpPr>
        <p:spPr>
          <a:xfrm>
            <a:off x="7841390" y="185310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855</a:t>
            </a:r>
            <a:endParaRPr b="1" sz="1100">
              <a:solidFill>
                <a:schemeClr val="lt1"/>
              </a:solidFill>
            </a:endParaRPr>
          </a:p>
        </p:txBody>
      </p:sp>
      <p:sp>
        <p:nvSpPr>
          <p:cNvPr id="224" name="Google Shape;224;p30"/>
          <p:cNvSpPr txBox="1"/>
          <p:nvPr/>
        </p:nvSpPr>
        <p:spPr>
          <a:xfrm>
            <a:off x="9261745" y="291790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606</a:t>
            </a:r>
            <a:endParaRPr b="1" sz="11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27a4e5086a_0_57"/>
          <p:cNvSpPr txBox="1"/>
          <p:nvPr>
            <p:ph type="title"/>
          </p:nvPr>
        </p:nvSpPr>
        <p:spPr>
          <a:xfrm>
            <a:off x="198741" y="170412"/>
            <a:ext cx="11794500" cy="132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solidFill>
                  <a:schemeClr val="dk1"/>
                </a:solidFill>
                <a:latin typeface="Arial"/>
                <a:ea typeface="Arial"/>
                <a:cs typeface="Arial"/>
                <a:sym typeface="Arial"/>
              </a:rPr>
              <a:t>Market Supply and Demand by Month</a:t>
            </a:r>
            <a:endParaRPr/>
          </a:p>
        </p:txBody>
      </p:sp>
      <p:pic>
        <p:nvPicPr>
          <p:cNvPr id="230" name="Google Shape;230;g127a4e5086a_0_57"/>
          <p:cNvPicPr preferRelativeResize="0"/>
          <p:nvPr/>
        </p:nvPicPr>
        <p:blipFill>
          <a:blip r:embed="rId3">
            <a:alphaModFix/>
          </a:blip>
          <a:stretch>
            <a:fillRect/>
          </a:stretch>
        </p:blipFill>
        <p:spPr>
          <a:xfrm>
            <a:off x="-3" y="1651503"/>
            <a:ext cx="5951426" cy="3787274"/>
          </a:xfrm>
          <a:prstGeom prst="rect">
            <a:avLst/>
          </a:prstGeom>
          <a:noFill/>
          <a:ln>
            <a:noFill/>
          </a:ln>
        </p:spPr>
      </p:pic>
      <p:pic>
        <p:nvPicPr>
          <p:cNvPr id="231" name="Google Shape;231;g127a4e5086a_0_57"/>
          <p:cNvPicPr preferRelativeResize="0"/>
          <p:nvPr/>
        </p:nvPicPr>
        <p:blipFill>
          <a:blip r:embed="rId4">
            <a:alphaModFix/>
          </a:blip>
          <a:stretch>
            <a:fillRect/>
          </a:stretch>
        </p:blipFill>
        <p:spPr>
          <a:xfrm>
            <a:off x="5951433" y="1651492"/>
            <a:ext cx="6240575" cy="39713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31"/>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7" name="Google Shape;237;p31"/>
          <p:cNvSpPr txBox="1"/>
          <p:nvPr>
            <p:ph type="title"/>
          </p:nvPr>
        </p:nvSpPr>
        <p:spPr>
          <a:xfrm>
            <a:off x="935421" y="1967266"/>
            <a:ext cx="2722179"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3200">
                <a:solidFill>
                  <a:srgbClr val="FFFFFF"/>
                </a:solidFill>
                <a:latin typeface="Arial"/>
                <a:ea typeface="Arial"/>
                <a:cs typeface="Arial"/>
                <a:sym typeface="Arial"/>
              </a:rPr>
              <a:t>Year-to-year market trend</a:t>
            </a:r>
            <a:endParaRPr sz="3200">
              <a:solidFill>
                <a:srgbClr val="FFFFFF"/>
              </a:solidFill>
              <a:latin typeface="Arial"/>
              <a:ea typeface="Arial"/>
              <a:cs typeface="Arial"/>
              <a:sym typeface="Arial"/>
            </a:endParaRPr>
          </a:p>
          <a:p>
            <a:pPr indent="0" lvl="0" marL="0" rtl="0" algn="ctr">
              <a:lnSpc>
                <a:spcPct val="90000"/>
              </a:lnSpc>
              <a:spcBef>
                <a:spcPts val="0"/>
              </a:spcBef>
              <a:spcAft>
                <a:spcPts val="0"/>
              </a:spcAft>
              <a:buSzPts val="1800"/>
              <a:buNone/>
            </a:pPr>
            <a:r>
              <a:rPr lang="en-US" sz="3200">
                <a:solidFill>
                  <a:srgbClr val="FFFFFF"/>
                </a:solidFill>
                <a:latin typeface="Arial"/>
                <a:ea typeface="Arial"/>
                <a:cs typeface="Arial"/>
                <a:sym typeface="Arial"/>
              </a:rPr>
              <a:t>for Available Nights </a:t>
            </a:r>
            <a:endParaRPr sz="3200">
              <a:solidFill>
                <a:srgbClr val="FFFFFF"/>
              </a:solidFill>
              <a:latin typeface="Arial"/>
              <a:ea typeface="Arial"/>
              <a:cs typeface="Arial"/>
              <a:sym typeface="Arial"/>
            </a:endParaRPr>
          </a:p>
        </p:txBody>
      </p:sp>
      <p:pic>
        <p:nvPicPr>
          <p:cNvPr descr="Chart, bar chart&#10;&#10;Description automatically generated" id="238" name="Google Shape;238;p31"/>
          <p:cNvPicPr preferRelativeResize="0"/>
          <p:nvPr/>
        </p:nvPicPr>
        <p:blipFill rotWithShape="1">
          <a:blip r:embed="rId3">
            <a:alphaModFix/>
          </a:blip>
          <a:srcRect b="0" l="0" r="0" t="0"/>
          <a:stretch/>
        </p:blipFill>
        <p:spPr>
          <a:xfrm>
            <a:off x="4430292" y="905641"/>
            <a:ext cx="7384239" cy="4670530"/>
          </a:xfrm>
          <a:prstGeom prst="rect">
            <a:avLst/>
          </a:prstGeom>
          <a:noFill/>
          <a:ln>
            <a:noFill/>
          </a:ln>
        </p:spPr>
      </p:pic>
      <p:sp>
        <p:nvSpPr>
          <p:cNvPr id="239" name="Google Shape;239;p31"/>
          <p:cNvSpPr txBox="1"/>
          <p:nvPr/>
        </p:nvSpPr>
        <p:spPr>
          <a:xfrm>
            <a:off x="4838908" y="253532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44887</a:t>
            </a:r>
            <a:endParaRPr b="1" sz="1100">
              <a:solidFill>
                <a:schemeClr val="dk1"/>
              </a:solidFill>
            </a:endParaRPr>
          </a:p>
        </p:txBody>
      </p:sp>
      <p:sp>
        <p:nvSpPr>
          <p:cNvPr id="240" name="Google Shape;240;p31"/>
          <p:cNvSpPr txBox="1"/>
          <p:nvPr/>
        </p:nvSpPr>
        <p:spPr>
          <a:xfrm>
            <a:off x="5170908" y="189535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58109</a:t>
            </a:r>
            <a:endParaRPr b="1" sz="1100">
              <a:solidFill>
                <a:schemeClr val="dk1"/>
              </a:solidFill>
            </a:endParaRPr>
          </a:p>
        </p:txBody>
      </p:sp>
      <p:sp>
        <p:nvSpPr>
          <p:cNvPr id="241" name="Google Shape;241;p31"/>
          <p:cNvSpPr txBox="1"/>
          <p:nvPr/>
        </p:nvSpPr>
        <p:spPr>
          <a:xfrm>
            <a:off x="5502908" y="132932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68720</a:t>
            </a:r>
            <a:endParaRPr b="1" sz="1100">
              <a:solidFill>
                <a:schemeClr val="dk1"/>
              </a:solidFill>
            </a:endParaRPr>
          </a:p>
        </p:txBody>
      </p:sp>
      <p:sp>
        <p:nvSpPr>
          <p:cNvPr id="242" name="Google Shape;242;p31"/>
          <p:cNvSpPr txBox="1"/>
          <p:nvPr/>
        </p:nvSpPr>
        <p:spPr>
          <a:xfrm>
            <a:off x="5956373" y="381659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23512</a:t>
            </a:r>
            <a:endParaRPr b="1" sz="1100">
              <a:solidFill>
                <a:schemeClr val="dk1"/>
              </a:solidFill>
            </a:endParaRPr>
          </a:p>
        </p:txBody>
      </p:sp>
      <p:sp>
        <p:nvSpPr>
          <p:cNvPr id="243" name="Google Shape;243;p31"/>
          <p:cNvSpPr txBox="1"/>
          <p:nvPr/>
        </p:nvSpPr>
        <p:spPr>
          <a:xfrm>
            <a:off x="6293713" y="335623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31921</a:t>
            </a:r>
            <a:endParaRPr b="1" sz="1100">
              <a:solidFill>
                <a:schemeClr val="dk1"/>
              </a:solidFill>
            </a:endParaRPr>
          </a:p>
        </p:txBody>
      </p:sp>
      <p:sp>
        <p:nvSpPr>
          <p:cNvPr id="244" name="Google Shape;244;p31"/>
          <p:cNvSpPr txBox="1"/>
          <p:nvPr/>
        </p:nvSpPr>
        <p:spPr>
          <a:xfrm>
            <a:off x="6615158" y="280077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41733</a:t>
            </a:r>
            <a:endParaRPr b="1" sz="1100">
              <a:solidFill>
                <a:schemeClr val="dk1"/>
              </a:solidFill>
            </a:endParaRPr>
          </a:p>
        </p:txBody>
      </p:sp>
      <p:sp>
        <p:nvSpPr>
          <p:cNvPr id="245" name="Google Shape;245;p31"/>
          <p:cNvSpPr txBox="1"/>
          <p:nvPr/>
        </p:nvSpPr>
        <p:spPr>
          <a:xfrm>
            <a:off x="7065613" y="447982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9374</a:t>
            </a:r>
            <a:endParaRPr b="1" sz="1100">
              <a:solidFill>
                <a:schemeClr val="dk1"/>
              </a:solidFill>
            </a:endParaRPr>
          </a:p>
        </p:txBody>
      </p:sp>
      <p:sp>
        <p:nvSpPr>
          <p:cNvPr id="246" name="Google Shape;246;p31"/>
          <p:cNvSpPr txBox="1"/>
          <p:nvPr/>
        </p:nvSpPr>
        <p:spPr>
          <a:xfrm>
            <a:off x="7400623" y="459828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9373</a:t>
            </a:r>
            <a:endParaRPr b="1" sz="1100">
              <a:solidFill>
                <a:schemeClr val="dk1"/>
              </a:solidFill>
            </a:endParaRPr>
          </a:p>
        </p:txBody>
      </p:sp>
      <p:sp>
        <p:nvSpPr>
          <p:cNvPr id="247" name="Google Shape;247;p31"/>
          <p:cNvSpPr txBox="1"/>
          <p:nvPr/>
        </p:nvSpPr>
        <p:spPr>
          <a:xfrm>
            <a:off x="7740193" y="474011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8886</a:t>
            </a:r>
            <a:endParaRPr b="1" sz="1100">
              <a:solidFill>
                <a:schemeClr val="dk1"/>
              </a:solidFill>
            </a:endParaRPr>
          </a:p>
        </p:txBody>
      </p:sp>
      <p:sp>
        <p:nvSpPr>
          <p:cNvPr id="248" name="Google Shape;248;p31"/>
          <p:cNvSpPr txBox="1"/>
          <p:nvPr/>
        </p:nvSpPr>
        <p:spPr>
          <a:xfrm>
            <a:off x="8175533" y="424427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15889</a:t>
            </a:r>
            <a:endParaRPr b="1" sz="1100">
              <a:solidFill>
                <a:schemeClr val="dk1"/>
              </a:solidFill>
            </a:endParaRPr>
          </a:p>
        </p:txBody>
      </p:sp>
      <p:sp>
        <p:nvSpPr>
          <p:cNvPr id="249" name="Google Shape;249;p31"/>
          <p:cNvSpPr txBox="1"/>
          <p:nvPr/>
        </p:nvSpPr>
        <p:spPr>
          <a:xfrm>
            <a:off x="8520413" y="393255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19997</a:t>
            </a:r>
            <a:endParaRPr b="1" sz="1100">
              <a:solidFill>
                <a:schemeClr val="dk1"/>
              </a:solidFill>
            </a:endParaRPr>
          </a:p>
        </p:txBody>
      </p:sp>
      <p:sp>
        <p:nvSpPr>
          <p:cNvPr id="250" name="Google Shape;250;p31"/>
          <p:cNvSpPr txBox="1"/>
          <p:nvPr/>
        </p:nvSpPr>
        <p:spPr>
          <a:xfrm>
            <a:off x="8850173" y="349331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28320</a:t>
            </a:r>
            <a:endParaRPr b="1" sz="1100">
              <a:solidFill>
                <a:schemeClr val="dk1"/>
              </a:solidFill>
            </a:endParaRPr>
          </a:p>
        </p:txBody>
      </p:sp>
      <p:sp>
        <p:nvSpPr>
          <p:cNvPr id="251" name="Google Shape;251;p31"/>
          <p:cNvSpPr txBox="1"/>
          <p:nvPr/>
        </p:nvSpPr>
        <p:spPr>
          <a:xfrm>
            <a:off x="9305898" y="366796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24684</a:t>
            </a:r>
            <a:endParaRPr b="1" sz="1100">
              <a:solidFill>
                <a:schemeClr val="dk1"/>
              </a:solidFill>
            </a:endParaRPr>
          </a:p>
        </p:txBody>
      </p:sp>
      <p:sp>
        <p:nvSpPr>
          <p:cNvPr id="252" name="Google Shape;252;p31"/>
          <p:cNvSpPr txBox="1"/>
          <p:nvPr/>
        </p:nvSpPr>
        <p:spPr>
          <a:xfrm>
            <a:off x="9639123" y="339921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29956</a:t>
            </a:r>
            <a:endParaRPr b="1" sz="1100">
              <a:solidFill>
                <a:schemeClr val="dk1"/>
              </a:solidFill>
            </a:endParaRPr>
          </a:p>
        </p:txBody>
      </p:sp>
      <p:sp>
        <p:nvSpPr>
          <p:cNvPr id="253" name="Google Shape;253;p31"/>
          <p:cNvSpPr txBox="1"/>
          <p:nvPr/>
        </p:nvSpPr>
        <p:spPr>
          <a:xfrm>
            <a:off x="9960103" y="287876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39698</a:t>
            </a:r>
            <a:endParaRPr b="1"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32"/>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9" name="Google Shape;259;p32"/>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3200">
                <a:solidFill>
                  <a:srgbClr val="FFFFFF"/>
                </a:solidFill>
                <a:latin typeface="Arial"/>
                <a:ea typeface="Arial"/>
                <a:cs typeface="Arial"/>
                <a:sym typeface="Arial"/>
              </a:rPr>
              <a:t>Year-to-year market trend</a:t>
            </a:r>
            <a:endParaRPr sz="4000"/>
          </a:p>
        </p:txBody>
      </p:sp>
      <p:pic>
        <p:nvPicPr>
          <p:cNvPr descr="Chart, bar chart&#10;&#10;Description automatically generated" id="260" name="Google Shape;260;p32"/>
          <p:cNvPicPr preferRelativeResize="0"/>
          <p:nvPr/>
        </p:nvPicPr>
        <p:blipFill rotWithShape="1">
          <a:blip r:embed="rId3">
            <a:alphaModFix/>
          </a:blip>
          <a:srcRect b="0" l="0" r="0" t="0"/>
          <a:stretch/>
        </p:blipFill>
        <p:spPr>
          <a:xfrm>
            <a:off x="4527804" y="904602"/>
            <a:ext cx="7387486" cy="4672584"/>
          </a:xfrm>
          <a:prstGeom prst="rect">
            <a:avLst/>
          </a:prstGeom>
          <a:noFill/>
          <a:ln>
            <a:noFill/>
          </a:ln>
        </p:spPr>
      </p:pic>
      <p:sp>
        <p:nvSpPr>
          <p:cNvPr id="261" name="Google Shape;261;p32"/>
          <p:cNvSpPr txBox="1"/>
          <p:nvPr/>
        </p:nvSpPr>
        <p:spPr>
          <a:xfrm>
            <a:off x="4925673" y="295634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12415</a:t>
            </a:r>
            <a:endParaRPr b="1" sz="1100">
              <a:solidFill>
                <a:schemeClr val="dk1"/>
              </a:solidFill>
            </a:endParaRPr>
          </a:p>
        </p:txBody>
      </p:sp>
      <p:sp>
        <p:nvSpPr>
          <p:cNvPr id="262" name="Google Shape;262;p32"/>
          <p:cNvSpPr txBox="1"/>
          <p:nvPr/>
        </p:nvSpPr>
        <p:spPr>
          <a:xfrm>
            <a:off x="5278803" y="195874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18339</a:t>
            </a:r>
            <a:endParaRPr b="1" sz="1100">
              <a:solidFill>
                <a:schemeClr val="dk1"/>
              </a:solidFill>
            </a:endParaRPr>
          </a:p>
        </p:txBody>
      </p:sp>
      <p:sp>
        <p:nvSpPr>
          <p:cNvPr id="263" name="Google Shape;263;p32"/>
          <p:cNvSpPr txBox="1"/>
          <p:nvPr/>
        </p:nvSpPr>
        <p:spPr>
          <a:xfrm>
            <a:off x="5600238" y="125088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22698</a:t>
            </a:r>
            <a:endParaRPr b="1" sz="1100">
              <a:solidFill>
                <a:schemeClr val="dk1"/>
              </a:solidFill>
            </a:endParaRPr>
          </a:p>
        </p:txBody>
      </p:sp>
      <p:sp>
        <p:nvSpPr>
          <p:cNvPr id="264" name="Google Shape;264;p32"/>
          <p:cNvSpPr txBox="1"/>
          <p:nvPr/>
        </p:nvSpPr>
        <p:spPr>
          <a:xfrm>
            <a:off x="6043138" y="404295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5905</a:t>
            </a:r>
            <a:endParaRPr b="1" sz="1100">
              <a:solidFill>
                <a:schemeClr val="dk1"/>
              </a:solidFill>
            </a:endParaRPr>
          </a:p>
        </p:txBody>
      </p:sp>
      <p:sp>
        <p:nvSpPr>
          <p:cNvPr id="265" name="Google Shape;265;p32"/>
          <p:cNvSpPr txBox="1"/>
          <p:nvPr/>
        </p:nvSpPr>
        <p:spPr>
          <a:xfrm>
            <a:off x="6393288" y="352752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8941</a:t>
            </a:r>
            <a:endParaRPr b="1" sz="1100">
              <a:solidFill>
                <a:schemeClr val="dk1"/>
              </a:solidFill>
            </a:endParaRPr>
          </a:p>
        </p:txBody>
      </p:sp>
      <p:sp>
        <p:nvSpPr>
          <p:cNvPr id="266" name="Google Shape;266;p32"/>
          <p:cNvSpPr txBox="1"/>
          <p:nvPr/>
        </p:nvSpPr>
        <p:spPr>
          <a:xfrm>
            <a:off x="6712488" y="287473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13019</a:t>
            </a:r>
            <a:endParaRPr b="1" sz="1100">
              <a:solidFill>
                <a:schemeClr val="dk1"/>
              </a:solidFill>
            </a:endParaRPr>
          </a:p>
        </p:txBody>
      </p:sp>
      <p:sp>
        <p:nvSpPr>
          <p:cNvPr id="267" name="Google Shape;267;p32"/>
          <p:cNvSpPr txBox="1"/>
          <p:nvPr/>
        </p:nvSpPr>
        <p:spPr>
          <a:xfrm>
            <a:off x="7162943" y="442250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3650</a:t>
            </a:r>
            <a:endParaRPr b="1" sz="1100">
              <a:solidFill>
                <a:schemeClr val="dk1"/>
              </a:solidFill>
            </a:endParaRPr>
          </a:p>
        </p:txBody>
      </p:sp>
      <p:sp>
        <p:nvSpPr>
          <p:cNvPr id="268" name="Google Shape;268;p32"/>
          <p:cNvSpPr txBox="1"/>
          <p:nvPr/>
        </p:nvSpPr>
        <p:spPr>
          <a:xfrm>
            <a:off x="7497953" y="460884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3588</a:t>
            </a:r>
            <a:endParaRPr b="1" sz="1100">
              <a:solidFill>
                <a:schemeClr val="dk1"/>
              </a:solidFill>
            </a:endParaRPr>
          </a:p>
        </p:txBody>
      </p:sp>
      <p:sp>
        <p:nvSpPr>
          <p:cNvPr id="269" name="Google Shape;269;p32"/>
          <p:cNvSpPr txBox="1"/>
          <p:nvPr/>
        </p:nvSpPr>
        <p:spPr>
          <a:xfrm>
            <a:off x="7826958" y="478237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3399</a:t>
            </a:r>
            <a:endParaRPr b="1" sz="1100">
              <a:solidFill>
                <a:schemeClr val="dk1"/>
              </a:solidFill>
            </a:endParaRPr>
          </a:p>
        </p:txBody>
      </p:sp>
      <p:sp>
        <p:nvSpPr>
          <p:cNvPr id="270" name="Google Shape;270;p32"/>
          <p:cNvSpPr txBox="1"/>
          <p:nvPr/>
        </p:nvSpPr>
        <p:spPr>
          <a:xfrm>
            <a:off x="8283428" y="436049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4115</a:t>
            </a:r>
            <a:endParaRPr b="1" sz="1100">
              <a:solidFill>
                <a:schemeClr val="dk1"/>
              </a:solidFill>
            </a:endParaRPr>
          </a:p>
        </p:txBody>
      </p:sp>
      <p:sp>
        <p:nvSpPr>
          <p:cNvPr id="271" name="Google Shape;271;p32"/>
          <p:cNvSpPr txBox="1"/>
          <p:nvPr/>
        </p:nvSpPr>
        <p:spPr>
          <a:xfrm>
            <a:off x="8617743" y="398537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6334</a:t>
            </a:r>
            <a:endParaRPr b="1" sz="1100">
              <a:solidFill>
                <a:schemeClr val="dk1"/>
              </a:solidFill>
            </a:endParaRPr>
          </a:p>
        </p:txBody>
      </p:sp>
      <p:sp>
        <p:nvSpPr>
          <p:cNvPr id="272" name="Google Shape;272;p32"/>
          <p:cNvSpPr txBox="1"/>
          <p:nvPr/>
        </p:nvSpPr>
        <p:spPr>
          <a:xfrm>
            <a:off x="8947503" y="353557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9120</a:t>
            </a:r>
            <a:endParaRPr b="1" sz="1100">
              <a:solidFill>
                <a:schemeClr val="dk1"/>
              </a:solidFill>
            </a:endParaRPr>
          </a:p>
        </p:txBody>
      </p:sp>
      <p:sp>
        <p:nvSpPr>
          <p:cNvPr id="273" name="Google Shape;273;p32"/>
          <p:cNvSpPr txBox="1"/>
          <p:nvPr/>
        </p:nvSpPr>
        <p:spPr>
          <a:xfrm>
            <a:off x="9405473" y="388375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6918</a:t>
            </a:r>
            <a:endParaRPr b="1" sz="1100">
              <a:solidFill>
                <a:schemeClr val="dk1"/>
              </a:solidFill>
            </a:endParaRPr>
          </a:p>
        </p:txBody>
      </p:sp>
      <p:sp>
        <p:nvSpPr>
          <p:cNvPr id="274" name="Google Shape;274;p32"/>
          <p:cNvSpPr txBox="1"/>
          <p:nvPr/>
        </p:nvSpPr>
        <p:spPr>
          <a:xfrm>
            <a:off x="9736453" y="336527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10109</a:t>
            </a:r>
            <a:endParaRPr b="1" sz="1100">
              <a:solidFill>
                <a:schemeClr val="dk1"/>
              </a:solidFill>
            </a:endParaRPr>
          </a:p>
        </p:txBody>
      </p:sp>
      <p:sp>
        <p:nvSpPr>
          <p:cNvPr id="275" name="Google Shape;275;p32"/>
          <p:cNvSpPr txBox="1"/>
          <p:nvPr/>
        </p:nvSpPr>
        <p:spPr>
          <a:xfrm>
            <a:off x="10057433" y="293158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12607</a:t>
            </a:r>
            <a:endParaRPr b="1"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33"/>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1" name="Google Shape;281;p33"/>
          <p:cNvSpPr txBox="1"/>
          <p:nvPr>
            <p:ph type="title"/>
          </p:nvPr>
        </p:nvSpPr>
        <p:spPr>
          <a:xfrm>
            <a:off x="591268" y="2013505"/>
            <a:ext cx="3435900" cy="3528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620"/>
              <a:buNone/>
            </a:pPr>
            <a:r>
              <a:rPr lang="en-US" sz="2780">
                <a:solidFill>
                  <a:srgbClr val="FFFFFF"/>
                </a:solidFill>
                <a:latin typeface="Arial"/>
                <a:ea typeface="Arial"/>
                <a:cs typeface="Arial"/>
                <a:sym typeface="Arial"/>
              </a:rPr>
              <a:t>Year-to-year market trend for Adj Occupancy rate </a:t>
            </a:r>
            <a:endParaRPr sz="2780">
              <a:solidFill>
                <a:srgbClr val="FFFFFF"/>
              </a:solidFill>
              <a:latin typeface="Arial"/>
              <a:ea typeface="Arial"/>
              <a:cs typeface="Arial"/>
              <a:sym typeface="Arial"/>
            </a:endParaRPr>
          </a:p>
          <a:p>
            <a:pPr indent="0" lvl="0" marL="0" rtl="0" algn="ctr">
              <a:lnSpc>
                <a:spcPct val="90000"/>
              </a:lnSpc>
              <a:spcBef>
                <a:spcPts val="0"/>
              </a:spcBef>
              <a:spcAft>
                <a:spcPts val="0"/>
              </a:spcAft>
              <a:buSzPts val="1620"/>
              <a:buNone/>
            </a:pPr>
            <a:r>
              <a:rPr lang="en-US" sz="2780">
                <a:solidFill>
                  <a:srgbClr val="FFFFFF"/>
                </a:solidFill>
                <a:latin typeface="Arial"/>
                <a:ea typeface="Arial"/>
                <a:cs typeface="Arial"/>
                <a:sym typeface="Arial"/>
              </a:rPr>
              <a:t>(Percentage of available nights that has been booked)</a:t>
            </a:r>
            <a:endParaRPr sz="2435">
              <a:solidFill>
                <a:schemeClr val="lt1"/>
              </a:solidFill>
              <a:highlight>
                <a:schemeClr val="lt1"/>
              </a:highlight>
            </a:endParaRPr>
          </a:p>
        </p:txBody>
      </p:sp>
      <p:pic>
        <p:nvPicPr>
          <p:cNvPr descr="Chart, bar chart&#10;&#10;Description automatically generated" id="282" name="Google Shape;282;p33"/>
          <p:cNvPicPr preferRelativeResize="0"/>
          <p:nvPr/>
        </p:nvPicPr>
        <p:blipFill rotWithShape="1">
          <a:blip r:embed="rId3">
            <a:alphaModFix/>
          </a:blip>
          <a:srcRect b="0" l="0" r="0" t="0"/>
          <a:stretch/>
        </p:blipFill>
        <p:spPr>
          <a:xfrm>
            <a:off x="4527804" y="904602"/>
            <a:ext cx="7387486" cy="4672584"/>
          </a:xfrm>
          <a:prstGeom prst="rect">
            <a:avLst/>
          </a:prstGeom>
          <a:noFill/>
          <a:ln>
            <a:noFill/>
          </a:ln>
        </p:spPr>
      </p:pic>
      <p:sp>
        <p:nvSpPr>
          <p:cNvPr id="283" name="Google Shape;283;p33"/>
          <p:cNvSpPr txBox="1"/>
          <p:nvPr/>
        </p:nvSpPr>
        <p:spPr>
          <a:xfrm>
            <a:off x="4817773" y="240855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27.47</a:t>
            </a:r>
            <a:endParaRPr b="1" sz="1100">
              <a:solidFill>
                <a:schemeClr val="dk1"/>
              </a:solidFill>
            </a:endParaRPr>
          </a:p>
        </p:txBody>
      </p:sp>
      <p:sp>
        <p:nvSpPr>
          <p:cNvPr id="284" name="Google Shape;284;p33"/>
          <p:cNvSpPr txBox="1"/>
          <p:nvPr/>
        </p:nvSpPr>
        <p:spPr>
          <a:xfrm>
            <a:off x="5160343" y="205382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31.80</a:t>
            </a:r>
            <a:endParaRPr b="1" sz="1100">
              <a:solidFill>
                <a:schemeClr val="dk1"/>
              </a:solidFill>
            </a:endParaRPr>
          </a:p>
        </p:txBody>
      </p:sp>
      <p:sp>
        <p:nvSpPr>
          <p:cNvPr id="285" name="Google Shape;285;p33"/>
          <p:cNvSpPr txBox="1"/>
          <p:nvPr/>
        </p:nvSpPr>
        <p:spPr>
          <a:xfrm>
            <a:off x="5492343" y="189442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32.92</a:t>
            </a:r>
            <a:endParaRPr b="1" sz="1100">
              <a:solidFill>
                <a:schemeClr val="dk1"/>
              </a:solidFill>
            </a:endParaRPr>
          </a:p>
        </p:txBody>
      </p:sp>
      <p:sp>
        <p:nvSpPr>
          <p:cNvPr id="286" name="Google Shape;286;p33"/>
          <p:cNvSpPr txBox="1"/>
          <p:nvPr/>
        </p:nvSpPr>
        <p:spPr>
          <a:xfrm>
            <a:off x="5956378" y="265893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24.74</a:t>
            </a:r>
            <a:endParaRPr b="1" sz="1100">
              <a:solidFill>
                <a:schemeClr val="dk1"/>
              </a:solidFill>
            </a:endParaRPr>
          </a:p>
        </p:txBody>
      </p:sp>
      <p:sp>
        <p:nvSpPr>
          <p:cNvPr id="287" name="Google Shape;287;p33"/>
          <p:cNvSpPr txBox="1"/>
          <p:nvPr/>
        </p:nvSpPr>
        <p:spPr>
          <a:xfrm>
            <a:off x="6288368" y="230066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28.55</a:t>
            </a:r>
            <a:endParaRPr b="1" sz="1100">
              <a:solidFill>
                <a:schemeClr val="dk1"/>
              </a:solidFill>
            </a:endParaRPr>
          </a:p>
        </p:txBody>
      </p:sp>
      <p:sp>
        <p:nvSpPr>
          <p:cNvPr id="288" name="Google Shape;288;p33"/>
          <p:cNvSpPr txBox="1"/>
          <p:nvPr/>
        </p:nvSpPr>
        <p:spPr>
          <a:xfrm>
            <a:off x="6636298" y="207489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30.96</a:t>
            </a:r>
            <a:endParaRPr b="1" sz="1100">
              <a:solidFill>
                <a:schemeClr val="dk1"/>
              </a:solidFill>
            </a:endParaRPr>
          </a:p>
        </p:txBody>
      </p:sp>
      <p:sp>
        <p:nvSpPr>
          <p:cNvPr id="289" name="Google Shape;289;p33"/>
          <p:cNvSpPr txBox="1"/>
          <p:nvPr/>
        </p:nvSpPr>
        <p:spPr>
          <a:xfrm>
            <a:off x="7086758" y="123188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39.56</a:t>
            </a:r>
            <a:endParaRPr b="1" sz="1100">
              <a:solidFill>
                <a:schemeClr val="dk1"/>
              </a:solidFill>
            </a:endParaRPr>
          </a:p>
        </p:txBody>
      </p:sp>
      <p:sp>
        <p:nvSpPr>
          <p:cNvPr id="290" name="Google Shape;290;p33"/>
          <p:cNvSpPr txBox="1"/>
          <p:nvPr/>
        </p:nvSpPr>
        <p:spPr>
          <a:xfrm>
            <a:off x="7421763" y="108846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39.66</a:t>
            </a:r>
            <a:endParaRPr b="1" sz="1100">
              <a:solidFill>
                <a:schemeClr val="dk1"/>
              </a:solidFill>
            </a:endParaRPr>
          </a:p>
        </p:txBody>
      </p:sp>
      <p:sp>
        <p:nvSpPr>
          <p:cNvPr id="291" name="Google Shape;291;p33"/>
          <p:cNvSpPr txBox="1"/>
          <p:nvPr/>
        </p:nvSpPr>
        <p:spPr>
          <a:xfrm>
            <a:off x="7781268" y="129006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39.00</a:t>
            </a:r>
            <a:endParaRPr b="1" sz="1100">
              <a:solidFill>
                <a:schemeClr val="dk1"/>
              </a:solidFill>
            </a:endParaRPr>
          </a:p>
        </p:txBody>
      </p:sp>
      <p:sp>
        <p:nvSpPr>
          <p:cNvPr id="292" name="Google Shape;292;p33"/>
          <p:cNvSpPr txBox="1"/>
          <p:nvPr/>
        </p:nvSpPr>
        <p:spPr>
          <a:xfrm>
            <a:off x="8238943" y="264299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25.51</a:t>
            </a:r>
            <a:endParaRPr b="1" sz="1100">
              <a:solidFill>
                <a:schemeClr val="dk1"/>
              </a:solidFill>
            </a:endParaRPr>
          </a:p>
        </p:txBody>
      </p:sp>
      <p:sp>
        <p:nvSpPr>
          <p:cNvPr id="293" name="Google Shape;293;p33"/>
          <p:cNvSpPr txBox="1"/>
          <p:nvPr/>
        </p:nvSpPr>
        <p:spPr>
          <a:xfrm>
            <a:off x="8577293" y="205197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31.49</a:t>
            </a:r>
            <a:endParaRPr b="1" sz="1100">
              <a:solidFill>
                <a:schemeClr val="dk1"/>
              </a:solidFill>
            </a:endParaRPr>
          </a:p>
        </p:txBody>
      </p:sp>
      <p:sp>
        <p:nvSpPr>
          <p:cNvPr id="294" name="Google Shape;294;p33"/>
          <p:cNvSpPr txBox="1"/>
          <p:nvPr/>
        </p:nvSpPr>
        <p:spPr>
          <a:xfrm>
            <a:off x="8919293" y="182046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32.16</a:t>
            </a:r>
            <a:endParaRPr b="1" sz="1100">
              <a:solidFill>
                <a:schemeClr val="dk1"/>
              </a:solidFill>
            </a:endParaRPr>
          </a:p>
        </p:txBody>
      </p:sp>
      <p:sp>
        <p:nvSpPr>
          <p:cNvPr id="295" name="Google Shape;295;p33"/>
          <p:cNvSpPr txBox="1"/>
          <p:nvPr/>
        </p:nvSpPr>
        <p:spPr>
          <a:xfrm>
            <a:off x="9383893" y="238663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27.71</a:t>
            </a:r>
            <a:endParaRPr b="1" sz="1100">
              <a:solidFill>
                <a:schemeClr val="dk1"/>
              </a:solidFill>
            </a:endParaRPr>
          </a:p>
        </p:txBody>
      </p:sp>
      <p:sp>
        <p:nvSpPr>
          <p:cNvPr id="296" name="Google Shape;296;p33"/>
          <p:cNvSpPr txBox="1"/>
          <p:nvPr/>
        </p:nvSpPr>
        <p:spPr>
          <a:xfrm>
            <a:off x="9715328" y="177605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33.96</a:t>
            </a:r>
            <a:endParaRPr b="1" sz="1100">
              <a:solidFill>
                <a:schemeClr val="dk1"/>
              </a:solidFill>
            </a:endParaRPr>
          </a:p>
        </p:txBody>
      </p:sp>
      <p:sp>
        <p:nvSpPr>
          <p:cNvPr id="297" name="Google Shape;297;p33"/>
          <p:cNvSpPr txBox="1"/>
          <p:nvPr/>
        </p:nvSpPr>
        <p:spPr>
          <a:xfrm>
            <a:off x="10065753" y="205383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31.70</a:t>
            </a:r>
            <a:endParaRPr b="1"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3" name="Google Shape;303;p34"/>
          <p:cNvSpPr/>
          <p:nvPr/>
        </p:nvSpPr>
        <p:spPr>
          <a:xfrm flipH="1">
            <a:off x="2" y="0"/>
            <a:ext cx="12191998" cy="1575955"/>
          </a:xfrm>
          <a:prstGeom prst="rect">
            <a:avLst/>
          </a:prstGeom>
          <a:gradFill>
            <a:gsLst>
              <a:gs pos="0">
                <a:srgbClr val="000000">
                  <a:alpha val="95294"/>
                </a:srgbClr>
              </a:gs>
              <a:gs pos="100000">
                <a:srgbClr val="2E75B5"/>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4" name="Google Shape;304;p34"/>
          <p:cNvSpPr/>
          <p:nvPr/>
        </p:nvSpPr>
        <p:spPr>
          <a:xfrm flipH="1" rot="10800000">
            <a:off x="8128857" y="0"/>
            <a:ext cx="4063143" cy="1576412"/>
          </a:xfrm>
          <a:prstGeom prst="rect">
            <a:avLst/>
          </a:prstGeom>
          <a:gradFill>
            <a:gsLst>
              <a:gs pos="0">
                <a:srgbClr val="1E4E79">
                  <a:alpha val="67450"/>
                </a:srgbClr>
              </a:gs>
              <a:gs pos="19000">
                <a:srgbClr val="1E4E79">
                  <a:alpha val="67450"/>
                </a:srgbClr>
              </a:gs>
              <a:gs pos="100000">
                <a:srgbClr val="5B9BD5">
                  <a:alpha val="78431"/>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5" name="Google Shape;305;p34"/>
          <p:cNvSpPr/>
          <p:nvPr/>
        </p:nvSpPr>
        <p:spPr>
          <a:xfrm rot="5400000">
            <a:off x="5307777" y="-5307778"/>
            <a:ext cx="1576446" cy="12192002"/>
          </a:xfrm>
          <a:prstGeom prst="rect">
            <a:avLst/>
          </a:prstGeom>
          <a:gradFill>
            <a:gsLst>
              <a:gs pos="0">
                <a:srgbClr val="5B9BD5">
                  <a:alpha val="0"/>
                </a:srgbClr>
              </a:gs>
              <a:gs pos="23000">
                <a:srgbClr val="5B9BD5">
                  <a:alpha val="0"/>
                </a:srgbClr>
              </a:gs>
              <a:gs pos="99000">
                <a:srgbClr val="000000">
                  <a:alpha val="73333"/>
                </a:srgbClr>
              </a:gs>
              <a:gs pos="100000">
                <a:srgbClr val="000000">
                  <a:alpha val="73333"/>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6" name="Google Shape;306;p34"/>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4000">
                <a:solidFill>
                  <a:srgbClr val="FFFFFF"/>
                </a:solidFill>
                <a:latin typeface="Arial"/>
                <a:ea typeface="Arial"/>
                <a:cs typeface="Arial"/>
                <a:sym typeface="Arial"/>
              </a:rPr>
              <a:t>Length of Stay </a:t>
            </a:r>
            <a:endParaRPr sz="4000">
              <a:solidFill>
                <a:srgbClr val="FFFFFF"/>
              </a:solidFill>
              <a:latin typeface="Arial"/>
              <a:ea typeface="Arial"/>
              <a:cs typeface="Arial"/>
              <a:sym typeface="Arial"/>
            </a:endParaRPr>
          </a:p>
        </p:txBody>
      </p:sp>
      <p:grpSp>
        <p:nvGrpSpPr>
          <p:cNvPr id="307" name="Google Shape;307;p34"/>
          <p:cNvGrpSpPr/>
          <p:nvPr/>
        </p:nvGrpSpPr>
        <p:grpSpPr>
          <a:xfrm>
            <a:off x="1409966" y="2641873"/>
            <a:ext cx="9756806" cy="3134216"/>
            <a:chOff x="765914" y="529294"/>
            <a:chExt cx="9396000" cy="3134216"/>
          </a:xfrm>
        </p:grpSpPr>
        <p:sp>
          <p:nvSpPr>
            <p:cNvPr id="308" name="Google Shape;308;p34"/>
            <p:cNvSpPr/>
            <p:nvPr/>
          </p:nvSpPr>
          <p:spPr>
            <a:xfrm>
              <a:off x="1953914" y="529294"/>
              <a:ext cx="1944000" cy="1944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4"/>
            <p:cNvSpPr/>
            <p:nvPr/>
          </p:nvSpPr>
          <p:spPr>
            <a:xfrm>
              <a:off x="765914" y="2943510"/>
              <a:ext cx="432000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4"/>
            <p:cNvSpPr txBox="1"/>
            <p:nvPr/>
          </p:nvSpPr>
          <p:spPr>
            <a:xfrm>
              <a:off x="765914" y="2943510"/>
              <a:ext cx="432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Average Nights per Book: Nights</a:t>
              </a:r>
              <a:r>
                <a:rPr lang="en-US" sz="2700"/>
                <a:t> per </a:t>
              </a:r>
              <a:r>
                <a:rPr b="0" i="0" lang="en-US" sz="2700" u="none" cap="none" strike="noStrike">
                  <a:solidFill>
                    <a:srgbClr val="000000"/>
                  </a:solidFill>
                  <a:latin typeface="Arial"/>
                  <a:ea typeface="Arial"/>
                  <a:cs typeface="Arial"/>
                  <a:sym typeface="Arial"/>
                </a:rPr>
                <a:t>Stay</a:t>
              </a:r>
              <a:endParaRPr b="0" i="0" sz="2700" u="none" cap="none" strike="noStrike">
                <a:solidFill>
                  <a:srgbClr val="000000"/>
                </a:solidFill>
                <a:latin typeface="Arial"/>
                <a:ea typeface="Arial"/>
                <a:cs typeface="Arial"/>
                <a:sym typeface="Arial"/>
              </a:endParaRPr>
            </a:p>
          </p:txBody>
        </p:sp>
        <p:sp>
          <p:nvSpPr>
            <p:cNvPr id="311" name="Google Shape;311;p34"/>
            <p:cNvSpPr/>
            <p:nvPr/>
          </p:nvSpPr>
          <p:spPr>
            <a:xfrm>
              <a:off x="7029914" y="529294"/>
              <a:ext cx="1944000" cy="1944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4"/>
            <p:cNvSpPr/>
            <p:nvPr/>
          </p:nvSpPr>
          <p:spPr>
            <a:xfrm>
              <a:off x="5841914" y="2943510"/>
              <a:ext cx="432000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4"/>
            <p:cNvSpPr txBox="1"/>
            <p:nvPr/>
          </p:nvSpPr>
          <p:spPr>
            <a:xfrm>
              <a:off x="5841914" y="2943510"/>
              <a:ext cx="432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Average Room Nights per Book: Room Nights</a:t>
              </a:r>
              <a:r>
                <a:rPr lang="en-US" sz="2700"/>
                <a:t> per </a:t>
              </a:r>
              <a:r>
                <a:rPr b="0" i="0" lang="en-US" sz="2700" u="none" cap="none" strike="noStrike">
                  <a:solidFill>
                    <a:srgbClr val="000000"/>
                  </a:solidFill>
                  <a:latin typeface="Arial"/>
                  <a:ea typeface="Arial"/>
                  <a:cs typeface="Arial"/>
                  <a:sym typeface="Arial"/>
                </a:rPr>
                <a:t>Stay</a:t>
              </a:r>
              <a:endParaRPr b="0" i="0" sz="27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8"/>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9" name="Google Shape;319;p8"/>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0" name="Google Shape;320;p8"/>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sz="2600">
                <a:solidFill>
                  <a:srgbClr val="FFFFFF"/>
                </a:solidFill>
                <a:latin typeface="Arial"/>
                <a:ea typeface="Arial"/>
                <a:cs typeface="Arial"/>
                <a:sym typeface="Arial"/>
              </a:rPr>
              <a:t>Length of Stay </a:t>
            </a:r>
            <a:endParaRPr/>
          </a:p>
        </p:txBody>
      </p:sp>
      <p:pic>
        <p:nvPicPr>
          <p:cNvPr id="321" name="Google Shape;321;p8"/>
          <p:cNvPicPr preferRelativeResize="0"/>
          <p:nvPr/>
        </p:nvPicPr>
        <p:blipFill rotWithShape="1">
          <a:blip r:embed="rId3">
            <a:alphaModFix/>
          </a:blip>
          <a:srcRect b="0" l="0" r="0" t="0"/>
          <a:stretch/>
        </p:blipFill>
        <p:spPr>
          <a:xfrm>
            <a:off x="3918214" y="497898"/>
            <a:ext cx="8071667" cy="5862204"/>
          </a:xfrm>
          <a:prstGeom prst="rect">
            <a:avLst/>
          </a:prstGeom>
          <a:noFill/>
          <a:ln>
            <a:noFill/>
          </a:ln>
        </p:spPr>
      </p:pic>
      <p:sp>
        <p:nvSpPr>
          <p:cNvPr id="322" name="Google Shape;322;p8"/>
          <p:cNvSpPr txBox="1"/>
          <p:nvPr/>
        </p:nvSpPr>
        <p:spPr>
          <a:xfrm>
            <a:off x="5213668" y="72926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7.835</a:t>
            </a:r>
            <a:endParaRPr b="1" sz="1100">
              <a:solidFill>
                <a:schemeClr val="dk1"/>
              </a:solidFill>
            </a:endParaRPr>
          </a:p>
        </p:txBody>
      </p:sp>
      <p:sp>
        <p:nvSpPr>
          <p:cNvPr id="323" name="Google Shape;323;p8"/>
          <p:cNvSpPr txBox="1"/>
          <p:nvPr/>
        </p:nvSpPr>
        <p:spPr>
          <a:xfrm>
            <a:off x="8884228" y="570983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3.175</a:t>
            </a:r>
            <a:endParaRPr b="1"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g127a4e5086a_0_6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g127a4e5086a_0_65"/>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0" name="Google Shape;330;g127a4e5086a_0_65"/>
          <p:cNvSpPr/>
          <p:nvPr>
            <p:ph type="title"/>
          </p:nvPr>
        </p:nvSpPr>
        <p:spPr>
          <a:xfrm>
            <a:off x="640080" y="2074363"/>
            <a:ext cx="2752500" cy="27093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sz="2600">
                <a:solidFill>
                  <a:srgbClr val="FFFFFF"/>
                </a:solidFill>
                <a:latin typeface="Arial"/>
                <a:ea typeface="Arial"/>
                <a:cs typeface="Arial"/>
                <a:sym typeface="Arial"/>
              </a:rPr>
              <a:t>Length of Stay </a:t>
            </a:r>
            <a:endParaRPr/>
          </a:p>
        </p:txBody>
      </p:sp>
      <p:pic>
        <p:nvPicPr>
          <p:cNvPr id="331" name="Google Shape;331;g127a4e5086a_0_65"/>
          <p:cNvPicPr preferRelativeResize="0"/>
          <p:nvPr/>
        </p:nvPicPr>
        <p:blipFill>
          <a:blip r:embed="rId3">
            <a:alphaModFix/>
          </a:blip>
          <a:stretch>
            <a:fillRect/>
          </a:stretch>
        </p:blipFill>
        <p:spPr>
          <a:xfrm>
            <a:off x="3810150" y="898400"/>
            <a:ext cx="7953374" cy="5061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9"/>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7" name="Google Shape;337;p9"/>
          <p:cNvSpPr/>
          <p:nvPr/>
        </p:nvSpPr>
        <p:spPr>
          <a:xfrm>
            <a:off x="0" y="0"/>
            <a:ext cx="2013557" cy="6858000"/>
          </a:xfrm>
          <a:prstGeom prst="rect">
            <a:avLst/>
          </a:prstGeom>
          <a:solidFill>
            <a:srgbClr val="5B5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8" name="Google Shape;338;p9"/>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sz="2600">
                <a:solidFill>
                  <a:srgbClr val="FFFFFF"/>
                </a:solidFill>
                <a:latin typeface="Arial"/>
                <a:ea typeface="Arial"/>
                <a:cs typeface="Arial"/>
                <a:sym typeface="Arial"/>
              </a:rPr>
              <a:t>Length of Stay </a:t>
            </a:r>
            <a:endParaRPr/>
          </a:p>
        </p:txBody>
      </p:sp>
      <p:pic>
        <p:nvPicPr>
          <p:cNvPr id="339" name="Google Shape;339;p9"/>
          <p:cNvPicPr preferRelativeResize="0"/>
          <p:nvPr/>
        </p:nvPicPr>
        <p:blipFill rotWithShape="1">
          <a:blip r:embed="rId3">
            <a:alphaModFix/>
          </a:blip>
          <a:srcRect b="0" l="0" r="0" t="0"/>
          <a:stretch/>
        </p:blipFill>
        <p:spPr>
          <a:xfrm>
            <a:off x="3757545" y="498742"/>
            <a:ext cx="8069344" cy="5860516"/>
          </a:xfrm>
          <a:prstGeom prst="rect">
            <a:avLst/>
          </a:prstGeom>
          <a:noFill/>
          <a:ln>
            <a:noFill/>
          </a:ln>
        </p:spPr>
      </p:pic>
      <p:sp>
        <p:nvSpPr>
          <p:cNvPr id="340" name="Google Shape;340;p9"/>
          <p:cNvSpPr txBox="1"/>
          <p:nvPr/>
        </p:nvSpPr>
        <p:spPr>
          <a:xfrm>
            <a:off x="5086873" y="72926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8.9</a:t>
            </a:r>
            <a:endParaRPr b="1" sz="1100">
              <a:solidFill>
                <a:schemeClr val="dk1"/>
              </a:solidFill>
            </a:endParaRPr>
          </a:p>
        </p:txBody>
      </p:sp>
      <p:sp>
        <p:nvSpPr>
          <p:cNvPr id="341" name="Google Shape;341;p9"/>
          <p:cNvSpPr txBox="1"/>
          <p:nvPr/>
        </p:nvSpPr>
        <p:spPr>
          <a:xfrm>
            <a:off x="8884228" y="570983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2.97</a:t>
            </a:r>
            <a:endParaRPr b="1"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g127a4e5086a_0_4"/>
          <p:cNvSpPr/>
          <p:nvPr/>
        </p:nvSpPr>
        <p:spPr>
          <a:xfrm>
            <a:off x="0" y="0"/>
            <a:ext cx="12192000" cy="685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 name="Google Shape;95;g127a4e5086a_0_4"/>
          <p:cNvSpPr txBox="1"/>
          <p:nvPr>
            <p:ph type="title"/>
          </p:nvPr>
        </p:nvSpPr>
        <p:spPr>
          <a:xfrm>
            <a:off x="808638" y="386930"/>
            <a:ext cx="9236700" cy="1188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400">
                <a:latin typeface="Arial"/>
                <a:ea typeface="Arial"/>
                <a:cs typeface="Arial"/>
                <a:sym typeface="Arial"/>
              </a:rPr>
              <a:t>Data Package</a:t>
            </a:r>
            <a:endParaRPr>
              <a:latin typeface="Arial"/>
              <a:ea typeface="Arial"/>
              <a:cs typeface="Arial"/>
              <a:sym typeface="Arial"/>
            </a:endParaRPr>
          </a:p>
        </p:txBody>
      </p:sp>
      <p:grpSp>
        <p:nvGrpSpPr>
          <p:cNvPr id="96" name="Google Shape;96;g127a4e5086a_0_4"/>
          <p:cNvGrpSpPr/>
          <p:nvPr/>
        </p:nvGrpSpPr>
        <p:grpSpPr>
          <a:xfrm>
            <a:off x="-7" y="1998368"/>
            <a:ext cx="11695088" cy="782176"/>
            <a:chOff x="-7" y="1998368"/>
            <a:chExt cx="11695088" cy="782176"/>
          </a:xfrm>
        </p:grpSpPr>
        <p:sp>
          <p:nvSpPr>
            <p:cNvPr id="97" name="Google Shape;97;g127a4e5086a_0_4"/>
            <p:cNvSpPr/>
            <p:nvPr/>
          </p:nvSpPr>
          <p:spPr>
            <a:xfrm rot="5400000">
              <a:off x="11227981" y="2313068"/>
              <a:ext cx="781800" cy="152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 name="Google Shape;98;g127a4e5086a_0_4"/>
            <p:cNvSpPr/>
            <p:nvPr/>
          </p:nvSpPr>
          <p:spPr>
            <a:xfrm rot="10800000">
              <a:off x="-7" y="1998744"/>
              <a:ext cx="11454600" cy="781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99" name="Google Shape;99;g127a4e5086a_0_4"/>
          <p:cNvSpPr/>
          <p:nvPr/>
        </p:nvSpPr>
        <p:spPr>
          <a:xfrm>
            <a:off x="0" y="2203079"/>
            <a:ext cx="11383500" cy="4147800"/>
          </a:xfrm>
          <a:prstGeom prst="rect">
            <a:avLst/>
          </a:prstGeom>
          <a:solidFill>
            <a:schemeClr val="lt1"/>
          </a:solidFill>
          <a:ln>
            <a:noFill/>
          </a:ln>
          <a:effectLst>
            <a:outerShdw blurRad="139700" rotWithShape="0" algn="t" dir="5400000" dist="127000">
              <a:srgbClr val="000000">
                <a:alpha val="1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 name="Google Shape;100;g127a4e5086a_0_4"/>
          <p:cNvSpPr txBox="1"/>
          <p:nvPr>
            <p:ph idx="1" type="body"/>
          </p:nvPr>
        </p:nvSpPr>
        <p:spPr>
          <a:xfrm>
            <a:off x="124680" y="2599500"/>
            <a:ext cx="11156700" cy="34356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800"/>
              <a:buChar char="•"/>
            </a:pPr>
            <a:r>
              <a:rPr lang="en-US" sz="2400">
                <a:latin typeface="Arial"/>
                <a:ea typeface="Arial"/>
                <a:cs typeface="Arial"/>
                <a:sym typeface="Arial"/>
              </a:rPr>
              <a:t>Provided by Oswego County Community Development, Tourism, and Planning</a:t>
            </a:r>
            <a:endParaRPr sz="2400">
              <a:latin typeface="Arial"/>
              <a:ea typeface="Arial"/>
              <a:cs typeface="Arial"/>
              <a:sym typeface="Arial"/>
            </a:endParaRPr>
          </a:p>
          <a:p>
            <a:pPr indent="-342900" lvl="0" marL="342900" rtl="0" algn="l">
              <a:lnSpc>
                <a:spcPct val="90000"/>
              </a:lnSpc>
              <a:spcBef>
                <a:spcPts val="600"/>
              </a:spcBef>
              <a:spcAft>
                <a:spcPts val="0"/>
              </a:spcAft>
              <a:buSzPts val="2800"/>
              <a:buChar char="•"/>
            </a:pPr>
            <a:r>
              <a:rPr lang="en-US" sz="2400">
                <a:latin typeface="Arial"/>
                <a:ea typeface="Arial"/>
                <a:cs typeface="Arial"/>
                <a:sym typeface="Arial"/>
              </a:rPr>
              <a:t>9 d</a:t>
            </a:r>
            <a:r>
              <a:rPr lang="en-US" sz="2400">
                <a:latin typeface="Arial"/>
                <a:ea typeface="Arial"/>
                <a:cs typeface="Arial"/>
                <a:sym typeface="Arial"/>
              </a:rPr>
              <a:t>ifferent files: 4 excel files, 4 raw data files, 1 Oswego Zip Codes file.</a:t>
            </a:r>
            <a:endParaRPr sz="2400">
              <a:latin typeface="Arial"/>
              <a:ea typeface="Arial"/>
              <a:cs typeface="Arial"/>
              <a:sym typeface="Arial"/>
            </a:endParaRPr>
          </a:p>
          <a:p>
            <a:pPr indent="-381000" lvl="1" marL="914400" rtl="0" algn="l">
              <a:lnSpc>
                <a:spcPct val="90000"/>
              </a:lnSpc>
              <a:spcBef>
                <a:spcPts val="600"/>
              </a:spcBef>
              <a:spcAft>
                <a:spcPts val="0"/>
              </a:spcAft>
              <a:buSzPts val="2400"/>
              <a:buFont typeface="Arial"/>
              <a:buChar char="•"/>
            </a:pPr>
            <a:r>
              <a:rPr lang="en-US">
                <a:latin typeface="Arial"/>
                <a:ea typeface="Arial"/>
                <a:cs typeface="Arial"/>
                <a:sym typeface="Arial"/>
              </a:rPr>
              <a:t>4 excel files: work from a third party company</a:t>
            </a:r>
            <a:endParaRPr>
              <a:latin typeface="Arial"/>
              <a:ea typeface="Arial"/>
              <a:cs typeface="Arial"/>
              <a:sym typeface="Arial"/>
            </a:endParaRPr>
          </a:p>
          <a:p>
            <a:pPr indent="-381000" lvl="1" marL="914400" rtl="0" algn="l">
              <a:lnSpc>
                <a:spcPct val="90000"/>
              </a:lnSpc>
              <a:spcBef>
                <a:spcPts val="600"/>
              </a:spcBef>
              <a:spcAft>
                <a:spcPts val="0"/>
              </a:spcAft>
              <a:buSzPts val="2400"/>
              <a:buFont typeface="Arial"/>
              <a:buChar char="•"/>
            </a:pPr>
            <a:r>
              <a:rPr lang="en-US">
                <a:latin typeface="Arial"/>
                <a:ea typeface="Arial"/>
                <a:cs typeface="Arial"/>
                <a:sym typeface="Arial"/>
              </a:rPr>
              <a:t>4 raw data files: 2 years, overlaps, no missing observations</a:t>
            </a:r>
            <a:endParaRPr>
              <a:latin typeface="Arial"/>
              <a:ea typeface="Arial"/>
              <a:cs typeface="Arial"/>
              <a:sym typeface="Arial"/>
            </a:endParaRPr>
          </a:p>
          <a:p>
            <a:pPr indent="-381000" lvl="0" marL="457200" rtl="0" algn="l">
              <a:lnSpc>
                <a:spcPct val="90000"/>
              </a:lnSpc>
              <a:spcBef>
                <a:spcPts val="600"/>
              </a:spcBef>
              <a:spcAft>
                <a:spcPts val="600"/>
              </a:spcAft>
              <a:buSzPts val="2400"/>
              <a:buFont typeface="Arial"/>
              <a:buChar char="•"/>
            </a:pPr>
            <a:r>
              <a:rPr lang="en-US" sz="2400">
                <a:latin typeface="Arial"/>
                <a:ea typeface="Arial"/>
                <a:cs typeface="Arial"/>
                <a:sym typeface="Arial"/>
              </a:rPr>
              <a:t>Combined 4 files into 1 file, removed duplicates</a:t>
            </a:r>
            <a:endParaRPr sz="2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g127a4e5086a_0_7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7" name="Google Shape;347;g127a4e5086a_0_75"/>
          <p:cNvSpPr/>
          <p:nvPr/>
        </p:nvSpPr>
        <p:spPr>
          <a:xfrm>
            <a:off x="0" y="0"/>
            <a:ext cx="2013600" cy="6858000"/>
          </a:xfrm>
          <a:prstGeom prst="rect">
            <a:avLst/>
          </a:prstGeom>
          <a:solidFill>
            <a:srgbClr val="5B5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8" name="Google Shape;348;g127a4e5086a_0_75"/>
          <p:cNvSpPr/>
          <p:nvPr>
            <p:ph type="title"/>
          </p:nvPr>
        </p:nvSpPr>
        <p:spPr>
          <a:xfrm>
            <a:off x="640080" y="2074363"/>
            <a:ext cx="2752500" cy="27093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sz="2600">
                <a:solidFill>
                  <a:srgbClr val="FFFFFF"/>
                </a:solidFill>
                <a:latin typeface="Arial"/>
                <a:ea typeface="Arial"/>
                <a:cs typeface="Arial"/>
                <a:sym typeface="Arial"/>
              </a:rPr>
              <a:t>Length of Stay </a:t>
            </a:r>
            <a:endParaRPr/>
          </a:p>
        </p:txBody>
      </p:sp>
      <p:pic>
        <p:nvPicPr>
          <p:cNvPr id="349" name="Google Shape;349;g127a4e5086a_0_75"/>
          <p:cNvPicPr preferRelativeResize="0"/>
          <p:nvPr/>
        </p:nvPicPr>
        <p:blipFill>
          <a:blip r:embed="rId3">
            <a:alphaModFix/>
          </a:blip>
          <a:stretch>
            <a:fillRect/>
          </a:stretch>
        </p:blipFill>
        <p:spPr>
          <a:xfrm>
            <a:off x="3705375" y="828413"/>
            <a:ext cx="8173350" cy="5201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3" name="Shape 353"/>
        <p:cNvGrpSpPr/>
        <p:nvPr/>
      </p:nvGrpSpPr>
      <p:grpSpPr>
        <a:xfrm>
          <a:off x="0" y="0"/>
          <a:ext cx="0" cy="0"/>
          <a:chOff x="0" y="0"/>
          <a:chExt cx="0" cy="0"/>
        </a:xfrm>
      </p:grpSpPr>
      <p:sp>
        <p:nvSpPr>
          <p:cNvPr id="354" name="Google Shape;354;p1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5" name="Google Shape;355;p10"/>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6" name="Google Shape;356;p10"/>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sz="2600">
                <a:solidFill>
                  <a:srgbClr val="FFFFFF"/>
                </a:solidFill>
                <a:latin typeface="Arial"/>
                <a:ea typeface="Arial"/>
                <a:cs typeface="Arial"/>
                <a:sym typeface="Arial"/>
              </a:rPr>
              <a:t>Length of Stay </a:t>
            </a:r>
            <a:endParaRPr/>
          </a:p>
        </p:txBody>
      </p:sp>
      <p:pic>
        <p:nvPicPr>
          <p:cNvPr id="357" name="Google Shape;357;p10"/>
          <p:cNvPicPr preferRelativeResize="0"/>
          <p:nvPr/>
        </p:nvPicPr>
        <p:blipFill rotWithShape="1">
          <a:blip r:embed="rId3">
            <a:alphaModFix/>
          </a:blip>
          <a:srcRect b="0" l="0" r="0" t="0"/>
          <a:stretch/>
        </p:blipFill>
        <p:spPr>
          <a:xfrm>
            <a:off x="3757545" y="498742"/>
            <a:ext cx="8069344" cy="5860516"/>
          </a:xfrm>
          <a:prstGeom prst="rect">
            <a:avLst/>
          </a:prstGeom>
          <a:noFill/>
          <a:ln>
            <a:noFill/>
          </a:ln>
        </p:spPr>
      </p:pic>
      <p:sp>
        <p:nvSpPr>
          <p:cNvPr id="358" name="Google Shape;358;p10"/>
          <p:cNvSpPr txBox="1"/>
          <p:nvPr/>
        </p:nvSpPr>
        <p:spPr>
          <a:xfrm>
            <a:off x="5086873" y="130194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13.79</a:t>
            </a:r>
            <a:endParaRPr b="1" sz="1100">
              <a:solidFill>
                <a:schemeClr val="dk1"/>
              </a:solidFill>
            </a:endParaRPr>
          </a:p>
        </p:txBody>
      </p:sp>
      <p:sp>
        <p:nvSpPr>
          <p:cNvPr id="359" name="Google Shape;359;p10"/>
          <p:cNvSpPr txBox="1"/>
          <p:nvPr/>
        </p:nvSpPr>
        <p:spPr>
          <a:xfrm>
            <a:off x="5627198" y="706197"/>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14.831</a:t>
            </a:r>
            <a:endParaRPr b="1" sz="1100">
              <a:solidFill>
                <a:schemeClr val="dk1"/>
              </a:solidFill>
            </a:endParaRPr>
          </a:p>
        </p:txBody>
      </p:sp>
      <p:sp>
        <p:nvSpPr>
          <p:cNvPr id="360" name="Google Shape;360;p10"/>
          <p:cNvSpPr txBox="1"/>
          <p:nvPr/>
        </p:nvSpPr>
        <p:spPr>
          <a:xfrm>
            <a:off x="8744470" y="5726151"/>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6.758</a:t>
            </a:r>
            <a:endParaRPr b="1"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sp>
        <p:nvSpPr>
          <p:cNvPr id="365" name="Google Shape;365;g127a4e5086a_0_9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6" name="Google Shape;366;g127a4e5086a_0_90"/>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7" name="Google Shape;367;g127a4e5086a_0_90"/>
          <p:cNvSpPr/>
          <p:nvPr>
            <p:ph type="title"/>
          </p:nvPr>
        </p:nvSpPr>
        <p:spPr>
          <a:xfrm>
            <a:off x="640080" y="2074363"/>
            <a:ext cx="2752500" cy="27093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sz="2600">
                <a:solidFill>
                  <a:srgbClr val="FFFFFF"/>
                </a:solidFill>
                <a:latin typeface="Arial"/>
                <a:ea typeface="Arial"/>
                <a:cs typeface="Arial"/>
                <a:sym typeface="Arial"/>
              </a:rPr>
              <a:t>Length of Stay </a:t>
            </a:r>
            <a:endParaRPr/>
          </a:p>
        </p:txBody>
      </p:sp>
      <p:pic>
        <p:nvPicPr>
          <p:cNvPr id="368" name="Google Shape;368;g127a4e5086a_0_90"/>
          <p:cNvPicPr preferRelativeResize="0"/>
          <p:nvPr/>
        </p:nvPicPr>
        <p:blipFill>
          <a:blip r:embed="rId3">
            <a:alphaModFix/>
          </a:blip>
          <a:stretch>
            <a:fillRect/>
          </a:stretch>
        </p:blipFill>
        <p:spPr>
          <a:xfrm>
            <a:off x="3797900" y="894524"/>
            <a:ext cx="7965625" cy="506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11"/>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4" name="Google Shape;374;p11"/>
          <p:cNvSpPr/>
          <p:nvPr/>
        </p:nvSpPr>
        <p:spPr>
          <a:xfrm>
            <a:off x="0" y="0"/>
            <a:ext cx="2013557" cy="6858000"/>
          </a:xfrm>
          <a:prstGeom prst="rect">
            <a:avLst/>
          </a:prstGeom>
          <a:solidFill>
            <a:srgbClr val="4B5F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5" name="Google Shape;375;p11"/>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sz="2600">
                <a:solidFill>
                  <a:srgbClr val="FFFFFF"/>
                </a:solidFill>
                <a:latin typeface="Arial"/>
                <a:ea typeface="Arial"/>
                <a:cs typeface="Arial"/>
                <a:sym typeface="Arial"/>
              </a:rPr>
              <a:t>Length of Stay </a:t>
            </a:r>
            <a:endParaRPr/>
          </a:p>
        </p:txBody>
      </p:sp>
      <p:pic>
        <p:nvPicPr>
          <p:cNvPr id="376" name="Google Shape;376;p11"/>
          <p:cNvPicPr preferRelativeResize="0"/>
          <p:nvPr/>
        </p:nvPicPr>
        <p:blipFill rotWithShape="1">
          <a:blip r:embed="rId3">
            <a:alphaModFix/>
          </a:blip>
          <a:srcRect b="0" l="0" r="0" t="0"/>
          <a:stretch/>
        </p:blipFill>
        <p:spPr>
          <a:xfrm>
            <a:off x="3757545" y="498742"/>
            <a:ext cx="8069344" cy="5860516"/>
          </a:xfrm>
          <a:prstGeom prst="rect">
            <a:avLst/>
          </a:prstGeom>
          <a:noFill/>
          <a:ln>
            <a:noFill/>
          </a:ln>
        </p:spPr>
      </p:pic>
      <p:sp>
        <p:nvSpPr>
          <p:cNvPr id="377" name="Google Shape;377;p11"/>
          <p:cNvSpPr txBox="1"/>
          <p:nvPr/>
        </p:nvSpPr>
        <p:spPr>
          <a:xfrm>
            <a:off x="5727020" y="708513"/>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17.11</a:t>
            </a:r>
            <a:endParaRPr b="1" sz="1100">
              <a:solidFill>
                <a:schemeClr val="dk1"/>
              </a:solidFill>
            </a:endParaRPr>
          </a:p>
        </p:txBody>
      </p:sp>
      <p:sp>
        <p:nvSpPr>
          <p:cNvPr id="378" name="Google Shape;378;p11"/>
          <p:cNvSpPr txBox="1"/>
          <p:nvPr/>
        </p:nvSpPr>
        <p:spPr>
          <a:xfrm>
            <a:off x="8887650" y="5730781"/>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5.88</a:t>
            </a:r>
            <a:endParaRPr b="1"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g127a4e5086a_0_103"/>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4" name="Google Shape;384;g127a4e5086a_0_103"/>
          <p:cNvSpPr/>
          <p:nvPr/>
        </p:nvSpPr>
        <p:spPr>
          <a:xfrm>
            <a:off x="0" y="0"/>
            <a:ext cx="2013600" cy="6858000"/>
          </a:xfrm>
          <a:prstGeom prst="rect">
            <a:avLst/>
          </a:prstGeom>
          <a:solidFill>
            <a:srgbClr val="4B5F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5" name="Google Shape;385;g127a4e5086a_0_103"/>
          <p:cNvSpPr/>
          <p:nvPr>
            <p:ph type="title"/>
          </p:nvPr>
        </p:nvSpPr>
        <p:spPr>
          <a:xfrm>
            <a:off x="640080" y="2074363"/>
            <a:ext cx="2752500" cy="27093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sz="2600">
                <a:solidFill>
                  <a:srgbClr val="FFFFFF"/>
                </a:solidFill>
                <a:latin typeface="Arial"/>
                <a:ea typeface="Arial"/>
                <a:cs typeface="Arial"/>
                <a:sym typeface="Arial"/>
              </a:rPr>
              <a:t>Length of Stay </a:t>
            </a:r>
            <a:endParaRPr/>
          </a:p>
        </p:txBody>
      </p:sp>
      <p:pic>
        <p:nvPicPr>
          <p:cNvPr id="386" name="Google Shape;386;g127a4e5086a_0_103"/>
          <p:cNvPicPr preferRelativeResize="0"/>
          <p:nvPr/>
        </p:nvPicPr>
        <p:blipFill>
          <a:blip r:embed="rId3">
            <a:alphaModFix/>
          </a:blip>
          <a:stretch>
            <a:fillRect/>
          </a:stretch>
        </p:blipFill>
        <p:spPr>
          <a:xfrm>
            <a:off x="3715575" y="807675"/>
            <a:ext cx="8238449" cy="52426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12"/>
          <p:cNvSpPr/>
          <p:nvPr/>
        </p:nvSpPr>
        <p:spPr>
          <a:xfrm>
            <a:off x="0" y="0"/>
            <a:ext cx="4636008"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2" name="Google Shape;392;p12"/>
          <p:cNvSpPr txBox="1"/>
          <p:nvPr>
            <p:ph type="title"/>
          </p:nvPr>
        </p:nvSpPr>
        <p:spPr>
          <a:xfrm>
            <a:off x="943277" y="712269"/>
            <a:ext cx="3370998" cy="55022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rgbClr val="FFFFFF"/>
                </a:solidFill>
                <a:latin typeface="Arial"/>
                <a:ea typeface="Arial"/>
                <a:cs typeface="Arial"/>
                <a:sym typeface="Arial"/>
              </a:rPr>
              <a:t>Revenue </a:t>
            </a:r>
            <a:endParaRPr>
              <a:latin typeface="Arial"/>
              <a:ea typeface="Arial"/>
              <a:cs typeface="Arial"/>
              <a:sym typeface="Arial"/>
            </a:endParaRPr>
          </a:p>
        </p:txBody>
      </p:sp>
      <p:cxnSp>
        <p:nvCxnSpPr>
          <p:cNvPr id="393" name="Google Shape;393;p12"/>
          <p:cNvCxnSpPr/>
          <p:nvPr/>
        </p:nvCxnSpPr>
        <p:spPr>
          <a:xfrm rot="10800000">
            <a:off x="585216" y="2971800"/>
            <a:ext cx="0" cy="914400"/>
          </a:xfrm>
          <a:prstGeom prst="straightConnector1">
            <a:avLst/>
          </a:prstGeom>
          <a:noFill/>
          <a:ln cap="flat" cmpd="sng" w="19050">
            <a:solidFill>
              <a:srgbClr val="FFFFFF">
                <a:alpha val="80000"/>
              </a:srgbClr>
            </a:solidFill>
            <a:prstDash val="solid"/>
            <a:round/>
            <a:headEnd len="sm" w="sm" type="none"/>
            <a:tailEnd len="sm" w="sm" type="none"/>
          </a:ln>
        </p:spPr>
      </p:cxnSp>
      <p:grpSp>
        <p:nvGrpSpPr>
          <p:cNvPr id="394" name="Google Shape;394;p12"/>
          <p:cNvGrpSpPr/>
          <p:nvPr/>
        </p:nvGrpSpPr>
        <p:grpSpPr>
          <a:xfrm>
            <a:off x="5280025" y="643618"/>
            <a:ext cx="6269038" cy="5570764"/>
            <a:chOff x="0" y="680"/>
            <a:chExt cx="6269038" cy="5570764"/>
          </a:xfrm>
        </p:grpSpPr>
        <p:sp>
          <p:nvSpPr>
            <p:cNvPr id="395" name="Google Shape;395;p12"/>
            <p:cNvSpPr/>
            <p:nvPr/>
          </p:nvSpPr>
          <p:spPr>
            <a:xfrm>
              <a:off x="0" y="680"/>
              <a:ext cx="6269038" cy="1591647"/>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2"/>
            <p:cNvSpPr/>
            <p:nvPr/>
          </p:nvSpPr>
          <p:spPr>
            <a:xfrm>
              <a:off x="481473" y="358800"/>
              <a:ext cx="875405" cy="87540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2"/>
            <p:cNvSpPr/>
            <p:nvPr/>
          </p:nvSpPr>
          <p:spPr>
            <a:xfrm>
              <a:off x="1838352" y="680"/>
              <a:ext cx="4430685" cy="159164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2"/>
            <p:cNvSpPr txBox="1"/>
            <p:nvPr/>
          </p:nvSpPr>
          <p:spPr>
            <a:xfrm>
              <a:off x="1838352" y="680"/>
              <a:ext cx="4430685" cy="1591647"/>
            </a:xfrm>
            <a:prstGeom prst="rect">
              <a:avLst/>
            </a:prstGeom>
            <a:noFill/>
            <a:ln>
              <a:noFill/>
            </a:ln>
          </p:spPr>
          <p:txBody>
            <a:bodyPr anchorCtr="0" anchor="ctr" bIns="168425" lIns="168425" spcFirstLastPara="1" rIns="168425" wrap="square" tIns="1684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Gross Revenue: Sum of transactions for all stayed nights, or actual revenue generated</a:t>
              </a:r>
              <a:endParaRPr b="0" i="0" sz="2300" u="none" cap="none" strike="noStrike">
                <a:solidFill>
                  <a:srgbClr val="000000"/>
                </a:solidFill>
                <a:latin typeface="Arial"/>
                <a:ea typeface="Arial"/>
                <a:cs typeface="Arial"/>
                <a:sym typeface="Arial"/>
              </a:endParaRPr>
            </a:p>
          </p:txBody>
        </p:sp>
        <p:sp>
          <p:nvSpPr>
            <p:cNvPr id="399" name="Google Shape;399;p12"/>
            <p:cNvSpPr/>
            <p:nvPr/>
          </p:nvSpPr>
          <p:spPr>
            <a:xfrm>
              <a:off x="0" y="1990238"/>
              <a:ext cx="6269038" cy="1591647"/>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2"/>
            <p:cNvSpPr/>
            <p:nvPr/>
          </p:nvSpPr>
          <p:spPr>
            <a:xfrm>
              <a:off x="481473" y="2348359"/>
              <a:ext cx="875405" cy="87540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2"/>
            <p:cNvSpPr/>
            <p:nvPr/>
          </p:nvSpPr>
          <p:spPr>
            <a:xfrm>
              <a:off x="1838352" y="1990238"/>
              <a:ext cx="4430685" cy="159164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2"/>
            <p:cNvSpPr txBox="1"/>
            <p:nvPr/>
          </p:nvSpPr>
          <p:spPr>
            <a:xfrm>
              <a:off x="1838352" y="1990238"/>
              <a:ext cx="4430685" cy="1591647"/>
            </a:xfrm>
            <a:prstGeom prst="rect">
              <a:avLst/>
            </a:prstGeom>
            <a:noFill/>
            <a:ln>
              <a:noFill/>
            </a:ln>
          </p:spPr>
          <p:txBody>
            <a:bodyPr anchorCtr="0" anchor="ctr" bIns="168425" lIns="168425" spcFirstLastPara="1" rIns="168425" wrap="square" tIns="1684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Adjusted Revenue per Available Listing: Average revenue per available listing adjusted for blocked nights.</a:t>
              </a:r>
              <a:endParaRPr b="0" i="0" sz="2300" u="none" cap="none" strike="noStrike">
                <a:solidFill>
                  <a:srgbClr val="000000"/>
                </a:solidFill>
                <a:latin typeface="Arial"/>
                <a:ea typeface="Arial"/>
                <a:cs typeface="Arial"/>
                <a:sym typeface="Arial"/>
              </a:endParaRPr>
            </a:p>
          </p:txBody>
        </p:sp>
        <p:sp>
          <p:nvSpPr>
            <p:cNvPr id="403" name="Google Shape;403;p12"/>
            <p:cNvSpPr/>
            <p:nvPr/>
          </p:nvSpPr>
          <p:spPr>
            <a:xfrm>
              <a:off x="0" y="3979797"/>
              <a:ext cx="6269038" cy="1591647"/>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2"/>
            <p:cNvSpPr/>
            <p:nvPr/>
          </p:nvSpPr>
          <p:spPr>
            <a:xfrm>
              <a:off x="481473" y="4337918"/>
              <a:ext cx="875405" cy="87540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2"/>
            <p:cNvSpPr/>
            <p:nvPr/>
          </p:nvSpPr>
          <p:spPr>
            <a:xfrm>
              <a:off x="1838352" y="3979797"/>
              <a:ext cx="4430685" cy="159164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2"/>
            <p:cNvSpPr txBox="1"/>
            <p:nvPr/>
          </p:nvSpPr>
          <p:spPr>
            <a:xfrm>
              <a:off x="1838352" y="3979797"/>
              <a:ext cx="4430685" cy="1591647"/>
            </a:xfrm>
            <a:prstGeom prst="rect">
              <a:avLst/>
            </a:prstGeom>
            <a:noFill/>
            <a:ln>
              <a:noFill/>
            </a:ln>
          </p:spPr>
          <p:txBody>
            <a:bodyPr anchorCtr="0" anchor="ctr" bIns="168425" lIns="168425" spcFirstLastPara="1" rIns="168425" wrap="square" tIns="1684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Adjusted Revenue per Available Room: Average revenue per available room adjusted for blocked nights.</a:t>
              </a:r>
              <a:endParaRPr b="0" i="0" sz="23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35"/>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2" name="Google Shape;412;p35"/>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3600">
                <a:solidFill>
                  <a:srgbClr val="FFFFFF"/>
                </a:solidFill>
                <a:latin typeface="Arial"/>
                <a:ea typeface="Arial"/>
                <a:cs typeface="Arial"/>
                <a:sym typeface="Arial"/>
              </a:rPr>
              <a:t>Monthly Gross Revenue</a:t>
            </a:r>
            <a:endParaRPr/>
          </a:p>
        </p:txBody>
      </p:sp>
      <p:pic>
        <p:nvPicPr>
          <p:cNvPr descr="Chart, histogram&#10;&#10;Description automatically generated" id="413" name="Google Shape;413;p35"/>
          <p:cNvPicPr preferRelativeResize="0"/>
          <p:nvPr/>
        </p:nvPicPr>
        <p:blipFill rotWithShape="1">
          <a:blip r:embed="rId3">
            <a:alphaModFix/>
          </a:blip>
          <a:srcRect b="0" l="0" r="0" t="0"/>
          <a:stretch/>
        </p:blipFill>
        <p:spPr>
          <a:xfrm>
            <a:off x="4527804" y="515299"/>
            <a:ext cx="7493046" cy="5451190"/>
          </a:xfrm>
          <a:prstGeom prst="rect">
            <a:avLst/>
          </a:prstGeom>
          <a:noFill/>
          <a:ln>
            <a:noFill/>
          </a:ln>
        </p:spPr>
      </p:pic>
      <p:sp>
        <p:nvSpPr>
          <p:cNvPr id="414" name="Google Shape;414;p35"/>
          <p:cNvSpPr txBox="1"/>
          <p:nvPr/>
        </p:nvSpPr>
        <p:spPr>
          <a:xfrm>
            <a:off x="8966132" y="911704"/>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394428</a:t>
            </a:r>
            <a:endParaRPr b="1" sz="1100">
              <a:solidFill>
                <a:schemeClr val="lt1"/>
              </a:solidFill>
            </a:endParaRPr>
          </a:p>
        </p:txBody>
      </p:sp>
      <p:sp>
        <p:nvSpPr>
          <p:cNvPr id="415" name="Google Shape;415;p35"/>
          <p:cNvSpPr txBox="1"/>
          <p:nvPr/>
        </p:nvSpPr>
        <p:spPr>
          <a:xfrm>
            <a:off x="5008354" y="4629347"/>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67542</a:t>
            </a:r>
            <a:endParaRPr b="1" sz="11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f3f83a0550_1_6"/>
          <p:cNvSpPr txBox="1"/>
          <p:nvPr>
            <p:ph type="title"/>
          </p:nvPr>
        </p:nvSpPr>
        <p:spPr>
          <a:xfrm rot="-5400000">
            <a:off x="1833600" y="2518075"/>
            <a:ext cx="85248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Font typeface="Arial"/>
              <a:buNone/>
            </a:pPr>
            <a:r>
              <a:rPr lang="en-US" sz="3600">
                <a:latin typeface="Arial"/>
                <a:ea typeface="Arial"/>
                <a:cs typeface="Arial"/>
                <a:sym typeface="Arial"/>
              </a:rPr>
              <a:t>Monthly Gross Revenue</a:t>
            </a:r>
            <a:endParaRPr/>
          </a:p>
        </p:txBody>
      </p:sp>
      <p:pic>
        <p:nvPicPr>
          <p:cNvPr id="421" name="Google Shape;421;gf3f83a0550_1_6"/>
          <p:cNvPicPr preferRelativeResize="0"/>
          <p:nvPr/>
        </p:nvPicPr>
        <p:blipFill rotWithShape="1">
          <a:blip r:embed="rId3">
            <a:alphaModFix/>
          </a:blip>
          <a:srcRect b="0" l="0" r="0" t="0"/>
          <a:stretch/>
        </p:blipFill>
        <p:spPr>
          <a:xfrm>
            <a:off x="0" y="0"/>
            <a:ext cx="5343176" cy="3484500"/>
          </a:xfrm>
          <a:prstGeom prst="rect">
            <a:avLst/>
          </a:prstGeom>
          <a:noFill/>
          <a:ln>
            <a:noFill/>
          </a:ln>
        </p:spPr>
      </p:pic>
      <p:pic>
        <p:nvPicPr>
          <p:cNvPr id="422" name="Google Shape;422;gf3f83a0550_1_6"/>
          <p:cNvPicPr preferRelativeResize="0"/>
          <p:nvPr/>
        </p:nvPicPr>
        <p:blipFill rotWithShape="1">
          <a:blip r:embed="rId4">
            <a:alphaModFix/>
          </a:blip>
          <a:srcRect b="0" l="0" r="0" t="0"/>
          <a:stretch/>
        </p:blipFill>
        <p:spPr>
          <a:xfrm>
            <a:off x="6807700" y="0"/>
            <a:ext cx="5384299" cy="3484500"/>
          </a:xfrm>
          <a:prstGeom prst="rect">
            <a:avLst/>
          </a:prstGeom>
          <a:noFill/>
          <a:ln>
            <a:noFill/>
          </a:ln>
        </p:spPr>
      </p:pic>
      <p:pic>
        <p:nvPicPr>
          <p:cNvPr id="423" name="Google Shape;423;gf3f83a0550_1_6"/>
          <p:cNvPicPr preferRelativeResize="0"/>
          <p:nvPr/>
        </p:nvPicPr>
        <p:blipFill rotWithShape="1">
          <a:blip r:embed="rId5">
            <a:alphaModFix/>
          </a:blip>
          <a:srcRect b="0" l="0" r="0" t="0"/>
          <a:stretch/>
        </p:blipFill>
        <p:spPr>
          <a:xfrm>
            <a:off x="0" y="3373550"/>
            <a:ext cx="5433151" cy="3484451"/>
          </a:xfrm>
          <a:prstGeom prst="rect">
            <a:avLst/>
          </a:prstGeom>
          <a:noFill/>
          <a:ln>
            <a:noFill/>
          </a:ln>
        </p:spPr>
      </p:pic>
      <p:pic>
        <p:nvPicPr>
          <p:cNvPr id="424" name="Google Shape;424;gf3f83a0550_1_6"/>
          <p:cNvPicPr preferRelativeResize="0"/>
          <p:nvPr/>
        </p:nvPicPr>
        <p:blipFill rotWithShape="1">
          <a:blip r:embed="rId6">
            <a:alphaModFix/>
          </a:blip>
          <a:srcRect b="0" l="0" r="0" t="0"/>
          <a:stretch/>
        </p:blipFill>
        <p:spPr>
          <a:xfrm>
            <a:off x="6807700" y="3373525"/>
            <a:ext cx="5384299" cy="3484475"/>
          </a:xfrm>
          <a:prstGeom prst="rect">
            <a:avLst/>
          </a:prstGeom>
          <a:noFill/>
          <a:ln>
            <a:noFill/>
          </a:ln>
        </p:spPr>
      </p:pic>
      <p:sp>
        <p:nvSpPr>
          <p:cNvPr id="425" name="Google Shape;425;gf3f83a0550_1_6"/>
          <p:cNvSpPr txBox="1"/>
          <p:nvPr/>
        </p:nvSpPr>
        <p:spPr>
          <a:xfrm>
            <a:off x="3876904" y="246683"/>
            <a:ext cx="774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800">
                <a:solidFill>
                  <a:schemeClr val="lt1"/>
                </a:solidFill>
              </a:rPr>
              <a:t>244415</a:t>
            </a:r>
            <a:endParaRPr b="1" sz="800">
              <a:solidFill>
                <a:schemeClr val="lt1"/>
              </a:solidFill>
            </a:endParaRPr>
          </a:p>
        </p:txBody>
      </p:sp>
      <p:sp>
        <p:nvSpPr>
          <p:cNvPr id="426" name="Google Shape;426;gf3f83a0550_1_6"/>
          <p:cNvSpPr txBox="1"/>
          <p:nvPr/>
        </p:nvSpPr>
        <p:spPr>
          <a:xfrm>
            <a:off x="10716443" y="246683"/>
            <a:ext cx="774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800">
                <a:solidFill>
                  <a:schemeClr val="lt1"/>
                </a:solidFill>
              </a:rPr>
              <a:t>231490</a:t>
            </a:r>
            <a:endParaRPr b="1" sz="800">
              <a:solidFill>
                <a:schemeClr val="lt1"/>
              </a:solidFill>
            </a:endParaRPr>
          </a:p>
        </p:txBody>
      </p:sp>
      <p:sp>
        <p:nvSpPr>
          <p:cNvPr id="427" name="Google Shape;427;gf3f83a0550_1_6"/>
          <p:cNvSpPr txBox="1"/>
          <p:nvPr/>
        </p:nvSpPr>
        <p:spPr>
          <a:xfrm>
            <a:off x="3943868" y="3645658"/>
            <a:ext cx="774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800">
                <a:solidFill>
                  <a:schemeClr val="lt1"/>
                </a:solidFill>
              </a:rPr>
              <a:t>19</a:t>
            </a:r>
            <a:r>
              <a:rPr b="1" lang="en-US" sz="800">
                <a:solidFill>
                  <a:schemeClr val="lt1"/>
                </a:solidFill>
              </a:rPr>
              <a:t>7353</a:t>
            </a:r>
            <a:endParaRPr b="1" sz="800">
              <a:solidFill>
                <a:schemeClr val="lt1"/>
              </a:solidFill>
            </a:endParaRPr>
          </a:p>
        </p:txBody>
      </p:sp>
      <p:sp>
        <p:nvSpPr>
          <p:cNvPr id="428" name="Google Shape;428;gf3f83a0550_1_6"/>
          <p:cNvSpPr txBox="1"/>
          <p:nvPr/>
        </p:nvSpPr>
        <p:spPr>
          <a:xfrm>
            <a:off x="9905939" y="3627185"/>
            <a:ext cx="774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800">
                <a:solidFill>
                  <a:schemeClr val="lt1"/>
                </a:solidFill>
              </a:rPr>
              <a:t>19</a:t>
            </a:r>
            <a:r>
              <a:rPr b="1" lang="en-US" sz="800">
                <a:solidFill>
                  <a:schemeClr val="lt1"/>
                </a:solidFill>
              </a:rPr>
              <a:t>7973</a:t>
            </a:r>
            <a:endParaRPr b="1" sz="800">
              <a:solidFill>
                <a:schemeClr val="lt1"/>
              </a:solidFill>
            </a:endParaRPr>
          </a:p>
        </p:txBody>
      </p:sp>
      <p:sp>
        <p:nvSpPr>
          <p:cNvPr id="429" name="Google Shape;429;gf3f83a0550_1_6"/>
          <p:cNvSpPr txBox="1"/>
          <p:nvPr/>
        </p:nvSpPr>
        <p:spPr>
          <a:xfrm>
            <a:off x="267793" y="2398738"/>
            <a:ext cx="77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lt1"/>
                </a:solidFill>
              </a:rPr>
              <a:t>60429</a:t>
            </a:r>
            <a:endParaRPr b="1" sz="1000">
              <a:solidFill>
                <a:schemeClr val="lt1"/>
              </a:solidFill>
            </a:endParaRPr>
          </a:p>
        </p:txBody>
      </p:sp>
      <p:sp>
        <p:nvSpPr>
          <p:cNvPr id="430" name="Google Shape;430;gf3f83a0550_1_6"/>
          <p:cNvSpPr txBox="1"/>
          <p:nvPr/>
        </p:nvSpPr>
        <p:spPr>
          <a:xfrm>
            <a:off x="7070354" y="6024040"/>
            <a:ext cx="77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lt1"/>
                </a:solidFill>
              </a:rPr>
              <a:t>55522</a:t>
            </a:r>
            <a:endParaRPr b="1" sz="1000">
              <a:solidFill>
                <a:schemeClr val="lt1"/>
              </a:solidFill>
            </a:endParaRPr>
          </a:p>
        </p:txBody>
      </p:sp>
      <p:sp>
        <p:nvSpPr>
          <p:cNvPr id="431" name="Google Shape;431;gf3f83a0550_1_6"/>
          <p:cNvSpPr txBox="1"/>
          <p:nvPr/>
        </p:nvSpPr>
        <p:spPr>
          <a:xfrm>
            <a:off x="267793" y="6134863"/>
            <a:ext cx="77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lt1"/>
                </a:solidFill>
              </a:rPr>
              <a:t>21386</a:t>
            </a:r>
            <a:endParaRPr b="1" sz="1000">
              <a:solidFill>
                <a:schemeClr val="lt1"/>
              </a:solidFill>
            </a:endParaRPr>
          </a:p>
        </p:txBody>
      </p:sp>
      <p:sp>
        <p:nvSpPr>
          <p:cNvPr id="432" name="Google Shape;432;gf3f83a0550_1_6"/>
          <p:cNvSpPr txBox="1"/>
          <p:nvPr/>
        </p:nvSpPr>
        <p:spPr>
          <a:xfrm>
            <a:off x="7070343" y="2468033"/>
            <a:ext cx="77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lt1"/>
                </a:solidFill>
              </a:rPr>
              <a:t>31409</a:t>
            </a:r>
            <a:endParaRPr b="1" sz="10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f3f83a0550_1_15"/>
          <p:cNvSpPr txBox="1"/>
          <p:nvPr>
            <p:ph type="title"/>
          </p:nvPr>
        </p:nvSpPr>
        <p:spPr>
          <a:xfrm>
            <a:off x="0" y="0"/>
            <a:ext cx="2555400" cy="3529800"/>
          </a:xfrm>
          <a:prstGeom prst="rect">
            <a:avLst/>
          </a:prstGeom>
          <a:solidFill>
            <a:srgbClr val="3F3F3F"/>
          </a:solidFill>
          <a:ln cap="flat" cmpd="sng" w="9525">
            <a:solidFill>
              <a:schemeClr val="lt1"/>
            </a:solidFill>
            <a:prstDash val="dashDot"/>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2400">
                <a:solidFill>
                  <a:schemeClr val="lt1"/>
                </a:solidFill>
                <a:latin typeface="Arial"/>
                <a:ea typeface="Arial"/>
                <a:cs typeface="Arial"/>
                <a:sym typeface="Arial"/>
              </a:rPr>
              <a:t>Monthly Adjusted Revenue per </a:t>
            </a:r>
            <a:endParaRPr sz="2400">
              <a:solidFill>
                <a:schemeClr val="lt1"/>
              </a:solidFill>
              <a:latin typeface="Arial"/>
              <a:ea typeface="Arial"/>
              <a:cs typeface="Arial"/>
              <a:sym typeface="Arial"/>
            </a:endParaRPr>
          </a:p>
          <a:p>
            <a:pPr indent="0" lvl="0" marL="0" rtl="0" algn="ctr">
              <a:lnSpc>
                <a:spcPct val="90000"/>
              </a:lnSpc>
              <a:spcBef>
                <a:spcPts val="0"/>
              </a:spcBef>
              <a:spcAft>
                <a:spcPts val="0"/>
              </a:spcAft>
              <a:buClr>
                <a:schemeClr val="dk1"/>
              </a:buClr>
              <a:buSzPts val="1800"/>
              <a:buFont typeface="Arial"/>
              <a:buNone/>
            </a:pPr>
            <a:r>
              <a:rPr lang="en-US" sz="2400">
                <a:solidFill>
                  <a:schemeClr val="lt1"/>
                </a:solidFill>
                <a:latin typeface="Arial"/>
                <a:ea typeface="Arial"/>
                <a:cs typeface="Arial"/>
                <a:sym typeface="Arial"/>
              </a:rPr>
              <a:t>Available Listing</a:t>
            </a:r>
            <a:endParaRPr>
              <a:solidFill>
                <a:schemeClr val="lt1"/>
              </a:solidFill>
            </a:endParaRPr>
          </a:p>
        </p:txBody>
      </p:sp>
      <p:pic>
        <p:nvPicPr>
          <p:cNvPr id="438" name="Google Shape;438;gf3f83a0550_1_15"/>
          <p:cNvPicPr preferRelativeResize="0"/>
          <p:nvPr/>
        </p:nvPicPr>
        <p:blipFill rotWithShape="1">
          <a:blip r:embed="rId3">
            <a:alphaModFix/>
          </a:blip>
          <a:srcRect b="0" l="0" r="0" t="0"/>
          <a:stretch/>
        </p:blipFill>
        <p:spPr>
          <a:xfrm>
            <a:off x="8090400" y="3747825"/>
            <a:ext cx="4101600" cy="2978876"/>
          </a:xfrm>
          <a:prstGeom prst="rect">
            <a:avLst/>
          </a:prstGeom>
          <a:noFill/>
          <a:ln>
            <a:noFill/>
          </a:ln>
        </p:spPr>
      </p:pic>
      <p:pic>
        <p:nvPicPr>
          <p:cNvPr id="439" name="Google Shape;439;gf3f83a0550_1_15"/>
          <p:cNvPicPr preferRelativeResize="0"/>
          <p:nvPr/>
        </p:nvPicPr>
        <p:blipFill rotWithShape="1">
          <a:blip r:embed="rId4">
            <a:alphaModFix/>
          </a:blip>
          <a:srcRect b="0" l="0" r="0" t="0"/>
          <a:stretch/>
        </p:blipFill>
        <p:spPr>
          <a:xfrm>
            <a:off x="7107250" y="166025"/>
            <a:ext cx="4551701" cy="3363750"/>
          </a:xfrm>
          <a:prstGeom prst="rect">
            <a:avLst/>
          </a:prstGeom>
          <a:noFill/>
          <a:ln>
            <a:noFill/>
          </a:ln>
        </p:spPr>
      </p:pic>
      <p:pic>
        <p:nvPicPr>
          <p:cNvPr id="440" name="Google Shape;440;gf3f83a0550_1_15"/>
          <p:cNvPicPr preferRelativeResize="0"/>
          <p:nvPr/>
        </p:nvPicPr>
        <p:blipFill rotWithShape="1">
          <a:blip r:embed="rId5">
            <a:alphaModFix/>
          </a:blip>
          <a:srcRect b="0" l="0" r="0" t="0"/>
          <a:stretch/>
        </p:blipFill>
        <p:spPr>
          <a:xfrm>
            <a:off x="0" y="3747825"/>
            <a:ext cx="4101600" cy="2978875"/>
          </a:xfrm>
          <a:prstGeom prst="rect">
            <a:avLst/>
          </a:prstGeom>
          <a:noFill/>
          <a:ln>
            <a:noFill/>
          </a:ln>
        </p:spPr>
      </p:pic>
      <p:pic>
        <p:nvPicPr>
          <p:cNvPr id="441" name="Google Shape;441;gf3f83a0550_1_15"/>
          <p:cNvPicPr preferRelativeResize="0"/>
          <p:nvPr/>
        </p:nvPicPr>
        <p:blipFill rotWithShape="1">
          <a:blip r:embed="rId6">
            <a:alphaModFix/>
          </a:blip>
          <a:srcRect b="0" l="0" r="0" t="0"/>
          <a:stretch/>
        </p:blipFill>
        <p:spPr>
          <a:xfrm>
            <a:off x="4101600" y="3747828"/>
            <a:ext cx="4101600" cy="2978873"/>
          </a:xfrm>
          <a:prstGeom prst="rect">
            <a:avLst/>
          </a:prstGeom>
          <a:noFill/>
          <a:ln>
            <a:noFill/>
          </a:ln>
        </p:spPr>
      </p:pic>
      <p:pic>
        <p:nvPicPr>
          <p:cNvPr id="442" name="Google Shape;442;gf3f83a0550_1_15"/>
          <p:cNvPicPr preferRelativeResize="0"/>
          <p:nvPr/>
        </p:nvPicPr>
        <p:blipFill rotWithShape="1">
          <a:blip r:embed="rId7">
            <a:alphaModFix/>
          </a:blip>
          <a:srcRect b="0" l="0" r="0" t="0"/>
          <a:stretch/>
        </p:blipFill>
        <p:spPr>
          <a:xfrm>
            <a:off x="2555550" y="166025"/>
            <a:ext cx="4551701" cy="3363750"/>
          </a:xfrm>
          <a:prstGeom prst="rect">
            <a:avLst/>
          </a:prstGeom>
          <a:noFill/>
          <a:ln>
            <a:noFill/>
          </a:ln>
        </p:spPr>
      </p:pic>
      <p:sp>
        <p:nvSpPr>
          <p:cNvPr id="443" name="Google Shape;443;gf3f83a0550_1_15"/>
          <p:cNvSpPr txBox="1"/>
          <p:nvPr/>
        </p:nvSpPr>
        <p:spPr>
          <a:xfrm>
            <a:off x="2657716" y="2239408"/>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977</a:t>
            </a:r>
            <a:endParaRPr b="1" sz="1100">
              <a:solidFill>
                <a:schemeClr val="lt1"/>
              </a:solidFill>
            </a:endParaRPr>
          </a:p>
        </p:txBody>
      </p:sp>
      <p:sp>
        <p:nvSpPr>
          <p:cNvPr id="444" name="Google Shape;444;gf3f83a0550_1_15"/>
          <p:cNvSpPr txBox="1"/>
          <p:nvPr/>
        </p:nvSpPr>
        <p:spPr>
          <a:xfrm>
            <a:off x="7225102" y="2584151"/>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441</a:t>
            </a:r>
            <a:endParaRPr b="1" sz="1100">
              <a:solidFill>
                <a:schemeClr val="lt1"/>
              </a:solidFill>
            </a:endParaRPr>
          </a:p>
        </p:txBody>
      </p:sp>
      <p:sp>
        <p:nvSpPr>
          <p:cNvPr id="445" name="Google Shape;445;gf3f83a0550_1_15"/>
          <p:cNvSpPr txBox="1"/>
          <p:nvPr/>
        </p:nvSpPr>
        <p:spPr>
          <a:xfrm>
            <a:off x="62307" y="5582992"/>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801</a:t>
            </a:r>
            <a:endParaRPr b="1" sz="1100">
              <a:solidFill>
                <a:schemeClr val="lt1"/>
              </a:solidFill>
            </a:endParaRPr>
          </a:p>
        </p:txBody>
      </p:sp>
      <p:sp>
        <p:nvSpPr>
          <p:cNvPr id="446" name="Google Shape;446;gf3f83a0550_1_15"/>
          <p:cNvSpPr txBox="1"/>
          <p:nvPr/>
        </p:nvSpPr>
        <p:spPr>
          <a:xfrm>
            <a:off x="4159468" y="5624547"/>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783</a:t>
            </a:r>
            <a:endParaRPr b="1" sz="1100">
              <a:solidFill>
                <a:schemeClr val="lt1"/>
              </a:solidFill>
            </a:endParaRPr>
          </a:p>
        </p:txBody>
      </p:sp>
      <p:sp>
        <p:nvSpPr>
          <p:cNvPr id="447" name="Google Shape;447;gf3f83a0550_1_15"/>
          <p:cNvSpPr txBox="1"/>
          <p:nvPr/>
        </p:nvSpPr>
        <p:spPr>
          <a:xfrm>
            <a:off x="8145809" y="5786188"/>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622</a:t>
            </a:r>
            <a:endParaRPr b="1" sz="1100">
              <a:solidFill>
                <a:schemeClr val="lt1"/>
              </a:solidFill>
            </a:endParaRPr>
          </a:p>
        </p:txBody>
      </p:sp>
      <p:sp>
        <p:nvSpPr>
          <p:cNvPr id="448" name="Google Shape;448;gf3f83a0550_1_15"/>
          <p:cNvSpPr txBox="1"/>
          <p:nvPr/>
        </p:nvSpPr>
        <p:spPr>
          <a:xfrm>
            <a:off x="4395375" y="387501"/>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3015</a:t>
            </a:r>
            <a:endParaRPr b="1" sz="1100">
              <a:solidFill>
                <a:schemeClr val="lt1"/>
              </a:solidFill>
            </a:endParaRPr>
          </a:p>
        </p:txBody>
      </p:sp>
      <p:sp>
        <p:nvSpPr>
          <p:cNvPr id="449" name="Google Shape;449;gf3f83a0550_1_15"/>
          <p:cNvSpPr txBox="1"/>
          <p:nvPr/>
        </p:nvSpPr>
        <p:spPr>
          <a:xfrm>
            <a:off x="2870154" y="3918106"/>
            <a:ext cx="77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lt1"/>
                </a:solidFill>
              </a:rPr>
              <a:t>2520</a:t>
            </a:r>
            <a:endParaRPr b="1" sz="1000">
              <a:solidFill>
                <a:schemeClr val="lt1"/>
              </a:solidFill>
            </a:endParaRPr>
          </a:p>
        </p:txBody>
      </p:sp>
      <p:sp>
        <p:nvSpPr>
          <p:cNvPr id="450" name="Google Shape;450;gf3f83a0550_1_15"/>
          <p:cNvSpPr txBox="1"/>
          <p:nvPr/>
        </p:nvSpPr>
        <p:spPr>
          <a:xfrm>
            <a:off x="10337750" y="3913483"/>
            <a:ext cx="77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lt1"/>
                </a:solidFill>
              </a:rPr>
              <a:t>2510</a:t>
            </a:r>
            <a:endParaRPr b="1" sz="1000">
              <a:solidFill>
                <a:schemeClr val="lt1"/>
              </a:solidFill>
            </a:endParaRPr>
          </a:p>
        </p:txBody>
      </p:sp>
      <p:sp>
        <p:nvSpPr>
          <p:cNvPr id="451" name="Google Shape;451;gf3f83a0550_1_15"/>
          <p:cNvSpPr txBox="1"/>
          <p:nvPr/>
        </p:nvSpPr>
        <p:spPr>
          <a:xfrm>
            <a:off x="6971086" y="3936565"/>
            <a:ext cx="77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lt1"/>
                </a:solidFill>
              </a:rPr>
              <a:t>2499</a:t>
            </a:r>
            <a:endParaRPr b="1" sz="1000">
              <a:solidFill>
                <a:schemeClr val="lt1"/>
              </a:solidFill>
            </a:endParaRPr>
          </a:p>
        </p:txBody>
      </p:sp>
      <p:sp>
        <p:nvSpPr>
          <p:cNvPr id="452" name="Google Shape;452;gf3f83a0550_1_15"/>
          <p:cNvSpPr txBox="1"/>
          <p:nvPr/>
        </p:nvSpPr>
        <p:spPr>
          <a:xfrm>
            <a:off x="9639050" y="395158"/>
            <a:ext cx="77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lt1"/>
                </a:solidFill>
              </a:rPr>
              <a:t>2173</a:t>
            </a:r>
            <a:endParaRPr b="1" sz="10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6" name="Shape 456"/>
        <p:cNvGrpSpPr/>
        <p:nvPr/>
      </p:nvGrpSpPr>
      <p:grpSpPr>
        <a:xfrm>
          <a:off x="0" y="0"/>
          <a:ext cx="0" cy="0"/>
          <a:chOff x="0" y="0"/>
          <a:chExt cx="0" cy="0"/>
        </a:xfrm>
      </p:grpSpPr>
      <p:sp>
        <p:nvSpPr>
          <p:cNvPr id="457" name="Google Shape;457;p41"/>
          <p:cNvSpPr/>
          <p:nvPr/>
        </p:nvSpPr>
        <p:spPr>
          <a:xfrm>
            <a:off x="9306300" y="76200"/>
            <a:ext cx="2809500" cy="3530400"/>
          </a:xfrm>
          <a:prstGeom prst="rect">
            <a:avLst/>
          </a:prstGeom>
          <a:solidFill>
            <a:srgbClr val="3F3F3F"/>
          </a:solidFill>
          <a:ln cap="sq" cmpd="thinThick" w="1270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8" name="Google Shape;458;p41"/>
          <p:cNvSpPr txBox="1"/>
          <p:nvPr>
            <p:ph type="title"/>
          </p:nvPr>
        </p:nvSpPr>
        <p:spPr>
          <a:xfrm>
            <a:off x="9306300" y="0"/>
            <a:ext cx="2885700" cy="3606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sz="2400">
                <a:solidFill>
                  <a:schemeClr val="lt1"/>
                </a:solidFill>
                <a:latin typeface="Arial"/>
                <a:ea typeface="Arial"/>
                <a:cs typeface="Arial"/>
                <a:sym typeface="Arial"/>
              </a:rPr>
              <a:t>Monthly Adjusted Revenue per Available Room</a:t>
            </a:r>
            <a:endParaRPr sz="4000">
              <a:latin typeface="Arial"/>
              <a:ea typeface="Arial"/>
              <a:cs typeface="Arial"/>
              <a:sym typeface="Arial"/>
            </a:endParaRPr>
          </a:p>
        </p:txBody>
      </p:sp>
      <p:pic>
        <p:nvPicPr>
          <p:cNvPr id="459" name="Google Shape;459;p41"/>
          <p:cNvPicPr preferRelativeResize="0"/>
          <p:nvPr/>
        </p:nvPicPr>
        <p:blipFill rotWithShape="1">
          <a:blip r:embed="rId3">
            <a:alphaModFix/>
          </a:blip>
          <a:srcRect b="0" l="0" r="0" t="0"/>
          <a:stretch/>
        </p:blipFill>
        <p:spPr>
          <a:xfrm>
            <a:off x="0" y="0"/>
            <a:ext cx="4604174" cy="3530400"/>
          </a:xfrm>
          <a:prstGeom prst="rect">
            <a:avLst/>
          </a:prstGeom>
          <a:noFill/>
          <a:ln>
            <a:noFill/>
          </a:ln>
        </p:spPr>
      </p:pic>
      <p:pic>
        <p:nvPicPr>
          <p:cNvPr id="460" name="Google Shape;460;p41"/>
          <p:cNvPicPr preferRelativeResize="0"/>
          <p:nvPr/>
        </p:nvPicPr>
        <p:blipFill rotWithShape="1">
          <a:blip r:embed="rId4">
            <a:alphaModFix/>
          </a:blip>
          <a:srcRect b="0" l="0" r="0" t="0"/>
          <a:stretch/>
        </p:blipFill>
        <p:spPr>
          <a:xfrm>
            <a:off x="4604175" y="1"/>
            <a:ext cx="4604174" cy="3606600"/>
          </a:xfrm>
          <a:prstGeom prst="rect">
            <a:avLst/>
          </a:prstGeom>
          <a:noFill/>
          <a:ln>
            <a:noFill/>
          </a:ln>
        </p:spPr>
      </p:pic>
      <p:pic>
        <p:nvPicPr>
          <p:cNvPr id="461" name="Google Shape;461;p41"/>
          <p:cNvPicPr preferRelativeResize="0"/>
          <p:nvPr/>
        </p:nvPicPr>
        <p:blipFill rotWithShape="1">
          <a:blip r:embed="rId5">
            <a:alphaModFix/>
          </a:blip>
          <a:srcRect b="0" l="0" r="0" t="0"/>
          <a:stretch/>
        </p:blipFill>
        <p:spPr>
          <a:xfrm>
            <a:off x="0" y="3670781"/>
            <a:ext cx="4073725" cy="2958620"/>
          </a:xfrm>
          <a:prstGeom prst="rect">
            <a:avLst/>
          </a:prstGeom>
          <a:noFill/>
          <a:ln>
            <a:noFill/>
          </a:ln>
        </p:spPr>
      </p:pic>
      <p:pic>
        <p:nvPicPr>
          <p:cNvPr id="462" name="Google Shape;462;p41"/>
          <p:cNvPicPr preferRelativeResize="0"/>
          <p:nvPr/>
        </p:nvPicPr>
        <p:blipFill rotWithShape="1">
          <a:blip r:embed="rId6">
            <a:alphaModFix/>
          </a:blip>
          <a:srcRect b="0" l="0" r="0" t="0"/>
          <a:stretch/>
        </p:blipFill>
        <p:spPr>
          <a:xfrm>
            <a:off x="4091275" y="3670781"/>
            <a:ext cx="4073725" cy="2958620"/>
          </a:xfrm>
          <a:prstGeom prst="rect">
            <a:avLst/>
          </a:prstGeom>
          <a:noFill/>
          <a:ln>
            <a:noFill/>
          </a:ln>
        </p:spPr>
      </p:pic>
      <p:pic>
        <p:nvPicPr>
          <p:cNvPr id="463" name="Google Shape;463;p41"/>
          <p:cNvPicPr preferRelativeResize="0"/>
          <p:nvPr/>
        </p:nvPicPr>
        <p:blipFill rotWithShape="1">
          <a:blip r:embed="rId7">
            <a:alphaModFix/>
          </a:blip>
          <a:srcRect b="0" l="0" r="0" t="0"/>
          <a:stretch/>
        </p:blipFill>
        <p:spPr>
          <a:xfrm>
            <a:off x="8180025" y="3670775"/>
            <a:ext cx="4011974" cy="2958625"/>
          </a:xfrm>
          <a:prstGeom prst="rect">
            <a:avLst/>
          </a:prstGeom>
          <a:noFill/>
          <a:ln>
            <a:noFill/>
          </a:ln>
        </p:spPr>
      </p:pic>
      <p:sp>
        <p:nvSpPr>
          <p:cNvPr id="464" name="Google Shape;464;p41"/>
          <p:cNvSpPr txBox="1"/>
          <p:nvPr/>
        </p:nvSpPr>
        <p:spPr>
          <a:xfrm>
            <a:off x="3253461" y="237422"/>
            <a:ext cx="77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lt1"/>
                </a:solidFill>
              </a:rPr>
              <a:t>39.34</a:t>
            </a:r>
            <a:endParaRPr b="1" sz="1000">
              <a:solidFill>
                <a:schemeClr val="lt1"/>
              </a:solidFill>
            </a:endParaRPr>
          </a:p>
        </p:txBody>
      </p:sp>
      <p:sp>
        <p:nvSpPr>
          <p:cNvPr id="465" name="Google Shape;465;p41"/>
          <p:cNvSpPr txBox="1"/>
          <p:nvPr/>
        </p:nvSpPr>
        <p:spPr>
          <a:xfrm>
            <a:off x="7867034" y="260504"/>
            <a:ext cx="77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lt1"/>
                </a:solidFill>
              </a:rPr>
              <a:t>39.19</a:t>
            </a:r>
            <a:endParaRPr b="1" sz="1000">
              <a:solidFill>
                <a:schemeClr val="lt1"/>
              </a:solidFill>
            </a:endParaRPr>
          </a:p>
        </p:txBody>
      </p:sp>
      <p:sp>
        <p:nvSpPr>
          <p:cNvPr id="466" name="Google Shape;466;p41"/>
          <p:cNvSpPr txBox="1"/>
          <p:nvPr/>
        </p:nvSpPr>
        <p:spPr>
          <a:xfrm>
            <a:off x="1572459" y="3858081"/>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39.58</a:t>
            </a:r>
            <a:endParaRPr b="1" sz="900">
              <a:solidFill>
                <a:schemeClr val="lt1"/>
              </a:solidFill>
            </a:endParaRPr>
          </a:p>
        </p:txBody>
      </p:sp>
      <p:sp>
        <p:nvSpPr>
          <p:cNvPr id="467" name="Google Shape;467;p41"/>
          <p:cNvSpPr txBox="1"/>
          <p:nvPr/>
        </p:nvSpPr>
        <p:spPr>
          <a:xfrm>
            <a:off x="6296843" y="3848845"/>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38.35</a:t>
            </a:r>
            <a:endParaRPr b="1" sz="900">
              <a:solidFill>
                <a:schemeClr val="lt1"/>
              </a:solidFill>
            </a:endParaRPr>
          </a:p>
        </p:txBody>
      </p:sp>
      <p:sp>
        <p:nvSpPr>
          <p:cNvPr id="468" name="Google Shape;468;p41"/>
          <p:cNvSpPr txBox="1"/>
          <p:nvPr/>
        </p:nvSpPr>
        <p:spPr>
          <a:xfrm>
            <a:off x="10352473" y="3883470"/>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40.81</a:t>
            </a:r>
            <a:endParaRPr b="1" sz="900">
              <a:solidFill>
                <a:schemeClr val="lt1"/>
              </a:solidFill>
            </a:endParaRPr>
          </a:p>
        </p:txBody>
      </p:sp>
      <p:sp>
        <p:nvSpPr>
          <p:cNvPr id="469" name="Google Shape;469;p41"/>
          <p:cNvSpPr txBox="1"/>
          <p:nvPr/>
        </p:nvSpPr>
        <p:spPr>
          <a:xfrm>
            <a:off x="32284" y="2197833"/>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12.25</a:t>
            </a:r>
            <a:endParaRPr b="1" sz="900">
              <a:solidFill>
                <a:schemeClr val="lt1"/>
              </a:solidFill>
            </a:endParaRPr>
          </a:p>
        </p:txBody>
      </p:sp>
      <p:sp>
        <p:nvSpPr>
          <p:cNvPr id="470" name="Google Shape;470;p41"/>
          <p:cNvSpPr txBox="1"/>
          <p:nvPr/>
        </p:nvSpPr>
        <p:spPr>
          <a:xfrm>
            <a:off x="4650824" y="2274035"/>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11.93</a:t>
            </a:r>
            <a:endParaRPr b="1" sz="900">
              <a:solidFill>
                <a:schemeClr val="lt1"/>
              </a:solidFill>
            </a:endParaRPr>
          </a:p>
        </p:txBody>
      </p:sp>
      <p:sp>
        <p:nvSpPr>
          <p:cNvPr id="471" name="Google Shape;471;p41"/>
          <p:cNvSpPr txBox="1"/>
          <p:nvPr/>
        </p:nvSpPr>
        <p:spPr>
          <a:xfrm>
            <a:off x="-4661" y="5419010"/>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14.49</a:t>
            </a:r>
            <a:endParaRPr b="1" sz="900">
              <a:solidFill>
                <a:schemeClr val="lt1"/>
              </a:solidFill>
            </a:endParaRPr>
          </a:p>
        </p:txBody>
      </p:sp>
      <p:sp>
        <p:nvSpPr>
          <p:cNvPr id="472" name="Google Shape;472;p41"/>
          <p:cNvSpPr txBox="1"/>
          <p:nvPr/>
        </p:nvSpPr>
        <p:spPr>
          <a:xfrm>
            <a:off x="4082950" y="5800010"/>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7.5</a:t>
            </a:r>
            <a:endParaRPr b="1" sz="900">
              <a:solidFill>
                <a:schemeClr val="lt1"/>
              </a:solidFill>
            </a:endParaRPr>
          </a:p>
        </p:txBody>
      </p:sp>
      <p:sp>
        <p:nvSpPr>
          <p:cNvPr id="473" name="Google Shape;473;p41"/>
          <p:cNvSpPr txBox="1"/>
          <p:nvPr/>
        </p:nvSpPr>
        <p:spPr>
          <a:xfrm>
            <a:off x="8178757" y="5698411"/>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9.66</a:t>
            </a:r>
            <a:endParaRPr b="1" sz="9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 name="Google Shape;106;p2"/>
          <p:cNvSpPr txBox="1"/>
          <p:nvPr>
            <p:ph type="title"/>
          </p:nvPr>
        </p:nvSpPr>
        <p:spPr>
          <a:xfrm>
            <a:off x="808638" y="386930"/>
            <a:ext cx="9236700" cy="11889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5400">
                <a:latin typeface="Arial"/>
                <a:ea typeface="Arial"/>
                <a:cs typeface="Arial"/>
                <a:sym typeface="Arial"/>
              </a:rPr>
              <a:t>Data Set</a:t>
            </a:r>
            <a:endParaRPr>
              <a:latin typeface="Arial"/>
              <a:ea typeface="Arial"/>
              <a:cs typeface="Arial"/>
              <a:sym typeface="Arial"/>
            </a:endParaRPr>
          </a:p>
        </p:txBody>
      </p:sp>
      <p:grpSp>
        <p:nvGrpSpPr>
          <p:cNvPr id="107" name="Google Shape;107;p2"/>
          <p:cNvGrpSpPr/>
          <p:nvPr/>
        </p:nvGrpSpPr>
        <p:grpSpPr>
          <a:xfrm>
            <a:off x="-2" y="1998368"/>
            <a:ext cx="11695083" cy="782176"/>
            <a:chOff x="-2" y="1998368"/>
            <a:chExt cx="11695083" cy="782176"/>
          </a:xfrm>
        </p:grpSpPr>
        <p:sp>
          <p:nvSpPr>
            <p:cNvPr id="108" name="Google Shape;108;p2"/>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 name="Google Shape;109;p2"/>
            <p:cNvSpPr/>
            <p:nvPr/>
          </p:nvSpPr>
          <p:spPr>
            <a:xfrm rot="10800000">
              <a:off x="-2" y="1998845"/>
              <a:ext cx="11454595"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10" name="Google Shape;110;p2"/>
          <p:cNvSpPr/>
          <p:nvPr/>
        </p:nvSpPr>
        <p:spPr>
          <a:xfrm>
            <a:off x="0" y="2203079"/>
            <a:ext cx="11383362" cy="4147845"/>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1" name="Google Shape;111;p2"/>
          <p:cNvSpPr txBox="1"/>
          <p:nvPr>
            <p:ph idx="1" type="body"/>
          </p:nvPr>
        </p:nvSpPr>
        <p:spPr>
          <a:xfrm>
            <a:off x="124680" y="2599500"/>
            <a:ext cx="11156700" cy="3435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t/>
            </a:r>
            <a:endParaRPr sz="2400">
              <a:latin typeface="Arial"/>
              <a:ea typeface="Arial"/>
              <a:cs typeface="Arial"/>
              <a:sym typeface="Arial"/>
            </a:endParaRPr>
          </a:p>
          <a:p>
            <a:pPr indent="-342900" lvl="0" marL="342900" rtl="0" algn="l">
              <a:lnSpc>
                <a:spcPct val="90000"/>
              </a:lnSpc>
              <a:spcBef>
                <a:spcPts val="0"/>
              </a:spcBef>
              <a:spcAft>
                <a:spcPts val="0"/>
              </a:spcAft>
              <a:buSzPts val="2800"/>
              <a:buChar char="•"/>
            </a:pPr>
            <a:r>
              <a:rPr lang="en-US" sz="2400">
                <a:latin typeface="Arial"/>
                <a:ea typeface="Arial"/>
                <a:cs typeface="Arial"/>
                <a:sym typeface="Arial"/>
              </a:rPr>
              <a:t>371 Observations</a:t>
            </a:r>
            <a:endParaRPr>
              <a:latin typeface="Arial"/>
              <a:ea typeface="Arial"/>
              <a:cs typeface="Arial"/>
              <a:sym typeface="Arial"/>
            </a:endParaRPr>
          </a:p>
          <a:p>
            <a:pPr indent="-342900" lvl="0" marL="342900" rtl="0" algn="l">
              <a:lnSpc>
                <a:spcPct val="90000"/>
              </a:lnSpc>
              <a:spcBef>
                <a:spcPts val="600"/>
              </a:spcBef>
              <a:spcAft>
                <a:spcPts val="0"/>
              </a:spcAft>
              <a:buSzPts val="2800"/>
              <a:buChar char="•"/>
            </a:pPr>
            <a:r>
              <a:rPr lang="en-US" sz="2400">
                <a:latin typeface="Arial"/>
                <a:ea typeface="Arial"/>
                <a:cs typeface="Arial"/>
                <a:sym typeface="Arial"/>
              </a:rPr>
              <a:t>34 variables</a:t>
            </a:r>
            <a:endParaRPr sz="2400">
              <a:latin typeface="Arial"/>
              <a:ea typeface="Arial"/>
              <a:cs typeface="Arial"/>
              <a:sym typeface="Arial"/>
            </a:endParaRPr>
          </a:p>
          <a:p>
            <a:pPr indent="-342900" lvl="0" marL="342900" rtl="0" algn="l">
              <a:lnSpc>
                <a:spcPct val="90000"/>
              </a:lnSpc>
              <a:spcBef>
                <a:spcPts val="600"/>
              </a:spcBef>
              <a:spcAft>
                <a:spcPts val="0"/>
              </a:spcAft>
              <a:buSzPts val="2800"/>
              <a:buChar char="•"/>
            </a:pPr>
            <a:r>
              <a:rPr lang="en-US" sz="2400">
                <a:latin typeface="Arial"/>
                <a:ea typeface="Arial"/>
                <a:cs typeface="Arial"/>
                <a:sym typeface="Arial"/>
              </a:rPr>
              <a:t>Time period: 2018-2021</a:t>
            </a:r>
            <a:endParaRPr sz="2400">
              <a:latin typeface="Arial"/>
              <a:ea typeface="Arial"/>
              <a:cs typeface="Arial"/>
              <a:sym typeface="Arial"/>
            </a:endParaRPr>
          </a:p>
          <a:p>
            <a:pPr indent="-342900" lvl="0" marL="342900" rtl="0" algn="l">
              <a:lnSpc>
                <a:spcPct val="90000"/>
              </a:lnSpc>
              <a:spcBef>
                <a:spcPts val="600"/>
              </a:spcBef>
              <a:spcAft>
                <a:spcPts val="0"/>
              </a:spcAft>
              <a:buSzPts val="2800"/>
              <a:buChar char="•"/>
            </a:pPr>
            <a:r>
              <a:rPr lang="en-US" sz="2400">
                <a:latin typeface="Arial"/>
                <a:ea typeface="Arial"/>
                <a:cs typeface="Arial"/>
                <a:sym typeface="Arial"/>
              </a:rPr>
              <a:t>1</a:t>
            </a:r>
            <a:r>
              <a:rPr lang="en-US" sz="2400">
                <a:latin typeface="Arial"/>
                <a:ea typeface="Arial"/>
                <a:cs typeface="Arial"/>
                <a:sym typeface="Arial"/>
              </a:rPr>
              <a:t> region: </a:t>
            </a:r>
            <a:r>
              <a:rPr lang="en-US" sz="2400">
                <a:latin typeface="Arial"/>
                <a:ea typeface="Arial"/>
                <a:cs typeface="Arial"/>
                <a:sym typeface="Arial"/>
              </a:rPr>
              <a:t>Oswego County</a:t>
            </a:r>
            <a:endParaRPr sz="2400">
              <a:latin typeface="Arial"/>
              <a:ea typeface="Arial"/>
              <a:cs typeface="Arial"/>
              <a:sym typeface="Arial"/>
            </a:endParaRPr>
          </a:p>
          <a:p>
            <a:pPr indent="-342900" lvl="0" marL="342900" rtl="0" algn="l">
              <a:lnSpc>
                <a:spcPct val="90000"/>
              </a:lnSpc>
              <a:spcBef>
                <a:spcPts val="600"/>
              </a:spcBef>
              <a:spcAft>
                <a:spcPts val="0"/>
              </a:spcAft>
              <a:buSzPts val="2800"/>
              <a:buChar char="•"/>
            </a:pPr>
            <a:r>
              <a:rPr lang="en-US" sz="2400">
                <a:latin typeface="Arial"/>
                <a:ea typeface="Arial"/>
                <a:cs typeface="Arial"/>
                <a:sym typeface="Arial"/>
              </a:rPr>
              <a:t>4 subregions: Lake Shore, Oneida Lake, Salmon River, Tug Hill</a:t>
            </a:r>
            <a:endParaRPr>
              <a:latin typeface="Arial"/>
              <a:ea typeface="Arial"/>
              <a:cs typeface="Arial"/>
              <a:sym typeface="Arial"/>
            </a:endParaRPr>
          </a:p>
          <a:p>
            <a:pPr indent="-342900" lvl="0" marL="342900" rtl="0" algn="l">
              <a:lnSpc>
                <a:spcPct val="90000"/>
              </a:lnSpc>
              <a:spcBef>
                <a:spcPts val="600"/>
              </a:spcBef>
              <a:spcAft>
                <a:spcPts val="0"/>
              </a:spcAft>
              <a:buSzPts val="2800"/>
              <a:buChar char="•"/>
            </a:pPr>
            <a:r>
              <a:rPr lang="en-US" sz="2400">
                <a:latin typeface="Arial"/>
                <a:ea typeface="Arial"/>
                <a:cs typeface="Arial"/>
                <a:sym typeface="Arial"/>
              </a:rPr>
              <a:t>2 providers: AirBnb and HomeAway</a:t>
            </a:r>
            <a:endParaRPr sz="2400">
              <a:latin typeface="Arial"/>
              <a:ea typeface="Arial"/>
              <a:cs typeface="Arial"/>
              <a:sym typeface="Arial"/>
            </a:endParaRPr>
          </a:p>
          <a:p>
            <a:pPr indent="-317500" lvl="0" marL="342900" rtl="0" algn="l">
              <a:lnSpc>
                <a:spcPct val="90000"/>
              </a:lnSpc>
              <a:spcBef>
                <a:spcPts val="600"/>
              </a:spcBef>
              <a:spcAft>
                <a:spcPts val="0"/>
              </a:spcAft>
              <a:buSzPts val="2400"/>
              <a:buFont typeface="Arial"/>
              <a:buChar char="•"/>
            </a:pPr>
            <a:r>
              <a:rPr lang="en-US" sz="2400">
                <a:latin typeface="Arial"/>
                <a:ea typeface="Arial"/>
                <a:cs typeface="Arial"/>
                <a:sym typeface="Arial"/>
              </a:rPr>
              <a:t>Note: sum(4 subregions) &gt; whole region</a:t>
            </a:r>
            <a:endParaRPr sz="24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7" name="Shape 477"/>
        <p:cNvGrpSpPr/>
        <p:nvPr/>
      </p:nvGrpSpPr>
      <p:grpSpPr>
        <a:xfrm>
          <a:off x="0" y="0"/>
          <a:ext cx="0" cy="0"/>
          <a:chOff x="0" y="0"/>
          <a:chExt cx="0" cy="0"/>
        </a:xfrm>
      </p:grpSpPr>
      <p:sp>
        <p:nvSpPr>
          <p:cNvPr id="478" name="Google Shape;478;p44"/>
          <p:cNvSpPr/>
          <p:nvPr/>
        </p:nvSpPr>
        <p:spPr>
          <a:xfrm>
            <a:off x="336384" y="303591"/>
            <a:ext cx="4334256" cy="5896743"/>
          </a:xfrm>
          <a:prstGeom prst="rect">
            <a:avLst/>
          </a:prstGeom>
          <a:solidFill>
            <a:srgbClr val="3F3F3F"/>
          </a:solidFill>
          <a:ln cap="sq" cmpd="thinThick" w="1270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9" name="Google Shape;479;p44"/>
          <p:cNvSpPr txBox="1"/>
          <p:nvPr>
            <p:ph type="title"/>
          </p:nvPr>
        </p:nvSpPr>
        <p:spPr>
          <a:xfrm>
            <a:off x="594360" y="640263"/>
            <a:ext cx="3822192" cy="1344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3600">
                <a:solidFill>
                  <a:schemeClr val="lt1"/>
                </a:solidFill>
                <a:latin typeface="Arial"/>
                <a:ea typeface="Arial"/>
                <a:cs typeface="Arial"/>
                <a:sym typeface="Arial"/>
              </a:rPr>
              <a:t>Year-to-year Gross Revenue</a:t>
            </a:r>
            <a:endParaRPr>
              <a:latin typeface="Arial"/>
              <a:ea typeface="Arial"/>
              <a:cs typeface="Arial"/>
              <a:sym typeface="Arial"/>
            </a:endParaRPr>
          </a:p>
        </p:txBody>
      </p:sp>
      <p:cxnSp>
        <p:nvCxnSpPr>
          <p:cNvPr id="480" name="Google Shape;480;p44"/>
          <p:cNvCxnSpPr/>
          <p:nvPr/>
        </p:nvCxnSpPr>
        <p:spPr>
          <a:xfrm>
            <a:off x="704088" y="2050687"/>
            <a:ext cx="3685032" cy="0"/>
          </a:xfrm>
          <a:prstGeom prst="straightConnector1">
            <a:avLst/>
          </a:prstGeom>
          <a:noFill/>
          <a:ln cap="flat" cmpd="sng" w="22225">
            <a:solidFill>
              <a:srgbClr val="E7E6E6"/>
            </a:solidFill>
            <a:prstDash val="solid"/>
            <a:round/>
            <a:headEnd len="sm" w="sm" type="none"/>
            <a:tailEnd len="sm" w="sm" type="none"/>
          </a:ln>
        </p:spPr>
      </p:cxnSp>
      <p:sp>
        <p:nvSpPr>
          <p:cNvPr id="481" name="Google Shape;481;p44"/>
          <p:cNvSpPr txBox="1"/>
          <p:nvPr>
            <p:ph idx="1" type="body"/>
          </p:nvPr>
        </p:nvSpPr>
        <p:spPr>
          <a:xfrm>
            <a:off x="593610" y="2121763"/>
            <a:ext cx="3822192" cy="3773010"/>
          </a:xfrm>
          <a:prstGeom prst="rect">
            <a:avLst/>
          </a:prstGeom>
          <a:noFill/>
          <a:ln>
            <a:noFill/>
          </a:ln>
        </p:spPr>
        <p:txBody>
          <a:bodyPr anchorCtr="0" anchor="t" bIns="45700" lIns="91425" spcFirstLastPara="1" rIns="91425" wrap="square" tIns="45700">
            <a:normAutofit/>
          </a:bodyPr>
          <a:lstStyle/>
          <a:p>
            <a:pPr indent="0" lvl="0" marL="457200" marR="457200" rtl="0" algn="l">
              <a:lnSpc>
                <a:spcPct val="115000"/>
              </a:lnSpc>
              <a:spcBef>
                <a:spcPts val="0"/>
              </a:spcBef>
              <a:spcAft>
                <a:spcPts val="0"/>
              </a:spcAft>
              <a:buClr>
                <a:schemeClr val="dk1"/>
              </a:buClr>
              <a:buSzPts val="1100"/>
              <a:buFont typeface="Arial"/>
              <a:buNone/>
            </a:pPr>
            <a:r>
              <a:rPr lang="en-US" sz="2300">
                <a:solidFill>
                  <a:schemeClr val="lt1"/>
                </a:solidFill>
                <a:latin typeface="Arial"/>
                <a:ea typeface="Arial"/>
                <a:cs typeface="Arial"/>
                <a:sym typeface="Arial"/>
              </a:rPr>
              <a:t>The Gross revenue is the sum of transactions for all stayed nights, or actual revenue generated.</a:t>
            </a:r>
            <a:endParaRPr sz="3100">
              <a:solidFill>
                <a:schemeClr val="lt1"/>
              </a:solidFill>
              <a:latin typeface="Arial"/>
              <a:ea typeface="Arial"/>
              <a:cs typeface="Arial"/>
              <a:sym typeface="Arial"/>
            </a:endParaRPr>
          </a:p>
        </p:txBody>
      </p:sp>
      <p:pic>
        <p:nvPicPr>
          <p:cNvPr id="482" name="Google Shape;482;p44"/>
          <p:cNvPicPr preferRelativeResize="0"/>
          <p:nvPr/>
        </p:nvPicPr>
        <p:blipFill>
          <a:blip r:embed="rId3">
            <a:alphaModFix/>
          </a:blip>
          <a:stretch>
            <a:fillRect/>
          </a:stretch>
        </p:blipFill>
        <p:spPr>
          <a:xfrm>
            <a:off x="4823040" y="874275"/>
            <a:ext cx="7216559" cy="4755379"/>
          </a:xfrm>
          <a:prstGeom prst="rect">
            <a:avLst/>
          </a:prstGeom>
          <a:noFill/>
          <a:ln>
            <a:noFill/>
          </a:ln>
        </p:spPr>
      </p:pic>
      <p:sp>
        <p:nvSpPr>
          <p:cNvPr id="483" name="Google Shape;483;p44"/>
          <p:cNvSpPr txBox="1"/>
          <p:nvPr/>
        </p:nvSpPr>
        <p:spPr>
          <a:xfrm>
            <a:off x="5186168" y="338471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1.63</a:t>
            </a:r>
            <a:endParaRPr b="1" sz="1100">
              <a:solidFill>
                <a:schemeClr val="lt1"/>
              </a:solidFill>
            </a:endParaRPr>
          </a:p>
        </p:txBody>
      </p:sp>
      <p:sp>
        <p:nvSpPr>
          <p:cNvPr id="484" name="Google Shape;484;p44"/>
          <p:cNvSpPr txBox="1"/>
          <p:nvPr/>
        </p:nvSpPr>
        <p:spPr>
          <a:xfrm>
            <a:off x="5532525" y="2269399"/>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2.69</a:t>
            </a:r>
            <a:endParaRPr b="1" sz="1100">
              <a:solidFill>
                <a:schemeClr val="lt1"/>
              </a:solidFill>
            </a:endParaRPr>
          </a:p>
        </p:txBody>
      </p:sp>
      <p:sp>
        <p:nvSpPr>
          <p:cNvPr id="485" name="Google Shape;485;p44"/>
          <p:cNvSpPr txBox="1"/>
          <p:nvPr/>
        </p:nvSpPr>
        <p:spPr>
          <a:xfrm>
            <a:off x="5860432" y="119338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3.71</a:t>
            </a:r>
            <a:endParaRPr b="1" sz="1100">
              <a:solidFill>
                <a:schemeClr val="lt1"/>
              </a:solidFill>
            </a:endParaRPr>
          </a:p>
        </p:txBody>
      </p:sp>
      <p:sp>
        <p:nvSpPr>
          <p:cNvPr id="486" name="Google Shape;486;p44"/>
          <p:cNvSpPr txBox="1"/>
          <p:nvPr/>
        </p:nvSpPr>
        <p:spPr>
          <a:xfrm>
            <a:off x="6299161" y="4310674"/>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0</a:t>
            </a:r>
            <a:r>
              <a:rPr b="1" lang="en-US" sz="1100">
                <a:solidFill>
                  <a:schemeClr val="lt1"/>
                </a:solidFill>
              </a:rPr>
              <a:t>.75</a:t>
            </a:r>
            <a:endParaRPr b="1" sz="1100">
              <a:solidFill>
                <a:schemeClr val="lt1"/>
              </a:solidFill>
            </a:endParaRPr>
          </a:p>
        </p:txBody>
      </p:sp>
      <p:sp>
        <p:nvSpPr>
          <p:cNvPr id="487" name="Google Shape;487;p44"/>
          <p:cNvSpPr txBox="1"/>
          <p:nvPr/>
        </p:nvSpPr>
        <p:spPr>
          <a:xfrm>
            <a:off x="6636279" y="3831274"/>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1.20</a:t>
            </a:r>
            <a:endParaRPr b="1" sz="1100">
              <a:solidFill>
                <a:schemeClr val="lt1"/>
              </a:solidFill>
            </a:endParaRPr>
          </a:p>
        </p:txBody>
      </p:sp>
      <p:sp>
        <p:nvSpPr>
          <p:cNvPr id="488" name="Google Shape;488;p44"/>
          <p:cNvSpPr txBox="1"/>
          <p:nvPr/>
        </p:nvSpPr>
        <p:spPr>
          <a:xfrm>
            <a:off x="6954943" y="3048488"/>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1.93</a:t>
            </a:r>
            <a:endParaRPr b="1" sz="1100">
              <a:solidFill>
                <a:schemeClr val="lt1"/>
              </a:solidFill>
            </a:endParaRPr>
          </a:p>
        </p:txBody>
      </p:sp>
      <p:sp>
        <p:nvSpPr>
          <p:cNvPr id="489" name="Google Shape;489;p44"/>
          <p:cNvSpPr txBox="1"/>
          <p:nvPr/>
        </p:nvSpPr>
        <p:spPr>
          <a:xfrm>
            <a:off x="7398279" y="4620983"/>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0.45</a:t>
            </a:r>
            <a:endParaRPr b="1" sz="1100">
              <a:solidFill>
                <a:schemeClr val="lt1"/>
              </a:solidFill>
            </a:endParaRPr>
          </a:p>
        </p:txBody>
      </p:sp>
      <p:sp>
        <p:nvSpPr>
          <p:cNvPr id="490" name="Google Shape;490;p44"/>
          <p:cNvSpPr txBox="1"/>
          <p:nvPr/>
        </p:nvSpPr>
        <p:spPr>
          <a:xfrm>
            <a:off x="7730789" y="4468583"/>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0.59</a:t>
            </a:r>
            <a:endParaRPr b="1" sz="1100">
              <a:solidFill>
                <a:schemeClr val="lt1"/>
              </a:solidFill>
            </a:endParaRPr>
          </a:p>
        </p:txBody>
      </p:sp>
      <p:sp>
        <p:nvSpPr>
          <p:cNvPr id="491" name="Google Shape;491;p44"/>
          <p:cNvSpPr txBox="1"/>
          <p:nvPr/>
        </p:nvSpPr>
        <p:spPr>
          <a:xfrm>
            <a:off x="8062352" y="4420092"/>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0.63</a:t>
            </a:r>
            <a:endParaRPr b="1" sz="1100">
              <a:solidFill>
                <a:schemeClr val="lt1"/>
              </a:solidFill>
            </a:endParaRPr>
          </a:p>
        </p:txBody>
      </p:sp>
      <p:sp>
        <p:nvSpPr>
          <p:cNvPr id="492" name="Google Shape;492;p44"/>
          <p:cNvSpPr txBox="1"/>
          <p:nvPr/>
        </p:nvSpPr>
        <p:spPr>
          <a:xfrm>
            <a:off x="8506641" y="4429329"/>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0.62</a:t>
            </a:r>
            <a:endParaRPr b="1" sz="1100">
              <a:solidFill>
                <a:schemeClr val="lt1"/>
              </a:solidFill>
            </a:endParaRPr>
          </a:p>
        </p:txBody>
      </p:sp>
      <p:sp>
        <p:nvSpPr>
          <p:cNvPr id="493" name="Google Shape;493;p44"/>
          <p:cNvSpPr txBox="1"/>
          <p:nvPr/>
        </p:nvSpPr>
        <p:spPr>
          <a:xfrm>
            <a:off x="8837241" y="4109079"/>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0.94</a:t>
            </a:r>
            <a:endParaRPr b="1" sz="1100">
              <a:solidFill>
                <a:schemeClr val="lt1"/>
              </a:solidFill>
            </a:endParaRPr>
          </a:p>
        </p:txBody>
      </p:sp>
      <p:sp>
        <p:nvSpPr>
          <p:cNvPr id="494" name="Google Shape;494;p44"/>
          <p:cNvSpPr txBox="1"/>
          <p:nvPr/>
        </p:nvSpPr>
        <p:spPr>
          <a:xfrm>
            <a:off x="9162416" y="3440333"/>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1.59</a:t>
            </a:r>
            <a:endParaRPr b="1" sz="1100">
              <a:solidFill>
                <a:schemeClr val="lt1"/>
              </a:solidFill>
            </a:endParaRPr>
          </a:p>
        </p:txBody>
      </p:sp>
      <p:sp>
        <p:nvSpPr>
          <p:cNvPr id="495" name="Google Shape;495;p44"/>
          <p:cNvSpPr txBox="1"/>
          <p:nvPr/>
        </p:nvSpPr>
        <p:spPr>
          <a:xfrm>
            <a:off x="9603932" y="4023642"/>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1.01</a:t>
            </a:r>
            <a:endParaRPr b="1" sz="1100">
              <a:solidFill>
                <a:schemeClr val="lt1"/>
              </a:solidFill>
            </a:endParaRPr>
          </a:p>
        </p:txBody>
      </p:sp>
      <p:sp>
        <p:nvSpPr>
          <p:cNvPr id="496" name="Google Shape;496;p44"/>
          <p:cNvSpPr txBox="1"/>
          <p:nvPr/>
        </p:nvSpPr>
        <p:spPr>
          <a:xfrm>
            <a:off x="9937316" y="3440333"/>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1.59</a:t>
            </a:r>
            <a:endParaRPr b="1" sz="1100">
              <a:solidFill>
                <a:schemeClr val="lt1"/>
              </a:solidFill>
            </a:endParaRPr>
          </a:p>
        </p:txBody>
      </p:sp>
      <p:sp>
        <p:nvSpPr>
          <p:cNvPr id="497" name="Google Shape;497;p44"/>
          <p:cNvSpPr txBox="1"/>
          <p:nvPr/>
        </p:nvSpPr>
        <p:spPr>
          <a:xfrm>
            <a:off x="10259754" y="2750626"/>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2.24</a:t>
            </a:r>
            <a:endParaRPr b="1" sz="11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1" name="Shape 501"/>
        <p:cNvGrpSpPr/>
        <p:nvPr/>
      </p:nvGrpSpPr>
      <p:grpSpPr>
        <a:xfrm>
          <a:off x="0" y="0"/>
          <a:ext cx="0" cy="0"/>
          <a:chOff x="0" y="0"/>
          <a:chExt cx="0" cy="0"/>
        </a:xfrm>
      </p:grpSpPr>
      <p:sp>
        <p:nvSpPr>
          <p:cNvPr id="502" name="Google Shape;502;p45"/>
          <p:cNvSpPr/>
          <p:nvPr/>
        </p:nvSpPr>
        <p:spPr>
          <a:xfrm>
            <a:off x="336384" y="303591"/>
            <a:ext cx="4334256" cy="5896743"/>
          </a:xfrm>
          <a:prstGeom prst="rect">
            <a:avLst/>
          </a:prstGeom>
          <a:solidFill>
            <a:srgbClr val="3F3F3F"/>
          </a:solidFill>
          <a:ln cap="sq" cmpd="thinThick" w="1270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3" name="Google Shape;503;p45"/>
          <p:cNvSpPr txBox="1"/>
          <p:nvPr>
            <p:ph type="title"/>
          </p:nvPr>
        </p:nvSpPr>
        <p:spPr>
          <a:xfrm>
            <a:off x="678440" y="640263"/>
            <a:ext cx="3685032" cy="1344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800">
                <a:solidFill>
                  <a:schemeClr val="lt1"/>
                </a:solidFill>
                <a:latin typeface="Arial"/>
                <a:ea typeface="Arial"/>
                <a:cs typeface="Arial"/>
                <a:sym typeface="Arial"/>
              </a:rPr>
              <a:t>Year-to-year Adjusted Revenue per Available Listing</a:t>
            </a:r>
            <a:endParaRPr sz="2800">
              <a:solidFill>
                <a:schemeClr val="lt1"/>
              </a:solidFill>
              <a:latin typeface="Arial"/>
              <a:ea typeface="Arial"/>
              <a:cs typeface="Arial"/>
              <a:sym typeface="Arial"/>
            </a:endParaRPr>
          </a:p>
        </p:txBody>
      </p:sp>
      <p:cxnSp>
        <p:nvCxnSpPr>
          <p:cNvPr id="504" name="Google Shape;504;p45"/>
          <p:cNvCxnSpPr/>
          <p:nvPr/>
        </p:nvCxnSpPr>
        <p:spPr>
          <a:xfrm>
            <a:off x="704088" y="2050687"/>
            <a:ext cx="3685032" cy="0"/>
          </a:xfrm>
          <a:prstGeom prst="straightConnector1">
            <a:avLst/>
          </a:prstGeom>
          <a:noFill/>
          <a:ln cap="flat" cmpd="sng" w="22225">
            <a:solidFill>
              <a:srgbClr val="E7E6E6"/>
            </a:solidFill>
            <a:prstDash val="solid"/>
            <a:round/>
            <a:headEnd len="sm" w="sm" type="none"/>
            <a:tailEnd len="sm" w="sm" type="none"/>
          </a:ln>
        </p:spPr>
      </p:cxnSp>
      <p:sp>
        <p:nvSpPr>
          <p:cNvPr id="505" name="Google Shape;505;p45"/>
          <p:cNvSpPr txBox="1"/>
          <p:nvPr>
            <p:ph idx="1" type="body"/>
          </p:nvPr>
        </p:nvSpPr>
        <p:spPr>
          <a:xfrm>
            <a:off x="593610" y="2121763"/>
            <a:ext cx="3915328" cy="37730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800"/>
              <a:buNone/>
            </a:pPr>
            <a:r>
              <a:rPr lang="en-US" sz="2000">
                <a:solidFill>
                  <a:schemeClr val="lt1"/>
                </a:solidFill>
                <a:latin typeface="Arial"/>
                <a:ea typeface="Arial"/>
                <a:cs typeface="Arial"/>
                <a:sym typeface="Arial"/>
              </a:rPr>
              <a:t>Adjusted Revenue per Available Listing: </a:t>
            </a:r>
            <a:r>
              <a:rPr lang="en-US" sz="1900">
                <a:solidFill>
                  <a:schemeClr val="lt1"/>
                </a:solidFill>
                <a:latin typeface="Arial"/>
                <a:ea typeface="Arial"/>
                <a:cs typeface="Arial"/>
                <a:sym typeface="Arial"/>
              </a:rPr>
              <a:t>Average revenue per available listing over the reporting period adjusted for blocked nights.</a:t>
            </a:r>
            <a:endParaRPr sz="2000">
              <a:solidFill>
                <a:schemeClr val="lt1"/>
              </a:solidFill>
              <a:latin typeface="Arial"/>
              <a:ea typeface="Arial"/>
              <a:cs typeface="Arial"/>
              <a:sym typeface="Arial"/>
            </a:endParaRPr>
          </a:p>
        </p:txBody>
      </p:sp>
      <p:pic>
        <p:nvPicPr>
          <p:cNvPr id="506" name="Google Shape;506;p45"/>
          <p:cNvPicPr preferRelativeResize="0"/>
          <p:nvPr/>
        </p:nvPicPr>
        <p:blipFill>
          <a:blip r:embed="rId3">
            <a:alphaModFix/>
          </a:blip>
          <a:stretch>
            <a:fillRect/>
          </a:stretch>
        </p:blipFill>
        <p:spPr>
          <a:xfrm>
            <a:off x="4813515" y="874275"/>
            <a:ext cx="7216559" cy="4755379"/>
          </a:xfrm>
          <a:prstGeom prst="rect">
            <a:avLst/>
          </a:prstGeom>
          <a:noFill/>
          <a:ln>
            <a:noFill/>
          </a:ln>
        </p:spPr>
      </p:pic>
      <p:sp>
        <p:nvSpPr>
          <p:cNvPr id="507" name="Google Shape;507;p45"/>
          <p:cNvSpPr txBox="1"/>
          <p:nvPr/>
        </p:nvSpPr>
        <p:spPr>
          <a:xfrm>
            <a:off x="5170002" y="3224295"/>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12998</a:t>
            </a:r>
            <a:endParaRPr b="1" sz="900">
              <a:solidFill>
                <a:schemeClr val="lt1"/>
              </a:solidFill>
            </a:endParaRPr>
          </a:p>
        </p:txBody>
      </p:sp>
      <p:sp>
        <p:nvSpPr>
          <p:cNvPr id="508" name="Google Shape;508;p45"/>
          <p:cNvSpPr txBox="1"/>
          <p:nvPr/>
        </p:nvSpPr>
        <p:spPr>
          <a:xfrm>
            <a:off x="5504820" y="2614695"/>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17137</a:t>
            </a:r>
            <a:endParaRPr b="1" sz="900">
              <a:solidFill>
                <a:schemeClr val="lt1"/>
              </a:solidFill>
            </a:endParaRPr>
          </a:p>
        </p:txBody>
      </p:sp>
      <p:sp>
        <p:nvSpPr>
          <p:cNvPr id="509" name="Google Shape;509;p45"/>
          <p:cNvSpPr txBox="1"/>
          <p:nvPr/>
        </p:nvSpPr>
        <p:spPr>
          <a:xfrm>
            <a:off x="5835018" y="2233867"/>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19621</a:t>
            </a:r>
            <a:endParaRPr b="1" sz="900">
              <a:solidFill>
                <a:schemeClr val="lt1"/>
              </a:solidFill>
            </a:endParaRPr>
          </a:p>
        </p:txBody>
      </p:sp>
      <p:sp>
        <p:nvSpPr>
          <p:cNvPr id="510" name="Google Shape;510;p45"/>
          <p:cNvSpPr txBox="1"/>
          <p:nvPr/>
        </p:nvSpPr>
        <p:spPr>
          <a:xfrm>
            <a:off x="6280677" y="3455210"/>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11252</a:t>
            </a:r>
            <a:endParaRPr b="1" sz="900">
              <a:solidFill>
                <a:schemeClr val="lt1"/>
              </a:solidFill>
            </a:endParaRPr>
          </a:p>
        </p:txBody>
      </p:sp>
      <p:sp>
        <p:nvSpPr>
          <p:cNvPr id="511" name="Google Shape;511;p45"/>
          <p:cNvSpPr txBox="1"/>
          <p:nvPr/>
        </p:nvSpPr>
        <p:spPr>
          <a:xfrm>
            <a:off x="6603932" y="3055895"/>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14104</a:t>
            </a:r>
            <a:endParaRPr b="1" sz="900">
              <a:solidFill>
                <a:schemeClr val="lt1"/>
              </a:solidFill>
            </a:endParaRPr>
          </a:p>
        </p:txBody>
      </p:sp>
      <p:sp>
        <p:nvSpPr>
          <p:cNvPr id="512" name="Google Shape;512;p45"/>
          <p:cNvSpPr txBox="1"/>
          <p:nvPr/>
        </p:nvSpPr>
        <p:spPr>
          <a:xfrm>
            <a:off x="6929539" y="2656595"/>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16768</a:t>
            </a:r>
            <a:endParaRPr b="1" sz="900">
              <a:solidFill>
                <a:schemeClr val="lt1"/>
              </a:solidFill>
            </a:endParaRPr>
          </a:p>
        </p:txBody>
      </p:sp>
      <p:sp>
        <p:nvSpPr>
          <p:cNvPr id="513" name="Google Shape;513;p45"/>
          <p:cNvSpPr txBox="1"/>
          <p:nvPr/>
        </p:nvSpPr>
        <p:spPr>
          <a:xfrm>
            <a:off x="7377502" y="2561922"/>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17383</a:t>
            </a:r>
            <a:endParaRPr b="1" sz="900">
              <a:solidFill>
                <a:schemeClr val="lt1"/>
              </a:solidFill>
            </a:endParaRPr>
          </a:p>
        </p:txBody>
      </p:sp>
      <p:sp>
        <p:nvSpPr>
          <p:cNvPr id="514" name="Google Shape;514;p45"/>
          <p:cNvSpPr txBox="1"/>
          <p:nvPr/>
        </p:nvSpPr>
        <p:spPr>
          <a:xfrm>
            <a:off x="7710011" y="1495122"/>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24640</a:t>
            </a:r>
            <a:endParaRPr b="1" sz="900">
              <a:solidFill>
                <a:schemeClr val="lt1"/>
              </a:solidFill>
            </a:endParaRPr>
          </a:p>
        </p:txBody>
      </p:sp>
      <p:sp>
        <p:nvSpPr>
          <p:cNvPr id="515" name="Google Shape;515;p45"/>
          <p:cNvSpPr txBox="1"/>
          <p:nvPr/>
        </p:nvSpPr>
        <p:spPr>
          <a:xfrm>
            <a:off x="8044829" y="1190322"/>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26737</a:t>
            </a:r>
            <a:endParaRPr b="1" sz="900">
              <a:solidFill>
                <a:schemeClr val="lt1"/>
              </a:solidFill>
            </a:endParaRPr>
          </a:p>
        </p:txBody>
      </p:sp>
      <p:sp>
        <p:nvSpPr>
          <p:cNvPr id="516" name="Google Shape;516;p45"/>
          <p:cNvSpPr txBox="1"/>
          <p:nvPr/>
        </p:nvSpPr>
        <p:spPr>
          <a:xfrm>
            <a:off x="8481248" y="3076849"/>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13924</a:t>
            </a:r>
            <a:endParaRPr b="1" sz="900">
              <a:solidFill>
                <a:schemeClr val="lt1"/>
              </a:solidFill>
            </a:endParaRPr>
          </a:p>
        </p:txBody>
      </p:sp>
      <p:sp>
        <p:nvSpPr>
          <p:cNvPr id="517" name="Google Shape;517;p45"/>
          <p:cNvSpPr txBox="1"/>
          <p:nvPr/>
        </p:nvSpPr>
        <p:spPr>
          <a:xfrm>
            <a:off x="8813757" y="2619649"/>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17103</a:t>
            </a:r>
            <a:endParaRPr b="1" sz="900">
              <a:solidFill>
                <a:schemeClr val="lt1"/>
              </a:solidFill>
            </a:endParaRPr>
          </a:p>
        </p:txBody>
      </p:sp>
      <p:sp>
        <p:nvSpPr>
          <p:cNvPr id="518" name="Google Shape;518;p45"/>
          <p:cNvSpPr txBox="1"/>
          <p:nvPr/>
        </p:nvSpPr>
        <p:spPr>
          <a:xfrm>
            <a:off x="9137029" y="2153213"/>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20267</a:t>
            </a:r>
            <a:endParaRPr b="1" sz="900">
              <a:solidFill>
                <a:schemeClr val="lt1"/>
              </a:solidFill>
            </a:endParaRPr>
          </a:p>
        </p:txBody>
      </p:sp>
      <p:sp>
        <p:nvSpPr>
          <p:cNvPr id="519" name="Google Shape;519;p45"/>
          <p:cNvSpPr txBox="1"/>
          <p:nvPr/>
        </p:nvSpPr>
        <p:spPr>
          <a:xfrm>
            <a:off x="9584993" y="2972940"/>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14615</a:t>
            </a:r>
            <a:endParaRPr b="1" sz="900">
              <a:solidFill>
                <a:schemeClr val="lt1"/>
              </a:solidFill>
            </a:endParaRPr>
          </a:p>
        </p:txBody>
      </p:sp>
      <p:sp>
        <p:nvSpPr>
          <p:cNvPr id="520" name="Google Shape;520;p45"/>
          <p:cNvSpPr txBox="1"/>
          <p:nvPr/>
        </p:nvSpPr>
        <p:spPr>
          <a:xfrm>
            <a:off x="9908266" y="2229413"/>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19599</a:t>
            </a:r>
            <a:endParaRPr b="1" sz="900">
              <a:solidFill>
                <a:schemeClr val="lt1"/>
              </a:solidFill>
            </a:endParaRPr>
          </a:p>
        </p:txBody>
      </p:sp>
      <p:sp>
        <p:nvSpPr>
          <p:cNvPr id="521" name="Google Shape;521;p45"/>
          <p:cNvSpPr txBox="1"/>
          <p:nvPr/>
        </p:nvSpPr>
        <p:spPr>
          <a:xfrm>
            <a:off x="10240775" y="2104722"/>
            <a:ext cx="774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900">
                <a:solidFill>
                  <a:schemeClr val="lt1"/>
                </a:solidFill>
              </a:rPr>
              <a:t>20467</a:t>
            </a:r>
            <a:endParaRPr b="1" sz="9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5" name="Shape 525"/>
        <p:cNvGrpSpPr/>
        <p:nvPr/>
      </p:nvGrpSpPr>
      <p:grpSpPr>
        <a:xfrm>
          <a:off x="0" y="0"/>
          <a:ext cx="0" cy="0"/>
          <a:chOff x="0" y="0"/>
          <a:chExt cx="0" cy="0"/>
        </a:xfrm>
      </p:grpSpPr>
      <p:sp>
        <p:nvSpPr>
          <p:cNvPr id="526" name="Google Shape;526;p46"/>
          <p:cNvSpPr/>
          <p:nvPr/>
        </p:nvSpPr>
        <p:spPr>
          <a:xfrm>
            <a:off x="336384" y="303591"/>
            <a:ext cx="4334256" cy="5896743"/>
          </a:xfrm>
          <a:prstGeom prst="rect">
            <a:avLst/>
          </a:prstGeom>
          <a:solidFill>
            <a:srgbClr val="3F3F3F"/>
          </a:solidFill>
          <a:ln cap="sq" cmpd="thinThick" w="1270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7" name="Google Shape;527;p46"/>
          <p:cNvSpPr txBox="1"/>
          <p:nvPr>
            <p:ph type="title"/>
          </p:nvPr>
        </p:nvSpPr>
        <p:spPr>
          <a:xfrm>
            <a:off x="594360" y="640263"/>
            <a:ext cx="3685032" cy="1344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800">
                <a:solidFill>
                  <a:schemeClr val="lt1"/>
                </a:solidFill>
                <a:latin typeface="Arial"/>
                <a:ea typeface="Arial"/>
                <a:cs typeface="Arial"/>
                <a:sym typeface="Arial"/>
              </a:rPr>
              <a:t>Year-to-year Adjusted Revenue per Available Room</a:t>
            </a:r>
            <a:endParaRPr>
              <a:latin typeface="Arial"/>
              <a:ea typeface="Arial"/>
              <a:cs typeface="Arial"/>
              <a:sym typeface="Arial"/>
            </a:endParaRPr>
          </a:p>
        </p:txBody>
      </p:sp>
      <p:cxnSp>
        <p:nvCxnSpPr>
          <p:cNvPr id="528" name="Google Shape;528;p46"/>
          <p:cNvCxnSpPr/>
          <p:nvPr/>
        </p:nvCxnSpPr>
        <p:spPr>
          <a:xfrm>
            <a:off x="704088" y="2050687"/>
            <a:ext cx="3685032" cy="0"/>
          </a:xfrm>
          <a:prstGeom prst="straightConnector1">
            <a:avLst/>
          </a:prstGeom>
          <a:noFill/>
          <a:ln cap="flat" cmpd="sng" w="22225">
            <a:solidFill>
              <a:srgbClr val="E7E6E6"/>
            </a:solidFill>
            <a:prstDash val="solid"/>
            <a:round/>
            <a:headEnd len="sm" w="sm" type="none"/>
            <a:tailEnd len="sm" w="sm" type="none"/>
          </a:ln>
        </p:spPr>
      </p:cxnSp>
      <p:sp>
        <p:nvSpPr>
          <p:cNvPr id="529" name="Google Shape;529;p46"/>
          <p:cNvSpPr txBox="1"/>
          <p:nvPr>
            <p:ph idx="1" type="body"/>
          </p:nvPr>
        </p:nvSpPr>
        <p:spPr>
          <a:xfrm>
            <a:off x="206213" y="2121763"/>
            <a:ext cx="4182907" cy="3773010"/>
          </a:xfrm>
          <a:prstGeom prst="rect">
            <a:avLst/>
          </a:prstGeom>
          <a:noFill/>
          <a:ln>
            <a:noFill/>
          </a:ln>
        </p:spPr>
        <p:txBody>
          <a:bodyPr anchorCtr="0" anchor="t" bIns="45700" lIns="91425" spcFirstLastPara="1" rIns="91425" wrap="square" tIns="45700">
            <a:normAutofit/>
          </a:bodyPr>
          <a:lstStyle/>
          <a:p>
            <a:pPr indent="0" lvl="0" marL="457200" marR="457200" rtl="0" algn="l">
              <a:lnSpc>
                <a:spcPct val="115000"/>
              </a:lnSpc>
              <a:spcBef>
                <a:spcPts val="0"/>
              </a:spcBef>
              <a:spcAft>
                <a:spcPts val="0"/>
              </a:spcAft>
              <a:buClr>
                <a:schemeClr val="dk1"/>
              </a:buClr>
              <a:buSzPts val="1100"/>
              <a:buFont typeface="Arial"/>
              <a:buNone/>
            </a:pPr>
            <a:r>
              <a:rPr lang="en-US" sz="2100">
                <a:solidFill>
                  <a:schemeClr val="lt1"/>
                </a:solidFill>
                <a:latin typeface="Arial"/>
                <a:ea typeface="Arial"/>
                <a:cs typeface="Arial"/>
                <a:sym typeface="Arial"/>
              </a:rPr>
              <a:t>Average revenue per available room adjusted for blocked nights from year to year. Gross revenue/available_room_nights</a:t>
            </a:r>
            <a:endParaRPr sz="2100">
              <a:solidFill>
                <a:schemeClr val="lt1"/>
              </a:solidFill>
              <a:latin typeface="Arial"/>
              <a:ea typeface="Arial"/>
              <a:cs typeface="Arial"/>
              <a:sym typeface="Arial"/>
            </a:endParaRPr>
          </a:p>
          <a:p>
            <a:pPr indent="-228600" lvl="0" marL="457200" rtl="0" algn="l">
              <a:lnSpc>
                <a:spcPct val="90000"/>
              </a:lnSpc>
              <a:spcBef>
                <a:spcPts val="1000"/>
              </a:spcBef>
              <a:spcAft>
                <a:spcPts val="0"/>
              </a:spcAft>
              <a:buClr>
                <a:schemeClr val="dk1"/>
              </a:buClr>
              <a:buSzPts val="1800"/>
              <a:buNone/>
            </a:pPr>
            <a:r>
              <a:t/>
            </a:r>
            <a:endParaRPr sz="3000">
              <a:solidFill>
                <a:schemeClr val="lt1"/>
              </a:solidFill>
              <a:latin typeface="Arial"/>
              <a:ea typeface="Arial"/>
              <a:cs typeface="Arial"/>
              <a:sym typeface="Arial"/>
            </a:endParaRPr>
          </a:p>
        </p:txBody>
      </p:sp>
      <p:pic>
        <p:nvPicPr>
          <p:cNvPr id="530" name="Google Shape;530;p46"/>
          <p:cNvPicPr preferRelativeResize="0"/>
          <p:nvPr/>
        </p:nvPicPr>
        <p:blipFill>
          <a:blip r:embed="rId3">
            <a:alphaModFix/>
          </a:blip>
          <a:stretch>
            <a:fillRect/>
          </a:stretch>
        </p:blipFill>
        <p:spPr>
          <a:xfrm>
            <a:off x="4823040" y="874275"/>
            <a:ext cx="7216559" cy="4755379"/>
          </a:xfrm>
          <a:prstGeom prst="rect">
            <a:avLst/>
          </a:prstGeom>
          <a:noFill/>
          <a:ln>
            <a:noFill/>
          </a:ln>
        </p:spPr>
      </p:pic>
      <p:sp>
        <p:nvSpPr>
          <p:cNvPr id="531" name="Google Shape;531;p46"/>
          <p:cNvSpPr txBox="1"/>
          <p:nvPr/>
        </p:nvSpPr>
        <p:spPr>
          <a:xfrm>
            <a:off x="5105368" y="279051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210</a:t>
            </a:r>
            <a:endParaRPr b="1" sz="1100">
              <a:solidFill>
                <a:schemeClr val="lt1"/>
              </a:solidFill>
            </a:endParaRPr>
          </a:p>
        </p:txBody>
      </p:sp>
      <p:sp>
        <p:nvSpPr>
          <p:cNvPr id="532" name="Google Shape;532;p46"/>
          <p:cNvSpPr txBox="1"/>
          <p:nvPr/>
        </p:nvSpPr>
        <p:spPr>
          <a:xfrm>
            <a:off x="5437877" y="202851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278</a:t>
            </a:r>
            <a:endParaRPr b="1" sz="1100">
              <a:solidFill>
                <a:schemeClr val="lt1"/>
              </a:solidFill>
            </a:endParaRPr>
          </a:p>
        </p:txBody>
      </p:sp>
      <p:sp>
        <p:nvSpPr>
          <p:cNvPr id="533" name="Google Shape;533;p46"/>
          <p:cNvSpPr txBox="1"/>
          <p:nvPr/>
        </p:nvSpPr>
        <p:spPr>
          <a:xfrm>
            <a:off x="5761150" y="1619801"/>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316</a:t>
            </a:r>
            <a:endParaRPr b="1" sz="1100">
              <a:solidFill>
                <a:schemeClr val="lt1"/>
              </a:solidFill>
            </a:endParaRPr>
          </a:p>
        </p:txBody>
      </p:sp>
      <p:sp>
        <p:nvSpPr>
          <p:cNvPr id="534" name="Google Shape;534;p46"/>
          <p:cNvSpPr txBox="1"/>
          <p:nvPr/>
        </p:nvSpPr>
        <p:spPr>
          <a:xfrm>
            <a:off x="6213729" y="2953531"/>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195</a:t>
            </a:r>
            <a:endParaRPr b="1" sz="1100">
              <a:solidFill>
                <a:schemeClr val="lt1"/>
              </a:solidFill>
            </a:endParaRPr>
          </a:p>
        </p:txBody>
      </p:sp>
      <p:sp>
        <p:nvSpPr>
          <p:cNvPr id="535" name="Google Shape;535;p46"/>
          <p:cNvSpPr txBox="1"/>
          <p:nvPr/>
        </p:nvSpPr>
        <p:spPr>
          <a:xfrm>
            <a:off x="6555475" y="233469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252</a:t>
            </a:r>
            <a:endParaRPr b="1" sz="1100">
              <a:solidFill>
                <a:schemeClr val="lt1"/>
              </a:solidFill>
            </a:endParaRPr>
          </a:p>
        </p:txBody>
      </p:sp>
      <p:sp>
        <p:nvSpPr>
          <p:cNvPr id="536" name="Google Shape;536;p46"/>
          <p:cNvSpPr txBox="1"/>
          <p:nvPr/>
        </p:nvSpPr>
        <p:spPr>
          <a:xfrm>
            <a:off x="6887984" y="1782822"/>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299</a:t>
            </a:r>
            <a:endParaRPr b="1" sz="1100">
              <a:solidFill>
                <a:schemeClr val="lt1"/>
              </a:solidFill>
            </a:endParaRPr>
          </a:p>
        </p:txBody>
      </p:sp>
      <p:sp>
        <p:nvSpPr>
          <p:cNvPr id="537" name="Google Shape;537;p46"/>
          <p:cNvSpPr txBox="1"/>
          <p:nvPr/>
        </p:nvSpPr>
        <p:spPr>
          <a:xfrm>
            <a:off x="7333641" y="2247874"/>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262</a:t>
            </a:r>
            <a:endParaRPr b="1" sz="1100">
              <a:solidFill>
                <a:schemeClr val="lt1"/>
              </a:solidFill>
            </a:endParaRPr>
          </a:p>
        </p:txBody>
      </p:sp>
      <p:sp>
        <p:nvSpPr>
          <p:cNvPr id="538" name="Google Shape;538;p46"/>
          <p:cNvSpPr txBox="1"/>
          <p:nvPr/>
        </p:nvSpPr>
        <p:spPr>
          <a:xfrm>
            <a:off x="7684623" y="1275747"/>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345</a:t>
            </a:r>
            <a:endParaRPr b="1" sz="1100">
              <a:solidFill>
                <a:schemeClr val="lt1"/>
              </a:solidFill>
            </a:endParaRPr>
          </a:p>
        </p:txBody>
      </p:sp>
      <p:sp>
        <p:nvSpPr>
          <p:cNvPr id="539" name="Google Shape;539;p46"/>
          <p:cNvSpPr txBox="1"/>
          <p:nvPr/>
        </p:nvSpPr>
        <p:spPr>
          <a:xfrm>
            <a:off x="8007895" y="1201856"/>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353</a:t>
            </a:r>
            <a:endParaRPr b="1" sz="1100">
              <a:solidFill>
                <a:schemeClr val="lt1"/>
              </a:solidFill>
            </a:endParaRPr>
          </a:p>
        </p:txBody>
      </p:sp>
      <p:sp>
        <p:nvSpPr>
          <p:cNvPr id="540" name="Google Shape;540;p46"/>
          <p:cNvSpPr txBox="1"/>
          <p:nvPr/>
        </p:nvSpPr>
        <p:spPr>
          <a:xfrm>
            <a:off x="8467404" y="275356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214</a:t>
            </a:r>
            <a:endParaRPr b="1" sz="1100">
              <a:solidFill>
                <a:schemeClr val="lt1"/>
              </a:solidFill>
            </a:endParaRPr>
          </a:p>
        </p:txBody>
      </p:sp>
      <p:sp>
        <p:nvSpPr>
          <p:cNvPr id="541" name="Google Shape;541;p46"/>
          <p:cNvSpPr txBox="1"/>
          <p:nvPr/>
        </p:nvSpPr>
        <p:spPr>
          <a:xfrm>
            <a:off x="8799914" y="1991565"/>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279</a:t>
            </a:r>
            <a:endParaRPr b="1" sz="1100">
              <a:solidFill>
                <a:schemeClr val="lt1"/>
              </a:solidFill>
            </a:endParaRPr>
          </a:p>
        </p:txBody>
      </p:sp>
      <p:sp>
        <p:nvSpPr>
          <p:cNvPr id="542" name="Google Shape;542;p46"/>
          <p:cNvSpPr txBox="1"/>
          <p:nvPr/>
        </p:nvSpPr>
        <p:spPr>
          <a:xfrm>
            <a:off x="9123186" y="149742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328</a:t>
            </a:r>
            <a:endParaRPr b="1" sz="1100">
              <a:solidFill>
                <a:schemeClr val="lt1"/>
              </a:solidFill>
            </a:endParaRPr>
          </a:p>
        </p:txBody>
      </p:sp>
      <p:sp>
        <p:nvSpPr>
          <p:cNvPr id="543" name="Google Shape;543;p46"/>
          <p:cNvSpPr txBox="1"/>
          <p:nvPr/>
        </p:nvSpPr>
        <p:spPr>
          <a:xfrm>
            <a:off x="9582695" y="2781274"/>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213</a:t>
            </a:r>
            <a:endParaRPr b="1" sz="1100">
              <a:solidFill>
                <a:schemeClr val="lt1"/>
              </a:solidFill>
            </a:endParaRPr>
          </a:p>
        </p:txBody>
      </p:sp>
      <p:sp>
        <p:nvSpPr>
          <p:cNvPr id="544" name="Google Shape;544;p46"/>
          <p:cNvSpPr txBox="1"/>
          <p:nvPr/>
        </p:nvSpPr>
        <p:spPr>
          <a:xfrm>
            <a:off x="9924441" y="1799910"/>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299</a:t>
            </a:r>
            <a:endParaRPr b="1" sz="1100">
              <a:solidFill>
                <a:schemeClr val="lt1"/>
              </a:solidFill>
            </a:endParaRPr>
          </a:p>
        </p:txBody>
      </p:sp>
      <p:sp>
        <p:nvSpPr>
          <p:cNvPr id="545" name="Google Shape;545;p46"/>
          <p:cNvSpPr txBox="1"/>
          <p:nvPr/>
        </p:nvSpPr>
        <p:spPr>
          <a:xfrm>
            <a:off x="10247714" y="1638274"/>
            <a:ext cx="774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313</a:t>
            </a:r>
            <a:endParaRPr b="1" sz="11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9" name="Shape 549"/>
        <p:cNvGrpSpPr/>
        <p:nvPr/>
      </p:nvGrpSpPr>
      <p:grpSpPr>
        <a:xfrm>
          <a:off x="0" y="0"/>
          <a:ext cx="0" cy="0"/>
          <a:chOff x="0" y="0"/>
          <a:chExt cx="0" cy="0"/>
        </a:xfrm>
      </p:grpSpPr>
      <p:sp>
        <p:nvSpPr>
          <p:cNvPr id="550" name="Google Shape;550;p13"/>
          <p:cNvSpPr txBox="1"/>
          <p:nvPr>
            <p:ph type="title"/>
          </p:nvPr>
        </p:nvSpPr>
        <p:spPr>
          <a:xfrm>
            <a:off x="4965430" y="629268"/>
            <a:ext cx="6718781" cy="1286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Arial"/>
                <a:ea typeface="Arial"/>
                <a:cs typeface="Arial"/>
                <a:sym typeface="Arial"/>
              </a:rPr>
              <a:t>Conclusion</a:t>
            </a:r>
            <a:endParaRPr/>
          </a:p>
        </p:txBody>
      </p:sp>
      <p:sp>
        <p:nvSpPr>
          <p:cNvPr id="551" name="Google Shape;551;p13"/>
          <p:cNvSpPr txBox="1"/>
          <p:nvPr>
            <p:ph idx="1" type="body"/>
          </p:nvPr>
        </p:nvSpPr>
        <p:spPr>
          <a:xfrm>
            <a:off x="4965431" y="2438400"/>
            <a:ext cx="6553907" cy="3785419"/>
          </a:xfrm>
          <a:prstGeom prst="rect">
            <a:avLst/>
          </a:prstGeom>
          <a:noFill/>
          <a:ln>
            <a:noFill/>
          </a:ln>
        </p:spPr>
        <p:txBody>
          <a:bodyPr anchorCtr="0" anchor="t" bIns="45700" lIns="91425" spcFirstLastPara="1" rIns="91425" wrap="square" tIns="45700">
            <a:normAutofit fontScale="85000" lnSpcReduction="20000"/>
          </a:bodyPr>
          <a:lstStyle/>
          <a:p>
            <a:pPr indent="-201930" lvl="0" marL="228600" rtl="0" algn="just">
              <a:lnSpc>
                <a:spcPct val="115000"/>
              </a:lnSpc>
              <a:spcBef>
                <a:spcPts val="0"/>
              </a:spcBef>
              <a:spcAft>
                <a:spcPts val="0"/>
              </a:spcAft>
              <a:buClr>
                <a:schemeClr val="dk1"/>
              </a:buClr>
              <a:buSzPct val="140000"/>
              <a:buChar char="•"/>
            </a:pPr>
            <a:r>
              <a:rPr lang="en-US" sz="2000">
                <a:latin typeface="Arial"/>
                <a:ea typeface="Arial"/>
                <a:cs typeface="Arial"/>
                <a:sym typeface="Arial"/>
              </a:rPr>
              <a:t>From the graphs, we see that even though COVID was present, the number of bookings and the revenue still increased compared to the previous years.That is it went up from 2019 to 2020 to 2021. </a:t>
            </a:r>
            <a:endParaRPr/>
          </a:p>
          <a:p>
            <a:pPr indent="-147955" lvl="0" marL="228600" rtl="0" algn="just">
              <a:lnSpc>
                <a:spcPct val="115000"/>
              </a:lnSpc>
              <a:spcBef>
                <a:spcPts val="600"/>
              </a:spcBef>
              <a:spcAft>
                <a:spcPts val="0"/>
              </a:spcAft>
              <a:buSzPct val="90000"/>
              <a:buChar char="•"/>
            </a:pPr>
            <a:r>
              <a:rPr lang="en-US" sz="2000">
                <a:latin typeface="Arial"/>
                <a:ea typeface="Arial"/>
                <a:cs typeface="Arial"/>
                <a:sym typeface="Arial"/>
              </a:rPr>
              <a:t>The month that had the most bookings was August, while the lowest month being January. For some reasons, March also had higher bookings compared to other low-booked months. </a:t>
            </a:r>
            <a:endParaRPr/>
          </a:p>
          <a:p>
            <a:pPr indent="-147955" lvl="0" marL="228600" rtl="0" algn="just">
              <a:lnSpc>
                <a:spcPct val="115000"/>
              </a:lnSpc>
              <a:spcBef>
                <a:spcPts val="600"/>
              </a:spcBef>
              <a:spcAft>
                <a:spcPts val="0"/>
              </a:spcAft>
              <a:buSzPct val="90000"/>
              <a:buChar char="•"/>
            </a:pPr>
            <a:r>
              <a:rPr lang="en-US" sz="2000">
                <a:latin typeface="Arial"/>
                <a:ea typeface="Arial"/>
                <a:cs typeface="Arial"/>
                <a:sym typeface="Arial"/>
              </a:rPr>
              <a:t>April was the month with the highest nights and room nights per book while October was the month with the least nights in this scenario.</a:t>
            </a:r>
            <a:endParaRPr/>
          </a:p>
          <a:p>
            <a:pPr indent="-147955" lvl="0" marL="228600" rtl="0" algn="just">
              <a:lnSpc>
                <a:spcPct val="115000"/>
              </a:lnSpc>
              <a:spcBef>
                <a:spcPts val="600"/>
              </a:spcBef>
              <a:spcAft>
                <a:spcPts val="600"/>
              </a:spcAft>
              <a:buSzPct val="90000"/>
              <a:buChar char="•"/>
            </a:pPr>
            <a:r>
              <a:rPr lang="en-US" sz="2000">
                <a:latin typeface="Arial"/>
                <a:ea typeface="Arial"/>
                <a:cs typeface="Arial"/>
                <a:sym typeface="Arial"/>
              </a:rPr>
              <a:t> The highest revenue was seen from the months of June to October.</a:t>
            </a:r>
            <a:endParaRPr/>
          </a:p>
        </p:txBody>
      </p:sp>
      <p:pic>
        <p:nvPicPr>
          <p:cNvPr descr="An abstract financial digital analysis" id="552" name="Google Shape;552;p13"/>
          <p:cNvPicPr preferRelativeResize="0"/>
          <p:nvPr/>
        </p:nvPicPr>
        <p:blipFill rotWithShape="1">
          <a:blip r:embed="rId3">
            <a:alphaModFix/>
          </a:blip>
          <a:srcRect b="0" l="42257" r="20228" t="0"/>
          <a:stretch/>
        </p:blipFill>
        <p:spPr>
          <a:xfrm>
            <a:off x="20" y="10"/>
            <a:ext cx="4635571" cy="6857990"/>
          </a:xfrm>
          <a:prstGeom prst="rect">
            <a:avLst/>
          </a:prstGeom>
          <a:noFill/>
          <a:ln>
            <a:noFill/>
          </a:ln>
        </p:spPr>
      </p:pic>
      <p:cxnSp>
        <p:nvCxnSpPr>
          <p:cNvPr id="553" name="Google Shape;553;p13"/>
          <p:cNvCxnSpPr/>
          <p:nvPr/>
        </p:nvCxnSpPr>
        <p:spPr>
          <a:xfrm>
            <a:off x="5080934" y="2115117"/>
            <a:ext cx="6309360" cy="0"/>
          </a:xfrm>
          <a:prstGeom prst="straightConnector1">
            <a:avLst/>
          </a:prstGeom>
          <a:noFill/>
          <a:ln cap="flat" cmpd="sng" w="19050">
            <a:solidFill>
              <a:srgbClr val="50C1D0"/>
            </a:solidFill>
            <a:prstDash val="solid"/>
            <a:round/>
            <a:headEnd len="sm" w="sm" type="non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7" name="Shape 557"/>
        <p:cNvGrpSpPr/>
        <p:nvPr/>
      </p:nvGrpSpPr>
      <p:grpSpPr>
        <a:xfrm>
          <a:off x="0" y="0"/>
          <a:ext cx="0" cy="0"/>
          <a:chOff x="0" y="0"/>
          <a:chExt cx="0" cy="0"/>
        </a:xfrm>
      </p:grpSpPr>
      <p:pic>
        <p:nvPicPr>
          <p:cNvPr descr="Wood human figure" id="558" name="Google Shape;558;p15"/>
          <p:cNvPicPr preferRelativeResize="0"/>
          <p:nvPr/>
        </p:nvPicPr>
        <p:blipFill rotWithShape="1">
          <a:blip r:embed="rId3">
            <a:alphaModFix/>
          </a:blip>
          <a:srcRect b="-1" l="0" r="30948" t="0"/>
          <a:stretch/>
        </p:blipFill>
        <p:spPr>
          <a:xfrm>
            <a:off x="5101771" y="10"/>
            <a:ext cx="7094361" cy="6857989"/>
          </a:xfrm>
          <a:prstGeom prst="rect">
            <a:avLst/>
          </a:prstGeom>
          <a:noFill/>
          <a:ln>
            <a:noFill/>
          </a:ln>
        </p:spPr>
      </p:pic>
      <p:sp>
        <p:nvSpPr>
          <p:cNvPr id="559" name="Google Shape;559;p15"/>
          <p:cNvSpPr/>
          <p:nvPr/>
        </p:nvSpPr>
        <p:spPr>
          <a:xfrm>
            <a:off x="0" y="-4"/>
            <a:ext cx="5272088" cy="685800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0" name="Google Shape;560;p15"/>
          <p:cNvSpPr/>
          <p:nvPr/>
        </p:nvSpPr>
        <p:spPr>
          <a:xfrm rot="303011">
            <a:off x="1718653" y="700861"/>
            <a:ext cx="2987899" cy="2987899"/>
          </a:xfrm>
          <a:prstGeom prst="arc">
            <a:avLst>
              <a:gd fmla="val 14612914" name="adj1"/>
              <a:gd fmla="val 0" name="adj2"/>
            </a:avLst>
          </a:prstGeom>
          <a:noFill/>
          <a:ln cap="rnd" cmpd="sng" w="127000">
            <a:solidFill>
              <a:schemeClr val="accent4"/>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15"/>
          <p:cNvSpPr txBox="1"/>
          <p:nvPr>
            <p:ph type="title"/>
          </p:nvPr>
        </p:nvSpPr>
        <p:spPr>
          <a:xfrm>
            <a:off x="643467" y="795509"/>
            <a:ext cx="4092525" cy="279860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sz="6000">
                <a:solidFill>
                  <a:srgbClr val="FFFFFF"/>
                </a:solidFill>
                <a:latin typeface="Arial"/>
                <a:ea typeface="Arial"/>
                <a:cs typeface="Arial"/>
                <a:sym typeface="Arial"/>
              </a:rPr>
              <a:t>THANK YOU !!! </a:t>
            </a:r>
            <a:endParaRPr/>
          </a:p>
        </p:txBody>
      </p:sp>
      <p:sp>
        <p:nvSpPr>
          <p:cNvPr id="562" name="Google Shape;562;p15"/>
          <p:cNvSpPr/>
          <p:nvPr/>
        </p:nvSpPr>
        <p:spPr>
          <a:xfrm>
            <a:off x="1201186" y="4626633"/>
            <a:ext cx="491961" cy="49196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3" name="Google Shape;563;p15"/>
          <p:cNvSpPr txBox="1"/>
          <p:nvPr>
            <p:ph idx="1" type="body"/>
          </p:nvPr>
        </p:nvSpPr>
        <p:spPr>
          <a:xfrm>
            <a:off x="643467" y="3686187"/>
            <a:ext cx="4092525" cy="229258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Clr>
                <a:schemeClr val="dk1"/>
              </a:buClr>
              <a:buSzPts val="8000"/>
              <a:buNone/>
            </a:pPr>
            <a:r>
              <a:rPr lang="en-US" sz="2400">
                <a:solidFill>
                  <a:srgbClr val="FFFFFF"/>
                </a:solidFill>
                <a:latin typeface="Arial"/>
                <a:ea typeface="Arial"/>
                <a:cs typeface="Arial"/>
                <a:sym typeface="Arial"/>
              </a:rPr>
              <a:t>Questions /comments </a:t>
            </a:r>
            <a:endParaRPr/>
          </a:p>
        </p:txBody>
      </p:sp>
      <p:sp>
        <p:nvSpPr>
          <p:cNvPr id="564" name="Google Shape;564;p15"/>
          <p:cNvSpPr/>
          <p:nvPr/>
        </p:nvSpPr>
        <p:spPr>
          <a:xfrm>
            <a:off x="4927932" y="5011563"/>
            <a:ext cx="731558" cy="731558"/>
          </a:xfrm>
          <a:prstGeom prst="rect">
            <a:avLst/>
          </a:prstGeom>
          <a:noFill/>
          <a:ln cap="flat" cmpd="sng" w="1270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4"/>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 name="Google Shape;117;p4"/>
          <p:cNvSpPr txBox="1"/>
          <p:nvPr>
            <p:ph type="title"/>
          </p:nvPr>
        </p:nvSpPr>
        <p:spPr>
          <a:xfrm>
            <a:off x="645065" y="1097280"/>
            <a:ext cx="3796306" cy="46662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Arial"/>
                <a:ea typeface="Arial"/>
                <a:cs typeface="Arial"/>
                <a:sym typeface="Arial"/>
              </a:rPr>
              <a:t>Goals of Data Exploration </a:t>
            </a:r>
            <a:endParaRPr>
              <a:latin typeface="Arial"/>
              <a:ea typeface="Arial"/>
              <a:cs typeface="Arial"/>
              <a:sym typeface="Arial"/>
            </a:endParaRPr>
          </a:p>
        </p:txBody>
      </p:sp>
      <p:grpSp>
        <p:nvGrpSpPr>
          <p:cNvPr id="118" name="Google Shape;118;p4"/>
          <p:cNvGrpSpPr/>
          <p:nvPr/>
        </p:nvGrpSpPr>
        <p:grpSpPr>
          <a:xfrm>
            <a:off x="82576" y="5945955"/>
            <a:ext cx="12109423" cy="525780"/>
            <a:chOff x="82576" y="5945955"/>
            <a:chExt cx="12109423" cy="525780"/>
          </a:xfrm>
        </p:grpSpPr>
        <p:sp>
          <p:nvSpPr>
            <p:cNvPr id="119" name="Google Shape;119;p4"/>
            <p:cNvSpPr/>
            <p:nvPr/>
          </p:nvSpPr>
          <p:spPr>
            <a:xfrm rot="5400000">
              <a:off x="-103361" y="6131892"/>
              <a:ext cx="524256"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 name="Google Shape;120;p4"/>
            <p:cNvSpPr/>
            <p:nvPr/>
          </p:nvSpPr>
          <p:spPr>
            <a:xfrm flipH="1" rot="-5400000">
              <a:off x="5998176" y="277912"/>
              <a:ext cx="524256" cy="1186339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21" name="Google Shape;121;p4"/>
          <p:cNvSpPr/>
          <p:nvPr/>
        </p:nvSpPr>
        <p:spPr>
          <a:xfrm>
            <a:off x="5133706" y="587829"/>
            <a:ext cx="6505300" cy="5682342"/>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22" name="Google Shape;122;p4"/>
          <p:cNvGrpSpPr/>
          <p:nvPr/>
        </p:nvGrpSpPr>
        <p:grpSpPr>
          <a:xfrm>
            <a:off x="5431536" y="1383774"/>
            <a:ext cx="5918184" cy="4240081"/>
            <a:chOff x="0" y="369621"/>
            <a:chExt cx="5918184" cy="4240081"/>
          </a:xfrm>
        </p:grpSpPr>
        <p:sp>
          <p:nvSpPr>
            <p:cNvPr id="123" name="Google Shape;123;p4"/>
            <p:cNvSpPr/>
            <p:nvPr/>
          </p:nvSpPr>
          <p:spPr>
            <a:xfrm>
              <a:off x="0" y="369621"/>
              <a:ext cx="5918184" cy="1003860"/>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49004" y="418625"/>
              <a:ext cx="5820176" cy="905852"/>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Arial"/>
                  <a:ea typeface="Arial"/>
                  <a:cs typeface="Arial"/>
                  <a:sym typeface="Arial"/>
                </a:rPr>
                <a:t>Monthly traffic for each region including weakest to strongest month</a:t>
              </a:r>
              <a:endParaRPr b="0" i="0" sz="1400" u="none" cap="none" strike="noStrike">
                <a:solidFill>
                  <a:srgbClr val="000000"/>
                </a:solidFill>
                <a:latin typeface="Arial"/>
                <a:ea typeface="Arial"/>
                <a:cs typeface="Arial"/>
                <a:sym typeface="Arial"/>
              </a:endParaRPr>
            </a:p>
          </p:txBody>
        </p:sp>
        <p:sp>
          <p:nvSpPr>
            <p:cNvPr id="125" name="Google Shape;125;p4"/>
            <p:cNvSpPr/>
            <p:nvPr/>
          </p:nvSpPr>
          <p:spPr>
            <a:xfrm>
              <a:off x="0" y="1448362"/>
              <a:ext cx="5918184" cy="1003860"/>
            </a:xfrm>
            <a:prstGeom prst="roundRect">
              <a:avLst>
                <a:gd fmla="val 16667" name="adj"/>
              </a:avLst>
            </a:prstGeom>
            <a:solidFill>
              <a:srgbClr val="43BCB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txBox="1"/>
            <p:nvPr/>
          </p:nvSpPr>
          <p:spPr>
            <a:xfrm>
              <a:off x="49004" y="1497366"/>
              <a:ext cx="5820176" cy="905852"/>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Arial"/>
                  <a:ea typeface="Arial"/>
                  <a:cs typeface="Arial"/>
                  <a:sym typeface="Arial"/>
                </a:rPr>
                <a:t>Year to Year trends (Pre-covid, Covid and Post-Covid)</a:t>
              </a:r>
              <a:endParaRPr b="0" i="0" sz="1400" u="none" cap="none" strike="noStrike">
                <a:solidFill>
                  <a:srgbClr val="000000"/>
                </a:solidFill>
                <a:latin typeface="Arial"/>
                <a:ea typeface="Arial"/>
                <a:cs typeface="Arial"/>
                <a:sym typeface="Arial"/>
              </a:endParaRPr>
            </a:p>
          </p:txBody>
        </p:sp>
        <p:sp>
          <p:nvSpPr>
            <p:cNvPr id="127" name="Google Shape;127;p4"/>
            <p:cNvSpPr/>
            <p:nvPr/>
          </p:nvSpPr>
          <p:spPr>
            <a:xfrm>
              <a:off x="0" y="2527101"/>
              <a:ext cx="5918184" cy="1003860"/>
            </a:xfrm>
            <a:prstGeom prst="roundRect">
              <a:avLst>
                <a:gd fmla="val 16667" name="adj"/>
              </a:avLst>
            </a:prstGeom>
            <a:solidFill>
              <a:srgbClr val="45B36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txBox="1"/>
            <p:nvPr/>
          </p:nvSpPr>
          <p:spPr>
            <a:xfrm>
              <a:off x="49004" y="2576105"/>
              <a:ext cx="5820176" cy="905852"/>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Arial"/>
                  <a:ea typeface="Arial"/>
                  <a:cs typeface="Arial"/>
                  <a:sym typeface="Arial"/>
                </a:rPr>
                <a:t>Length of stay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0" y="3605842"/>
              <a:ext cx="5918184" cy="1003860"/>
            </a:xfrm>
            <a:prstGeom prst="roundRect">
              <a:avLst>
                <a:gd fmla="val 16667" name="adj"/>
              </a:avLst>
            </a:prstGeom>
            <a:solidFill>
              <a:srgbClr val="6FAA4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
            <p:cNvSpPr txBox="1"/>
            <p:nvPr/>
          </p:nvSpPr>
          <p:spPr>
            <a:xfrm>
              <a:off x="49004" y="3654846"/>
              <a:ext cx="5820176" cy="905852"/>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Arial"/>
                  <a:ea typeface="Arial"/>
                  <a:cs typeface="Arial"/>
                  <a:sym typeface="Arial"/>
                </a:rPr>
                <a:t>Revenue collected as rental income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28"/>
          <p:cNvSpPr/>
          <p:nvPr/>
        </p:nvSpPr>
        <p:spPr>
          <a:xfrm>
            <a:off x="0" y="7620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28"/>
          <p:cNvSpPr/>
          <p:nvPr/>
        </p:nvSpPr>
        <p:spPr>
          <a:xfrm>
            <a:off x="1" y="1"/>
            <a:ext cx="5217023" cy="3994777"/>
          </a:xfrm>
          <a:custGeom>
            <a:rect b="b" l="l" r="r" t="t"/>
            <a:pathLst>
              <a:path extrusionOk="0" h="3994777" w="5217023">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7" name="Google Shape;137;p28"/>
          <p:cNvSpPr txBox="1"/>
          <p:nvPr>
            <p:ph type="title"/>
          </p:nvPr>
        </p:nvSpPr>
        <p:spPr>
          <a:xfrm>
            <a:off x="838200" y="673770"/>
            <a:ext cx="3220329" cy="20272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5400">
                <a:solidFill>
                  <a:srgbClr val="FFFFFF"/>
                </a:solidFill>
                <a:latin typeface="Arial"/>
                <a:ea typeface="Arial"/>
                <a:cs typeface="Arial"/>
                <a:sym typeface="Arial"/>
              </a:rPr>
              <a:t>Data Cleaning</a:t>
            </a:r>
            <a:endParaRPr>
              <a:latin typeface="Arial"/>
              <a:ea typeface="Arial"/>
              <a:cs typeface="Arial"/>
              <a:sym typeface="Arial"/>
            </a:endParaRPr>
          </a:p>
        </p:txBody>
      </p:sp>
      <p:grpSp>
        <p:nvGrpSpPr>
          <p:cNvPr id="138" name="Google Shape;138;p28"/>
          <p:cNvGrpSpPr/>
          <p:nvPr/>
        </p:nvGrpSpPr>
        <p:grpSpPr>
          <a:xfrm>
            <a:off x="5542672" y="543380"/>
            <a:ext cx="5811127" cy="5674670"/>
            <a:chOff x="0" y="1774"/>
            <a:chExt cx="5811127" cy="5674670"/>
          </a:xfrm>
        </p:grpSpPr>
        <p:sp>
          <p:nvSpPr>
            <p:cNvPr id="139" name="Google Shape;139;p28"/>
            <p:cNvSpPr/>
            <p:nvPr/>
          </p:nvSpPr>
          <p:spPr>
            <a:xfrm>
              <a:off x="1162225" y="1774"/>
              <a:ext cx="4648902" cy="1818804"/>
            </a:xfrm>
            <a:prstGeom prst="rect">
              <a:avLst/>
            </a:prstGeom>
            <a:solidFill>
              <a:srgbClr val="CCD3EA">
                <a:alpha val="89411"/>
              </a:srgbClr>
            </a:solidFill>
            <a:ln cap="flat" cmpd="sng" w="25400">
              <a:solidFill>
                <a:srgbClr val="CCD3EA">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8"/>
            <p:cNvSpPr txBox="1"/>
            <p:nvPr/>
          </p:nvSpPr>
          <p:spPr>
            <a:xfrm>
              <a:off x="1162225" y="1774"/>
              <a:ext cx="4648902" cy="1818804"/>
            </a:xfrm>
            <a:prstGeom prst="rect">
              <a:avLst/>
            </a:prstGeom>
            <a:noFill/>
            <a:ln>
              <a:noFill/>
            </a:ln>
          </p:spPr>
          <p:txBody>
            <a:bodyPr anchorCtr="0" anchor="ctr" bIns="461975" lIns="90200" spcFirstLastPara="1" rIns="90200" wrap="square" tIns="4619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Only analyze Airbnb</a:t>
              </a:r>
              <a:r>
                <a:rPr lang="en-US" sz="1900"/>
                <a:t> using R </a:t>
              </a:r>
              <a:r>
                <a:rPr b="0" i="0" lang="en-US" sz="1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1" name="Google Shape;141;p28"/>
            <p:cNvSpPr/>
            <p:nvPr/>
          </p:nvSpPr>
          <p:spPr>
            <a:xfrm>
              <a:off x="0" y="1774"/>
              <a:ext cx="1162225" cy="1818804"/>
            </a:xfrm>
            <a:prstGeom prst="rect">
              <a:avLst/>
            </a:prstGeom>
            <a:solidFill>
              <a:srgbClr val="4372C3"/>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8"/>
            <p:cNvSpPr txBox="1"/>
            <p:nvPr/>
          </p:nvSpPr>
          <p:spPr>
            <a:xfrm>
              <a:off x="0" y="1774"/>
              <a:ext cx="1162225" cy="1818804"/>
            </a:xfrm>
            <a:prstGeom prst="rect">
              <a:avLst/>
            </a:prstGeom>
            <a:noFill/>
            <a:ln>
              <a:noFill/>
            </a:ln>
          </p:spPr>
          <p:txBody>
            <a:bodyPr anchorCtr="0" anchor="ctr" bIns="179650" lIns="61500" spcFirstLastPara="1" rIns="61500" wrap="square" tIns="179650">
              <a:noAutofit/>
            </a:bodyPr>
            <a:lstStyle/>
            <a:p>
              <a:pPr indent="0" lvl="0" marL="0" marR="0" rtl="0" algn="ctr">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Arial"/>
                  <a:ea typeface="Arial"/>
                  <a:cs typeface="Arial"/>
                  <a:sym typeface="Arial"/>
                </a:rPr>
                <a:t>Analyze</a:t>
              </a:r>
              <a:endParaRPr b="0" i="0" sz="1400" u="none" cap="none" strike="noStrike">
                <a:solidFill>
                  <a:srgbClr val="000000"/>
                </a:solidFill>
                <a:latin typeface="Arial"/>
                <a:ea typeface="Arial"/>
                <a:cs typeface="Arial"/>
                <a:sym typeface="Arial"/>
              </a:endParaRPr>
            </a:p>
          </p:txBody>
        </p:sp>
        <p:sp>
          <p:nvSpPr>
            <p:cNvPr id="143" name="Google Shape;143;p28"/>
            <p:cNvSpPr/>
            <p:nvPr/>
          </p:nvSpPr>
          <p:spPr>
            <a:xfrm>
              <a:off x="1162225" y="1929707"/>
              <a:ext cx="4648902" cy="1818804"/>
            </a:xfrm>
            <a:prstGeom prst="rect">
              <a:avLst/>
            </a:prstGeom>
            <a:solidFill>
              <a:srgbClr val="CBE5DE">
                <a:alpha val="89411"/>
              </a:srgbClr>
            </a:solidFill>
            <a:ln cap="flat" cmpd="sng" w="25400">
              <a:solidFill>
                <a:srgbClr val="CBE5DE">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8"/>
            <p:cNvSpPr txBox="1"/>
            <p:nvPr/>
          </p:nvSpPr>
          <p:spPr>
            <a:xfrm>
              <a:off x="1162225" y="1929707"/>
              <a:ext cx="4648902" cy="1818804"/>
            </a:xfrm>
            <a:prstGeom prst="rect">
              <a:avLst/>
            </a:prstGeom>
            <a:noFill/>
            <a:ln>
              <a:noFill/>
            </a:ln>
          </p:spPr>
          <p:txBody>
            <a:bodyPr anchorCtr="0" anchor="ctr" bIns="461975" lIns="90200" spcFirstLastPara="1" rIns="90200" wrap="square" tIns="4619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Time Period: 2019-2021</a:t>
              </a:r>
              <a:endParaRPr b="0" i="0" sz="1400" u="none" cap="none" strike="noStrike">
                <a:solidFill>
                  <a:srgbClr val="000000"/>
                </a:solidFill>
                <a:latin typeface="Arial"/>
                <a:ea typeface="Arial"/>
                <a:cs typeface="Arial"/>
                <a:sym typeface="Arial"/>
              </a:endParaRPr>
            </a:p>
          </p:txBody>
        </p:sp>
        <p:sp>
          <p:nvSpPr>
            <p:cNvPr id="145" name="Google Shape;145;p28"/>
            <p:cNvSpPr/>
            <p:nvPr/>
          </p:nvSpPr>
          <p:spPr>
            <a:xfrm>
              <a:off x="0" y="1929707"/>
              <a:ext cx="1162225" cy="1818804"/>
            </a:xfrm>
            <a:prstGeom prst="rect">
              <a:avLst/>
            </a:prstGeom>
            <a:solidFill>
              <a:srgbClr val="44B78C"/>
            </a:solidFill>
            <a:ln cap="flat" cmpd="sng" w="25400">
              <a:solidFill>
                <a:srgbClr val="44B7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8"/>
            <p:cNvSpPr txBox="1"/>
            <p:nvPr/>
          </p:nvSpPr>
          <p:spPr>
            <a:xfrm>
              <a:off x="0" y="1929707"/>
              <a:ext cx="1162225" cy="1818804"/>
            </a:xfrm>
            <a:prstGeom prst="rect">
              <a:avLst/>
            </a:prstGeom>
            <a:noFill/>
            <a:ln>
              <a:noFill/>
            </a:ln>
          </p:spPr>
          <p:txBody>
            <a:bodyPr anchorCtr="0" anchor="ctr" bIns="179650" lIns="61500" spcFirstLastPara="1" rIns="61500" wrap="square" tIns="179650">
              <a:noAutofit/>
            </a:bodyPr>
            <a:lstStyle/>
            <a:p>
              <a:pPr indent="0" lvl="0" marL="0" marR="0" rtl="0" algn="ctr">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Arial"/>
                  <a:ea typeface="Arial"/>
                  <a:cs typeface="Arial"/>
                  <a:sym typeface="Arial"/>
                </a:rPr>
                <a:t>Time</a:t>
              </a:r>
              <a:endParaRPr b="0" i="0" sz="1400" u="none" cap="none" strike="noStrike">
                <a:solidFill>
                  <a:srgbClr val="000000"/>
                </a:solidFill>
                <a:latin typeface="Arial"/>
                <a:ea typeface="Arial"/>
                <a:cs typeface="Arial"/>
                <a:sym typeface="Arial"/>
              </a:endParaRPr>
            </a:p>
          </p:txBody>
        </p:sp>
        <p:sp>
          <p:nvSpPr>
            <p:cNvPr id="147" name="Google Shape;147;p28"/>
            <p:cNvSpPr/>
            <p:nvPr/>
          </p:nvSpPr>
          <p:spPr>
            <a:xfrm>
              <a:off x="1162225" y="3857640"/>
              <a:ext cx="4648902" cy="1818804"/>
            </a:xfrm>
            <a:prstGeom prst="rect">
              <a:avLst/>
            </a:prstGeom>
            <a:solidFill>
              <a:srgbClr val="D2E2CB">
                <a:alpha val="89411"/>
              </a:srgbClr>
            </a:solidFill>
            <a:ln cap="flat" cmpd="sng" w="25400">
              <a:solidFill>
                <a:srgbClr val="D2E2CB">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8"/>
            <p:cNvSpPr txBox="1"/>
            <p:nvPr/>
          </p:nvSpPr>
          <p:spPr>
            <a:xfrm>
              <a:off x="1162225" y="3857640"/>
              <a:ext cx="4648902" cy="1818804"/>
            </a:xfrm>
            <a:prstGeom prst="rect">
              <a:avLst/>
            </a:prstGeom>
            <a:noFill/>
            <a:ln>
              <a:noFill/>
            </a:ln>
          </p:spPr>
          <p:txBody>
            <a:bodyPr anchorCtr="0" anchor="ctr" bIns="461975" lIns="90200" spcFirstLastPara="1" rIns="90200" wrap="square" tIns="4619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Add 2 more columns: Nights/Stays + Room Nights/Stays</a:t>
              </a:r>
              <a:endParaRPr b="0" i="0" sz="1400" u="none" cap="none" strike="noStrike">
                <a:solidFill>
                  <a:srgbClr val="000000"/>
                </a:solidFill>
                <a:latin typeface="Arial"/>
                <a:ea typeface="Arial"/>
                <a:cs typeface="Arial"/>
                <a:sym typeface="Arial"/>
              </a:endParaRPr>
            </a:p>
          </p:txBody>
        </p:sp>
        <p:sp>
          <p:nvSpPr>
            <p:cNvPr id="149" name="Google Shape;149;p28"/>
            <p:cNvSpPr/>
            <p:nvPr/>
          </p:nvSpPr>
          <p:spPr>
            <a:xfrm>
              <a:off x="0" y="3857640"/>
              <a:ext cx="1162225" cy="1818804"/>
            </a:xfrm>
            <a:prstGeom prst="rect">
              <a:avLst/>
            </a:prstGeom>
            <a:solidFill>
              <a:srgbClr val="6FAA47"/>
            </a:solidFill>
            <a:ln cap="flat" cmpd="sng" w="25400">
              <a:solidFill>
                <a:srgbClr val="6FA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8"/>
            <p:cNvSpPr txBox="1"/>
            <p:nvPr/>
          </p:nvSpPr>
          <p:spPr>
            <a:xfrm>
              <a:off x="0" y="3857640"/>
              <a:ext cx="1162225" cy="1818804"/>
            </a:xfrm>
            <a:prstGeom prst="rect">
              <a:avLst/>
            </a:prstGeom>
            <a:noFill/>
            <a:ln>
              <a:noFill/>
            </a:ln>
          </p:spPr>
          <p:txBody>
            <a:bodyPr anchorCtr="0" anchor="ctr" bIns="179650" lIns="61500" spcFirstLastPara="1" rIns="61500" wrap="square" tIns="179650">
              <a:noAutofit/>
            </a:bodyPr>
            <a:lstStyle/>
            <a:p>
              <a:pPr indent="0" lvl="0" marL="0" marR="0" rtl="0" algn="ctr">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Arial"/>
                  <a:ea typeface="Arial"/>
                  <a:cs typeface="Arial"/>
                  <a:sym typeface="Arial"/>
                </a:rPr>
                <a:t>Add</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5"/>
          <p:cNvSpPr/>
          <p:nvPr/>
        </p:nvSpPr>
        <p:spPr>
          <a:xfrm>
            <a:off x="3048" y="4293"/>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p5"/>
          <p:cNvSpPr/>
          <p:nvPr/>
        </p:nvSpPr>
        <p:spPr>
          <a:xfrm>
            <a:off x="0" y="-4"/>
            <a:ext cx="4167268" cy="685800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7" name="Google Shape;157;p5"/>
          <p:cNvSpPr txBox="1"/>
          <p:nvPr>
            <p:ph type="title"/>
          </p:nvPr>
        </p:nvSpPr>
        <p:spPr>
          <a:xfrm>
            <a:off x="686834" y="591344"/>
            <a:ext cx="3200400"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rgbClr val="FFFFFF"/>
                </a:solidFill>
                <a:latin typeface="Arial"/>
                <a:ea typeface="Arial"/>
                <a:cs typeface="Arial"/>
                <a:sym typeface="Arial"/>
              </a:rPr>
              <a:t>Market Supply and Demand by Month</a:t>
            </a:r>
            <a:endParaRPr>
              <a:latin typeface="Arial"/>
              <a:ea typeface="Arial"/>
              <a:cs typeface="Arial"/>
              <a:sym typeface="Arial"/>
            </a:endParaRPr>
          </a:p>
        </p:txBody>
      </p:sp>
      <p:sp>
        <p:nvSpPr>
          <p:cNvPr id="158" name="Google Shape;158;p5"/>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9" name="Google Shape;159;p5"/>
          <p:cNvSpPr txBox="1"/>
          <p:nvPr>
            <p:ph idx="1" type="body"/>
          </p:nvPr>
        </p:nvSpPr>
        <p:spPr>
          <a:xfrm>
            <a:off x="4305300" y="591344"/>
            <a:ext cx="7760576" cy="5585619"/>
          </a:xfrm>
          <a:prstGeom prst="rect">
            <a:avLst/>
          </a:prstGeom>
          <a:noFill/>
          <a:ln>
            <a:noFill/>
          </a:ln>
        </p:spPr>
        <p:txBody>
          <a:bodyPr anchorCtr="0" anchor="ctr"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latin typeface="Arial"/>
                <a:ea typeface="Arial"/>
                <a:cs typeface="Arial"/>
                <a:sym typeface="Arial"/>
              </a:rPr>
              <a:t>Available nights: Amount of nights that are available to be booked</a:t>
            </a:r>
            <a:endParaRPr>
              <a:latin typeface="Arial"/>
              <a:ea typeface="Arial"/>
              <a:cs typeface="Arial"/>
              <a:sym typeface="Arial"/>
            </a:endParaRPr>
          </a:p>
          <a:p>
            <a:pPr indent="-342900" lvl="0" marL="457200" rtl="0" algn="l">
              <a:lnSpc>
                <a:spcPct val="90000"/>
              </a:lnSpc>
              <a:spcBef>
                <a:spcPts val="1000"/>
              </a:spcBef>
              <a:spcAft>
                <a:spcPts val="0"/>
              </a:spcAft>
              <a:buClr>
                <a:schemeClr val="dk1"/>
              </a:buClr>
              <a:buSzPts val="1800"/>
              <a:buChar char="•"/>
            </a:pPr>
            <a:r>
              <a:rPr lang="en-US">
                <a:latin typeface="Arial"/>
                <a:ea typeface="Arial"/>
                <a:cs typeface="Arial"/>
                <a:sym typeface="Arial"/>
              </a:rPr>
              <a:t>Night booked: Total of guest occupied nights</a:t>
            </a:r>
            <a:endParaRPr>
              <a:latin typeface="Arial"/>
              <a:ea typeface="Arial"/>
              <a:cs typeface="Arial"/>
              <a:sym typeface="Arial"/>
            </a:endParaRPr>
          </a:p>
          <a:p>
            <a:pPr indent="-342900" lvl="0" marL="457200" rtl="0" algn="l">
              <a:lnSpc>
                <a:spcPct val="90000"/>
              </a:lnSpc>
              <a:spcBef>
                <a:spcPts val="1000"/>
              </a:spcBef>
              <a:spcAft>
                <a:spcPts val="0"/>
              </a:spcAft>
              <a:buClr>
                <a:schemeClr val="dk1"/>
              </a:buClr>
              <a:buSzPts val="1800"/>
              <a:buChar char="•"/>
            </a:pPr>
            <a:r>
              <a:rPr lang="en-US">
                <a:latin typeface="Arial"/>
                <a:ea typeface="Arial"/>
                <a:cs typeface="Arial"/>
                <a:sym typeface="Arial"/>
              </a:rPr>
              <a:t>Adjusted Occupancy rate: Percentage of available nights that have been booked</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Chart, bar chart&#10;&#10;Description automatically generated" id="165" name="Google Shape;165;p6"/>
          <p:cNvPicPr preferRelativeResize="0"/>
          <p:nvPr/>
        </p:nvPicPr>
        <p:blipFill rotWithShape="1">
          <a:blip r:embed="rId3">
            <a:alphaModFix/>
          </a:blip>
          <a:srcRect b="0" l="0" r="0" t="0"/>
          <a:stretch/>
        </p:blipFill>
        <p:spPr>
          <a:xfrm>
            <a:off x="108858" y="678923"/>
            <a:ext cx="7304313" cy="5313887"/>
          </a:xfrm>
          <a:prstGeom prst="rect">
            <a:avLst/>
          </a:prstGeom>
          <a:noFill/>
          <a:ln>
            <a:noFill/>
          </a:ln>
        </p:spPr>
      </p:pic>
      <p:sp>
        <p:nvSpPr>
          <p:cNvPr id="166" name="Google Shape;166;p6"/>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7" name="Google Shape;167;p6"/>
          <p:cNvSpPr/>
          <p:nvPr/>
        </p:nvSpPr>
        <p:spPr>
          <a:xfrm>
            <a:off x="7534653" y="623275"/>
            <a:ext cx="4012173" cy="5607882"/>
          </a:xfrm>
          <a:prstGeom prst="rect">
            <a:avLst/>
          </a:prstGeom>
          <a:noFill/>
          <a:ln cap="flat" cmpd="sng" w="1905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8" name="Google Shape;168;p6"/>
          <p:cNvSpPr txBox="1"/>
          <p:nvPr>
            <p:ph type="title"/>
          </p:nvPr>
        </p:nvSpPr>
        <p:spPr>
          <a:xfrm>
            <a:off x="8052497" y="1056640"/>
            <a:ext cx="3197660" cy="312574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400"/>
              <a:buNone/>
            </a:pPr>
            <a:r>
              <a:rPr lang="en-US" sz="4500">
                <a:solidFill>
                  <a:schemeClr val="dk1"/>
                </a:solidFill>
                <a:latin typeface="Arial"/>
                <a:ea typeface="Arial"/>
                <a:cs typeface="Arial"/>
                <a:sym typeface="Arial"/>
              </a:rPr>
              <a:t>Market Supply and Demand </a:t>
            </a:r>
            <a:br>
              <a:rPr lang="en-US" sz="4500">
                <a:solidFill>
                  <a:schemeClr val="dk1"/>
                </a:solidFill>
                <a:latin typeface="Arial"/>
                <a:ea typeface="Arial"/>
                <a:cs typeface="Arial"/>
                <a:sym typeface="Arial"/>
              </a:rPr>
            </a:br>
            <a:r>
              <a:rPr lang="en-US" sz="4500">
                <a:solidFill>
                  <a:schemeClr val="dk1"/>
                </a:solidFill>
                <a:latin typeface="Arial"/>
                <a:ea typeface="Arial"/>
                <a:cs typeface="Arial"/>
                <a:sym typeface="Arial"/>
              </a:rPr>
              <a:t>by Month</a:t>
            </a:r>
            <a:endParaRPr/>
          </a:p>
        </p:txBody>
      </p:sp>
      <p:sp>
        <p:nvSpPr>
          <p:cNvPr id="169" name="Google Shape;169;p6"/>
          <p:cNvSpPr txBox="1"/>
          <p:nvPr/>
        </p:nvSpPr>
        <p:spPr>
          <a:xfrm>
            <a:off x="6212375" y="1131125"/>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5693</a:t>
            </a:r>
            <a:endParaRPr b="1" sz="1100">
              <a:solidFill>
                <a:schemeClr val="lt1"/>
              </a:solidFill>
            </a:endParaRPr>
          </a:p>
        </p:txBody>
      </p:sp>
      <p:sp>
        <p:nvSpPr>
          <p:cNvPr id="170" name="Google Shape;170;p6"/>
          <p:cNvSpPr txBox="1"/>
          <p:nvPr/>
        </p:nvSpPr>
        <p:spPr>
          <a:xfrm>
            <a:off x="1211325" y="256190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3811</a:t>
            </a:r>
            <a:endParaRPr b="1" sz="1100">
              <a:solidFill>
                <a:schemeClr val="lt1"/>
              </a:solidFill>
            </a:endParaRPr>
          </a:p>
        </p:txBody>
      </p:sp>
      <p:sp>
        <p:nvSpPr>
          <p:cNvPr id="171" name="Google Shape;171;p6"/>
          <p:cNvSpPr txBox="1"/>
          <p:nvPr/>
        </p:nvSpPr>
        <p:spPr>
          <a:xfrm>
            <a:off x="4552075" y="364400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t>2419</a:t>
            </a:r>
            <a:endParaRPr b="1" sz="1100"/>
          </a:p>
        </p:txBody>
      </p:sp>
      <p:sp>
        <p:nvSpPr>
          <p:cNvPr id="172" name="Google Shape;172;p6"/>
          <p:cNvSpPr txBox="1"/>
          <p:nvPr/>
        </p:nvSpPr>
        <p:spPr>
          <a:xfrm>
            <a:off x="647525" y="4937425"/>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707</a:t>
            </a:r>
            <a:endParaRPr b="1"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g127a4e5086a_0_14"/>
          <p:cNvSpPr/>
          <p:nvPr/>
        </p:nvSpPr>
        <p:spPr>
          <a:xfrm>
            <a:off x="-1"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8" name="Google Shape;178;g127a4e5086a_0_14"/>
          <p:cNvSpPr txBox="1"/>
          <p:nvPr>
            <p:ph type="title"/>
          </p:nvPr>
        </p:nvSpPr>
        <p:spPr>
          <a:xfrm>
            <a:off x="198741" y="170412"/>
            <a:ext cx="11794500" cy="132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solidFill>
                  <a:schemeClr val="dk1"/>
                </a:solidFill>
                <a:latin typeface="Arial"/>
                <a:ea typeface="Arial"/>
                <a:cs typeface="Arial"/>
                <a:sym typeface="Arial"/>
              </a:rPr>
              <a:t>Market Supply and Demand by Month</a:t>
            </a:r>
            <a:endParaRPr/>
          </a:p>
        </p:txBody>
      </p:sp>
      <p:pic>
        <p:nvPicPr>
          <p:cNvPr descr="Chart, bar chart&#10;&#10;Description automatically generated" id="179" name="Google Shape;179;g127a4e5086a_0_14"/>
          <p:cNvPicPr preferRelativeResize="0"/>
          <p:nvPr/>
        </p:nvPicPr>
        <p:blipFill rotWithShape="1">
          <a:blip r:embed="rId3">
            <a:alphaModFix/>
          </a:blip>
          <a:srcRect b="0" l="0" r="0" t="0"/>
          <a:stretch/>
        </p:blipFill>
        <p:spPr>
          <a:xfrm>
            <a:off x="0" y="1499150"/>
            <a:ext cx="5884851" cy="4470399"/>
          </a:xfrm>
          <a:prstGeom prst="rect">
            <a:avLst/>
          </a:prstGeom>
          <a:noFill/>
          <a:ln>
            <a:noFill/>
          </a:ln>
        </p:spPr>
      </p:pic>
      <p:sp>
        <p:nvSpPr>
          <p:cNvPr id="180" name="Google Shape;180;g127a4e5086a_0_14"/>
          <p:cNvSpPr txBox="1"/>
          <p:nvPr/>
        </p:nvSpPr>
        <p:spPr>
          <a:xfrm>
            <a:off x="4893021" y="186901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5693</a:t>
            </a:r>
            <a:endParaRPr b="1" sz="1100">
              <a:solidFill>
                <a:schemeClr val="lt1"/>
              </a:solidFill>
            </a:endParaRPr>
          </a:p>
        </p:txBody>
      </p:sp>
      <p:sp>
        <p:nvSpPr>
          <p:cNvPr id="181" name="Google Shape;181;g127a4e5086a_0_14"/>
          <p:cNvSpPr txBox="1"/>
          <p:nvPr/>
        </p:nvSpPr>
        <p:spPr>
          <a:xfrm>
            <a:off x="852859" y="308325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3811</a:t>
            </a:r>
            <a:endParaRPr b="1" sz="1100">
              <a:solidFill>
                <a:schemeClr val="lt1"/>
              </a:solidFill>
            </a:endParaRPr>
          </a:p>
        </p:txBody>
      </p:sp>
      <p:sp>
        <p:nvSpPr>
          <p:cNvPr id="182" name="Google Shape;182;g127a4e5086a_0_14"/>
          <p:cNvSpPr txBox="1"/>
          <p:nvPr/>
        </p:nvSpPr>
        <p:spPr>
          <a:xfrm>
            <a:off x="3534276" y="3993575"/>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t>2419</a:t>
            </a:r>
            <a:endParaRPr b="1" sz="1100"/>
          </a:p>
        </p:txBody>
      </p:sp>
      <p:sp>
        <p:nvSpPr>
          <p:cNvPr id="183" name="Google Shape;183;g127a4e5086a_0_14"/>
          <p:cNvSpPr txBox="1"/>
          <p:nvPr/>
        </p:nvSpPr>
        <p:spPr>
          <a:xfrm>
            <a:off x="447685" y="5081691"/>
            <a:ext cx="42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707</a:t>
            </a:r>
            <a:endParaRPr b="1" sz="1100">
              <a:solidFill>
                <a:schemeClr val="dk1"/>
              </a:solidFill>
            </a:endParaRPr>
          </a:p>
        </p:txBody>
      </p:sp>
      <p:pic>
        <p:nvPicPr>
          <p:cNvPr id="184" name="Google Shape;184;g127a4e5086a_0_14"/>
          <p:cNvPicPr preferRelativeResize="0"/>
          <p:nvPr/>
        </p:nvPicPr>
        <p:blipFill>
          <a:blip r:embed="rId4">
            <a:alphaModFix/>
          </a:blip>
          <a:stretch>
            <a:fillRect/>
          </a:stretch>
        </p:blipFill>
        <p:spPr>
          <a:xfrm>
            <a:off x="5884850" y="1499150"/>
            <a:ext cx="6307150" cy="4470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29"/>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0" name="Google Shape;190;p29"/>
          <p:cNvSpPr txBox="1"/>
          <p:nvPr>
            <p:ph type="title"/>
          </p:nvPr>
        </p:nvSpPr>
        <p:spPr>
          <a:xfrm>
            <a:off x="198741" y="170412"/>
            <a:ext cx="11794516" cy="132873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solidFill>
                  <a:schemeClr val="dk1"/>
                </a:solidFill>
                <a:latin typeface="Arial"/>
                <a:ea typeface="Arial"/>
                <a:cs typeface="Arial"/>
                <a:sym typeface="Arial"/>
              </a:rPr>
              <a:t>Market Supply and Demand by Month</a:t>
            </a:r>
            <a:endParaRPr/>
          </a:p>
        </p:txBody>
      </p:sp>
      <p:pic>
        <p:nvPicPr>
          <p:cNvPr descr="Chart, histogram&#10;&#10;Description automatically generated" id="191" name="Google Shape;191;p29"/>
          <p:cNvPicPr preferRelativeResize="0"/>
          <p:nvPr/>
        </p:nvPicPr>
        <p:blipFill rotWithShape="1">
          <a:blip r:embed="rId3">
            <a:alphaModFix/>
          </a:blip>
          <a:srcRect b="0" l="0" r="0" t="0"/>
          <a:stretch/>
        </p:blipFill>
        <p:spPr>
          <a:xfrm>
            <a:off x="-12700" y="1499142"/>
            <a:ext cx="6155292" cy="4470400"/>
          </a:xfrm>
          <a:prstGeom prst="rect">
            <a:avLst/>
          </a:prstGeom>
          <a:noFill/>
          <a:ln>
            <a:noFill/>
          </a:ln>
        </p:spPr>
      </p:pic>
      <p:pic>
        <p:nvPicPr>
          <p:cNvPr descr="Chart, bar chart&#10;&#10;Description automatically generated" id="192" name="Google Shape;192;p29"/>
          <p:cNvPicPr preferRelativeResize="0"/>
          <p:nvPr/>
        </p:nvPicPr>
        <p:blipFill rotWithShape="1">
          <a:blip r:embed="rId4">
            <a:alphaModFix/>
          </a:blip>
          <a:srcRect b="0" l="0" r="0" t="0"/>
          <a:stretch/>
        </p:blipFill>
        <p:spPr>
          <a:xfrm>
            <a:off x="6070600" y="1499142"/>
            <a:ext cx="6155292" cy="4470400"/>
          </a:xfrm>
          <a:prstGeom prst="rect">
            <a:avLst/>
          </a:prstGeom>
          <a:noFill/>
          <a:ln>
            <a:noFill/>
          </a:ln>
        </p:spPr>
      </p:pic>
      <p:sp>
        <p:nvSpPr>
          <p:cNvPr id="193" name="Google Shape;193;p29"/>
          <p:cNvSpPr txBox="1"/>
          <p:nvPr/>
        </p:nvSpPr>
        <p:spPr>
          <a:xfrm>
            <a:off x="5081015" y="186750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2101</a:t>
            </a:r>
            <a:endParaRPr b="1" sz="1100">
              <a:solidFill>
                <a:schemeClr val="lt1"/>
              </a:solidFill>
            </a:endParaRPr>
          </a:p>
        </p:txBody>
      </p:sp>
      <p:sp>
        <p:nvSpPr>
          <p:cNvPr id="194" name="Google Shape;194;p29"/>
          <p:cNvSpPr txBox="1"/>
          <p:nvPr/>
        </p:nvSpPr>
        <p:spPr>
          <a:xfrm>
            <a:off x="11162875" y="186750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3200</a:t>
            </a:r>
            <a:endParaRPr b="1" sz="1100">
              <a:solidFill>
                <a:schemeClr val="lt1"/>
              </a:solidFill>
            </a:endParaRPr>
          </a:p>
        </p:txBody>
      </p:sp>
      <p:sp>
        <p:nvSpPr>
          <p:cNvPr id="195" name="Google Shape;195;p29"/>
          <p:cNvSpPr txBox="1"/>
          <p:nvPr/>
        </p:nvSpPr>
        <p:spPr>
          <a:xfrm>
            <a:off x="848940" y="3182025"/>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1342</a:t>
            </a:r>
            <a:endParaRPr b="1" sz="1100">
              <a:solidFill>
                <a:schemeClr val="lt1"/>
              </a:solidFill>
            </a:endParaRPr>
          </a:p>
        </p:txBody>
      </p:sp>
      <p:sp>
        <p:nvSpPr>
          <p:cNvPr id="196" name="Google Shape;196;p29"/>
          <p:cNvSpPr txBox="1"/>
          <p:nvPr/>
        </p:nvSpPr>
        <p:spPr>
          <a:xfrm>
            <a:off x="6949410" y="3080875"/>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2142</a:t>
            </a:r>
            <a:endParaRPr b="1" sz="1100">
              <a:solidFill>
                <a:schemeClr val="lt1"/>
              </a:solidFill>
            </a:endParaRPr>
          </a:p>
        </p:txBody>
      </p:sp>
      <p:sp>
        <p:nvSpPr>
          <p:cNvPr id="197" name="Google Shape;197;p29"/>
          <p:cNvSpPr txBox="1"/>
          <p:nvPr/>
        </p:nvSpPr>
        <p:spPr>
          <a:xfrm>
            <a:off x="3668215" y="394115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909</a:t>
            </a:r>
            <a:endParaRPr b="1" sz="1100">
              <a:solidFill>
                <a:schemeClr val="dk1"/>
              </a:solidFill>
            </a:endParaRPr>
          </a:p>
        </p:txBody>
      </p:sp>
      <p:sp>
        <p:nvSpPr>
          <p:cNvPr id="198" name="Google Shape;198;p29"/>
          <p:cNvSpPr txBox="1"/>
          <p:nvPr/>
        </p:nvSpPr>
        <p:spPr>
          <a:xfrm>
            <a:off x="386990" y="507610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265</a:t>
            </a:r>
            <a:endParaRPr b="1" sz="1100">
              <a:solidFill>
                <a:schemeClr val="dk1"/>
              </a:solidFill>
            </a:endParaRPr>
          </a:p>
        </p:txBody>
      </p:sp>
      <p:sp>
        <p:nvSpPr>
          <p:cNvPr id="199" name="Google Shape;199;p29"/>
          <p:cNvSpPr txBox="1"/>
          <p:nvPr/>
        </p:nvSpPr>
        <p:spPr>
          <a:xfrm>
            <a:off x="6472435" y="5192300"/>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286</a:t>
            </a:r>
            <a:endParaRPr b="1" sz="1100">
              <a:solidFill>
                <a:schemeClr val="dk1"/>
              </a:solidFill>
            </a:endParaRPr>
          </a:p>
        </p:txBody>
      </p:sp>
      <p:sp>
        <p:nvSpPr>
          <p:cNvPr id="200" name="Google Shape;200;p29"/>
          <p:cNvSpPr txBox="1"/>
          <p:nvPr/>
        </p:nvSpPr>
        <p:spPr>
          <a:xfrm>
            <a:off x="9752070" y="4055775"/>
            <a:ext cx="50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dk1"/>
                </a:solidFill>
              </a:rPr>
              <a:t>1287</a:t>
            </a:r>
            <a:endParaRPr b="1"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2022-04-26T17:08:18Z</dcterms:created>
  <dc:creator>Library Loaner</dc:creator>
</cp:coreProperties>
</file>