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7" r:id="rId2"/>
    <p:sldId id="256"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7F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94" autoAdjust="0"/>
    <p:restoredTop sz="94660"/>
  </p:normalViewPr>
  <p:slideViewPr>
    <p:cSldViewPr snapToGrid="0" showGuides="1">
      <p:cViewPr varScale="1">
        <p:scale>
          <a:sx n="108" d="100"/>
          <a:sy n="108" d="100"/>
        </p:scale>
        <p:origin x="711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CBD474-4863-41D0-8A81-852539588BD1}" type="datetimeFigureOut">
              <a:rPr lang="en-US" smtClean="0"/>
              <a:t>5/30/2024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281FE5-D9EC-4E0A-96E7-EE3EC4D27E91}" type="slidenum">
              <a:rPr lang="en-US" smtClean="0"/>
              <a:t>‹#›</a:t>
            </a:fld>
            <a:endParaRPr lang="en-US"/>
          </a:p>
        </p:txBody>
      </p:sp>
    </p:spTree>
    <p:extLst>
      <p:ext uri="{BB962C8B-B14F-4D97-AF65-F5344CB8AC3E}">
        <p14:creationId xmlns:p14="http://schemas.microsoft.com/office/powerpoint/2010/main" val="15782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1A1059D-A69D-4546-B06C-E7782BCBD7D2}" type="datetime1">
              <a:rPr lang="en-US" smtClean="0"/>
              <a:t>5/30/2024</a:t>
            </a:fld>
            <a:endParaRPr lang="en-US"/>
          </a:p>
        </p:txBody>
      </p:sp>
      <p:sp>
        <p:nvSpPr>
          <p:cNvPr id="5" name="Footer Placeholder 4"/>
          <p:cNvSpPr>
            <a:spLocks noGrp="1"/>
          </p:cNvSpPr>
          <p:nvPr>
            <p:ph type="ftr" sz="quarter" idx="11"/>
          </p:nvPr>
        </p:nvSpPr>
        <p:spPr/>
        <p:txBody>
          <a:bodyPr/>
          <a:lstStyle/>
          <a:p>
            <a:r>
              <a:rPr lang="en-US"/>
              <a:t>Understanding Ermenegildo Zegna</a:t>
            </a:r>
          </a:p>
        </p:txBody>
      </p:sp>
      <p:sp>
        <p:nvSpPr>
          <p:cNvPr id="6" name="Slide Number Placeholder 5"/>
          <p:cNvSpPr>
            <a:spLocks noGrp="1"/>
          </p:cNvSpPr>
          <p:nvPr>
            <p:ph type="sldNum" sz="quarter" idx="12"/>
          </p:nvPr>
        </p:nvSpPr>
        <p:spPr/>
        <p:txBody>
          <a:bodyPr/>
          <a:lstStyle/>
          <a:p>
            <a:fld id="{D107DA27-D60D-42FC-B637-A09251CCCA8B}" type="slidenum">
              <a:rPr lang="en-US" smtClean="0"/>
              <a:t>‹#›</a:t>
            </a:fld>
            <a:endParaRPr lang="en-US"/>
          </a:p>
        </p:txBody>
      </p:sp>
    </p:spTree>
    <p:extLst>
      <p:ext uri="{BB962C8B-B14F-4D97-AF65-F5344CB8AC3E}">
        <p14:creationId xmlns:p14="http://schemas.microsoft.com/office/powerpoint/2010/main" val="3115704219"/>
      </p:ext>
    </p:extLst>
  </p:cSld>
  <p:clrMapOvr>
    <a:masterClrMapping/>
  </p:clrMapOvr>
  <p:extLst>
    <p:ext uri="{DCECCB84-F9BA-43D5-87BE-67443E8EF086}">
      <p15:sldGuideLst xmlns:p15="http://schemas.microsoft.com/office/powerpoint/2012/main">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94962"/>
            <a:ext cx="7886700" cy="590838"/>
          </a:xfrm>
          <a:prstGeom prst="rect">
            <a:avLst/>
          </a:prstGeom>
        </p:spPr>
        <p:txBody>
          <a:bodyPr anchor="ctr"/>
          <a:lstStyle>
            <a:lvl1pPr>
              <a:defRPr sz="120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628650" y="889462"/>
            <a:ext cx="7886700" cy="5287501"/>
          </a:xfrm>
          <a:prstGeom prst="rect">
            <a:avLst/>
          </a:prstGeom>
        </p:spPr>
        <p:txBody>
          <a:bodyPr anchor="ctr"/>
          <a:lstStyle>
            <a:lvl1pPr>
              <a:defRPr sz="12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2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nchor="ctr"/>
          <a:lstStyle>
            <a:lvl1pPr>
              <a:defRPr sz="1200">
                <a:latin typeface="Arial" panose="020B0604020202020204" pitchFamily="34" charset="0"/>
                <a:cs typeface="Arial" panose="020B0604020202020204" pitchFamily="34" charset="0"/>
              </a:defRPr>
            </a:lvl1pPr>
          </a:lstStyle>
          <a:p>
            <a:fld id="{FA67C36D-E6F0-4C02-BA80-5FA557DB04D4}" type="datetime1">
              <a:rPr lang="en-US" smtClean="0"/>
              <a:t>5/30/2024</a:t>
            </a:fld>
            <a:endParaRPr lang="en-US"/>
          </a:p>
        </p:txBody>
      </p:sp>
      <p:sp>
        <p:nvSpPr>
          <p:cNvPr id="5" name="Footer Placeholder 4"/>
          <p:cNvSpPr>
            <a:spLocks noGrp="1"/>
          </p:cNvSpPr>
          <p:nvPr>
            <p:ph type="ftr" sz="quarter" idx="11"/>
          </p:nvPr>
        </p:nvSpPr>
        <p:spPr/>
        <p:txBody>
          <a:bodyPr anchor="ctr"/>
          <a:lstStyle>
            <a:lvl1pPr>
              <a:defRPr sz="1200">
                <a:latin typeface="Arial" panose="020B0604020202020204" pitchFamily="34" charset="0"/>
                <a:cs typeface="Arial" panose="020B0604020202020204" pitchFamily="34" charset="0"/>
              </a:defRPr>
            </a:lvl1pPr>
          </a:lstStyle>
          <a:p>
            <a:r>
              <a:rPr lang="en-US"/>
              <a:t>Understanding Ermenegildo Zegna</a:t>
            </a:r>
          </a:p>
        </p:txBody>
      </p:sp>
      <p:sp>
        <p:nvSpPr>
          <p:cNvPr id="6" name="Slide Number Placeholder 5"/>
          <p:cNvSpPr>
            <a:spLocks noGrp="1"/>
          </p:cNvSpPr>
          <p:nvPr>
            <p:ph type="sldNum" sz="quarter" idx="12"/>
          </p:nvPr>
        </p:nvSpPr>
        <p:spPr/>
        <p:txBody>
          <a:bodyPr anchor="ctr"/>
          <a:lstStyle>
            <a:lvl1pPr>
              <a:defRPr sz="1200">
                <a:latin typeface="Arial" panose="020B0604020202020204" pitchFamily="34" charset="0"/>
                <a:cs typeface="Arial" panose="020B0604020202020204" pitchFamily="34" charset="0"/>
              </a:defRPr>
            </a:lvl1pPr>
          </a:lstStyle>
          <a:p>
            <a:fld id="{D107DA27-D60D-42FC-B637-A09251CCCA8B}" type="slidenum">
              <a:rPr lang="en-US" smtClean="0"/>
              <a:pPr/>
              <a:t>‹#›</a:t>
            </a:fld>
            <a:endParaRPr lang="en-US"/>
          </a:p>
        </p:txBody>
      </p:sp>
      <p:cxnSp>
        <p:nvCxnSpPr>
          <p:cNvPr id="8" name="Straight Connector 7">
            <a:extLst>
              <a:ext uri="{FF2B5EF4-FFF2-40B4-BE49-F238E27FC236}">
                <a16:creationId xmlns:a16="http://schemas.microsoft.com/office/drawing/2014/main" id="{4CE5043E-0954-5160-6022-3F3575A7D8C3}"/>
              </a:ext>
            </a:extLst>
          </p:cNvPr>
          <p:cNvCxnSpPr>
            <a:cxnSpLocks/>
          </p:cNvCxnSpPr>
          <p:nvPr userDrawn="1"/>
        </p:nvCxnSpPr>
        <p:spPr>
          <a:xfrm>
            <a:off x="628650" y="685800"/>
            <a:ext cx="7886700" cy="0"/>
          </a:xfrm>
          <a:prstGeom prst="line">
            <a:avLst/>
          </a:prstGeom>
          <a:ln>
            <a:solidFill>
              <a:srgbClr val="D17F4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8016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1200">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200">
                <a:solidFill>
                  <a:schemeClr val="tx1">
                    <a:tint val="82000"/>
                  </a:schemeClr>
                </a:solidFill>
                <a:latin typeface="Arial" panose="020B0604020202020204" pitchFamily="34" charset="0"/>
                <a:cs typeface="Arial" panose="020B0604020202020204"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2D5DF35-6596-4054-ADA4-98AEA90D9B89}" type="datetime1">
              <a:rPr lang="en-US" smtClean="0"/>
              <a:t>5/30/2024</a:t>
            </a:fld>
            <a:endParaRPr lang="en-US"/>
          </a:p>
        </p:txBody>
      </p:sp>
      <p:sp>
        <p:nvSpPr>
          <p:cNvPr id="5" name="Footer Placeholder 4"/>
          <p:cNvSpPr>
            <a:spLocks noGrp="1"/>
          </p:cNvSpPr>
          <p:nvPr>
            <p:ph type="ftr" sz="quarter" idx="11"/>
          </p:nvPr>
        </p:nvSpPr>
        <p:spPr/>
        <p:txBody>
          <a:bodyPr/>
          <a:lstStyle/>
          <a:p>
            <a:r>
              <a:rPr lang="en-US"/>
              <a:t>Understanding Ermenegildo Zegna</a:t>
            </a:r>
          </a:p>
        </p:txBody>
      </p:sp>
      <p:sp>
        <p:nvSpPr>
          <p:cNvPr id="6" name="Slide Number Placeholder 5"/>
          <p:cNvSpPr>
            <a:spLocks noGrp="1"/>
          </p:cNvSpPr>
          <p:nvPr>
            <p:ph type="sldNum" sz="quarter" idx="12"/>
          </p:nvPr>
        </p:nvSpPr>
        <p:spPr/>
        <p:txBody>
          <a:bodyPr/>
          <a:lstStyle/>
          <a:p>
            <a:fld id="{D107DA27-D60D-42FC-B637-A09251CCCA8B}" type="slidenum">
              <a:rPr lang="en-US" smtClean="0"/>
              <a:t>‹#›</a:t>
            </a:fld>
            <a:endParaRPr lang="en-US"/>
          </a:p>
        </p:txBody>
      </p:sp>
    </p:spTree>
    <p:extLst>
      <p:ext uri="{BB962C8B-B14F-4D97-AF65-F5344CB8AC3E}">
        <p14:creationId xmlns:p14="http://schemas.microsoft.com/office/powerpoint/2010/main" val="34267261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latin typeface="Arial" panose="020B0604020202020204" pitchFamily="34" charset="0"/>
                <a:cs typeface="Arial" panose="020B0604020202020204" pitchFamily="34" charset="0"/>
              </a:defRPr>
            </a:lvl1pPr>
          </a:lstStyle>
          <a:p>
            <a:fld id="{5C52ECD4-46E6-4D6A-AE07-55A4CCD0C10C}" type="datetime1">
              <a:rPr lang="en-US" smtClean="0"/>
              <a:t>5/30/2024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latin typeface="Arial" panose="020B0604020202020204" pitchFamily="34" charset="0"/>
                <a:cs typeface="Arial" panose="020B0604020202020204" pitchFamily="34" charset="0"/>
              </a:defRPr>
            </a:lvl1pPr>
          </a:lstStyle>
          <a:p>
            <a:r>
              <a:rPr lang="en-US"/>
              <a:t>Understanding Ermenegildo Zegna</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latin typeface="Arial" panose="020B0604020202020204" pitchFamily="34" charset="0"/>
                <a:cs typeface="Arial" panose="020B0604020202020204" pitchFamily="34" charset="0"/>
              </a:defRPr>
            </a:lvl1pPr>
          </a:lstStyle>
          <a:p>
            <a:fld id="{D107DA27-D60D-42FC-B637-A09251CCCA8B}" type="slidenum">
              <a:rPr lang="en-US" smtClean="0"/>
              <a:pPr/>
              <a:t>‹#›</a:t>
            </a:fld>
            <a:endParaRPr lang="en-US"/>
          </a:p>
        </p:txBody>
      </p:sp>
    </p:spTree>
    <p:extLst>
      <p:ext uri="{BB962C8B-B14F-4D97-AF65-F5344CB8AC3E}">
        <p14:creationId xmlns:p14="http://schemas.microsoft.com/office/powerpoint/2010/main" val="27552754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orient="horz" pos="3888" userDrawn="1">
          <p15:clr>
            <a:srgbClr val="F26B43"/>
          </p15:clr>
        </p15:guide>
        <p15:guide id="4" orient="horz" pos="432" userDrawn="1">
          <p15:clr>
            <a:srgbClr val="F26B43"/>
          </p15:clr>
        </p15:guide>
        <p15:guide id="5" pos="387" userDrawn="1">
          <p15:clr>
            <a:srgbClr val="F26B43"/>
          </p15:clr>
        </p15:guide>
        <p15:guide id="6" pos="5367"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waterfront.co.za/stores/zegna/" TargetMode="External"/><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waterfront.co.za/stores/zegna/"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2B0E7-A7E7-CE9F-9952-7AF16FD85808}"/>
              </a:ext>
            </a:extLst>
          </p:cNvPr>
          <p:cNvSpPr>
            <a:spLocks noGrp="1"/>
          </p:cNvSpPr>
          <p:nvPr>
            <p:ph type="title"/>
          </p:nvPr>
        </p:nvSpPr>
        <p:spPr/>
        <p:txBody>
          <a:bodyPr/>
          <a:lstStyle/>
          <a:p>
            <a:r>
              <a:rPr lang="en-US" b="1" dirty="0"/>
              <a:t>Understanding Ermenegildo Zegna</a:t>
            </a:r>
          </a:p>
        </p:txBody>
      </p:sp>
      <p:sp>
        <p:nvSpPr>
          <p:cNvPr id="3" name="Text Placeholder 2">
            <a:extLst>
              <a:ext uri="{FF2B5EF4-FFF2-40B4-BE49-F238E27FC236}">
                <a16:creationId xmlns:a16="http://schemas.microsoft.com/office/drawing/2014/main" id="{876AD69B-C732-6A0E-0D47-ECC85ECB5749}"/>
              </a:ext>
            </a:extLst>
          </p:cNvPr>
          <p:cNvSpPr>
            <a:spLocks noGrp="1"/>
          </p:cNvSpPr>
          <p:nvPr>
            <p:ph type="body" idx="1"/>
          </p:nvPr>
        </p:nvSpPr>
        <p:spPr/>
        <p:txBody>
          <a:bodyPr/>
          <a:lstStyle/>
          <a:p>
            <a:r>
              <a:rPr lang="en-US" dirty="0">
                <a:solidFill>
                  <a:schemeClr val="tx1"/>
                </a:solidFill>
              </a:rPr>
              <a:t>Minh Nguyen Viet Quang</a:t>
            </a:r>
          </a:p>
        </p:txBody>
      </p:sp>
      <p:pic>
        <p:nvPicPr>
          <p:cNvPr id="8" name="Content Placeholder 7" descr="A black background with a black square&#10;&#10;Description automatically generated with medium confidence">
            <a:extLst>
              <a:ext uri="{FF2B5EF4-FFF2-40B4-BE49-F238E27FC236}">
                <a16:creationId xmlns:a16="http://schemas.microsoft.com/office/drawing/2014/main" id="{47805B63-17A3-6DFD-CEE9-5BD16A95B0F6}"/>
              </a:ext>
            </a:extLst>
          </p:cNvPr>
          <p:cNvPicPr>
            <a:picLocks noGrp="1" noChangeAspect="1"/>
          </p:cNvPicPr>
          <p:nvPr>
            <p:ph idx="4294967295"/>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956426" y="303212"/>
            <a:ext cx="1563687" cy="382588"/>
          </a:xfrm>
          <a:prstGeom prst="rect">
            <a:avLst/>
          </a:prstGeom>
        </p:spPr>
      </p:pic>
      <p:sp>
        <p:nvSpPr>
          <p:cNvPr id="9" name="Date Placeholder 8">
            <a:extLst>
              <a:ext uri="{FF2B5EF4-FFF2-40B4-BE49-F238E27FC236}">
                <a16:creationId xmlns:a16="http://schemas.microsoft.com/office/drawing/2014/main" id="{16BBA8E1-1657-B6EC-0624-D4A8659B583F}"/>
              </a:ext>
            </a:extLst>
          </p:cNvPr>
          <p:cNvSpPr>
            <a:spLocks noGrp="1"/>
          </p:cNvSpPr>
          <p:nvPr>
            <p:ph type="dt" sz="half" idx="10"/>
          </p:nvPr>
        </p:nvSpPr>
        <p:spPr/>
        <p:txBody>
          <a:bodyPr/>
          <a:lstStyle/>
          <a:p>
            <a:fld id="{38F3B00E-3DF1-45AC-95E3-6C730CD454EC}" type="datetime1">
              <a:rPr lang="en-US" smtClean="0"/>
              <a:t>5/30/2024</a:t>
            </a:fld>
            <a:endParaRPr lang="en-US"/>
          </a:p>
        </p:txBody>
      </p:sp>
      <p:sp>
        <p:nvSpPr>
          <p:cNvPr id="10" name="Footer Placeholder 9">
            <a:extLst>
              <a:ext uri="{FF2B5EF4-FFF2-40B4-BE49-F238E27FC236}">
                <a16:creationId xmlns:a16="http://schemas.microsoft.com/office/drawing/2014/main" id="{F88153A1-6A9B-86BE-1D7F-57F43CD1ED45}"/>
              </a:ext>
            </a:extLst>
          </p:cNvPr>
          <p:cNvSpPr>
            <a:spLocks noGrp="1"/>
          </p:cNvSpPr>
          <p:nvPr>
            <p:ph type="ftr" sz="quarter" idx="11"/>
          </p:nvPr>
        </p:nvSpPr>
        <p:spPr/>
        <p:txBody>
          <a:bodyPr/>
          <a:lstStyle/>
          <a:p>
            <a:r>
              <a:rPr lang="en-US"/>
              <a:t>Understanding Ermenegildo Zegna</a:t>
            </a:r>
          </a:p>
        </p:txBody>
      </p:sp>
      <p:sp>
        <p:nvSpPr>
          <p:cNvPr id="11" name="Slide Number Placeholder 10">
            <a:extLst>
              <a:ext uri="{FF2B5EF4-FFF2-40B4-BE49-F238E27FC236}">
                <a16:creationId xmlns:a16="http://schemas.microsoft.com/office/drawing/2014/main" id="{912B2A30-189B-F51B-B335-C8A566DE5CA7}"/>
              </a:ext>
            </a:extLst>
          </p:cNvPr>
          <p:cNvSpPr>
            <a:spLocks noGrp="1"/>
          </p:cNvSpPr>
          <p:nvPr>
            <p:ph type="sldNum" sz="quarter" idx="12"/>
          </p:nvPr>
        </p:nvSpPr>
        <p:spPr/>
        <p:txBody>
          <a:bodyPr/>
          <a:lstStyle/>
          <a:p>
            <a:fld id="{D107DA27-D60D-42FC-B637-A09251CCCA8B}" type="slidenum">
              <a:rPr lang="en-US" smtClean="0"/>
              <a:t>1</a:t>
            </a:fld>
            <a:endParaRPr lang="en-US"/>
          </a:p>
        </p:txBody>
      </p:sp>
    </p:spTree>
    <p:extLst>
      <p:ext uri="{BB962C8B-B14F-4D97-AF65-F5344CB8AC3E}">
        <p14:creationId xmlns:p14="http://schemas.microsoft.com/office/powerpoint/2010/main" val="3909453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8F281A-3DE6-A006-5236-59CEB0635F28}"/>
              </a:ext>
            </a:extLst>
          </p:cNvPr>
          <p:cNvSpPr>
            <a:spLocks noGrp="1"/>
          </p:cNvSpPr>
          <p:nvPr>
            <p:ph type="title"/>
          </p:nvPr>
        </p:nvSpPr>
        <p:spPr/>
        <p:txBody>
          <a:bodyPr/>
          <a:lstStyle/>
          <a:p>
            <a:r>
              <a:rPr lang="en-US" dirty="0"/>
              <a:t>About Ermenegildo Zegna ($ZGN)..</a:t>
            </a:r>
          </a:p>
        </p:txBody>
      </p:sp>
      <p:sp>
        <p:nvSpPr>
          <p:cNvPr id="12" name="Date Placeholder 11">
            <a:extLst>
              <a:ext uri="{FF2B5EF4-FFF2-40B4-BE49-F238E27FC236}">
                <a16:creationId xmlns:a16="http://schemas.microsoft.com/office/drawing/2014/main" id="{82679EB5-9321-27FB-0741-310729F5F43E}"/>
              </a:ext>
            </a:extLst>
          </p:cNvPr>
          <p:cNvSpPr>
            <a:spLocks noGrp="1"/>
          </p:cNvSpPr>
          <p:nvPr>
            <p:ph type="dt" sz="half" idx="10"/>
          </p:nvPr>
        </p:nvSpPr>
        <p:spPr/>
        <p:txBody>
          <a:bodyPr/>
          <a:lstStyle/>
          <a:p>
            <a:fld id="{002EC228-EEEB-4590-94F9-677A36C6BB05}" type="datetime1">
              <a:rPr lang="en-US" smtClean="0"/>
              <a:t>5/30/2024</a:t>
            </a:fld>
            <a:endParaRPr lang="en-US"/>
          </a:p>
        </p:txBody>
      </p:sp>
      <p:sp>
        <p:nvSpPr>
          <p:cNvPr id="13" name="Footer Placeholder 12">
            <a:extLst>
              <a:ext uri="{FF2B5EF4-FFF2-40B4-BE49-F238E27FC236}">
                <a16:creationId xmlns:a16="http://schemas.microsoft.com/office/drawing/2014/main" id="{0563F4C9-E967-559E-7E56-5EAF3D5558ED}"/>
              </a:ext>
            </a:extLst>
          </p:cNvPr>
          <p:cNvSpPr>
            <a:spLocks noGrp="1"/>
          </p:cNvSpPr>
          <p:nvPr>
            <p:ph type="ftr" sz="quarter" idx="11"/>
          </p:nvPr>
        </p:nvSpPr>
        <p:spPr/>
        <p:txBody>
          <a:bodyPr/>
          <a:lstStyle/>
          <a:p>
            <a:r>
              <a:rPr lang="en-US"/>
              <a:t>Understanding Ermenegildo Zegna</a:t>
            </a:r>
          </a:p>
        </p:txBody>
      </p:sp>
      <p:sp>
        <p:nvSpPr>
          <p:cNvPr id="14" name="Slide Number Placeholder 13">
            <a:extLst>
              <a:ext uri="{FF2B5EF4-FFF2-40B4-BE49-F238E27FC236}">
                <a16:creationId xmlns:a16="http://schemas.microsoft.com/office/drawing/2014/main" id="{330043CB-5AFA-F1B7-D7EE-E19869EC0359}"/>
              </a:ext>
            </a:extLst>
          </p:cNvPr>
          <p:cNvSpPr>
            <a:spLocks noGrp="1"/>
          </p:cNvSpPr>
          <p:nvPr>
            <p:ph type="sldNum" sz="quarter" idx="12"/>
          </p:nvPr>
        </p:nvSpPr>
        <p:spPr/>
        <p:txBody>
          <a:bodyPr/>
          <a:lstStyle/>
          <a:p>
            <a:fld id="{D107DA27-D60D-42FC-B637-A09251CCCA8B}" type="slidenum">
              <a:rPr lang="en-US" smtClean="0"/>
              <a:pPr/>
              <a:t>2</a:t>
            </a:fld>
            <a:endParaRPr lang="en-US"/>
          </a:p>
        </p:txBody>
      </p:sp>
      <p:sp>
        <p:nvSpPr>
          <p:cNvPr id="16" name="Content Placeholder 15">
            <a:extLst>
              <a:ext uri="{FF2B5EF4-FFF2-40B4-BE49-F238E27FC236}">
                <a16:creationId xmlns:a16="http://schemas.microsoft.com/office/drawing/2014/main" id="{1B7C0917-C0D8-8637-90ED-D7C6DE94935E}"/>
              </a:ext>
            </a:extLst>
          </p:cNvPr>
          <p:cNvSpPr>
            <a:spLocks noGrp="1"/>
          </p:cNvSpPr>
          <p:nvPr>
            <p:ph idx="1"/>
          </p:nvPr>
        </p:nvSpPr>
        <p:spPr/>
        <p:txBody>
          <a:bodyPr anchor="t"/>
          <a:lstStyle/>
          <a:p>
            <a:pPr marL="0" indent="0">
              <a:buNone/>
            </a:pPr>
            <a:r>
              <a:rPr lang="en-US" dirty="0"/>
              <a:t>Ermenegildo Zegna or </a:t>
            </a:r>
            <a:r>
              <a:rPr lang="en-US" i="1" dirty="0"/>
              <a:t>Zegna, </a:t>
            </a:r>
            <a:r>
              <a:rPr lang="en-US" dirty="0"/>
              <a:t>is what I would refer to as the Integrated Design Manufacturing of fashion (referencing the semiconductor industry). Going from designing SKUs and selling them under the Zegna brand, manufacturing fabric for themselves and to supply to other fashion houses, their traditional bespoke tailoring services and garment manufacturing for Thom Brown, and Tom Ford.</a:t>
            </a:r>
          </a:p>
        </p:txBody>
      </p:sp>
      <p:pic>
        <p:nvPicPr>
          <p:cNvPr id="17" name="Content Placeholder 7" descr="A black background with a black square&#10;&#10;Description automatically generated with medium confidence">
            <a:extLst>
              <a:ext uri="{FF2B5EF4-FFF2-40B4-BE49-F238E27FC236}">
                <a16:creationId xmlns:a16="http://schemas.microsoft.com/office/drawing/2014/main" id="{082FFA4E-16F3-BDAA-3825-FA98C00F2BA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956426" y="178924"/>
            <a:ext cx="1563687" cy="382588"/>
          </a:xfrm>
          <a:prstGeom prst="rect">
            <a:avLst/>
          </a:prstGeom>
        </p:spPr>
      </p:pic>
    </p:spTree>
    <p:extLst>
      <p:ext uri="{BB962C8B-B14F-4D97-AF65-F5344CB8AC3E}">
        <p14:creationId xmlns:p14="http://schemas.microsoft.com/office/powerpoint/2010/main" val="27576692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14</TotalTime>
  <Words>87</Words>
  <Application>Microsoft Office PowerPoint</Application>
  <PresentationFormat>On-screen Show (4:3)</PresentationFormat>
  <Paragraphs>10</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Aptos</vt:lpstr>
      <vt:lpstr>Arial</vt:lpstr>
      <vt:lpstr>Office Theme</vt:lpstr>
      <vt:lpstr>Understanding Ermenegildo Zegna</vt:lpstr>
      <vt:lpstr>About Ermenegildo Zegna ($ZGN)..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Nguyen Viet Quang</dc:creator>
  <cp:lastModifiedBy>Minh Nguyen Viet Quang</cp:lastModifiedBy>
  <cp:revision>2</cp:revision>
  <dcterms:created xsi:type="dcterms:W3CDTF">2024-05-31T06:39:52Z</dcterms:created>
  <dcterms:modified xsi:type="dcterms:W3CDTF">2024-05-31T06:54:17Z</dcterms:modified>
</cp:coreProperties>
</file>