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256"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866"/>
    <a:srgbClr val="D17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94660"/>
  </p:normalViewPr>
  <p:slideViewPr>
    <p:cSldViewPr snapToGrid="0" showGuides="1">
      <p:cViewPr varScale="1">
        <p:scale>
          <a:sx n="79" d="100"/>
          <a:sy n="79" d="100"/>
        </p:scale>
        <p:origin x="1766" y="67"/>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05734-BDE1-49F0-A32B-D0842614198B}" type="doc">
      <dgm:prSet loTypeId="urn:microsoft.com/office/officeart/2008/layout/PictureGrid" loCatId="picture" qsTypeId="urn:microsoft.com/office/officeart/2005/8/quickstyle/simple1" qsCatId="simple" csTypeId="urn:microsoft.com/office/officeart/2005/8/colors/accent1_2" csCatId="accent1" phldr="1"/>
      <dgm:spPr/>
    </dgm:pt>
    <dgm:pt modelId="{A33778BB-6C86-435B-9AA1-7B5E271E7887}">
      <dgm:prSet phldrT="[Text]" custT="1"/>
      <dgm:spPr/>
      <dgm:t>
        <a:bodyPr/>
        <a:lstStyle/>
        <a:p>
          <a:pPr algn="ctr"/>
          <a:r>
            <a:rPr lang="en-US" sz="1000" b="1" dirty="0" err="1">
              <a:latin typeface="Arial" panose="020B0604020202020204" pitchFamily="34" charset="0"/>
              <a:cs typeface="Arial" panose="020B0604020202020204" pitchFamily="34" charset="0"/>
            </a:rPr>
            <a:t>Katinat</a:t>
          </a:r>
          <a:r>
            <a:rPr lang="en-US" sz="1000" b="1" dirty="0">
              <a:latin typeface="Arial" panose="020B0604020202020204" pitchFamily="34" charset="0"/>
              <a:cs typeface="Arial" panose="020B0604020202020204" pitchFamily="34" charset="0"/>
            </a:rPr>
            <a:t> Phu Nhuan</a:t>
          </a:r>
        </a:p>
      </dgm:t>
    </dgm:pt>
    <dgm:pt modelId="{8CA50879-91A4-4791-B0DB-A0CA51F96E20}" type="parTrans" cxnId="{C834F227-0416-4375-9AE3-03E0E1EE9951}">
      <dgm:prSet/>
      <dgm:spPr/>
      <dgm:t>
        <a:bodyPr/>
        <a:lstStyle/>
        <a:p>
          <a:pPr algn="ctr"/>
          <a:endParaRPr lang="en-US" sz="1000" b="1">
            <a:latin typeface="Arial" panose="020B0604020202020204" pitchFamily="34" charset="0"/>
            <a:cs typeface="Arial" panose="020B0604020202020204" pitchFamily="34" charset="0"/>
          </a:endParaRPr>
        </a:p>
      </dgm:t>
    </dgm:pt>
    <dgm:pt modelId="{B7A888E4-82DD-4049-AEC4-11D010FD30B7}" type="sibTrans" cxnId="{C834F227-0416-4375-9AE3-03E0E1EE9951}">
      <dgm:prSet/>
      <dgm:spPr/>
      <dgm:t>
        <a:bodyPr/>
        <a:lstStyle/>
        <a:p>
          <a:pPr algn="ctr"/>
          <a:endParaRPr lang="en-US" sz="1000" b="1">
            <a:latin typeface="Arial" panose="020B0604020202020204" pitchFamily="34" charset="0"/>
            <a:cs typeface="Arial" panose="020B0604020202020204" pitchFamily="34" charset="0"/>
          </a:endParaRPr>
        </a:p>
      </dgm:t>
    </dgm:pt>
    <dgm:pt modelId="{1138753C-140A-453A-9BCE-534F73B5A198}">
      <dgm:prSet phldrT="[Text]" custT="1"/>
      <dgm:spPr/>
      <dgm:t>
        <a:bodyPr/>
        <a:lstStyle/>
        <a:p>
          <a:pPr algn="ctr"/>
          <a:r>
            <a:rPr lang="en-US" sz="1000" b="1" dirty="0">
              <a:latin typeface="Arial" panose="020B0604020202020204" pitchFamily="34" charset="0"/>
              <a:cs typeface="Arial" panose="020B0604020202020204" pitchFamily="34" charset="0"/>
            </a:rPr>
            <a:t>Starbucks Shanghai</a:t>
          </a:r>
        </a:p>
      </dgm:t>
    </dgm:pt>
    <dgm:pt modelId="{83AD3BAB-5851-4DE7-B1AC-FBABEE951CD1}" type="parTrans" cxnId="{BFDAC47D-3AA8-486A-B2C5-C2F38918E53C}">
      <dgm:prSet/>
      <dgm:spPr/>
      <dgm:t>
        <a:bodyPr/>
        <a:lstStyle/>
        <a:p>
          <a:pPr algn="ctr"/>
          <a:endParaRPr lang="en-US" sz="1000" b="1">
            <a:latin typeface="Arial" panose="020B0604020202020204" pitchFamily="34" charset="0"/>
            <a:cs typeface="Arial" panose="020B0604020202020204" pitchFamily="34" charset="0"/>
          </a:endParaRPr>
        </a:p>
      </dgm:t>
    </dgm:pt>
    <dgm:pt modelId="{FE6CA257-907C-4607-B3DB-6516D29C02BF}" type="sibTrans" cxnId="{BFDAC47D-3AA8-486A-B2C5-C2F38918E53C}">
      <dgm:prSet/>
      <dgm:spPr/>
      <dgm:t>
        <a:bodyPr/>
        <a:lstStyle/>
        <a:p>
          <a:pPr algn="ctr"/>
          <a:endParaRPr lang="en-US" sz="1000" b="1">
            <a:latin typeface="Arial" panose="020B0604020202020204" pitchFamily="34" charset="0"/>
            <a:cs typeface="Arial" panose="020B0604020202020204" pitchFamily="34" charset="0"/>
          </a:endParaRPr>
        </a:p>
      </dgm:t>
    </dgm:pt>
    <dgm:pt modelId="{A9E55533-83AB-4EB1-8CE7-616F29C46C3E}">
      <dgm:prSet phldrT="[Text]" custT="1"/>
      <dgm:spPr/>
      <dgm:t>
        <a:bodyPr/>
        <a:lstStyle/>
        <a:p>
          <a:pPr algn="ctr"/>
          <a:r>
            <a:rPr lang="en-US" sz="1000" b="1" dirty="0">
              <a:latin typeface="Arial" panose="020B0604020202020204" pitchFamily="34" charset="0"/>
              <a:cs typeface="Arial" panose="020B0604020202020204" pitchFamily="34" charset="0"/>
            </a:rPr>
            <a:t>Starbucks Kawagoe</a:t>
          </a:r>
        </a:p>
      </dgm:t>
    </dgm:pt>
    <dgm:pt modelId="{2FB5FA98-A439-48AD-B9BD-8182B7E42E12}" type="parTrans" cxnId="{6507995A-DC3A-46E7-B28D-5E4EBDE511C5}">
      <dgm:prSet/>
      <dgm:spPr/>
      <dgm:t>
        <a:bodyPr/>
        <a:lstStyle/>
        <a:p>
          <a:pPr algn="ctr"/>
          <a:endParaRPr lang="en-US" sz="1000" b="1">
            <a:latin typeface="Arial" panose="020B0604020202020204" pitchFamily="34" charset="0"/>
            <a:cs typeface="Arial" panose="020B0604020202020204" pitchFamily="34" charset="0"/>
          </a:endParaRPr>
        </a:p>
      </dgm:t>
    </dgm:pt>
    <dgm:pt modelId="{724F9DBA-AACD-4822-9927-C6C1C88963AB}" type="sibTrans" cxnId="{6507995A-DC3A-46E7-B28D-5E4EBDE511C5}">
      <dgm:prSet/>
      <dgm:spPr/>
      <dgm:t>
        <a:bodyPr/>
        <a:lstStyle/>
        <a:p>
          <a:pPr algn="ctr"/>
          <a:endParaRPr lang="en-US" sz="1000" b="1">
            <a:latin typeface="Arial" panose="020B0604020202020204" pitchFamily="34" charset="0"/>
            <a:cs typeface="Arial" panose="020B0604020202020204" pitchFamily="34" charset="0"/>
          </a:endParaRPr>
        </a:p>
      </dgm:t>
    </dgm:pt>
    <dgm:pt modelId="{D6FD88C0-279C-4B41-82AF-B0D6C96E3464}">
      <dgm:prSet phldrT="[Text]" custT="1"/>
      <dgm:spPr/>
      <dgm:t>
        <a:bodyPr/>
        <a:lstStyle/>
        <a:p>
          <a:pPr algn="ctr"/>
          <a:r>
            <a:rPr lang="en-US" sz="1000" b="1" dirty="0">
              <a:latin typeface="Arial" panose="020B0604020202020204" pitchFamily="34" charset="0"/>
              <a:cs typeface="Arial" panose="020B0604020202020204" pitchFamily="34" charset="0"/>
            </a:rPr>
            <a:t>Arabica Shanghai</a:t>
          </a:r>
        </a:p>
      </dgm:t>
    </dgm:pt>
    <dgm:pt modelId="{F49BAACD-0576-4BC4-A235-97ECA463CAEE}" type="parTrans" cxnId="{7A31285B-89FF-40DE-AFD4-9B767E8FDD06}">
      <dgm:prSet/>
      <dgm:spPr/>
      <dgm:t>
        <a:bodyPr/>
        <a:lstStyle/>
        <a:p>
          <a:pPr algn="ctr"/>
          <a:endParaRPr lang="en-US" sz="1000" b="1">
            <a:latin typeface="Arial" panose="020B0604020202020204" pitchFamily="34" charset="0"/>
            <a:cs typeface="Arial" panose="020B0604020202020204" pitchFamily="34" charset="0"/>
          </a:endParaRPr>
        </a:p>
      </dgm:t>
    </dgm:pt>
    <dgm:pt modelId="{A0D335DE-3E3C-4CEA-89B4-6DB911E97FFB}" type="sibTrans" cxnId="{7A31285B-89FF-40DE-AFD4-9B767E8FDD06}">
      <dgm:prSet/>
      <dgm:spPr/>
      <dgm:t>
        <a:bodyPr/>
        <a:lstStyle/>
        <a:p>
          <a:pPr algn="ctr"/>
          <a:endParaRPr lang="en-US" sz="1000" b="1">
            <a:latin typeface="Arial" panose="020B0604020202020204" pitchFamily="34" charset="0"/>
            <a:cs typeface="Arial" panose="020B0604020202020204" pitchFamily="34" charset="0"/>
          </a:endParaRPr>
        </a:p>
      </dgm:t>
    </dgm:pt>
    <dgm:pt modelId="{488EA42B-78C8-4312-AD3D-BCA55B6F94EF}">
      <dgm:prSet phldrT="[Text]" custT="1"/>
      <dgm:spPr/>
      <dgm:t>
        <a:bodyPr/>
        <a:lstStyle/>
        <a:p>
          <a:pPr algn="ctr"/>
          <a:r>
            <a:rPr lang="en-US" sz="1000" b="1" dirty="0" err="1">
              <a:latin typeface="Arial" panose="020B0604020202020204" pitchFamily="34" charset="0"/>
              <a:cs typeface="Arial" panose="020B0604020202020204" pitchFamily="34" charset="0"/>
            </a:rPr>
            <a:t>Katinat</a:t>
          </a:r>
          <a:r>
            <a:rPr lang="en-US" sz="1000" b="1" dirty="0">
              <a:latin typeface="Arial" panose="020B0604020202020204" pitchFamily="34" charset="0"/>
              <a:cs typeface="Arial" panose="020B0604020202020204" pitchFamily="34" charset="0"/>
            </a:rPr>
            <a:t> Cong Hoa</a:t>
          </a:r>
        </a:p>
      </dgm:t>
    </dgm:pt>
    <dgm:pt modelId="{CA6165BD-2A45-46C9-A35E-D8A47B0729A0}" type="sibTrans" cxnId="{21AE0913-0B8F-4852-B245-20D5CE8917C3}">
      <dgm:prSet/>
      <dgm:spPr/>
      <dgm:t>
        <a:bodyPr/>
        <a:lstStyle/>
        <a:p>
          <a:pPr algn="ctr"/>
          <a:endParaRPr lang="en-US" sz="1000" b="1">
            <a:latin typeface="Arial" panose="020B0604020202020204" pitchFamily="34" charset="0"/>
            <a:cs typeface="Arial" panose="020B0604020202020204" pitchFamily="34" charset="0"/>
          </a:endParaRPr>
        </a:p>
      </dgm:t>
    </dgm:pt>
    <dgm:pt modelId="{7B10AB9B-CF1F-489E-BFED-978BD5214460}" type="parTrans" cxnId="{21AE0913-0B8F-4852-B245-20D5CE8917C3}">
      <dgm:prSet/>
      <dgm:spPr/>
      <dgm:t>
        <a:bodyPr/>
        <a:lstStyle/>
        <a:p>
          <a:pPr algn="ctr"/>
          <a:endParaRPr lang="en-US" sz="1000" b="1">
            <a:latin typeface="Arial" panose="020B0604020202020204" pitchFamily="34" charset="0"/>
            <a:cs typeface="Arial" panose="020B0604020202020204" pitchFamily="34" charset="0"/>
          </a:endParaRPr>
        </a:p>
      </dgm:t>
    </dgm:pt>
    <dgm:pt modelId="{AE0ED8E3-F955-403C-9520-6E4AD199511B}">
      <dgm:prSet phldrT="[Text]" custT="1"/>
      <dgm:spPr/>
      <dgm:t>
        <a:bodyPr/>
        <a:lstStyle/>
        <a:p>
          <a:pPr algn="ctr"/>
          <a:r>
            <a:rPr lang="en-US" sz="1000" b="1" dirty="0">
              <a:latin typeface="Arial" panose="020B0604020202020204" pitchFamily="34" charset="0"/>
              <a:cs typeface="Arial" panose="020B0604020202020204" pitchFamily="34" charset="0"/>
            </a:rPr>
            <a:t>Arabica Shanghai</a:t>
          </a:r>
        </a:p>
      </dgm:t>
    </dgm:pt>
    <dgm:pt modelId="{CCE47786-183F-4254-99EE-9415EF3C7160}" type="sibTrans" cxnId="{E71FCB25-C934-4F4D-BCCE-48FD15067180}">
      <dgm:prSet/>
      <dgm:spPr/>
      <dgm:t>
        <a:bodyPr/>
        <a:lstStyle/>
        <a:p>
          <a:pPr algn="ctr"/>
          <a:endParaRPr lang="en-US" sz="1000" b="1">
            <a:latin typeface="Arial" panose="020B0604020202020204" pitchFamily="34" charset="0"/>
            <a:cs typeface="Arial" panose="020B0604020202020204" pitchFamily="34" charset="0"/>
          </a:endParaRPr>
        </a:p>
      </dgm:t>
    </dgm:pt>
    <dgm:pt modelId="{A34EF785-CB2D-4A79-9E5E-06643ECFAE46}" type="parTrans" cxnId="{E71FCB25-C934-4F4D-BCCE-48FD15067180}">
      <dgm:prSet/>
      <dgm:spPr/>
      <dgm:t>
        <a:bodyPr/>
        <a:lstStyle/>
        <a:p>
          <a:pPr algn="ctr"/>
          <a:endParaRPr lang="en-US" sz="1000" b="1">
            <a:latin typeface="Arial" panose="020B0604020202020204" pitchFamily="34" charset="0"/>
            <a:cs typeface="Arial" panose="020B0604020202020204" pitchFamily="34" charset="0"/>
          </a:endParaRPr>
        </a:p>
      </dgm:t>
    </dgm:pt>
    <dgm:pt modelId="{A1450354-BDFB-4232-B1D3-1CF47CEA7B85}" type="pres">
      <dgm:prSet presAssocID="{F1905734-BDE1-49F0-A32B-D0842614198B}" presName="Name0" presStyleCnt="0">
        <dgm:presLayoutVars>
          <dgm:dir/>
        </dgm:presLayoutVars>
      </dgm:prSet>
      <dgm:spPr/>
    </dgm:pt>
    <dgm:pt modelId="{6CBE7364-9233-4327-9835-B3390AAB598A}" type="pres">
      <dgm:prSet presAssocID="{A33778BB-6C86-435B-9AA1-7B5E271E7887}" presName="composite" presStyleCnt="0"/>
      <dgm:spPr/>
    </dgm:pt>
    <dgm:pt modelId="{428C37F3-4968-454E-86ED-6C38BE96F517}" type="pres">
      <dgm:prSet presAssocID="{A33778BB-6C86-435B-9AA1-7B5E271E7887}" presName="rect2" presStyleLbl="revTx" presStyleIdx="0" presStyleCnt="6">
        <dgm:presLayoutVars>
          <dgm:bulletEnabled val="1"/>
        </dgm:presLayoutVars>
      </dgm:prSet>
      <dgm:spPr/>
    </dgm:pt>
    <dgm:pt modelId="{5EEA56B4-2349-4A31-BBE0-EA70F08E4B07}" type="pres">
      <dgm:prSet presAssocID="{A33778BB-6C86-435B-9AA1-7B5E271E7887}" presName="rect1" presStyleLbl="align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extLst>
        <a:ext uri="{E40237B7-FDA0-4F09-8148-C483321AD2D9}">
          <dgm14:cNvPr xmlns:dgm14="http://schemas.microsoft.com/office/drawing/2010/diagram" id="0" name="" descr="Katinat Saigon Kafe - Hoa Lan, Quận Phú Nhuận - TìmNhanh.Com.Vn">
            <a:extLst>
              <a:ext uri="{FF2B5EF4-FFF2-40B4-BE49-F238E27FC236}">
                <a16:creationId xmlns:a16="http://schemas.microsoft.com/office/drawing/2014/main" id="{4049B650-DC6B-D16E-2EE3-349B8B81BAA4}"/>
              </a:ext>
            </a:extLst>
          </dgm14:cNvPr>
        </a:ext>
      </dgm:extLst>
    </dgm:pt>
    <dgm:pt modelId="{3192254B-8F39-4A64-B645-8B887A4EB4BE}" type="pres">
      <dgm:prSet presAssocID="{B7A888E4-82DD-4049-AEC4-11D010FD30B7}" presName="sibTrans" presStyleCnt="0"/>
      <dgm:spPr/>
    </dgm:pt>
    <dgm:pt modelId="{B5ACEED5-8852-4B52-881F-6D1E608A7740}" type="pres">
      <dgm:prSet presAssocID="{488EA42B-78C8-4312-AD3D-BCA55B6F94EF}" presName="composite" presStyleCnt="0"/>
      <dgm:spPr/>
    </dgm:pt>
    <dgm:pt modelId="{064C72AD-9464-4F43-9DC6-94D95DBC5C04}" type="pres">
      <dgm:prSet presAssocID="{488EA42B-78C8-4312-AD3D-BCA55B6F94EF}" presName="rect2" presStyleLbl="revTx" presStyleIdx="1" presStyleCnt="6">
        <dgm:presLayoutVars>
          <dgm:bulletEnabled val="1"/>
        </dgm:presLayoutVars>
      </dgm:prSet>
      <dgm:spPr/>
    </dgm:pt>
    <dgm:pt modelId="{0B1FC0F7-46E8-4F7D-8A14-E007436D3018}" type="pres">
      <dgm:prSet presAssocID="{488EA42B-78C8-4312-AD3D-BCA55B6F94EF}" presName="rect1" presStyleLbl="align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extLst>
        <a:ext uri="{E40237B7-FDA0-4F09-8148-C483321AD2D9}">
          <dgm14:cNvPr xmlns:dgm14="http://schemas.microsoft.com/office/drawing/2010/diagram" id="0" name="" descr="Hé lộ diện mạo mới của chuỗi cà phê Katinat với thiết kế đột phá">
            <a:extLst>
              <a:ext uri="{FF2B5EF4-FFF2-40B4-BE49-F238E27FC236}">
                <a16:creationId xmlns:a16="http://schemas.microsoft.com/office/drawing/2014/main" id="{95CF9AAC-CBF6-AAA7-6AEF-41DF9066DC16}"/>
              </a:ext>
            </a:extLst>
          </dgm14:cNvPr>
        </a:ext>
      </dgm:extLst>
    </dgm:pt>
    <dgm:pt modelId="{A6A9DC07-6DA7-4B16-A199-6740CF6E58E4}" type="pres">
      <dgm:prSet presAssocID="{CA6165BD-2A45-46C9-A35E-D8A47B0729A0}" presName="sibTrans" presStyleCnt="0"/>
      <dgm:spPr/>
    </dgm:pt>
    <dgm:pt modelId="{4EFDCFE0-F4EA-444D-A1E1-3174540E03A0}" type="pres">
      <dgm:prSet presAssocID="{1138753C-140A-453A-9BCE-534F73B5A198}" presName="composite" presStyleCnt="0"/>
      <dgm:spPr/>
    </dgm:pt>
    <dgm:pt modelId="{AF7B041C-5356-4EE0-8855-6D6CDB57E6A3}" type="pres">
      <dgm:prSet presAssocID="{1138753C-140A-453A-9BCE-534F73B5A198}" presName="rect2" presStyleLbl="revTx" presStyleIdx="2" presStyleCnt="6">
        <dgm:presLayoutVars>
          <dgm:bulletEnabled val="1"/>
        </dgm:presLayoutVars>
      </dgm:prSet>
      <dgm:spPr/>
    </dgm:pt>
    <dgm:pt modelId="{57D33F04-2381-48CC-9034-BA6B7F38AD5E}" type="pres">
      <dgm:prSet presAssocID="{1138753C-140A-453A-9BCE-534F73B5A198}" presName="rect1" presStyleLbl="align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Starbucks and Luckin: Crafting a Coffee Culture in China">
            <a:extLst>
              <a:ext uri="{FF2B5EF4-FFF2-40B4-BE49-F238E27FC236}">
                <a16:creationId xmlns:a16="http://schemas.microsoft.com/office/drawing/2014/main" id="{61BE61BD-EC5F-42AF-F524-4B39F7B1FE85}"/>
              </a:ext>
            </a:extLst>
          </dgm14:cNvPr>
        </a:ext>
      </dgm:extLst>
    </dgm:pt>
    <dgm:pt modelId="{CC1B38D4-371F-45F4-BBCE-12AF006BCF4E}" type="pres">
      <dgm:prSet presAssocID="{FE6CA257-907C-4607-B3DB-6516D29C02BF}" presName="sibTrans" presStyleCnt="0"/>
      <dgm:spPr/>
    </dgm:pt>
    <dgm:pt modelId="{D8E2FD91-5D7A-4979-A863-A036CFE972B6}" type="pres">
      <dgm:prSet presAssocID="{A9E55533-83AB-4EB1-8CE7-616F29C46C3E}" presName="composite" presStyleCnt="0"/>
      <dgm:spPr/>
    </dgm:pt>
    <dgm:pt modelId="{311690BD-9904-4854-8241-47057A218F2C}" type="pres">
      <dgm:prSet presAssocID="{A9E55533-83AB-4EB1-8CE7-616F29C46C3E}" presName="rect2" presStyleLbl="revTx" presStyleIdx="3" presStyleCnt="6">
        <dgm:presLayoutVars>
          <dgm:bulletEnabled val="1"/>
        </dgm:presLayoutVars>
      </dgm:prSet>
      <dgm:spPr/>
    </dgm:pt>
    <dgm:pt modelId="{31C6694A-AF0C-41FF-AA13-DB0A45404DFD}" type="pres">
      <dgm:prSet presAssocID="{A9E55533-83AB-4EB1-8CE7-616F29C46C3E}" presName="rect1" presStyleLbl="align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Beautiful new store features traditional Japanese design : Starbucks  Stories Asia">
            <a:extLst>
              <a:ext uri="{FF2B5EF4-FFF2-40B4-BE49-F238E27FC236}">
                <a16:creationId xmlns:a16="http://schemas.microsoft.com/office/drawing/2014/main" id="{21322731-714C-DC10-C3A8-A30AC8BD9B1C}"/>
              </a:ext>
            </a:extLst>
          </dgm14:cNvPr>
        </a:ext>
      </dgm:extLst>
    </dgm:pt>
    <dgm:pt modelId="{EE510839-A5A4-43B8-80F7-D3B8EDD77349}" type="pres">
      <dgm:prSet presAssocID="{724F9DBA-AACD-4822-9927-C6C1C88963AB}" presName="sibTrans" presStyleCnt="0"/>
      <dgm:spPr/>
    </dgm:pt>
    <dgm:pt modelId="{E7562590-186A-4605-8B39-B8A7AD3C648C}" type="pres">
      <dgm:prSet presAssocID="{AE0ED8E3-F955-403C-9520-6E4AD199511B}" presName="composite" presStyleCnt="0"/>
      <dgm:spPr/>
    </dgm:pt>
    <dgm:pt modelId="{3B55052B-6FB0-4DF7-8024-1CFFA3D03E8C}" type="pres">
      <dgm:prSet presAssocID="{AE0ED8E3-F955-403C-9520-6E4AD199511B}" presName="rect2" presStyleLbl="revTx" presStyleIdx="4" presStyleCnt="6">
        <dgm:presLayoutVars>
          <dgm:bulletEnabled val="1"/>
        </dgm:presLayoutVars>
      </dgm:prSet>
      <dgm:spPr/>
    </dgm:pt>
    <dgm:pt modelId="{984F8294-CF05-4CAE-91FE-2A2A0FF9DE37}" type="pres">
      <dgm:prSet presAssocID="{AE0ED8E3-F955-403C-9520-6E4AD199511B}" presName="rect1" presStyleLbl="align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Arabica, Wide &amp; Narrow Alley in Chengdu / B.L.U.E. Architecture Studio |  ArchDaily">
            <a:extLst>
              <a:ext uri="{FF2B5EF4-FFF2-40B4-BE49-F238E27FC236}">
                <a16:creationId xmlns:a16="http://schemas.microsoft.com/office/drawing/2014/main" id="{8E496E9C-74F7-3B54-3774-8088F5DDBF45}"/>
              </a:ext>
            </a:extLst>
          </dgm14:cNvPr>
        </a:ext>
      </dgm:extLst>
    </dgm:pt>
    <dgm:pt modelId="{E854B97D-FF36-40DA-BEAE-43BA4B168987}" type="pres">
      <dgm:prSet presAssocID="{CCE47786-183F-4254-99EE-9415EF3C7160}" presName="sibTrans" presStyleCnt="0"/>
      <dgm:spPr/>
    </dgm:pt>
    <dgm:pt modelId="{F6A71D96-AC6C-44DB-80D9-6DB00BCD0A91}" type="pres">
      <dgm:prSet presAssocID="{D6FD88C0-279C-4B41-82AF-B0D6C96E3464}" presName="composite" presStyleCnt="0"/>
      <dgm:spPr/>
    </dgm:pt>
    <dgm:pt modelId="{3C16CE0E-B944-454B-9065-B7894AC5630C}" type="pres">
      <dgm:prSet presAssocID="{D6FD88C0-279C-4B41-82AF-B0D6C96E3464}" presName="rect2" presStyleLbl="revTx" presStyleIdx="5" presStyleCnt="6">
        <dgm:presLayoutVars>
          <dgm:bulletEnabled val="1"/>
        </dgm:presLayoutVars>
      </dgm:prSet>
      <dgm:spPr/>
    </dgm:pt>
    <dgm:pt modelId="{6C556FA8-FD51-4385-9820-7A19153D8C71}" type="pres">
      <dgm:prSet presAssocID="{D6FD88C0-279C-4B41-82AF-B0D6C96E3464}" presName="rect1" presStyleLbl="align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dgm:spPr>
      <dgm:extLst>
        <a:ext uri="{E40237B7-FDA0-4F09-8148-C483321AD2D9}">
          <dgm14:cNvPr xmlns:dgm14="http://schemas.microsoft.com/office/drawing/2010/diagram" id="0" name="" descr="The 9 Best Cafes In Shanghai China + Map + Video">
            <a:extLst>
              <a:ext uri="{FF2B5EF4-FFF2-40B4-BE49-F238E27FC236}">
                <a16:creationId xmlns:a16="http://schemas.microsoft.com/office/drawing/2014/main" id="{E1E23C4C-BEE4-0C6D-3A60-16A1E4192FCA}"/>
              </a:ext>
            </a:extLst>
          </dgm14:cNvPr>
        </a:ext>
      </dgm:extLst>
    </dgm:pt>
  </dgm:ptLst>
  <dgm:cxnLst>
    <dgm:cxn modelId="{21AE0913-0B8F-4852-B245-20D5CE8917C3}" srcId="{F1905734-BDE1-49F0-A32B-D0842614198B}" destId="{488EA42B-78C8-4312-AD3D-BCA55B6F94EF}" srcOrd="1" destOrd="0" parTransId="{7B10AB9B-CF1F-489E-BFED-978BD5214460}" sibTransId="{CA6165BD-2A45-46C9-A35E-D8A47B0729A0}"/>
    <dgm:cxn modelId="{E71FCB25-C934-4F4D-BCCE-48FD15067180}" srcId="{F1905734-BDE1-49F0-A32B-D0842614198B}" destId="{AE0ED8E3-F955-403C-9520-6E4AD199511B}" srcOrd="4" destOrd="0" parTransId="{A34EF785-CB2D-4A79-9E5E-06643ECFAE46}" sibTransId="{CCE47786-183F-4254-99EE-9415EF3C7160}"/>
    <dgm:cxn modelId="{C834F227-0416-4375-9AE3-03E0E1EE9951}" srcId="{F1905734-BDE1-49F0-A32B-D0842614198B}" destId="{A33778BB-6C86-435B-9AA1-7B5E271E7887}" srcOrd="0" destOrd="0" parTransId="{8CA50879-91A4-4791-B0DB-A0CA51F96E20}" sibTransId="{B7A888E4-82DD-4049-AEC4-11D010FD30B7}"/>
    <dgm:cxn modelId="{2CA4612A-B4DE-401A-A7CE-FCCE41F897FA}" type="presOf" srcId="{A33778BB-6C86-435B-9AA1-7B5E271E7887}" destId="{428C37F3-4968-454E-86ED-6C38BE96F517}" srcOrd="0" destOrd="0" presId="urn:microsoft.com/office/officeart/2008/layout/PictureGrid"/>
    <dgm:cxn modelId="{7A31285B-89FF-40DE-AFD4-9B767E8FDD06}" srcId="{F1905734-BDE1-49F0-A32B-D0842614198B}" destId="{D6FD88C0-279C-4B41-82AF-B0D6C96E3464}" srcOrd="5" destOrd="0" parTransId="{F49BAACD-0576-4BC4-A235-97ECA463CAEE}" sibTransId="{A0D335DE-3E3C-4CEA-89B4-6DB911E97FFB}"/>
    <dgm:cxn modelId="{3A2B7E47-E36B-4799-B2AD-3E5F5F0F2796}" type="presOf" srcId="{F1905734-BDE1-49F0-A32B-D0842614198B}" destId="{A1450354-BDFB-4232-B1D3-1CF47CEA7B85}" srcOrd="0" destOrd="0" presId="urn:microsoft.com/office/officeart/2008/layout/PictureGrid"/>
    <dgm:cxn modelId="{6507995A-DC3A-46E7-B28D-5E4EBDE511C5}" srcId="{F1905734-BDE1-49F0-A32B-D0842614198B}" destId="{A9E55533-83AB-4EB1-8CE7-616F29C46C3E}" srcOrd="3" destOrd="0" parTransId="{2FB5FA98-A439-48AD-B9BD-8182B7E42E12}" sibTransId="{724F9DBA-AACD-4822-9927-C6C1C88963AB}"/>
    <dgm:cxn modelId="{BFDAC47D-3AA8-486A-B2C5-C2F38918E53C}" srcId="{F1905734-BDE1-49F0-A32B-D0842614198B}" destId="{1138753C-140A-453A-9BCE-534F73B5A198}" srcOrd="2" destOrd="0" parTransId="{83AD3BAB-5851-4DE7-B1AC-FBABEE951CD1}" sibTransId="{FE6CA257-907C-4607-B3DB-6516D29C02BF}"/>
    <dgm:cxn modelId="{A26D508C-C6EB-47CA-B9CB-45CDFAAA0C63}" type="presOf" srcId="{488EA42B-78C8-4312-AD3D-BCA55B6F94EF}" destId="{064C72AD-9464-4F43-9DC6-94D95DBC5C04}" srcOrd="0" destOrd="0" presId="urn:microsoft.com/office/officeart/2008/layout/PictureGrid"/>
    <dgm:cxn modelId="{8E5D4CA6-C1CC-4DEA-86F9-D9C15A7C3A2E}" type="presOf" srcId="{1138753C-140A-453A-9BCE-534F73B5A198}" destId="{AF7B041C-5356-4EE0-8855-6D6CDB57E6A3}" srcOrd="0" destOrd="0" presId="urn:microsoft.com/office/officeart/2008/layout/PictureGrid"/>
    <dgm:cxn modelId="{43F357A8-297D-47F5-99C2-418C265F5CE5}" type="presOf" srcId="{AE0ED8E3-F955-403C-9520-6E4AD199511B}" destId="{3B55052B-6FB0-4DF7-8024-1CFFA3D03E8C}" srcOrd="0" destOrd="0" presId="urn:microsoft.com/office/officeart/2008/layout/PictureGrid"/>
    <dgm:cxn modelId="{D61993B9-ABE0-4E0A-AB8C-995336153AB9}" type="presOf" srcId="{D6FD88C0-279C-4B41-82AF-B0D6C96E3464}" destId="{3C16CE0E-B944-454B-9065-B7894AC5630C}" srcOrd="0" destOrd="0" presId="urn:microsoft.com/office/officeart/2008/layout/PictureGrid"/>
    <dgm:cxn modelId="{4ED00BBB-FF0D-480D-ABF7-DE64A95DD60B}" type="presOf" srcId="{A9E55533-83AB-4EB1-8CE7-616F29C46C3E}" destId="{311690BD-9904-4854-8241-47057A218F2C}" srcOrd="0" destOrd="0" presId="urn:microsoft.com/office/officeart/2008/layout/PictureGrid"/>
    <dgm:cxn modelId="{B050818B-DDE4-46CE-A023-31A509802E09}" type="presParOf" srcId="{A1450354-BDFB-4232-B1D3-1CF47CEA7B85}" destId="{6CBE7364-9233-4327-9835-B3390AAB598A}" srcOrd="0" destOrd="0" presId="urn:microsoft.com/office/officeart/2008/layout/PictureGrid"/>
    <dgm:cxn modelId="{3E06D81F-36A0-4CCE-991F-5F0D40BDA992}" type="presParOf" srcId="{6CBE7364-9233-4327-9835-B3390AAB598A}" destId="{428C37F3-4968-454E-86ED-6C38BE96F517}" srcOrd="0" destOrd="0" presId="urn:microsoft.com/office/officeart/2008/layout/PictureGrid"/>
    <dgm:cxn modelId="{22494FCA-6CD6-418A-917D-91F335572F97}" type="presParOf" srcId="{6CBE7364-9233-4327-9835-B3390AAB598A}" destId="{5EEA56B4-2349-4A31-BBE0-EA70F08E4B07}" srcOrd="1" destOrd="0" presId="urn:microsoft.com/office/officeart/2008/layout/PictureGrid"/>
    <dgm:cxn modelId="{8FBF6908-E38B-4DD6-B9C8-0AC9F082DEBD}" type="presParOf" srcId="{A1450354-BDFB-4232-B1D3-1CF47CEA7B85}" destId="{3192254B-8F39-4A64-B645-8B887A4EB4BE}" srcOrd="1" destOrd="0" presId="urn:microsoft.com/office/officeart/2008/layout/PictureGrid"/>
    <dgm:cxn modelId="{7959F187-65E4-482F-BF18-9F2AA908A4A2}" type="presParOf" srcId="{A1450354-BDFB-4232-B1D3-1CF47CEA7B85}" destId="{B5ACEED5-8852-4B52-881F-6D1E608A7740}" srcOrd="2" destOrd="0" presId="urn:microsoft.com/office/officeart/2008/layout/PictureGrid"/>
    <dgm:cxn modelId="{4E300925-171D-46AB-BDC1-915CA5690A73}" type="presParOf" srcId="{B5ACEED5-8852-4B52-881F-6D1E608A7740}" destId="{064C72AD-9464-4F43-9DC6-94D95DBC5C04}" srcOrd="0" destOrd="0" presId="urn:microsoft.com/office/officeart/2008/layout/PictureGrid"/>
    <dgm:cxn modelId="{03B95E07-2DBB-472B-B5ED-DB72D449EB5B}" type="presParOf" srcId="{B5ACEED5-8852-4B52-881F-6D1E608A7740}" destId="{0B1FC0F7-46E8-4F7D-8A14-E007436D3018}" srcOrd="1" destOrd="0" presId="urn:microsoft.com/office/officeart/2008/layout/PictureGrid"/>
    <dgm:cxn modelId="{CBE0D870-FC19-481C-ACA3-3FC19D4EC22A}" type="presParOf" srcId="{A1450354-BDFB-4232-B1D3-1CF47CEA7B85}" destId="{A6A9DC07-6DA7-4B16-A199-6740CF6E58E4}" srcOrd="3" destOrd="0" presId="urn:microsoft.com/office/officeart/2008/layout/PictureGrid"/>
    <dgm:cxn modelId="{65B72B74-058C-4486-AAF4-657E47EDCB80}" type="presParOf" srcId="{A1450354-BDFB-4232-B1D3-1CF47CEA7B85}" destId="{4EFDCFE0-F4EA-444D-A1E1-3174540E03A0}" srcOrd="4" destOrd="0" presId="urn:microsoft.com/office/officeart/2008/layout/PictureGrid"/>
    <dgm:cxn modelId="{4E65A1DA-5BB1-45D3-BF37-FBF2D214F216}" type="presParOf" srcId="{4EFDCFE0-F4EA-444D-A1E1-3174540E03A0}" destId="{AF7B041C-5356-4EE0-8855-6D6CDB57E6A3}" srcOrd="0" destOrd="0" presId="urn:microsoft.com/office/officeart/2008/layout/PictureGrid"/>
    <dgm:cxn modelId="{B6209BE4-073F-4B6B-A569-1F3DAB1EB126}" type="presParOf" srcId="{4EFDCFE0-F4EA-444D-A1E1-3174540E03A0}" destId="{57D33F04-2381-48CC-9034-BA6B7F38AD5E}" srcOrd="1" destOrd="0" presId="urn:microsoft.com/office/officeart/2008/layout/PictureGrid"/>
    <dgm:cxn modelId="{05A393FE-260A-4824-9B26-DEF7ECB40F1C}" type="presParOf" srcId="{A1450354-BDFB-4232-B1D3-1CF47CEA7B85}" destId="{CC1B38D4-371F-45F4-BBCE-12AF006BCF4E}" srcOrd="5" destOrd="0" presId="urn:microsoft.com/office/officeart/2008/layout/PictureGrid"/>
    <dgm:cxn modelId="{B58D5471-7B3B-4C02-82E8-B13ED1C9E76E}" type="presParOf" srcId="{A1450354-BDFB-4232-B1D3-1CF47CEA7B85}" destId="{D8E2FD91-5D7A-4979-A863-A036CFE972B6}" srcOrd="6" destOrd="0" presId="urn:microsoft.com/office/officeart/2008/layout/PictureGrid"/>
    <dgm:cxn modelId="{46E8166E-39DA-494D-AD3C-BB1D99D7E99A}" type="presParOf" srcId="{D8E2FD91-5D7A-4979-A863-A036CFE972B6}" destId="{311690BD-9904-4854-8241-47057A218F2C}" srcOrd="0" destOrd="0" presId="urn:microsoft.com/office/officeart/2008/layout/PictureGrid"/>
    <dgm:cxn modelId="{60692EF5-116B-4CFB-BB7B-E4F932E25218}" type="presParOf" srcId="{D8E2FD91-5D7A-4979-A863-A036CFE972B6}" destId="{31C6694A-AF0C-41FF-AA13-DB0A45404DFD}" srcOrd="1" destOrd="0" presId="urn:microsoft.com/office/officeart/2008/layout/PictureGrid"/>
    <dgm:cxn modelId="{AFDD30C6-FD85-47B0-97C4-CD23A8391BC8}" type="presParOf" srcId="{A1450354-BDFB-4232-B1D3-1CF47CEA7B85}" destId="{EE510839-A5A4-43B8-80F7-D3B8EDD77349}" srcOrd="7" destOrd="0" presId="urn:microsoft.com/office/officeart/2008/layout/PictureGrid"/>
    <dgm:cxn modelId="{A327DBAA-C241-4D6F-B90A-092839A8FBB0}" type="presParOf" srcId="{A1450354-BDFB-4232-B1D3-1CF47CEA7B85}" destId="{E7562590-186A-4605-8B39-B8A7AD3C648C}" srcOrd="8" destOrd="0" presId="urn:microsoft.com/office/officeart/2008/layout/PictureGrid"/>
    <dgm:cxn modelId="{3D2D768C-55B1-4746-9622-58BEC7ED3601}" type="presParOf" srcId="{E7562590-186A-4605-8B39-B8A7AD3C648C}" destId="{3B55052B-6FB0-4DF7-8024-1CFFA3D03E8C}" srcOrd="0" destOrd="0" presId="urn:microsoft.com/office/officeart/2008/layout/PictureGrid"/>
    <dgm:cxn modelId="{DB594A43-3042-4248-8B43-9B4BAED96FD5}" type="presParOf" srcId="{E7562590-186A-4605-8B39-B8A7AD3C648C}" destId="{984F8294-CF05-4CAE-91FE-2A2A0FF9DE37}" srcOrd="1" destOrd="0" presId="urn:microsoft.com/office/officeart/2008/layout/PictureGrid"/>
    <dgm:cxn modelId="{C7242615-0557-46AD-BAC5-57E6C65283CD}" type="presParOf" srcId="{A1450354-BDFB-4232-B1D3-1CF47CEA7B85}" destId="{E854B97D-FF36-40DA-BEAE-43BA4B168987}" srcOrd="9" destOrd="0" presId="urn:microsoft.com/office/officeart/2008/layout/PictureGrid"/>
    <dgm:cxn modelId="{C6A8B11C-7BAA-4804-B1E2-8FCF7FD3DB98}" type="presParOf" srcId="{A1450354-BDFB-4232-B1D3-1CF47CEA7B85}" destId="{F6A71D96-AC6C-44DB-80D9-6DB00BCD0A91}" srcOrd="10" destOrd="0" presId="urn:microsoft.com/office/officeart/2008/layout/PictureGrid"/>
    <dgm:cxn modelId="{EB5EF4B0-EA90-465B-9037-D36EAD9B7441}" type="presParOf" srcId="{F6A71D96-AC6C-44DB-80D9-6DB00BCD0A91}" destId="{3C16CE0E-B944-454B-9065-B7894AC5630C}" srcOrd="0" destOrd="0" presId="urn:microsoft.com/office/officeart/2008/layout/PictureGrid"/>
    <dgm:cxn modelId="{0E5740ED-9022-495A-A410-D2462BCAE7C7}" type="presParOf" srcId="{F6A71D96-AC6C-44DB-80D9-6DB00BCD0A91}" destId="{6C556FA8-FD51-4385-9820-7A19153D8C71}"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C37F3-4968-454E-86ED-6C38BE96F517}">
      <dsp:nvSpPr>
        <dsp:cNvPr id="0" name=""/>
        <dsp:cNvSpPr/>
      </dsp:nvSpPr>
      <dsp:spPr>
        <a:xfrm>
          <a:off x="1652356" y="34554"/>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err="1">
              <a:latin typeface="Arial" panose="020B0604020202020204" pitchFamily="34" charset="0"/>
              <a:cs typeface="Arial" panose="020B0604020202020204" pitchFamily="34" charset="0"/>
            </a:rPr>
            <a:t>Katinat</a:t>
          </a:r>
          <a:r>
            <a:rPr lang="en-US" sz="1000" b="1" kern="1200" dirty="0">
              <a:latin typeface="Arial" panose="020B0604020202020204" pitchFamily="34" charset="0"/>
              <a:cs typeface="Arial" panose="020B0604020202020204" pitchFamily="34" charset="0"/>
            </a:rPr>
            <a:t> Phu Nhuan</a:t>
          </a:r>
        </a:p>
      </dsp:txBody>
      <dsp:txXfrm>
        <a:off x="1652356" y="34554"/>
        <a:ext cx="1495326" cy="224298"/>
      </dsp:txXfrm>
    </dsp:sp>
    <dsp:sp modelId="{5EEA56B4-2349-4A31-BBE0-EA70F08E4B07}">
      <dsp:nvSpPr>
        <dsp:cNvPr id="0" name=""/>
        <dsp:cNvSpPr/>
      </dsp:nvSpPr>
      <dsp:spPr>
        <a:xfrm>
          <a:off x="1652356" y="303309"/>
          <a:ext cx="1495326" cy="149532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4C72AD-9464-4F43-9DC6-94D95DBC5C04}">
      <dsp:nvSpPr>
        <dsp:cNvPr id="0" name=""/>
        <dsp:cNvSpPr/>
      </dsp:nvSpPr>
      <dsp:spPr>
        <a:xfrm>
          <a:off x="3305750" y="34554"/>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err="1">
              <a:latin typeface="Arial" panose="020B0604020202020204" pitchFamily="34" charset="0"/>
              <a:cs typeface="Arial" panose="020B0604020202020204" pitchFamily="34" charset="0"/>
            </a:rPr>
            <a:t>Katinat</a:t>
          </a:r>
          <a:r>
            <a:rPr lang="en-US" sz="1000" b="1" kern="1200" dirty="0">
              <a:latin typeface="Arial" panose="020B0604020202020204" pitchFamily="34" charset="0"/>
              <a:cs typeface="Arial" panose="020B0604020202020204" pitchFamily="34" charset="0"/>
            </a:rPr>
            <a:t> Cong Hoa</a:t>
          </a:r>
        </a:p>
      </dsp:txBody>
      <dsp:txXfrm>
        <a:off x="3305750" y="34554"/>
        <a:ext cx="1495326" cy="224298"/>
      </dsp:txXfrm>
    </dsp:sp>
    <dsp:sp modelId="{0B1FC0F7-46E8-4F7D-8A14-E007436D3018}">
      <dsp:nvSpPr>
        <dsp:cNvPr id="0" name=""/>
        <dsp:cNvSpPr/>
      </dsp:nvSpPr>
      <dsp:spPr>
        <a:xfrm>
          <a:off x="3305750" y="303309"/>
          <a:ext cx="1495326" cy="149532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7B041C-5356-4EE0-8855-6D6CDB57E6A3}">
      <dsp:nvSpPr>
        <dsp:cNvPr id="0" name=""/>
        <dsp:cNvSpPr/>
      </dsp:nvSpPr>
      <dsp:spPr>
        <a:xfrm>
          <a:off x="4959144" y="34554"/>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a:latin typeface="Arial" panose="020B0604020202020204" pitchFamily="34" charset="0"/>
              <a:cs typeface="Arial" panose="020B0604020202020204" pitchFamily="34" charset="0"/>
            </a:rPr>
            <a:t>Starbucks Shanghai</a:t>
          </a:r>
        </a:p>
      </dsp:txBody>
      <dsp:txXfrm>
        <a:off x="4959144" y="34554"/>
        <a:ext cx="1495326" cy="224298"/>
      </dsp:txXfrm>
    </dsp:sp>
    <dsp:sp modelId="{57D33F04-2381-48CC-9034-BA6B7F38AD5E}">
      <dsp:nvSpPr>
        <dsp:cNvPr id="0" name=""/>
        <dsp:cNvSpPr/>
      </dsp:nvSpPr>
      <dsp:spPr>
        <a:xfrm>
          <a:off x="4959144" y="303309"/>
          <a:ext cx="1495326" cy="149532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1690BD-9904-4854-8241-47057A218F2C}">
      <dsp:nvSpPr>
        <dsp:cNvPr id="0" name=""/>
        <dsp:cNvSpPr/>
      </dsp:nvSpPr>
      <dsp:spPr>
        <a:xfrm>
          <a:off x="1652356" y="1948168"/>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a:latin typeface="Arial" panose="020B0604020202020204" pitchFamily="34" charset="0"/>
              <a:cs typeface="Arial" panose="020B0604020202020204" pitchFamily="34" charset="0"/>
            </a:rPr>
            <a:t>Starbucks Kawagoe</a:t>
          </a:r>
        </a:p>
      </dsp:txBody>
      <dsp:txXfrm>
        <a:off x="1652356" y="1948168"/>
        <a:ext cx="1495326" cy="224298"/>
      </dsp:txXfrm>
    </dsp:sp>
    <dsp:sp modelId="{31C6694A-AF0C-41FF-AA13-DB0A45404DFD}">
      <dsp:nvSpPr>
        <dsp:cNvPr id="0" name=""/>
        <dsp:cNvSpPr/>
      </dsp:nvSpPr>
      <dsp:spPr>
        <a:xfrm>
          <a:off x="1652356" y="2216923"/>
          <a:ext cx="1495326" cy="1495326"/>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55052B-6FB0-4DF7-8024-1CFFA3D03E8C}">
      <dsp:nvSpPr>
        <dsp:cNvPr id="0" name=""/>
        <dsp:cNvSpPr/>
      </dsp:nvSpPr>
      <dsp:spPr>
        <a:xfrm>
          <a:off x="3305750" y="1948168"/>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a:latin typeface="Arial" panose="020B0604020202020204" pitchFamily="34" charset="0"/>
              <a:cs typeface="Arial" panose="020B0604020202020204" pitchFamily="34" charset="0"/>
            </a:rPr>
            <a:t>Arabica Shanghai</a:t>
          </a:r>
        </a:p>
      </dsp:txBody>
      <dsp:txXfrm>
        <a:off x="3305750" y="1948168"/>
        <a:ext cx="1495326" cy="224298"/>
      </dsp:txXfrm>
    </dsp:sp>
    <dsp:sp modelId="{984F8294-CF05-4CAE-91FE-2A2A0FF9DE37}">
      <dsp:nvSpPr>
        <dsp:cNvPr id="0" name=""/>
        <dsp:cNvSpPr/>
      </dsp:nvSpPr>
      <dsp:spPr>
        <a:xfrm>
          <a:off x="3305750" y="2216923"/>
          <a:ext cx="1495326" cy="1495326"/>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16CE0E-B944-454B-9065-B7894AC5630C}">
      <dsp:nvSpPr>
        <dsp:cNvPr id="0" name=""/>
        <dsp:cNvSpPr/>
      </dsp:nvSpPr>
      <dsp:spPr>
        <a:xfrm>
          <a:off x="4959144" y="1948168"/>
          <a:ext cx="1495326" cy="22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100" rIns="38100" bIns="0" numCol="1" spcCol="1270" anchor="b" anchorCtr="0">
          <a:noAutofit/>
        </a:bodyPr>
        <a:lstStyle/>
        <a:p>
          <a:pPr marL="0" lvl="0" indent="0" algn="ctr" defTabSz="444500">
            <a:lnSpc>
              <a:spcPct val="90000"/>
            </a:lnSpc>
            <a:spcBef>
              <a:spcPct val="0"/>
            </a:spcBef>
            <a:spcAft>
              <a:spcPct val="35000"/>
            </a:spcAft>
            <a:buNone/>
          </a:pPr>
          <a:r>
            <a:rPr lang="en-US" sz="1000" b="1" kern="1200" dirty="0">
              <a:latin typeface="Arial" panose="020B0604020202020204" pitchFamily="34" charset="0"/>
              <a:cs typeface="Arial" panose="020B0604020202020204" pitchFamily="34" charset="0"/>
            </a:rPr>
            <a:t>Arabica Shanghai</a:t>
          </a:r>
        </a:p>
      </dsp:txBody>
      <dsp:txXfrm>
        <a:off x="4959144" y="1948168"/>
        <a:ext cx="1495326" cy="224298"/>
      </dsp:txXfrm>
    </dsp:sp>
    <dsp:sp modelId="{6C556FA8-FD51-4385-9820-7A19153D8C71}">
      <dsp:nvSpPr>
        <dsp:cNvPr id="0" name=""/>
        <dsp:cNvSpPr/>
      </dsp:nvSpPr>
      <dsp:spPr>
        <a:xfrm>
          <a:off x="4959144" y="2216923"/>
          <a:ext cx="1495326" cy="1495326"/>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BD474-4863-41D0-8A81-852539588BD1}" type="datetimeFigureOut">
              <a:rPr lang="en-US" smtClean="0"/>
              <a:t>8/14/2024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81FE5-D9EC-4E0A-96E7-EE3EC4D27E91}" type="slidenum">
              <a:rPr lang="en-US" smtClean="0"/>
              <a:t>‹#›</a:t>
            </a:fld>
            <a:endParaRPr lang="en-US"/>
          </a:p>
        </p:txBody>
      </p:sp>
    </p:spTree>
    <p:extLst>
      <p:ext uri="{BB962C8B-B14F-4D97-AF65-F5344CB8AC3E}">
        <p14:creationId xmlns:p14="http://schemas.microsoft.com/office/powerpoint/2010/main" val="15782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8773A-155B-4388-83C7-C099FF26FA23}" type="datetime1">
              <a:rPr lang="en-US" smtClean="0"/>
              <a:t>8/14/2024</a:t>
            </a:fld>
            <a:endParaRPr lang="en-US"/>
          </a:p>
        </p:txBody>
      </p:sp>
      <p:sp>
        <p:nvSpPr>
          <p:cNvPr id="5" name="Footer Placeholder 4"/>
          <p:cNvSpPr>
            <a:spLocks noGrp="1"/>
          </p:cNvSpPr>
          <p:nvPr>
            <p:ph type="ftr" sz="quarter" idx="11"/>
          </p:nvPr>
        </p:nvSpPr>
        <p:spPr/>
        <p:txBody>
          <a:bodyPr/>
          <a:lstStyle/>
          <a:p>
            <a:r>
              <a:rPr lang="en-US"/>
              <a:t>Navigating the Consumer Consciousness</a:t>
            </a:r>
          </a:p>
        </p:txBody>
      </p:sp>
      <p:sp>
        <p:nvSpPr>
          <p:cNvPr id="6" name="Slide Number Placeholder 5"/>
          <p:cNvSpPr>
            <a:spLocks noGrp="1"/>
          </p:cNvSpPr>
          <p:nvPr>
            <p:ph type="sldNum" sz="quarter" idx="12"/>
          </p:nvPr>
        </p:nvSpPr>
        <p:spPr/>
        <p:txBody>
          <a:bodyPr/>
          <a:lstStyle/>
          <a:p>
            <a:fld id="{D107DA27-D60D-42FC-B637-A09251CCCA8B}" type="slidenum">
              <a:rPr lang="en-US" smtClean="0"/>
              <a:t>‹#›</a:t>
            </a:fld>
            <a:endParaRPr lang="en-US"/>
          </a:p>
        </p:txBody>
      </p:sp>
    </p:spTree>
    <p:extLst>
      <p:ext uri="{BB962C8B-B14F-4D97-AF65-F5344CB8AC3E}">
        <p14:creationId xmlns:p14="http://schemas.microsoft.com/office/powerpoint/2010/main" val="3115704219"/>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4962"/>
            <a:ext cx="7886700" cy="590838"/>
          </a:xfrm>
          <a:prstGeom prst="rect">
            <a:avLst/>
          </a:prstGeom>
        </p:spPr>
        <p:txBody>
          <a:bodyPr anchor="ctr"/>
          <a:lstStyle>
            <a:lvl1pPr>
              <a:defRPr sz="1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889462"/>
            <a:ext cx="7886700" cy="5287501"/>
          </a:xfrm>
          <a:prstGeom prst="rect">
            <a:avLst/>
          </a:prstGeom>
        </p:spPr>
        <p:txBody>
          <a:bodyPr anchor="ctr"/>
          <a:lstStyle>
            <a:lvl1pPr>
              <a:defRPr sz="12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nchor="ctr"/>
          <a:lstStyle>
            <a:lvl1pPr>
              <a:defRPr sz="1200">
                <a:latin typeface="Arial" panose="020B0604020202020204" pitchFamily="34" charset="0"/>
                <a:cs typeface="Arial" panose="020B0604020202020204" pitchFamily="34" charset="0"/>
              </a:defRPr>
            </a:lvl1pPr>
          </a:lstStyle>
          <a:p>
            <a:fld id="{93BE3C6C-C220-4776-B84B-C83524C96055}" type="datetime1">
              <a:rPr lang="en-US" smtClean="0"/>
              <a:t>8/14/2024</a:t>
            </a:fld>
            <a:endParaRPr lang="en-US"/>
          </a:p>
        </p:txBody>
      </p:sp>
      <p:sp>
        <p:nvSpPr>
          <p:cNvPr id="5" name="Footer Placeholder 4"/>
          <p:cNvSpPr>
            <a:spLocks noGrp="1"/>
          </p:cNvSpPr>
          <p:nvPr>
            <p:ph type="ftr" sz="quarter" idx="11"/>
          </p:nvPr>
        </p:nvSpPr>
        <p:spPr/>
        <p:txBody>
          <a:bodyPr anchor="ctr"/>
          <a:lstStyle>
            <a:lvl1pPr>
              <a:defRPr sz="1200">
                <a:latin typeface="Arial" panose="020B0604020202020204" pitchFamily="34" charset="0"/>
                <a:cs typeface="Arial" panose="020B0604020202020204" pitchFamily="34" charset="0"/>
              </a:defRPr>
            </a:lvl1pPr>
          </a:lstStyle>
          <a:p>
            <a:r>
              <a:rPr lang="en-US"/>
              <a:t>Navigating the Consumer Consciousness</a:t>
            </a:r>
          </a:p>
        </p:txBody>
      </p:sp>
      <p:sp>
        <p:nvSpPr>
          <p:cNvPr id="6" name="Slide Number Placeholder 5"/>
          <p:cNvSpPr>
            <a:spLocks noGrp="1"/>
          </p:cNvSpPr>
          <p:nvPr>
            <p:ph type="sldNum" sz="quarter" idx="12"/>
          </p:nvPr>
        </p:nvSpPr>
        <p:spPr/>
        <p:txBody>
          <a:bodyPr anchor="ctr"/>
          <a:lstStyle>
            <a:lvl1pPr>
              <a:defRPr sz="1200">
                <a:latin typeface="Arial" panose="020B0604020202020204" pitchFamily="34" charset="0"/>
                <a:cs typeface="Arial" panose="020B0604020202020204" pitchFamily="34" charset="0"/>
              </a:defRPr>
            </a:lvl1pPr>
          </a:lstStyle>
          <a:p>
            <a:fld id="{D107DA27-D60D-42FC-B637-A09251CCCA8B}" type="slidenum">
              <a:rPr lang="en-US" smtClean="0"/>
              <a:pPr/>
              <a:t>‹#›</a:t>
            </a:fld>
            <a:endParaRPr lang="en-US"/>
          </a:p>
        </p:txBody>
      </p:sp>
      <p:cxnSp>
        <p:nvCxnSpPr>
          <p:cNvPr id="8" name="Straight Connector 7">
            <a:extLst>
              <a:ext uri="{FF2B5EF4-FFF2-40B4-BE49-F238E27FC236}">
                <a16:creationId xmlns:a16="http://schemas.microsoft.com/office/drawing/2014/main" id="{4CE5043E-0954-5160-6022-3F3575A7D8C3}"/>
              </a:ext>
            </a:extLst>
          </p:cNvPr>
          <p:cNvCxnSpPr>
            <a:cxnSpLocks/>
          </p:cNvCxnSpPr>
          <p:nvPr userDrawn="1"/>
        </p:nvCxnSpPr>
        <p:spPr>
          <a:xfrm>
            <a:off x="628650" y="685800"/>
            <a:ext cx="7886700" cy="0"/>
          </a:xfrm>
          <a:prstGeom prst="line">
            <a:avLst/>
          </a:prstGeom>
          <a:ln>
            <a:solidFill>
              <a:srgbClr val="183866"/>
            </a:solidFill>
          </a:ln>
        </p:spPr>
        <p:style>
          <a:lnRef idx="2">
            <a:schemeClr val="accent1"/>
          </a:lnRef>
          <a:fillRef idx="0">
            <a:schemeClr val="accent1"/>
          </a:fillRef>
          <a:effectRef idx="1">
            <a:schemeClr val="accent1"/>
          </a:effectRef>
          <a:fontRef idx="minor">
            <a:schemeClr val="tx1"/>
          </a:fontRef>
        </p:style>
      </p:cxnSp>
      <p:pic>
        <p:nvPicPr>
          <p:cNvPr id="10" name="Picture 4" descr="logo">
            <a:extLst>
              <a:ext uri="{FF2B5EF4-FFF2-40B4-BE49-F238E27FC236}">
                <a16:creationId xmlns:a16="http://schemas.microsoft.com/office/drawing/2014/main" id="{AA502A72-4CEC-1A6E-63CF-2B8B5DC49F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64337" y="133411"/>
            <a:ext cx="1255776" cy="44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1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12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200">
                <a:solidFill>
                  <a:schemeClr val="tx1">
                    <a:tint val="82000"/>
                  </a:schemeClr>
                </a:solidFill>
                <a:latin typeface="Arial" panose="020B0604020202020204" pitchFamily="34" charset="0"/>
                <a:cs typeface="Arial" panose="020B0604020202020204"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65A9F05-84A7-4C21-A83E-C3C2703FF5D3}" type="datetime1">
              <a:rPr lang="en-US" smtClean="0"/>
              <a:t>8/14/2024</a:t>
            </a:fld>
            <a:endParaRPr lang="en-US"/>
          </a:p>
        </p:txBody>
      </p:sp>
      <p:sp>
        <p:nvSpPr>
          <p:cNvPr id="5" name="Footer Placeholder 4"/>
          <p:cNvSpPr>
            <a:spLocks noGrp="1"/>
          </p:cNvSpPr>
          <p:nvPr>
            <p:ph type="ftr" sz="quarter" idx="11"/>
          </p:nvPr>
        </p:nvSpPr>
        <p:spPr/>
        <p:txBody>
          <a:bodyPr/>
          <a:lstStyle/>
          <a:p>
            <a:r>
              <a:rPr lang="en-US"/>
              <a:t>Navigating the Consumer Consciousness</a:t>
            </a:r>
          </a:p>
        </p:txBody>
      </p:sp>
      <p:sp>
        <p:nvSpPr>
          <p:cNvPr id="6" name="Slide Number Placeholder 5"/>
          <p:cNvSpPr>
            <a:spLocks noGrp="1"/>
          </p:cNvSpPr>
          <p:nvPr>
            <p:ph type="sldNum" sz="quarter" idx="12"/>
          </p:nvPr>
        </p:nvSpPr>
        <p:spPr/>
        <p:txBody>
          <a:bodyPr/>
          <a:lstStyle/>
          <a:p>
            <a:fld id="{D107DA27-D60D-42FC-B637-A09251CCCA8B}" type="slidenum">
              <a:rPr lang="en-US" smtClean="0"/>
              <a:t>‹#›</a:t>
            </a:fld>
            <a:endParaRPr lang="en-US"/>
          </a:p>
        </p:txBody>
      </p:sp>
      <p:pic>
        <p:nvPicPr>
          <p:cNvPr id="1028" name="Picture 4" descr="logo">
            <a:extLst>
              <a:ext uri="{FF2B5EF4-FFF2-40B4-BE49-F238E27FC236}">
                <a16:creationId xmlns:a16="http://schemas.microsoft.com/office/drawing/2014/main" id="{C0300E73-D1DC-62BD-FD01-765DD5C400D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64337" y="133411"/>
            <a:ext cx="1255776" cy="44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261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latin typeface="Arial" panose="020B0604020202020204" pitchFamily="34" charset="0"/>
                <a:cs typeface="Arial" panose="020B0604020202020204" pitchFamily="34" charset="0"/>
              </a:defRPr>
            </a:lvl1pPr>
          </a:lstStyle>
          <a:p>
            <a:fld id="{7B60AEC0-1EFE-4B2E-A0F3-5138C8583748}" type="datetime1">
              <a:rPr lang="en-US" smtClean="0"/>
              <a:t>8/14/2024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latin typeface="Arial" panose="020B0604020202020204" pitchFamily="34" charset="0"/>
                <a:cs typeface="Arial" panose="020B0604020202020204" pitchFamily="34" charset="0"/>
              </a:defRPr>
            </a:lvl1pPr>
          </a:lstStyle>
          <a:p>
            <a:r>
              <a:rPr lang="en-US"/>
              <a:t>Navigating the Consumer Consciousness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latin typeface="Arial" panose="020B0604020202020204" pitchFamily="34" charset="0"/>
                <a:cs typeface="Arial" panose="020B0604020202020204" pitchFamily="34" charset="0"/>
              </a:defRPr>
            </a:lvl1pPr>
          </a:lstStyle>
          <a:p>
            <a:fld id="{D107DA27-D60D-42FC-B637-A09251CCCA8B}" type="slidenum">
              <a:rPr lang="en-US" smtClean="0"/>
              <a:pPr/>
              <a:t>‹#›</a:t>
            </a:fld>
            <a:endParaRPr lang="en-US"/>
          </a:p>
        </p:txBody>
      </p:sp>
    </p:spTree>
    <p:extLst>
      <p:ext uri="{BB962C8B-B14F-4D97-AF65-F5344CB8AC3E}">
        <p14:creationId xmlns:p14="http://schemas.microsoft.com/office/powerpoint/2010/main" val="2755275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3888" userDrawn="1">
          <p15:clr>
            <a:srgbClr val="F26B43"/>
          </p15:clr>
        </p15:guide>
        <p15:guide id="4" orient="horz" pos="432" userDrawn="1">
          <p15:clr>
            <a:srgbClr val="F26B43"/>
          </p15:clr>
        </p15:guide>
        <p15:guide id="5" pos="387" userDrawn="1">
          <p15:clr>
            <a:srgbClr val="F26B43"/>
          </p15:clr>
        </p15:guide>
        <p15:guide id="6" pos="536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B0E7-A7E7-CE9F-9952-7AF16FD85808}"/>
              </a:ext>
            </a:extLst>
          </p:cNvPr>
          <p:cNvSpPr>
            <a:spLocks noGrp="1"/>
          </p:cNvSpPr>
          <p:nvPr>
            <p:ph type="title"/>
          </p:nvPr>
        </p:nvSpPr>
        <p:spPr/>
        <p:txBody>
          <a:bodyPr/>
          <a:lstStyle/>
          <a:p>
            <a:r>
              <a:rPr lang="en-US" b="1" dirty="0"/>
              <a:t>Navigating the Consumer Consciousness</a:t>
            </a:r>
          </a:p>
        </p:txBody>
      </p:sp>
      <p:sp>
        <p:nvSpPr>
          <p:cNvPr id="3" name="Text Placeholder 2">
            <a:extLst>
              <a:ext uri="{FF2B5EF4-FFF2-40B4-BE49-F238E27FC236}">
                <a16:creationId xmlns:a16="http://schemas.microsoft.com/office/drawing/2014/main" id="{876AD69B-C732-6A0E-0D47-ECC85ECB5749}"/>
              </a:ext>
            </a:extLst>
          </p:cNvPr>
          <p:cNvSpPr>
            <a:spLocks noGrp="1"/>
          </p:cNvSpPr>
          <p:nvPr>
            <p:ph type="body" idx="1"/>
          </p:nvPr>
        </p:nvSpPr>
        <p:spPr/>
        <p:txBody>
          <a:bodyPr/>
          <a:lstStyle/>
          <a:p>
            <a:r>
              <a:rPr lang="en-US" dirty="0">
                <a:solidFill>
                  <a:schemeClr val="tx1"/>
                </a:solidFill>
              </a:rPr>
              <a:t>Minh Nguyen Viet Quang</a:t>
            </a:r>
          </a:p>
        </p:txBody>
      </p:sp>
      <p:sp>
        <p:nvSpPr>
          <p:cNvPr id="4" name="Date Placeholder 3">
            <a:extLst>
              <a:ext uri="{FF2B5EF4-FFF2-40B4-BE49-F238E27FC236}">
                <a16:creationId xmlns:a16="http://schemas.microsoft.com/office/drawing/2014/main" id="{8C60F63A-9CE6-060E-92F9-AC242554FE0F}"/>
              </a:ext>
            </a:extLst>
          </p:cNvPr>
          <p:cNvSpPr>
            <a:spLocks noGrp="1"/>
          </p:cNvSpPr>
          <p:nvPr>
            <p:ph type="dt" sz="half" idx="10"/>
          </p:nvPr>
        </p:nvSpPr>
        <p:spPr/>
        <p:txBody>
          <a:bodyPr/>
          <a:lstStyle/>
          <a:p>
            <a:fld id="{AD17731D-6816-44B8-BC56-20675DED4E5D}" type="datetime1">
              <a:rPr lang="en-US" smtClean="0"/>
              <a:t>8/14/2024</a:t>
            </a:fld>
            <a:endParaRPr lang="en-US"/>
          </a:p>
        </p:txBody>
      </p:sp>
      <p:sp>
        <p:nvSpPr>
          <p:cNvPr id="5" name="Footer Placeholder 4">
            <a:extLst>
              <a:ext uri="{FF2B5EF4-FFF2-40B4-BE49-F238E27FC236}">
                <a16:creationId xmlns:a16="http://schemas.microsoft.com/office/drawing/2014/main" id="{A7C52CD7-FECC-69D0-0AD6-9D5A16411619}"/>
              </a:ext>
            </a:extLst>
          </p:cNvPr>
          <p:cNvSpPr>
            <a:spLocks noGrp="1"/>
          </p:cNvSpPr>
          <p:nvPr>
            <p:ph type="ftr" sz="quarter" idx="11"/>
          </p:nvPr>
        </p:nvSpPr>
        <p:spPr/>
        <p:txBody>
          <a:bodyPr/>
          <a:lstStyle/>
          <a:p>
            <a:r>
              <a:rPr lang="en-US"/>
              <a:t>Navigating the Consumer Consciousness</a:t>
            </a:r>
          </a:p>
        </p:txBody>
      </p:sp>
      <p:sp>
        <p:nvSpPr>
          <p:cNvPr id="6" name="Slide Number Placeholder 5">
            <a:extLst>
              <a:ext uri="{FF2B5EF4-FFF2-40B4-BE49-F238E27FC236}">
                <a16:creationId xmlns:a16="http://schemas.microsoft.com/office/drawing/2014/main" id="{3A22F5A1-32AE-F1B5-65B0-FE1F9339B791}"/>
              </a:ext>
            </a:extLst>
          </p:cNvPr>
          <p:cNvSpPr>
            <a:spLocks noGrp="1"/>
          </p:cNvSpPr>
          <p:nvPr>
            <p:ph type="sldNum" sz="quarter" idx="12"/>
          </p:nvPr>
        </p:nvSpPr>
        <p:spPr/>
        <p:txBody>
          <a:bodyPr/>
          <a:lstStyle/>
          <a:p>
            <a:fld id="{D107DA27-D60D-42FC-B637-A09251CCCA8B}" type="slidenum">
              <a:rPr lang="en-US" smtClean="0"/>
              <a:t>1</a:t>
            </a:fld>
            <a:endParaRPr lang="en-US"/>
          </a:p>
        </p:txBody>
      </p:sp>
    </p:spTree>
    <p:extLst>
      <p:ext uri="{BB962C8B-B14F-4D97-AF65-F5344CB8AC3E}">
        <p14:creationId xmlns:p14="http://schemas.microsoft.com/office/powerpoint/2010/main" val="390945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478509-FA8A-CAEA-0900-6D32B5D5B744}"/>
              </a:ext>
            </a:extLst>
          </p:cNvPr>
          <p:cNvSpPr>
            <a:spLocks noGrp="1"/>
          </p:cNvSpPr>
          <p:nvPr>
            <p:ph type="title"/>
          </p:nvPr>
        </p:nvSpPr>
        <p:spPr/>
        <p:txBody>
          <a:bodyPr/>
          <a:lstStyle/>
          <a:p>
            <a:r>
              <a:rPr lang="en-US" b="1" dirty="0"/>
              <a:t>A brief overview of Masan Group…</a:t>
            </a:r>
          </a:p>
        </p:txBody>
      </p:sp>
      <p:sp>
        <p:nvSpPr>
          <p:cNvPr id="16" name="Content Placeholder 15">
            <a:extLst>
              <a:ext uri="{FF2B5EF4-FFF2-40B4-BE49-F238E27FC236}">
                <a16:creationId xmlns:a16="http://schemas.microsoft.com/office/drawing/2014/main" id="{1B7C0917-C0D8-8637-90ED-D7C6DE94935E}"/>
              </a:ext>
            </a:extLst>
          </p:cNvPr>
          <p:cNvSpPr>
            <a:spLocks noGrp="1"/>
          </p:cNvSpPr>
          <p:nvPr>
            <p:ph idx="1"/>
          </p:nvPr>
        </p:nvSpPr>
        <p:spPr/>
        <p:txBody>
          <a:bodyPr anchor="t"/>
          <a:lstStyle/>
          <a:p>
            <a:pPr marL="0" indent="0">
              <a:buNone/>
            </a:pPr>
            <a:r>
              <a:rPr lang="en-US" dirty="0"/>
              <a:t>Masan Group Corporation operates as a holding company, overseeing a diverse portfolio of businesses within its ecosystem. These subsidiaries range from the production and sale of fast-moving consumer goods (FMCGs) and consumer packaged goods (CPGs) to beverages, supermarkets, convenience stores, and banking services.</a:t>
            </a:r>
          </a:p>
          <a:p>
            <a:pPr marL="0" indent="0">
              <a:buNone/>
            </a:pPr>
            <a:r>
              <a:rPr lang="en-US" dirty="0"/>
              <a:t>Recently, Masan has divested from its mineral resource operations under the subsidiary Masan High-Tech Materials, which differs significantly from its traditional focus on the consumer and retail sectors. This strategic shift has caused a slight deviation in financial performance from the growth trajectory previously communicated to investors in annual meetings.</a:t>
            </a:r>
          </a:p>
          <a:p>
            <a:pPr marL="0" indent="0">
              <a:buNone/>
            </a:pPr>
            <a:r>
              <a:rPr lang="en-US" dirty="0"/>
              <a:t>In this presentation, we will focus on what I believe to be the most optimal strategy for Masan to return to its strongest structure and performance. As the founder, Nguyen Dang Quang, once said:</a:t>
            </a:r>
          </a:p>
          <a:p>
            <a:pPr marL="0" indent="0">
              <a:buNone/>
            </a:pPr>
            <a:endParaRPr lang="en-US" dirty="0"/>
          </a:p>
          <a:p>
            <a:pPr marL="0" indent="0" algn="ctr">
              <a:buNone/>
            </a:pPr>
            <a:r>
              <a:rPr lang="en-US" i="1" dirty="0"/>
              <a:t>“</a:t>
            </a:r>
            <a:r>
              <a:rPr lang="vi-VN" i="1" dirty="0"/>
              <a:t>Mãi mãi tinh thần khởi nghiệp” </a:t>
            </a:r>
            <a:r>
              <a:rPr lang="en-US" i="1" dirty="0"/>
              <a:t>–</a:t>
            </a:r>
            <a:r>
              <a:rPr lang="en-US" altLang="ja-JP" i="1" dirty="0"/>
              <a:t> “Forever, the startup spirit”</a:t>
            </a:r>
          </a:p>
          <a:p>
            <a:pPr marL="0" indent="0" algn="ctr">
              <a:buNone/>
            </a:pPr>
            <a:endParaRPr lang="en-US" altLang="ja-JP" dirty="0"/>
          </a:p>
          <a:p>
            <a:pPr marL="0" indent="0">
              <a:buNone/>
            </a:pPr>
            <a:r>
              <a:rPr lang="en-US" dirty="0"/>
              <a:t>And to quote Andrew Grove, the father of Silicon Valley:</a:t>
            </a:r>
          </a:p>
          <a:p>
            <a:pPr marL="0" indent="0">
              <a:buNone/>
            </a:pPr>
            <a:endParaRPr lang="en-US" dirty="0"/>
          </a:p>
          <a:p>
            <a:pPr marL="0" indent="0" algn="ctr">
              <a:buNone/>
            </a:pPr>
            <a:r>
              <a:rPr lang="en-US" b="1" i="1" dirty="0"/>
              <a:t>“Only the paranoid survives..”</a:t>
            </a:r>
          </a:p>
        </p:txBody>
      </p:sp>
      <p:pic>
        <p:nvPicPr>
          <p:cNvPr id="2050" name="Picture 2" descr="logo">
            <a:extLst>
              <a:ext uri="{FF2B5EF4-FFF2-40B4-BE49-F238E27FC236}">
                <a16:creationId xmlns:a16="http://schemas.microsoft.com/office/drawing/2014/main" id="{AABD1677-CF41-DB86-7EB4-98BC329E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0" y="5136107"/>
            <a:ext cx="818364" cy="3212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a:extLst>
              <a:ext uri="{FF2B5EF4-FFF2-40B4-BE49-F238E27FC236}">
                <a16:creationId xmlns:a16="http://schemas.microsoft.com/office/drawing/2014/main" id="{5089572E-FA13-B96D-9C99-30EEF5695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424" y="5118717"/>
            <a:ext cx="818363" cy="3559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o">
            <a:extLst>
              <a:ext uri="{FF2B5EF4-FFF2-40B4-BE49-F238E27FC236}">
                <a16:creationId xmlns:a16="http://schemas.microsoft.com/office/drawing/2014/main" id="{0F2B1B1C-BD03-8805-971E-3CB01EFD8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817" y="4990848"/>
            <a:ext cx="818364" cy="6117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o">
            <a:extLst>
              <a:ext uri="{FF2B5EF4-FFF2-40B4-BE49-F238E27FC236}">
                <a16:creationId xmlns:a16="http://schemas.microsoft.com/office/drawing/2014/main" id="{98C832BB-CA61-FC35-30BB-FD1061DBD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3211" y="5181117"/>
            <a:ext cx="818365" cy="2311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a:extLst>
              <a:ext uri="{FF2B5EF4-FFF2-40B4-BE49-F238E27FC236}">
                <a16:creationId xmlns:a16="http://schemas.microsoft.com/office/drawing/2014/main" id="{52B9A21C-819B-73D6-0243-82C8AE8106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3606" y="5120763"/>
            <a:ext cx="818363" cy="351896"/>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4">
            <a:extLst>
              <a:ext uri="{FF2B5EF4-FFF2-40B4-BE49-F238E27FC236}">
                <a16:creationId xmlns:a16="http://schemas.microsoft.com/office/drawing/2014/main" id="{EC9C9D68-4787-3FBB-1943-E540BC38FD9E}"/>
              </a:ext>
            </a:extLst>
          </p:cNvPr>
          <p:cNvSpPr>
            <a:spLocks noGrp="1"/>
          </p:cNvSpPr>
          <p:nvPr>
            <p:ph type="dt" sz="half" idx="10"/>
          </p:nvPr>
        </p:nvSpPr>
        <p:spPr/>
        <p:txBody>
          <a:bodyPr/>
          <a:lstStyle/>
          <a:p>
            <a:fld id="{D0576395-454C-4458-BEEF-529499481BF5}" type="datetime1">
              <a:rPr lang="en-US" smtClean="0"/>
              <a:t>8/14/2024</a:t>
            </a:fld>
            <a:endParaRPr lang="en-US"/>
          </a:p>
        </p:txBody>
      </p:sp>
      <p:sp>
        <p:nvSpPr>
          <p:cNvPr id="18" name="Footer Placeholder 17">
            <a:extLst>
              <a:ext uri="{FF2B5EF4-FFF2-40B4-BE49-F238E27FC236}">
                <a16:creationId xmlns:a16="http://schemas.microsoft.com/office/drawing/2014/main" id="{A0A738BB-AE2D-933E-37EF-FA5CC43E3F25}"/>
              </a:ext>
            </a:extLst>
          </p:cNvPr>
          <p:cNvSpPr>
            <a:spLocks noGrp="1"/>
          </p:cNvSpPr>
          <p:nvPr>
            <p:ph type="ftr" sz="quarter" idx="11"/>
          </p:nvPr>
        </p:nvSpPr>
        <p:spPr/>
        <p:txBody>
          <a:bodyPr/>
          <a:lstStyle/>
          <a:p>
            <a:r>
              <a:rPr lang="en-US"/>
              <a:t>Navigating the Consumer Consciousness</a:t>
            </a:r>
          </a:p>
        </p:txBody>
      </p:sp>
      <p:sp>
        <p:nvSpPr>
          <p:cNvPr id="19" name="Slide Number Placeholder 18">
            <a:extLst>
              <a:ext uri="{FF2B5EF4-FFF2-40B4-BE49-F238E27FC236}">
                <a16:creationId xmlns:a16="http://schemas.microsoft.com/office/drawing/2014/main" id="{A7ED65CE-D44F-C189-7AA3-36670FC92100}"/>
              </a:ext>
            </a:extLst>
          </p:cNvPr>
          <p:cNvSpPr>
            <a:spLocks noGrp="1"/>
          </p:cNvSpPr>
          <p:nvPr>
            <p:ph type="sldNum" sz="quarter" idx="12"/>
          </p:nvPr>
        </p:nvSpPr>
        <p:spPr/>
        <p:txBody>
          <a:bodyPr/>
          <a:lstStyle/>
          <a:p>
            <a:fld id="{D107DA27-D60D-42FC-B637-A09251CCCA8B}" type="slidenum">
              <a:rPr lang="en-US" smtClean="0"/>
              <a:pPr/>
              <a:t>2</a:t>
            </a:fld>
            <a:endParaRPr lang="en-US"/>
          </a:p>
        </p:txBody>
      </p:sp>
    </p:spTree>
    <p:extLst>
      <p:ext uri="{BB962C8B-B14F-4D97-AF65-F5344CB8AC3E}">
        <p14:creationId xmlns:p14="http://schemas.microsoft.com/office/powerpoint/2010/main" val="275766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74E9-82C5-2D30-AC52-5923F4BF8524}"/>
              </a:ext>
            </a:extLst>
          </p:cNvPr>
          <p:cNvSpPr>
            <a:spLocks noGrp="1"/>
          </p:cNvSpPr>
          <p:nvPr>
            <p:ph type="title"/>
          </p:nvPr>
        </p:nvSpPr>
        <p:spPr/>
        <p:txBody>
          <a:bodyPr/>
          <a:lstStyle/>
          <a:p>
            <a:r>
              <a:rPr lang="en-US" b="1" dirty="0"/>
              <a:t>Making Phuc Long relevant again..</a:t>
            </a:r>
          </a:p>
        </p:txBody>
      </p:sp>
      <p:sp>
        <p:nvSpPr>
          <p:cNvPr id="3" name="Content Placeholder 2">
            <a:extLst>
              <a:ext uri="{FF2B5EF4-FFF2-40B4-BE49-F238E27FC236}">
                <a16:creationId xmlns:a16="http://schemas.microsoft.com/office/drawing/2014/main" id="{68EC8979-102E-0672-D874-D24590859B73}"/>
              </a:ext>
            </a:extLst>
          </p:cNvPr>
          <p:cNvSpPr>
            <a:spLocks noGrp="1"/>
          </p:cNvSpPr>
          <p:nvPr>
            <p:ph idx="1"/>
          </p:nvPr>
        </p:nvSpPr>
        <p:spPr/>
        <p:txBody>
          <a:bodyPr anchor="t"/>
          <a:lstStyle/>
          <a:p>
            <a:pPr marL="0" indent="0">
              <a:buNone/>
            </a:pPr>
            <a:r>
              <a:rPr lang="en-US" dirty="0"/>
              <a:t>Phuc Long’s current issue is its loss of relevance. Whether due to periods of mismanagement or lackluster innovation, the brand no longer commands the attention it once did. Conversations about Phuc Long are rarely about the exceptional quality of its drinks or the experience it offers. Instead, it’s more about the latest hype or a casual 'Phuc Long is fine,' rather than a passionate 'That was the best f****** tea I’ve ever had,' or 'Starbucks doesn't even f****** compare.' As an investor, this </a:t>
            </a:r>
            <a:r>
              <a:rPr lang="en-US" b="1" dirty="0"/>
              <a:t>lack of enthusiasm and brand loyalty is concerning.</a:t>
            </a:r>
          </a:p>
          <a:p>
            <a:pPr marL="0" indent="0">
              <a:buNone/>
            </a:pPr>
            <a:r>
              <a:rPr lang="en-US" dirty="0"/>
              <a:t>When we compare Phuc Long to international brands like </a:t>
            </a:r>
            <a:r>
              <a:rPr lang="en-US" dirty="0" err="1"/>
              <a:t>Luckin</a:t>
            </a:r>
            <a:r>
              <a:rPr lang="en-US" dirty="0"/>
              <a:t> Coffee, Arabica, or even local competitors like </a:t>
            </a:r>
            <a:r>
              <a:rPr lang="en-US" dirty="0" err="1"/>
              <a:t>Katinat</a:t>
            </a:r>
            <a:r>
              <a:rPr lang="en-US" dirty="0"/>
              <a:t>, it’s clear they understand that first impressions matter. Every detail—from the storefront and atmosphere to brand management—is meticulously crafted. The drink itself then follows, needing to be executed flawlessly.</a:t>
            </a:r>
          </a:p>
          <a:p>
            <a:pPr marL="0" indent="0">
              <a:buNone/>
            </a:pPr>
            <a:endParaRPr lang="en-US" dirty="0"/>
          </a:p>
        </p:txBody>
      </p:sp>
      <p:graphicFrame>
        <p:nvGraphicFramePr>
          <p:cNvPr id="9" name="Diagram 8">
            <a:extLst>
              <a:ext uri="{FF2B5EF4-FFF2-40B4-BE49-F238E27FC236}">
                <a16:creationId xmlns:a16="http://schemas.microsoft.com/office/drawing/2014/main" id="{9BCB7B00-D382-EFE8-726D-5EFE8E4D1DBA}"/>
              </a:ext>
            </a:extLst>
          </p:cNvPr>
          <p:cNvGraphicFramePr/>
          <p:nvPr>
            <p:extLst>
              <p:ext uri="{D42A27DB-BD31-4B8C-83A1-F6EECF244321}">
                <p14:modId xmlns:p14="http://schemas.microsoft.com/office/powerpoint/2010/main" val="689448689"/>
              </p:ext>
            </p:extLst>
          </p:nvPr>
        </p:nvGraphicFramePr>
        <p:xfrm>
          <a:off x="518586" y="2425396"/>
          <a:ext cx="8106827" cy="3746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9">
            <a:extLst>
              <a:ext uri="{FF2B5EF4-FFF2-40B4-BE49-F238E27FC236}">
                <a16:creationId xmlns:a16="http://schemas.microsoft.com/office/drawing/2014/main" id="{80379F59-1E0C-D6E5-0CBC-6B143B6D697E}"/>
              </a:ext>
            </a:extLst>
          </p:cNvPr>
          <p:cNvSpPr>
            <a:spLocks noGrp="1"/>
          </p:cNvSpPr>
          <p:nvPr>
            <p:ph type="dt" sz="half" idx="10"/>
          </p:nvPr>
        </p:nvSpPr>
        <p:spPr/>
        <p:txBody>
          <a:bodyPr/>
          <a:lstStyle/>
          <a:p>
            <a:fld id="{04592E45-CC41-41D8-9855-C42BD0FE41E8}" type="datetime1">
              <a:rPr lang="en-US" smtClean="0"/>
              <a:t>8/14/2024</a:t>
            </a:fld>
            <a:endParaRPr lang="en-US"/>
          </a:p>
        </p:txBody>
      </p:sp>
      <p:sp>
        <p:nvSpPr>
          <p:cNvPr id="11" name="Footer Placeholder 10">
            <a:extLst>
              <a:ext uri="{FF2B5EF4-FFF2-40B4-BE49-F238E27FC236}">
                <a16:creationId xmlns:a16="http://schemas.microsoft.com/office/drawing/2014/main" id="{15DEC42E-A85F-FCE3-5E22-4C7A2A376D28}"/>
              </a:ext>
            </a:extLst>
          </p:cNvPr>
          <p:cNvSpPr>
            <a:spLocks noGrp="1"/>
          </p:cNvSpPr>
          <p:nvPr>
            <p:ph type="ftr" sz="quarter" idx="11"/>
          </p:nvPr>
        </p:nvSpPr>
        <p:spPr/>
        <p:txBody>
          <a:bodyPr/>
          <a:lstStyle/>
          <a:p>
            <a:r>
              <a:rPr lang="en-US"/>
              <a:t>Navigating the Consumer Consciousness</a:t>
            </a:r>
          </a:p>
        </p:txBody>
      </p:sp>
      <p:sp>
        <p:nvSpPr>
          <p:cNvPr id="12" name="Slide Number Placeholder 11">
            <a:extLst>
              <a:ext uri="{FF2B5EF4-FFF2-40B4-BE49-F238E27FC236}">
                <a16:creationId xmlns:a16="http://schemas.microsoft.com/office/drawing/2014/main" id="{C1688220-152E-0308-84B8-E18F2AA5DFA8}"/>
              </a:ext>
            </a:extLst>
          </p:cNvPr>
          <p:cNvSpPr>
            <a:spLocks noGrp="1"/>
          </p:cNvSpPr>
          <p:nvPr>
            <p:ph type="sldNum" sz="quarter" idx="12"/>
          </p:nvPr>
        </p:nvSpPr>
        <p:spPr/>
        <p:txBody>
          <a:bodyPr/>
          <a:lstStyle/>
          <a:p>
            <a:fld id="{D107DA27-D60D-42FC-B637-A09251CCCA8B}" type="slidenum">
              <a:rPr lang="en-US" smtClean="0"/>
              <a:pPr/>
              <a:t>3</a:t>
            </a:fld>
            <a:endParaRPr lang="en-US"/>
          </a:p>
        </p:txBody>
      </p:sp>
    </p:spTree>
    <p:extLst>
      <p:ext uri="{BB962C8B-B14F-4D97-AF65-F5344CB8AC3E}">
        <p14:creationId xmlns:p14="http://schemas.microsoft.com/office/powerpoint/2010/main" val="3433537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394</Words>
  <Application>Microsoft Office PowerPoint</Application>
  <PresentationFormat>On-screen Show (4:3)</PresentationFormat>
  <Paragraphs>30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Aptos</vt:lpstr>
      <vt:lpstr>Arial</vt:lpstr>
      <vt:lpstr>Office Theme</vt:lpstr>
      <vt:lpstr>Navigating the Consumer Consciousness</vt:lpstr>
      <vt:lpstr>A brief overview of Masan Group…</vt:lpstr>
      <vt:lpstr>Making Phuc Long relevant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Nguyen Viet Quang</dc:creator>
  <cp:lastModifiedBy>Minh Nguyen Viet Quang</cp:lastModifiedBy>
  <cp:revision>3</cp:revision>
  <dcterms:created xsi:type="dcterms:W3CDTF">2024-05-31T06:39:52Z</dcterms:created>
  <dcterms:modified xsi:type="dcterms:W3CDTF">2024-08-14T22:14:44Z</dcterms:modified>
</cp:coreProperties>
</file>