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7" r:id="rId2"/>
    <p:sldId id="258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Profit</a:t>
            </a:r>
            <a:r>
              <a:rPr lang="en-US" baseline="0" dirty="0"/>
              <a:t> by Department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1-F6A4-44D4-B76C-4D648A7CA344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3-F6A4-44D4-B76C-4D648A7CA344}"/>
              </c:ext>
            </c:extLst>
          </c:dPt>
          <c:dPt>
            <c:idx val="2"/>
            <c:bubble3D val="0"/>
            <c:spPr>
              <a:solidFill>
                <a:schemeClr val="accent5"/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F6A4-44D4-B76C-4D648A7CA344}"/>
              </c:ext>
            </c:extLst>
          </c:dPt>
          <c:dPt>
            <c:idx val="3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>
                <a:outerShdw blurRad="317500" algn="ctr" rotWithShape="0">
                  <a:prstClr val="black">
                    <a:alpha val="25000"/>
                  </a:prst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7-F6A4-44D4-B76C-4D648A7CA34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dk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4"/>
                <c:pt idx="0">
                  <c:v>Technology</c:v>
                </c:pt>
                <c:pt idx="1">
                  <c:v>Organization</c:v>
                </c:pt>
                <c:pt idx="2">
                  <c:v>Management</c:v>
                </c:pt>
                <c:pt idx="3">
                  <c:v>Optimization</c:v>
                </c:pt>
              </c:strCache>
            </c:strRef>
          </c:cat>
          <c:val>
            <c:numRef>
              <c:f>Sheet1!$B$2:$B$5</c:f>
              <c:numCache>
                <c:formatCode>0%</c:formatCode>
                <c:ptCount val="4"/>
                <c:pt idx="0">
                  <c:v>0.34</c:v>
                </c:pt>
                <c:pt idx="1">
                  <c:v>0.22</c:v>
                </c:pt>
                <c:pt idx="2">
                  <c:v>0.27</c:v>
                </c:pt>
                <c:pt idx="3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6A4-44D4-B76C-4D648A7CA344}"/>
            </c:ext>
          </c:extLst>
        </c:ser>
        <c:dLbls>
          <c:dLblPos val="inEnd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solidFill>
          <a:schemeClr val="lt1">
            <a:alpha val="78000"/>
          </a:schemeClr>
        </a:solidFill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pattFill prst="dkDnDiag">
      <a:fgClr>
        <a:schemeClr val="lt1">
          <a:lumMod val="95000"/>
        </a:schemeClr>
      </a:fgClr>
      <a:bgClr>
        <a:schemeClr val="lt1"/>
      </a:bgClr>
    </a:patt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61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categoryAxis>
  <cs:chartArea>
    <cs:lnRef idx="0"/>
    <cs:fillRef idx="0"/>
    <cs:effectRef idx="0"/>
    <cs:fontRef idx="minor">
      <a:schemeClr val="dk1"/>
    </cs:fontRef>
    <cs:spPr>
      <a:pattFill prst="dkDnDiag">
        <a:fgClr>
          <a:schemeClr val="lt1">
            <a:lumMod val="95000"/>
          </a:schemeClr>
        </a:fgClr>
        <a:bgClr>
          <a:schemeClr val="lt1"/>
        </a:bgClr>
      </a:patt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5000"/>
        </a:schemeClr>
      </a:solidFill>
      <a:ln w="9525"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317500" algn="ctr" rotWithShape="0">
          <a:prstClr val="black">
            <a:alpha val="25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20000"/>
          </a:prstClr>
        </a:outerShdw>
      </a:effectLst>
      <a:scene3d>
        <a:camera prst="orthographicFront"/>
        <a:lightRig rig="threePt" dir="t"/>
      </a:scene3d>
      <a:sp3d prstMaterial="matte"/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>
          <a:alpha val="78000"/>
        </a:schemeClr>
      </a:solidFill>
    </cs:spPr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65000"/>
        <a:lumOff val="3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69B7C-135A-42B4-AA01-A050366DB9CB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9BCD5-0213-42AA-9949-5C98B0DFEA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0469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1</a:t>
            </a:fld>
            <a:endParaRPr lang="en-US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</p:spTree>
    <p:extLst>
      <p:ext uri="{BB962C8B-B14F-4D97-AF65-F5344CB8AC3E}">
        <p14:creationId xmlns:p14="http://schemas.microsoft.com/office/powerpoint/2010/main" val="4591648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Profits for</a:t>
            </a:r>
            <a:r>
              <a:rPr lang="en-US" baseline="0" dirty="0"/>
              <a:t> the Management department were actually up from last year, despite several months of shrinking profit.</a:t>
            </a:r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Houseboat Vacations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/>
              <a:t>01/01/2015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EAF6-14AB-40A5-8671-EAA33A54089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41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E244-6B98-463F-B3D8-8F379A13D61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995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E244-6B98-463F-B3D8-8F379A13D61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854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E244-6B98-463F-B3D8-8F379A13D61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037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E244-6B98-463F-B3D8-8F379A13D61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576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E244-6B98-463F-B3D8-8F379A13D61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90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E244-6B98-463F-B3D8-8F379A13D61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1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E244-6B98-463F-B3D8-8F379A13D61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13176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E244-6B98-463F-B3D8-8F379A13D61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425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E244-6B98-463F-B3D8-8F379A13D61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55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E244-6B98-463F-B3D8-8F379A13D61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17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0E244-6B98-463F-B3D8-8F379A13D61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B0E244-6B98-463F-B3D8-8F379A13D618}" type="datetimeFigureOut">
              <a:rPr lang="en-US" smtClean="0"/>
              <a:t>6/13/2022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15A39-0DBF-4114-A541-51C02F6741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800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B05D05-5B35-9EF9-8114-BB9C1E7D993C}"/>
              </a:ext>
            </a:extLst>
          </p:cNvPr>
          <p:cNvSpPr txBox="1"/>
          <p:nvPr/>
        </p:nvSpPr>
        <p:spPr>
          <a:xfrm>
            <a:off x="2825262" y="2644170"/>
            <a:ext cx="65414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/>
              <a:t>Electric Scooter Company</a:t>
            </a:r>
          </a:p>
        </p:txBody>
      </p:sp>
    </p:spTree>
    <p:extLst>
      <p:ext uri="{BB962C8B-B14F-4D97-AF65-F5344CB8AC3E}">
        <p14:creationId xmlns:p14="http://schemas.microsoft.com/office/powerpoint/2010/main" val="1935459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Monthly Profit Fluctuations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81975"/>
              </p:ext>
            </p:extLst>
          </p:nvPr>
        </p:nvGraphicFramePr>
        <p:xfrm>
          <a:off x="5597285" y="1598614"/>
          <a:ext cx="4380251" cy="366125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425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1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444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575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Month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Tech.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Org.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Man.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  <a:latin typeface="Arial" panose="020B0604020202020204" pitchFamily="34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Opt.</a:t>
                      </a: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January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solidFill>
                          <a:schemeClr val="accent6"/>
                        </a:solidFill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February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March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2.5%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April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May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0.5%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June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July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1.5%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7%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August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7%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September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October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4%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>
                          <a:effectLst/>
                        </a:rPr>
                        <a:t>November</a:t>
                      </a:r>
                      <a:endParaRPr lang="en-US" sz="170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16%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10%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81635"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effectLst/>
                        </a:rPr>
                        <a:t>December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15%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3%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rgbClr val="FF0000"/>
                          </a:solidFill>
                          <a:effectLst/>
                        </a:rPr>
                        <a:t>↓</a:t>
                      </a:r>
                      <a:r>
                        <a:rPr lang="en-US" sz="1700" dirty="0">
                          <a:solidFill>
                            <a:schemeClr val="dk1"/>
                          </a:solidFill>
                          <a:effectLst/>
                        </a:rPr>
                        <a:t>2%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700" dirty="0">
                          <a:solidFill>
                            <a:schemeClr val="accent6"/>
                          </a:solidFill>
                          <a:effectLst/>
                        </a:rPr>
                        <a:t>↑</a:t>
                      </a:r>
                      <a:r>
                        <a:rPr lang="en-US" sz="1700" dirty="0">
                          <a:solidFill>
                            <a:schemeClr val="tx1"/>
                          </a:solidFill>
                          <a:effectLst/>
                        </a:rPr>
                        <a:t>7%</a:t>
                      </a:r>
                      <a:endParaRPr lang="en-US" sz="170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0021" marR="50021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53841" y="2057400"/>
            <a:ext cx="3186785" cy="3811588"/>
          </a:xfrm>
        </p:spPr>
        <p:txBody>
          <a:bodyPr>
            <a:normAutofit/>
          </a:bodyPr>
          <a:lstStyle/>
          <a:p>
            <a:r>
              <a:rPr lang="en-US" dirty="0"/>
              <a:t>Table 1.  Monthly profit increase/decrease by percent</a:t>
            </a:r>
          </a:p>
        </p:txBody>
      </p:sp>
    </p:spTree>
    <p:extLst>
      <p:ext uri="{BB962C8B-B14F-4D97-AF65-F5344CB8AC3E}">
        <p14:creationId xmlns:p14="http://schemas.microsoft.com/office/powerpoint/2010/main" val="274750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7" y="461913"/>
            <a:ext cx="3932237" cy="1600200"/>
          </a:xfrm>
        </p:spPr>
        <p:txBody>
          <a:bodyPr/>
          <a:lstStyle/>
          <a:p>
            <a:r>
              <a:rPr lang="en-US" dirty="0"/>
              <a:t>Board of Directors</a:t>
            </a:r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2800" y="461913"/>
            <a:ext cx="4495800" cy="58578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6" y="2078610"/>
            <a:ext cx="3932237" cy="3811588"/>
          </a:xfrm>
        </p:spPr>
        <p:txBody>
          <a:bodyPr/>
          <a:lstStyle/>
          <a:p>
            <a:r>
              <a:rPr lang="en-US" b="1" dirty="0"/>
              <a:t>CEO </a:t>
            </a:r>
            <a:r>
              <a:rPr lang="en-US" dirty="0"/>
              <a:t>– Craig </a:t>
            </a:r>
            <a:r>
              <a:rPr lang="en-US" dirty="0" err="1"/>
              <a:t>Stronin</a:t>
            </a:r>
            <a:endParaRPr lang="en-US" dirty="0"/>
          </a:p>
          <a:p>
            <a:r>
              <a:rPr lang="en-US" b="1" dirty="0"/>
              <a:t>Technology </a:t>
            </a:r>
            <a:r>
              <a:rPr lang="en-US" dirty="0"/>
              <a:t>– Stephanie Tyler</a:t>
            </a:r>
          </a:p>
          <a:p>
            <a:r>
              <a:rPr lang="en-US" b="1" dirty="0"/>
              <a:t>Organization </a:t>
            </a:r>
            <a:r>
              <a:rPr lang="en-US" dirty="0"/>
              <a:t>– Leonard Bowie</a:t>
            </a:r>
          </a:p>
          <a:p>
            <a:r>
              <a:rPr lang="en-US" b="1" dirty="0"/>
              <a:t>Management </a:t>
            </a:r>
            <a:r>
              <a:rPr lang="en-US" dirty="0"/>
              <a:t>– Isaac Lee</a:t>
            </a:r>
          </a:p>
          <a:p>
            <a:r>
              <a:rPr lang="en-US" b="1" dirty="0"/>
              <a:t>Optimization </a:t>
            </a:r>
            <a:r>
              <a:rPr lang="en-US" dirty="0"/>
              <a:t>– </a:t>
            </a:r>
            <a:r>
              <a:rPr lang="en-US" dirty="0" err="1"/>
              <a:t>Alyse</a:t>
            </a:r>
            <a:r>
              <a:rPr lang="en-US" dirty="0"/>
              <a:t> Worden</a:t>
            </a:r>
          </a:p>
        </p:txBody>
      </p:sp>
    </p:spTree>
    <p:extLst>
      <p:ext uri="{BB962C8B-B14F-4D97-AF65-F5344CB8AC3E}">
        <p14:creationId xmlns:p14="http://schemas.microsoft.com/office/powerpoint/2010/main" val="4062381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Profit by Department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Chart 1.  Total percent of company profit by department</a:t>
            </a:r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173685"/>
              </p:ext>
            </p:extLst>
          </p:nvPr>
        </p:nvGraphicFramePr>
        <p:xfrm>
          <a:off x="5411788" y="987426"/>
          <a:ext cx="4629150" cy="48736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47502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247</Words>
  <Application>Microsoft Office PowerPoint</Application>
  <PresentationFormat>Widescreen</PresentationFormat>
  <Paragraphs>84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Monthly Profit Fluctuations</vt:lpstr>
      <vt:lpstr>Board of Directors</vt:lpstr>
      <vt:lpstr>Profit by Department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Quaid Atkinson</dc:creator>
  <cp:lastModifiedBy>Debbie Collins</cp:lastModifiedBy>
  <cp:revision>3</cp:revision>
  <dcterms:created xsi:type="dcterms:W3CDTF">2016-04-25T17:02:24Z</dcterms:created>
  <dcterms:modified xsi:type="dcterms:W3CDTF">2022-06-13T23:07:34Z</dcterms:modified>
</cp:coreProperties>
</file>