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6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B-4705-B897-E13617E52B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EB-4705-B897-E13617E52B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EB-4705-B897-E13617E52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2996688"/>
        <c:axId val="1372997648"/>
      </c:barChart>
      <c:catAx>
        <c:axId val="137299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997648"/>
        <c:crosses val="autoZero"/>
        <c:auto val="1"/>
        <c:lblAlgn val="ctr"/>
        <c:lblOffset val="100"/>
        <c:noMultiLvlLbl val="0"/>
      </c:catAx>
      <c:valAx>
        <c:axId val="13729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99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9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65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99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854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0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6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3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7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5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aboutbirds.org/page.aspx?pid=1180#suet" TargetMode="External"/><Relationship Id="rId2" Type="http://schemas.openxmlformats.org/officeDocument/2006/relationships/hyperlink" Target="https://www.allaboutbirds.org/page.aspx?pid=117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laboutbirds.org/page.aspx?pid=118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0" y="1390975"/>
            <a:ext cx="5237162" cy="1687665"/>
          </a:xfrm>
        </p:spPr>
        <p:txBody>
          <a:bodyPr/>
          <a:lstStyle/>
          <a:p>
            <a:pPr algn="ctr"/>
            <a:r>
              <a:rPr lang="en-US" dirty="0"/>
              <a:t>Beginning </a:t>
            </a:r>
            <a:br>
              <a:rPr lang="en-US" dirty="0"/>
            </a:br>
            <a:r>
              <a:rPr lang="en-US" dirty="0"/>
              <a:t>Bird Watching</a:t>
            </a:r>
          </a:p>
        </p:txBody>
      </p:sp>
    </p:spTree>
    <p:extLst>
      <p:ext uri="{BB962C8B-B14F-4D97-AF65-F5344CB8AC3E}">
        <p14:creationId xmlns:p14="http://schemas.microsoft.com/office/powerpoint/2010/main" val="74344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2" y="4767886"/>
            <a:ext cx="8534400" cy="1507067"/>
          </a:xfrm>
        </p:spPr>
        <p:txBody>
          <a:bodyPr/>
          <a:lstStyle/>
          <a:p>
            <a:r>
              <a:rPr lang="en-US" dirty="0"/>
              <a:t>Another Summer is Coming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550" y="1065250"/>
            <a:ext cx="5405966" cy="2677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Beginning Bird Watching is growing in popularity: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10% more youth members (under 16 yrs. old)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12% increase in birds sighted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60% return members</a:t>
            </a:r>
          </a:p>
        </p:txBody>
      </p:sp>
      <p:sp>
        <p:nvSpPr>
          <p:cNvPr id="6" name="Sun 5"/>
          <p:cNvSpPr/>
          <p:nvPr/>
        </p:nvSpPr>
        <p:spPr>
          <a:xfrm>
            <a:off x="6381750" y="1612900"/>
            <a:ext cx="2552700" cy="2692400"/>
          </a:xfrm>
          <a:prstGeom prst="sun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6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Fundraiser was a success!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Birding Workshop - Approximately 30 middle and high school students attended.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Kids Day - 75 fifth grade students participated.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Monthly Audubon Society Lecture – has more adults attending that ever before!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Raised approximately $6,000.00 for local bird nesting and protection enhancements.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br>
              <a:rPr lang="en-US" sz="1300">
                <a:solidFill>
                  <a:schemeClr val="bg1"/>
                </a:solidFill>
              </a:rPr>
            </a:b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73CB40-6150-AEAE-7B07-0C69D453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160589"/>
            <a:ext cx="5114925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 for Bird Watching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BB46D-6103-9669-E1BD-6F4510AC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95" y="1488613"/>
            <a:ext cx="8596668" cy="3880773"/>
          </a:xfrm>
        </p:spPr>
        <p:txBody>
          <a:bodyPr/>
          <a:lstStyle/>
          <a:p>
            <a:r>
              <a:rPr lang="en-US" b="1" dirty="0"/>
              <a:t>Binoculars.</a:t>
            </a:r>
            <a:r>
              <a:rPr lang="en-US" dirty="0"/>
              <a:t> Get 7x or 8x magnification. It’s a nice mix of power while still allowing you a wide enough view that your bird won’t be constantly hopping out of your image. Expect to spend $250 to $300.</a:t>
            </a:r>
          </a:p>
          <a:p>
            <a:r>
              <a:rPr lang="en-US" b="1" dirty="0"/>
              <a:t>Field Guide</a:t>
            </a:r>
            <a:r>
              <a:rPr lang="en-US" dirty="0"/>
              <a:t>. To identify your birds, we recommend the Sibley Guide.</a:t>
            </a:r>
          </a:p>
          <a:p>
            <a:r>
              <a:rPr lang="en-US" b="1" dirty="0"/>
              <a:t>Bird Feeders.</a:t>
            </a:r>
            <a:r>
              <a:rPr lang="en-US" dirty="0"/>
              <a:t> Bring the birds into your backyard to get the best looks! we recommend starting with a </a:t>
            </a:r>
            <a:r>
              <a:rPr lang="en-US" dirty="0">
                <a:hlinkClick r:id="rId2"/>
              </a:rPr>
              <a:t>black-oil sunflower feeder</a:t>
            </a:r>
            <a:r>
              <a:rPr lang="en-US" dirty="0"/>
              <a:t>, add a </a:t>
            </a:r>
            <a:r>
              <a:rPr lang="en-US" dirty="0">
                <a:hlinkClick r:id="rId3"/>
              </a:rPr>
              <a:t>suet feeder</a:t>
            </a:r>
            <a:r>
              <a:rPr lang="en-US" dirty="0"/>
              <a:t> in winter and a </a:t>
            </a:r>
            <a:r>
              <a:rPr lang="en-US" dirty="0">
                <a:hlinkClick r:id="rId4"/>
              </a:rPr>
              <a:t>hummingbird feeder</a:t>
            </a:r>
            <a:r>
              <a:rPr lang="en-US" dirty="0"/>
              <a:t> in summer.</a:t>
            </a:r>
          </a:p>
          <a:p>
            <a:r>
              <a:rPr lang="en-US" b="1" dirty="0"/>
              <a:t>Spotting scope.</a:t>
            </a:r>
            <a:r>
              <a:rPr lang="en-US" dirty="0"/>
              <a:t> Get 20x to 60x. Useful for looking at ducks on the far side of a pond or a Golden Eagle perched on a tree limb a quarter-mile away.</a:t>
            </a:r>
          </a:p>
          <a:p>
            <a:r>
              <a:rPr lang="en-US" b="1" dirty="0"/>
              <a:t>Camera</a:t>
            </a:r>
            <a:r>
              <a:rPr lang="en-US" dirty="0"/>
              <a:t>. A cell phone with an adapter will work! “</a:t>
            </a:r>
            <a:r>
              <a:rPr lang="en-US" dirty="0" err="1"/>
              <a:t>Digiscoping</a:t>
            </a:r>
            <a:r>
              <a:rPr lang="en-US" dirty="0"/>
              <a:t>” is attaching your camera to a spotting scope or binoculars.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5069609"/>
            <a:ext cx="5012266" cy="914400"/>
          </a:xfrm>
        </p:spPr>
        <p:txBody>
          <a:bodyPr>
            <a:normAutofit/>
          </a:bodyPr>
          <a:lstStyle/>
          <a:p>
            <a:r>
              <a:rPr lang="en-US" sz="3600" dirty="0"/>
              <a:t>Summer is Coming!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697046" y="1177975"/>
            <a:ext cx="4859704" cy="3644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986" y="2677886"/>
            <a:ext cx="3854528" cy="148684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Don’t forget.  We offer excellent youth workshops for beginners.  Enroll your child today!</a:t>
            </a:r>
          </a:p>
        </p:txBody>
      </p:sp>
    </p:spTree>
    <p:extLst>
      <p:ext uri="{BB962C8B-B14F-4D97-AF65-F5344CB8AC3E}">
        <p14:creationId xmlns:p14="http://schemas.microsoft.com/office/powerpoint/2010/main" val="341022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912" y="4778277"/>
            <a:ext cx="8534400" cy="1507067"/>
          </a:xfrm>
        </p:spPr>
        <p:txBody>
          <a:bodyPr/>
          <a:lstStyle/>
          <a:p>
            <a:r>
              <a:rPr lang="en-US" dirty="0"/>
              <a:t>Ready to Start Bird Watching?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33257"/>
          </a:xfrm>
        </p:spPr>
        <p:txBody>
          <a:bodyPr/>
          <a:lstStyle/>
          <a:p>
            <a:pPr lvl="0" rtl="0"/>
            <a:r>
              <a:rPr lang="en-US" dirty="0">
                <a:solidFill>
                  <a:schemeClr val="tx1"/>
                </a:solidFill>
              </a:rPr>
              <a:t>Book a Workshop</a:t>
            </a:r>
          </a:p>
          <a:p>
            <a:pPr lvl="0" rtl="0"/>
            <a:r>
              <a:rPr lang="en-US" dirty="0">
                <a:solidFill>
                  <a:schemeClr val="tx1"/>
                </a:solidFill>
              </a:rPr>
              <a:t>Pack Your Binoculars</a:t>
            </a:r>
          </a:p>
          <a:p>
            <a:pPr lvl="0" rtl="0"/>
            <a:r>
              <a:rPr lang="en-US" dirty="0">
                <a:solidFill>
                  <a:schemeClr val="tx1"/>
                </a:solidFill>
              </a:rPr>
              <a:t>Watch some Birds!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C80225-3D67-9933-0753-A6E182AF5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2880"/>
              </p:ext>
            </p:extLst>
          </p:nvPr>
        </p:nvGraphicFramePr>
        <p:xfrm>
          <a:off x="5893806" y="719666"/>
          <a:ext cx="4266194" cy="4132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8404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Beginning  Bird Watching</vt:lpstr>
      <vt:lpstr>Another Summer is Coming … </vt:lpstr>
      <vt:lpstr>Fundraiser was a success!</vt:lpstr>
      <vt:lpstr>Gear for Bird Watching</vt:lpstr>
      <vt:lpstr>Summer is Coming!</vt:lpstr>
      <vt:lpstr>Ready to Start Bird Watching?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2016-02-13T00:54:54Z</dcterms:created>
  <dcterms:modified xsi:type="dcterms:W3CDTF">2025-05-28T14:01:42Z</dcterms:modified>
</cp:coreProperties>
</file>