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  <p:sldMasterId id="2147483681" r:id="rId5"/>
  </p:sldMasterIdLst>
  <p:notesMasterIdLst>
    <p:notesMasterId r:id="rId12"/>
  </p:notesMasterIdLst>
  <p:sldIdLst>
    <p:sldId id="264" r:id="rId6"/>
    <p:sldId id="265" r:id="rId7"/>
    <p:sldId id="266" r:id="rId8"/>
    <p:sldId id="267" r:id="rId9"/>
    <p:sldId id="269" r:id="rId10"/>
    <p:sldId id="268" r:id="rId11"/>
  </p:sldIdLst>
  <p:sldSz cx="9144000" cy="6858000" type="screen4x3"/>
  <p:notesSz cx="6858000" cy="9144000"/>
  <p:custDataLst>
    <p:tags r:id="rId13"/>
  </p:custData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menter" initials="CM" lastIdx="3" clrIdx="0">
    <p:extLst>
      <p:ext uri="{19B8F6BF-5375-455C-9EA6-DF929625EA0E}">
        <p15:presenceInfo xmlns:p15="http://schemas.microsoft.com/office/powerpoint/2012/main" userId="Commenter" providerId="None"/>
      </p:ext>
    </p:extLst>
  </p:cmAuthor>
  <p:cmAuthor id="2" name="CCI Student" initials="sw" lastIdx="3" clrIdx="1">
    <p:extLst>
      <p:ext uri="{19B8F6BF-5375-455C-9EA6-DF929625EA0E}">
        <p15:presenceInfo xmlns:p15="http://schemas.microsoft.com/office/powerpoint/2012/main" userId="CCI Student" providerId="None"/>
      </p:ext>
    </p:extLst>
  </p:cmAuthor>
  <p:cmAuthor id="3" name="Kim Williams" initials="KW" lastIdx="1" clrIdx="2">
    <p:extLst>
      <p:ext uri="{19B8F6BF-5375-455C-9EA6-DF929625EA0E}">
        <p15:presenceInfo xmlns:p15="http://schemas.microsoft.com/office/powerpoint/2012/main" userId="62e5d76e6a8027f1" providerId="Windows Live"/>
      </p:ext>
    </p:extLst>
  </p:cmAuthor>
  <p:cmAuthor id="4" name="Kim Williams" initials="KW [2]" lastIdx="2" clrIdx="3">
    <p:extLst>
      <p:ext uri="{19B8F6BF-5375-455C-9EA6-DF929625EA0E}">
        <p15:presenceInfo xmlns:p15="http://schemas.microsoft.com/office/powerpoint/2012/main" userId="Kim Williams" providerId="None"/>
      </p:ext>
    </p:extLst>
  </p:cmAuthor>
  <p:cmAuthor id="5" name="Guest" initials="GST" lastIdx="1" clrIdx="4">
    <p:extLst>
      <p:ext uri="{19B8F6BF-5375-455C-9EA6-DF929625EA0E}">
        <p15:presenceInfo xmlns:p15="http://schemas.microsoft.com/office/powerpoint/2012/main" userId="Gu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B4"/>
    <a:srgbClr val="23ADCD"/>
    <a:srgbClr val="5EE4D7"/>
    <a:srgbClr val="148BB3"/>
    <a:srgbClr val="21C4B6"/>
    <a:srgbClr val="8EC4F6"/>
    <a:srgbClr val="9ACBF8"/>
    <a:srgbClr val="222822"/>
    <a:srgbClr val="6600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CA9EE-99B2-447B-A113-DE193A6C8699}" v="6" dt="2025-01-23T04:44:3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45" autoAdjust="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Mai" userId="045dd4f9-222f-4db0-9142-aada77e5d0e5" providerId="ADAL" clId="{72DCA9EE-99B2-447B-A113-DE193A6C8699}"/>
    <pc:docChg chg="undo custSel modSld modMainMaster">
      <pc:chgData name="Nguyễn Thanh Mai" userId="045dd4f9-222f-4db0-9142-aada77e5d0e5" providerId="ADAL" clId="{72DCA9EE-99B2-447B-A113-DE193A6C8699}" dt="2025-01-23T04:44:35.261" v="6" actId="1076"/>
      <pc:docMkLst>
        <pc:docMk/>
      </pc:docMkLst>
      <pc:sldChg chg="setBg">
        <pc:chgData name="Nguyễn Thanh Mai" userId="045dd4f9-222f-4db0-9142-aada77e5d0e5" providerId="ADAL" clId="{72DCA9EE-99B2-447B-A113-DE193A6C8699}" dt="2025-01-23T04:40:29.353" v="3"/>
        <pc:sldMkLst>
          <pc:docMk/>
          <pc:sldMk cId="2039533900" sldId="265"/>
        </pc:sldMkLst>
      </pc:sldChg>
      <pc:sldMasterChg chg="addSp modSp mod">
        <pc:chgData name="Nguyễn Thanh Mai" userId="045dd4f9-222f-4db0-9142-aada77e5d0e5" providerId="ADAL" clId="{72DCA9EE-99B2-447B-A113-DE193A6C8699}" dt="2025-01-23T04:44:35.261" v="6" actId="1076"/>
        <pc:sldMasterMkLst>
          <pc:docMk/>
          <pc:sldMasterMk cId="0" sldId="2147483669"/>
        </pc:sldMasterMkLst>
        <pc:picChg chg="add mod">
          <ac:chgData name="Nguyễn Thanh Mai" userId="045dd4f9-222f-4db0-9142-aada77e5d0e5" providerId="ADAL" clId="{72DCA9EE-99B2-447B-A113-DE193A6C8699}" dt="2025-01-23T04:44:35.261" v="6" actId="1076"/>
          <ac:picMkLst>
            <pc:docMk/>
            <pc:sldMasterMk cId="0" sldId="2147483669"/>
            <ac:picMk id="4" creationId="{76DE8219-923B-0217-AD27-1AF4B7151916}"/>
          </ac:picMkLst>
        </pc:pic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8-08T11:15:19.279" idx="1">
    <p:pos x="2689" y="2825"/>
    <p:text>Logo enlarged, cropped, and moved to bottom left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5-07-20T09:36:16.213" idx="3">
    <p:pos x="1802" y="1350"/>
    <p:text>Should this be treated as a proper name?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7-22T13:42:52.950" idx="1">
    <p:pos x="10" y="10"/>
    <p:text>Consider changing the picture slide to something like this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CA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CA" dirty="0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CA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2463E1D-C02A-4A6D-9A09-330BCA870215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875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1D-C02A-4A6D-9A09-330BCA870215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843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this is our primary area of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1D-C02A-4A6D-9A09-330BCA870215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2686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that this is a particularly high value contract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63E1D-C02A-4A6D-9A09-330BCA870215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409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6186-4F2F-46AB-8EE5-4B180F1E1117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7" grpId="0" build="p" autoUpdateAnimBg="0" advAuto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E1A6-CA9C-4B14-B5B3-FBB21D4821B0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7986-E6E2-45FF-AEF1-961573B9E4B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73B6186-4F2F-46AB-8EE5-4B180F1E1117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5328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autoUpdateAnimBg="0" advAuto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CCD-2AE1-42FF-B72E-947B5F5FB4F2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325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024-A66D-46B1-B3A3-5312F59C261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48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78DC-52CA-4E97-96C9-020338BC200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035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8E7D-7B30-40FF-B6FA-2B8B3C416C1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132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505D-CC96-4C9D-ACA3-16FD5A6D401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811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1A2C-EF68-4C6F-A0EE-CC70568DAC9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6679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F92E4A2-BE99-4425-B899-CB07EB8C58A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15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BCCD-2AE1-42FF-B72E-947B5F5FB4F2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26EDF9F-017E-4CA4-867B-DA0AF8F1C69E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971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E1A6-CA9C-4B14-B5B3-FBB21D4821B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5508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7986-E6E2-45FF-AEF1-961573B9E4BC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266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C3024-A66D-46B1-B3A3-5312F59C261A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78DC-52CA-4E97-96C9-020338BC200A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8E7D-7B30-40FF-B6FA-2B8B3C416C1D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505D-CC96-4C9D-ACA3-16FD5A6D4010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1A2C-EF68-4C6F-A0EE-CC70568DAC9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E4A2-BE99-4425-B899-CB07EB8C58AE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6EDF9F-017E-4CA4-867B-DA0AF8F1C69E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85B018-3FE5-4D8F-8619-42BE16C32496}" type="slidenum">
              <a:rPr lang="en-CA" smtClean="0"/>
              <a:pPr/>
              <a:t>‹#›</a:t>
            </a:fld>
            <a:endParaRPr lang="en-CA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D285B018-3FE5-4D8F-8619-42BE16C3249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5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148BB3"/>
            </a:gs>
            <a:gs pos="78000">
              <a:srgbClr val="23ADCD"/>
            </a:gs>
            <a:gs pos="62000">
              <a:srgbClr val="5EE4D7"/>
            </a:gs>
            <a:gs pos="8000">
              <a:srgbClr val="0F91B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7851648" cy="1066800"/>
          </a:xfrm>
        </p:spPr>
        <p:txBody>
          <a:bodyPr/>
          <a:lstStyle/>
          <a:p>
            <a:r>
              <a:rPr lang="en-CA" dirty="0">
                <a:solidFill>
                  <a:srgbClr val="2B2F35"/>
                </a:solidFill>
                <a:effectLst/>
              </a:rPr>
              <a:t>Run-of-River Power Plant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76800" y="2514600"/>
            <a:ext cx="3432048" cy="958970"/>
          </a:xfrm>
        </p:spPr>
        <p:txBody>
          <a:bodyPr>
            <a:normAutofit/>
          </a:bodyPr>
          <a:lstStyle/>
          <a:p>
            <a:r>
              <a:rPr lang="en-CA" sz="3600" b="1" dirty="0">
                <a:solidFill>
                  <a:srgbClr val="0E5D70"/>
                </a:solidFill>
              </a:rPr>
              <a:t>Dunham River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563" b="10509"/>
          <a:stretch/>
        </p:blipFill>
        <p:spPr>
          <a:xfrm>
            <a:off x="914400" y="4495800"/>
            <a:ext cx="318233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Clr>
                <a:srgbClr val="148BB3"/>
              </a:buClr>
            </a:pPr>
            <a:r>
              <a:rPr lang="en-CA" dirty="0"/>
              <a:t>Our client to develop a run-of-river power plant on Dunham River</a:t>
            </a:r>
          </a:p>
          <a:p>
            <a:pPr>
              <a:buClr>
                <a:srgbClr val="148BB3"/>
              </a:buClr>
            </a:pPr>
            <a:r>
              <a:rPr lang="en-CA" dirty="0"/>
              <a:t>Will generate 715,000 MWh per year</a:t>
            </a:r>
          </a:p>
          <a:p>
            <a:pPr>
              <a:buClr>
                <a:srgbClr val="0F91B4"/>
              </a:buClr>
            </a:pPr>
            <a:r>
              <a:rPr lang="en-CA" dirty="0"/>
              <a:t>Construction to begin at the end of the year</a:t>
            </a:r>
          </a:p>
          <a:p>
            <a:pPr>
              <a:buClr>
                <a:srgbClr val="0F91B4"/>
              </a:buClr>
            </a:pPr>
            <a:r>
              <a:rPr lang="en-CA"/>
              <a:t>Project duration: approximately 18 months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53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Our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48BB3"/>
              </a:buClr>
            </a:pPr>
            <a:r>
              <a:rPr lang="en-CA" dirty="0"/>
              <a:t>Environmental monitoring of construction activities on:</a:t>
            </a:r>
          </a:p>
          <a:p>
            <a:pPr lvl="1">
              <a:buClr>
                <a:srgbClr val="23ADCD"/>
              </a:buClr>
              <a:buFont typeface="Arial" panose="020B0604020202020204" pitchFamily="34" charset="0"/>
              <a:buChar char="•"/>
            </a:pPr>
            <a:r>
              <a:rPr lang="en-CA" dirty="0"/>
              <a:t>fish, especially salmon run</a:t>
            </a:r>
          </a:p>
          <a:p>
            <a:pPr lvl="1">
              <a:buClr>
                <a:srgbClr val="23ADCD"/>
              </a:buClr>
              <a:buFont typeface="Arial" panose="020B0604020202020204" pitchFamily="34" charset="0"/>
              <a:buChar char="•"/>
            </a:pPr>
            <a:r>
              <a:rPr lang="en-CA" dirty="0"/>
              <a:t>wildlife, including elk colony nearby</a:t>
            </a:r>
          </a:p>
          <a:p>
            <a:pPr lvl="1">
              <a:buClr>
                <a:srgbClr val="23ADCD"/>
              </a:buClr>
              <a:buFont typeface="Arial" panose="020B0604020202020204" pitchFamily="34" charset="0"/>
              <a:buChar char="•"/>
            </a:pPr>
            <a:r>
              <a:rPr lang="en-CA" dirty="0"/>
              <a:t>air quality</a:t>
            </a:r>
          </a:p>
          <a:p>
            <a:pPr lvl="1">
              <a:buClr>
                <a:srgbClr val="23ADCD"/>
              </a:buClr>
              <a:buFont typeface="Arial" panose="020B0604020202020204" pitchFamily="34" charset="0"/>
              <a:buChar char="•"/>
            </a:pPr>
            <a:r>
              <a:rPr lang="en-CA" dirty="0"/>
              <a:t>noise abatement</a:t>
            </a:r>
          </a:p>
          <a:p>
            <a:pPr>
              <a:buClr>
                <a:srgbClr val="148BB3"/>
              </a:buClr>
            </a:pPr>
            <a:r>
              <a:rPr lang="en-CA" dirty="0"/>
              <a:t>Possible secondary contract to monitor power plant once in operation</a:t>
            </a:r>
          </a:p>
        </p:txBody>
      </p:sp>
    </p:spTree>
    <p:extLst>
      <p:ext uri="{BB962C8B-B14F-4D97-AF65-F5344CB8AC3E}">
        <p14:creationId xmlns:p14="http://schemas.microsoft.com/office/powerpoint/2010/main" val="2372390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48BB3"/>
              </a:buClr>
            </a:pPr>
            <a:r>
              <a:rPr lang="en-CA" dirty="0"/>
              <a:t>Contract value: $780,000 over 3 years</a:t>
            </a:r>
          </a:p>
          <a:p>
            <a:pPr>
              <a:buClr>
                <a:srgbClr val="148BB3"/>
              </a:buClr>
            </a:pPr>
            <a:r>
              <a:rPr lang="en-CA" dirty="0"/>
              <a:t>Will employ 3 senior consultants and 1 assistant, operating on-site and from head office</a:t>
            </a:r>
          </a:p>
          <a:p>
            <a:pPr>
              <a:buClr>
                <a:srgbClr val="148BB3"/>
              </a:buClr>
            </a:pPr>
            <a:r>
              <a:rPr lang="en-CA" dirty="0"/>
              <a:t>Will liaise between construction contractor, client, and government</a:t>
            </a:r>
          </a:p>
        </p:txBody>
      </p:sp>
    </p:spTree>
    <p:extLst>
      <p:ext uri="{BB962C8B-B14F-4D97-AF65-F5344CB8AC3E}">
        <p14:creationId xmlns:p14="http://schemas.microsoft.com/office/powerpoint/2010/main" val="1572543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Spin-Offs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48BB3"/>
              </a:buClr>
            </a:pPr>
            <a:r>
              <a:rPr lang="en-CA" dirty="0"/>
              <a:t>Will establish Tolano Environmental Consulting as a leader in environmental monitoring in the growing run-of-river power plant industry.</a:t>
            </a:r>
          </a:p>
          <a:p>
            <a:pPr>
              <a:buClr>
                <a:srgbClr val="148BB3"/>
              </a:buClr>
            </a:pPr>
            <a:r>
              <a:rPr lang="en-CA" dirty="0"/>
              <a:t>Will boost our annual revenue by 15%.</a:t>
            </a:r>
          </a:p>
          <a:p>
            <a:pPr>
              <a:buClr>
                <a:srgbClr val="148BB3"/>
              </a:buClr>
            </a:pPr>
            <a:r>
              <a:rPr lang="en-CA" dirty="0"/>
              <a:t>Will introduce us to more government leaders, helping with future contracts.</a:t>
            </a:r>
          </a:p>
        </p:txBody>
      </p:sp>
    </p:spTree>
    <p:extLst>
      <p:ext uri="{BB962C8B-B14F-4D97-AF65-F5344CB8AC3E}">
        <p14:creationId xmlns:p14="http://schemas.microsoft.com/office/powerpoint/2010/main" val="2023495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athan\AppData\Local\Microsoft\Windows\Temporary Internet Files\Content.IE5\5B0FFQ79\MP90004940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28182" cy="556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513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D50504FC4094E84F6A5FE73878B38" ma:contentTypeVersion="15" ma:contentTypeDescription="Create a new document." ma:contentTypeScope="" ma:versionID="035f30966cb5d44d7c3274951a16e2a5">
  <xsd:schema xmlns:xsd="http://www.w3.org/2001/XMLSchema" xmlns:xs="http://www.w3.org/2001/XMLSchema" xmlns:p="http://schemas.microsoft.com/office/2006/metadata/properties" xmlns:ns2="45b7972d-88a6-49a8-922e-1cc95bb1cb37" xmlns:ns3="3edb3aa8-fa42-46d4-8308-3e01d322d5e8" targetNamespace="http://schemas.microsoft.com/office/2006/metadata/properties" ma:root="true" ma:fieldsID="2468caa8b8af29062b333e47dd438c2f" ns2:_="" ns3:_="">
    <xsd:import namespace="45b7972d-88a6-49a8-922e-1cc95bb1cb37"/>
    <xsd:import namespace="3edb3aa8-fa42-46d4-8308-3e01d322d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7972d-88a6-49a8-922e-1cc95bb1c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fadda9-e8b1-4ed6-9fdf-2a7749ef1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b3aa8-fa42-46d4-8308-3e01d322d5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f822d11-373b-4414-84c7-d7537959ea4b}" ma:internalName="TaxCatchAll" ma:showField="CatchAllData" ma:web="3edb3aa8-fa42-46d4-8308-3e01d322d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b7972d-88a6-49a8-922e-1cc95bb1cb37">
      <Terms xmlns="http://schemas.microsoft.com/office/infopath/2007/PartnerControls"/>
    </lcf76f155ced4ddcb4097134ff3c332f>
    <TaxCatchAll xmlns="3edb3aa8-fa42-46d4-8308-3e01d322d5e8" xsi:nil="true"/>
  </documentManagement>
</p:properties>
</file>

<file path=customXml/itemProps1.xml><?xml version="1.0" encoding="utf-8"?>
<ds:datastoreItem xmlns:ds="http://schemas.openxmlformats.org/officeDocument/2006/customXml" ds:itemID="{2AC22C02-40EB-4EBC-9734-FE69BEF1FE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7972d-88a6-49a8-922e-1cc95bb1cb37"/>
    <ds:schemaRef ds:uri="3edb3aa8-fa42-46d4-8308-3e01d322d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BB5BC4-0F0C-493D-B787-00F32635A9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D69AD-B5BC-472C-8ACF-FA83D8DE04CE}">
  <ds:schemaRefs>
    <ds:schemaRef ds:uri="http://schemas.microsoft.com/office/2006/metadata/properties"/>
    <ds:schemaRef ds:uri="http://schemas.microsoft.com/office/infopath/2007/PartnerControls"/>
    <ds:schemaRef ds:uri="45b7972d-88a6-49a8-922e-1cc95bb1cb37"/>
    <ds:schemaRef ds:uri="3edb3aa8-fa42-46d4-8308-3e01d322d5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142</TotalTime>
  <Words>171</Words>
  <Application>Microsoft Office PowerPoint</Application>
  <PresentationFormat>On-screen Show (4:3)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Times New Roman</vt:lpstr>
      <vt:lpstr>Wingdings 2</vt:lpstr>
      <vt:lpstr>Flow</vt:lpstr>
      <vt:lpstr>Metropolitan</vt:lpstr>
      <vt:lpstr>Run-of-River Power Plant</vt:lpstr>
      <vt:lpstr>Project Scope</vt:lpstr>
      <vt:lpstr>Our Role</vt:lpstr>
      <vt:lpstr>Contract</vt:lpstr>
      <vt:lpstr>Spin-Offs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Run-of-River Power Plant</dc:title>
  <dc:creator>Richard Reeves</dc:creator>
  <cp:lastModifiedBy>Nguyễn Thanh Mai</cp:lastModifiedBy>
  <cp:revision>33</cp:revision>
  <cp:lastPrinted>1601-01-01T00:00:00Z</cp:lastPrinted>
  <dcterms:created xsi:type="dcterms:W3CDTF">2010-10-03T15:42:56Z</dcterms:created>
  <dcterms:modified xsi:type="dcterms:W3CDTF">2025-01-23T04:44:46Z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  <property fmtid="{D5CDD505-2E9C-101B-9397-08002B2CF9AE}" pid="3" name="ContentTypeId">
    <vt:lpwstr>0x01010090BD50504FC4094E84F6A5FE73878B38</vt:lpwstr>
  </property>
</Properties>
</file>